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3.xml" ContentType="application/vnd.openxmlformats-officedocument.drawingml.chart+xml"/>
  <Override PartName="/ppt/drawings/drawing3.xml" ContentType="application/vnd.openxmlformats-officedocument.drawingml.chartshape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660" r:id="rId5"/>
  </p:sldMasterIdLst>
  <p:notesMasterIdLst>
    <p:notesMasterId r:id="rId136"/>
  </p:notesMasterIdLst>
  <p:sldIdLst>
    <p:sldId id="994" r:id="rId6"/>
    <p:sldId id="1363" r:id="rId7"/>
    <p:sldId id="1364" r:id="rId8"/>
    <p:sldId id="1091" r:id="rId9"/>
    <p:sldId id="1239" r:id="rId10"/>
    <p:sldId id="1243" r:id="rId11"/>
    <p:sldId id="1241" r:id="rId12"/>
    <p:sldId id="1242" r:id="rId13"/>
    <p:sldId id="1095" r:id="rId14"/>
    <p:sldId id="1186" r:id="rId15"/>
    <p:sldId id="1308" r:id="rId16"/>
    <p:sldId id="1274" r:id="rId17"/>
    <p:sldId id="1309" r:id="rId18"/>
    <p:sldId id="1366" r:id="rId19"/>
    <p:sldId id="1277" r:id="rId20"/>
    <p:sldId id="1278" r:id="rId21"/>
    <p:sldId id="1279" r:id="rId22"/>
    <p:sldId id="1311" r:id="rId23"/>
    <p:sldId id="1282" r:id="rId24"/>
    <p:sldId id="1283" r:id="rId25"/>
    <p:sldId id="1284" r:id="rId26"/>
    <p:sldId id="1319" r:id="rId27"/>
    <p:sldId id="1244" r:id="rId28"/>
    <p:sldId id="1202" r:id="rId29"/>
    <p:sldId id="1251" r:id="rId30"/>
    <p:sldId id="1204" r:id="rId31"/>
    <p:sldId id="1245" r:id="rId32"/>
    <p:sldId id="1246" r:id="rId33"/>
    <p:sldId id="1343" r:id="rId34"/>
    <p:sldId id="1344" r:id="rId35"/>
    <p:sldId id="1253" r:id="rId36"/>
    <p:sldId id="1210" r:id="rId37"/>
    <p:sldId id="1286" r:id="rId38"/>
    <p:sldId id="1287" r:id="rId39"/>
    <p:sldId id="1288" r:id="rId40"/>
    <p:sldId id="1289" r:id="rId41"/>
    <p:sldId id="1290" r:id="rId42"/>
    <p:sldId id="1312" r:id="rId43"/>
    <p:sldId id="1346" r:id="rId44"/>
    <p:sldId id="1347" r:id="rId45"/>
    <p:sldId id="1348" r:id="rId46"/>
    <p:sldId id="1247" r:id="rId47"/>
    <p:sldId id="1248" r:id="rId48"/>
    <p:sldId id="898" r:id="rId49"/>
    <p:sldId id="899" r:id="rId50"/>
    <p:sldId id="1254" r:id="rId51"/>
    <p:sldId id="1260" r:id="rId52"/>
    <p:sldId id="1255" r:id="rId53"/>
    <p:sldId id="1256" r:id="rId54"/>
    <p:sldId id="1265" r:id="rId55"/>
    <p:sldId id="1345" r:id="rId56"/>
    <p:sldId id="1267" r:id="rId57"/>
    <p:sldId id="1268" r:id="rId58"/>
    <p:sldId id="1269" r:id="rId59"/>
    <p:sldId id="1270" r:id="rId60"/>
    <p:sldId id="1271" r:id="rId61"/>
    <p:sldId id="1272" r:id="rId62"/>
    <p:sldId id="1249" r:id="rId63"/>
    <p:sldId id="1250" r:id="rId64"/>
    <p:sldId id="1264" r:id="rId65"/>
    <p:sldId id="928" r:id="rId66"/>
    <p:sldId id="929" r:id="rId67"/>
    <p:sldId id="1257" r:id="rId68"/>
    <p:sldId id="1258" r:id="rId69"/>
    <p:sldId id="1259" r:id="rId70"/>
    <p:sldId id="1078" r:id="rId71"/>
    <p:sldId id="1079" r:id="rId72"/>
    <p:sldId id="1080" r:id="rId73"/>
    <p:sldId id="1086" r:id="rId74"/>
    <p:sldId id="1087" r:id="rId75"/>
    <p:sldId id="1088" r:id="rId76"/>
    <p:sldId id="1084" r:id="rId77"/>
    <p:sldId id="1263" r:id="rId78"/>
    <p:sldId id="1292" r:id="rId79"/>
    <p:sldId id="1322" r:id="rId80"/>
    <p:sldId id="1369" r:id="rId81"/>
    <p:sldId id="1296" r:id="rId82"/>
    <p:sldId id="1323" r:id="rId83"/>
    <p:sldId id="1298" r:id="rId84"/>
    <p:sldId id="1299" r:id="rId85"/>
    <p:sldId id="1135" r:id="rId86"/>
    <p:sldId id="1136" r:id="rId87"/>
    <p:sldId id="1137" r:id="rId88"/>
    <p:sldId id="1349" r:id="rId89"/>
    <p:sldId id="1138" r:id="rId90"/>
    <p:sldId id="1139" r:id="rId91"/>
    <p:sldId id="1140" r:id="rId92"/>
    <p:sldId id="1141" r:id="rId93"/>
    <p:sldId id="1142" r:id="rId94"/>
    <p:sldId id="1143" r:id="rId95"/>
    <p:sldId id="1305" r:id="rId96"/>
    <p:sldId id="1306" r:id="rId97"/>
    <p:sldId id="1146" r:id="rId98"/>
    <p:sldId id="1147" r:id="rId99"/>
    <p:sldId id="1315" r:id="rId100"/>
    <p:sldId id="1149" r:id="rId101"/>
    <p:sldId id="1150" r:id="rId102"/>
    <p:sldId id="1350" r:id="rId103"/>
    <p:sldId id="1152" r:id="rId104"/>
    <p:sldId id="1153" r:id="rId105"/>
    <p:sldId id="1154" r:id="rId106"/>
    <p:sldId id="1155" r:id="rId107"/>
    <p:sldId id="1156" r:id="rId108"/>
    <p:sldId id="1318" r:id="rId109"/>
    <p:sldId id="1166" r:id="rId110"/>
    <p:sldId id="1076" r:id="rId111"/>
    <p:sldId id="1324" r:id="rId112"/>
    <p:sldId id="1351" r:id="rId113"/>
    <p:sldId id="1352" r:id="rId114"/>
    <p:sldId id="1353" r:id="rId115"/>
    <p:sldId id="1354" r:id="rId116"/>
    <p:sldId id="1355" r:id="rId117"/>
    <p:sldId id="1356" r:id="rId118"/>
    <p:sldId id="1357" r:id="rId119"/>
    <p:sldId id="1358" r:id="rId120"/>
    <p:sldId id="1359" r:id="rId121"/>
    <p:sldId id="1360" r:id="rId122"/>
    <p:sldId id="1361" r:id="rId123"/>
    <p:sldId id="1362" r:id="rId124"/>
    <p:sldId id="1180" r:id="rId125"/>
    <p:sldId id="1181" r:id="rId126"/>
    <p:sldId id="1182" r:id="rId127"/>
    <p:sldId id="1226" r:id="rId128"/>
    <p:sldId id="1227" r:id="rId129"/>
    <p:sldId id="1307" r:id="rId130"/>
    <p:sldId id="1300" r:id="rId131"/>
    <p:sldId id="1316" r:id="rId132"/>
    <p:sldId id="1303" r:id="rId133"/>
    <p:sldId id="1368" r:id="rId134"/>
    <p:sldId id="1365" r:id="rId13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324" autoAdjust="0"/>
    <p:restoredTop sz="94660"/>
  </p:normalViewPr>
  <p:slideViewPr>
    <p:cSldViewPr>
      <p:cViewPr>
        <p:scale>
          <a:sx n="75" d="100"/>
          <a:sy n="75" d="100"/>
        </p:scale>
        <p:origin x="-978" y="-2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viewProps" Target="view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G0000SV0NS001\shome2$\KondoMi\&#25913;&#38761;&#35413;&#20385;PT&#20316;&#26989;&#20013;\&#25913;&#38761;&#35413;&#20385;&#65328;&#65322;&#12487;&#12540;&#12479;&#65288;H26%206&#26376;&#65374;&#65289;.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G0000SV0NS002\shome3$\NakataniM\&#34892;&#25919;&#25913;&#38761;&#35506;\11_&#25913;&#38761;&#35413;&#20385;PT\0623&#26449;&#19978;Q&#12424;&#12426;\&#24220;&#20661;&#27531;&#39640;&#12464;&#12521;&#1250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G0000SV0NS002\shome4$\TochioriK\&#12489;&#12461;&#12517;&#12513;&#12531;&#12488;\140711%20&#32887;&#21729;&#24180;&#40802;&#27083;&#25104;&#34920;&#65288;&#20462;&#27491;&#9315;&#65289;Book1.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Microsoft%20PowerPoint%20&#20869;&#12398;&#12464;&#12521;&#1250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0000SV0NS002\shome4$\TochioriK\&#12489;&#12461;&#12517;&#12513;&#12531;&#12488;\140711%20&#32887;&#21729;&#24180;&#40802;&#27083;&#25104;&#34920;&#65288;&#20462;&#27491;&#9315;&#65289;Book1.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1.xlsx"/></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______2.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oleObject" Target="file:///\\G0000SV0NS002\shome3$\NakataniM\&#34892;&#25919;&#25913;&#38761;&#35506;\11_&#25913;&#38761;&#35413;&#20385;PT\0623&#26449;&#19978;Q&#12424;&#12426;\P031-033&#12288;&#31246;&#21454;&#12398;&#25512;&#31227;.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nakatanim\AppData\Local\Microsoft\Windows\Temporary%20Internet%20Files\Content.Outlook\UDL1JAC4\130516_&#25152;&#24471;&#38542;&#23652;&#21029;&#19990;&#24111;&#25968;&#12398;&#25512;&#31227;&#20998;&#2651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nakatanim\AppData\Local\Microsoft\Windows\Temporary%20Internet%20Files\Content.Outlook\UDL1JAC4\&#22823;&#38442;&#31246;&#38306;&#36664;&#20986;&#20837;&#36890;&#38306;&#38989;.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nakatanim\Documents\&#25913;&#38761;&#35413;&#20385;&#65328;&#65322;&#12487;&#12540;&#12479;&#65288;H26%206&#26376;&#65374;&#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Sheet1!$A$3</c:f>
              <c:strCache>
                <c:ptCount val="1"/>
                <c:pt idx="0">
                  <c:v>H25.2版</c:v>
                </c:pt>
              </c:strCache>
            </c:strRef>
          </c:tx>
          <c:cat>
            <c:strRef>
              <c:f>Sheet1!$B$2:$W$2</c:f>
              <c:strCache>
                <c:ptCount val="22"/>
                <c:pt idx="0">
                  <c:v>H25</c:v>
                </c:pt>
                <c:pt idx="1">
                  <c:v>H26</c:v>
                </c:pt>
                <c:pt idx="2">
                  <c:v>H27</c:v>
                </c:pt>
                <c:pt idx="3">
                  <c:v>H28</c:v>
                </c:pt>
                <c:pt idx="4">
                  <c:v>H29</c:v>
                </c:pt>
                <c:pt idx="5">
                  <c:v>H30</c:v>
                </c:pt>
                <c:pt idx="6">
                  <c:v>H31</c:v>
                </c:pt>
                <c:pt idx="7">
                  <c:v>H32</c:v>
                </c:pt>
                <c:pt idx="8">
                  <c:v>H33</c:v>
                </c:pt>
                <c:pt idx="9">
                  <c:v>H34</c:v>
                </c:pt>
                <c:pt idx="10">
                  <c:v>H35</c:v>
                </c:pt>
                <c:pt idx="11">
                  <c:v>H36</c:v>
                </c:pt>
                <c:pt idx="12">
                  <c:v>H37</c:v>
                </c:pt>
                <c:pt idx="13">
                  <c:v>H38</c:v>
                </c:pt>
                <c:pt idx="14">
                  <c:v>H39</c:v>
                </c:pt>
                <c:pt idx="15">
                  <c:v>H40</c:v>
                </c:pt>
                <c:pt idx="16">
                  <c:v>H41</c:v>
                </c:pt>
                <c:pt idx="17">
                  <c:v>H42</c:v>
                </c:pt>
                <c:pt idx="18">
                  <c:v>H43</c:v>
                </c:pt>
                <c:pt idx="19">
                  <c:v>H44</c:v>
                </c:pt>
                <c:pt idx="20">
                  <c:v>H45</c:v>
                </c:pt>
                <c:pt idx="21">
                  <c:v>H46</c:v>
                </c:pt>
              </c:strCache>
            </c:strRef>
          </c:cat>
          <c:val>
            <c:numRef>
              <c:f>Sheet1!$B$3:$W$3</c:f>
              <c:numCache>
                <c:formatCode>General</c:formatCode>
                <c:ptCount val="22"/>
                <c:pt idx="0">
                  <c:v>18.2</c:v>
                </c:pt>
                <c:pt idx="1">
                  <c:v>19.8</c:v>
                </c:pt>
                <c:pt idx="2">
                  <c:v>21.1</c:v>
                </c:pt>
                <c:pt idx="3">
                  <c:v>23.9</c:v>
                </c:pt>
                <c:pt idx="4">
                  <c:v>24.3</c:v>
                </c:pt>
                <c:pt idx="5">
                  <c:v>24.9</c:v>
                </c:pt>
                <c:pt idx="6">
                  <c:v>23.5</c:v>
                </c:pt>
                <c:pt idx="7">
                  <c:v>23</c:v>
                </c:pt>
                <c:pt idx="8">
                  <c:v>22.5</c:v>
                </c:pt>
                <c:pt idx="9">
                  <c:v>23</c:v>
                </c:pt>
                <c:pt idx="10">
                  <c:v>23.5</c:v>
                </c:pt>
                <c:pt idx="11">
                  <c:v>24.9</c:v>
                </c:pt>
                <c:pt idx="12">
                  <c:v>24.8</c:v>
                </c:pt>
                <c:pt idx="13">
                  <c:v>23.9</c:v>
                </c:pt>
                <c:pt idx="14">
                  <c:v>21</c:v>
                </c:pt>
                <c:pt idx="15">
                  <c:v>19.600000000000001</c:v>
                </c:pt>
                <c:pt idx="16">
                  <c:v>19.3</c:v>
                </c:pt>
                <c:pt idx="17">
                  <c:v>19.399999999999999</c:v>
                </c:pt>
                <c:pt idx="18">
                  <c:v>19.100000000000001</c:v>
                </c:pt>
                <c:pt idx="19">
                  <c:v>18.2</c:v>
                </c:pt>
                <c:pt idx="20">
                  <c:v>16.3</c:v>
                </c:pt>
              </c:numCache>
            </c:numRef>
          </c:val>
          <c:smooth val="0"/>
        </c:ser>
        <c:ser>
          <c:idx val="1"/>
          <c:order val="1"/>
          <c:tx>
            <c:strRef>
              <c:f>Sheet1!$A$4</c:f>
              <c:strCache>
                <c:ptCount val="1"/>
                <c:pt idx="0">
                  <c:v>H26.2版</c:v>
                </c:pt>
              </c:strCache>
            </c:strRef>
          </c:tx>
          <c:cat>
            <c:strRef>
              <c:f>Sheet1!$B$2:$W$2</c:f>
              <c:strCache>
                <c:ptCount val="22"/>
                <c:pt idx="0">
                  <c:v>H25</c:v>
                </c:pt>
                <c:pt idx="1">
                  <c:v>H26</c:v>
                </c:pt>
                <c:pt idx="2">
                  <c:v>H27</c:v>
                </c:pt>
                <c:pt idx="3">
                  <c:v>H28</c:v>
                </c:pt>
                <c:pt idx="4">
                  <c:v>H29</c:v>
                </c:pt>
                <c:pt idx="5">
                  <c:v>H30</c:v>
                </c:pt>
                <c:pt idx="6">
                  <c:v>H31</c:v>
                </c:pt>
                <c:pt idx="7">
                  <c:v>H32</c:v>
                </c:pt>
                <c:pt idx="8">
                  <c:v>H33</c:v>
                </c:pt>
                <c:pt idx="9">
                  <c:v>H34</c:v>
                </c:pt>
                <c:pt idx="10">
                  <c:v>H35</c:v>
                </c:pt>
                <c:pt idx="11">
                  <c:v>H36</c:v>
                </c:pt>
                <c:pt idx="12">
                  <c:v>H37</c:v>
                </c:pt>
                <c:pt idx="13">
                  <c:v>H38</c:v>
                </c:pt>
                <c:pt idx="14">
                  <c:v>H39</c:v>
                </c:pt>
                <c:pt idx="15">
                  <c:v>H40</c:v>
                </c:pt>
                <c:pt idx="16">
                  <c:v>H41</c:v>
                </c:pt>
                <c:pt idx="17">
                  <c:v>H42</c:v>
                </c:pt>
                <c:pt idx="18">
                  <c:v>H43</c:v>
                </c:pt>
                <c:pt idx="19">
                  <c:v>H44</c:v>
                </c:pt>
                <c:pt idx="20">
                  <c:v>H45</c:v>
                </c:pt>
                <c:pt idx="21">
                  <c:v>H46</c:v>
                </c:pt>
              </c:strCache>
            </c:strRef>
          </c:cat>
          <c:val>
            <c:numRef>
              <c:f>Sheet1!$B$4:$W$4</c:f>
              <c:numCache>
                <c:formatCode>General</c:formatCode>
                <c:ptCount val="22"/>
                <c:pt idx="1">
                  <c:v>19.7</c:v>
                </c:pt>
                <c:pt idx="2">
                  <c:v>20.5</c:v>
                </c:pt>
                <c:pt idx="3">
                  <c:v>22.4</c:v>
                </c:pt>
                <c:pt idx="4">
                  <c:v>22.2</c:v>
                </c:pt>
                <c:pt idx="5">
                  <c:v>21.9</c:v>
                </c:pt>
                <c:pt idx="6">
                  <c:v>20.3</c:v>
                </c:pt>
                <c:pt idx="7">
                  <c:v>19.100000000000001</c:v>
                </c:pt>
                <c:pt idx="8">
                  <c:v>18.7</c:v>
                </c:pt>
                <c:pt idx="9">
                  <c:v>19.5</c:v>
                </c:pt>
                <c:pt idx="10">
                  <c:v>20.2</c:v>
                </c:pt>
                <c:pt idx="11">
                  <c:v>20.5</c:v>
                </c:pt>
                <c:pt idx="12">
                  <c:v>19.600000000000001</c:v>
                </c:pt>
                <c:pt idx="13">
                  <c:v>17.5</c:v>
                </c:pt>
                <c:pt idx="14">
                  <c:v>15.2</c:v>
                </c:pt>
                <c:pt idx="15">
                  <c:v>13.8</c:v>
                </c:pt>
                <c:pt idx="16">
                  <c:v>13</c:v>
                </c:pt>
                <c:pt idx="17">
                  <c:v>12</c:v>
                </c:pt>
                <c:pt idx="18">
                  <c:v>10.4</c:v>
                </c:pt>
                <c:pt idx="19">
                  <c:v>8.8000000000000007</c:v>
                </c:pt>
                <c:pt idx="20">
                  <c:v>7.4</c:v>
                </c:pt>
                <c:pt idx="21">
                  <c:v>6.9</c:v>
                </c:pt>
              </c:numCache>
            </c:numRef>
          </c:val>
          <c:smooth val="0"/>
        </c:ser>
        <c:dLbls>
          <c:showLegendKey val="0"/>
          <c:showVal val="0"/>
          <c:showCatName val="0"/>
          <c:showSerName val="0"/>
          <c:showPercent val="0"/>
          <c:showBubbleSize val="0"/>
        </c:dLbls>
        <c:marker val="1"/>
        <c:smooth val="0"/>
        <c:axId val="27394816"/>
        <c:axId val="27397120"/>
      </c:lineChart>
      <c:catAx>
        <c:axId val="27394816"/>
        <c:scaling>
          <c:orientation val="minMax"/>
        </c:scaling>
        <c:delete val="0"/>
        <c:axPos val="b"/>
        <c:majorTickMark val="out"/>
        <c:minorTickMark val="none"/>
        <c:tickLblPos val="nextTo"/>
        <c:txPr>
          <a:bodyPr/>
          <a:lstStyle/>
          <a:p>
            <a:pPr>
              <a:defRPr sz="1200"/>
            </a:pPr>
            <a:endParaRPr lang="ja-JP"/>
          </a:p>
        </c:txPr>
        <c:crossAx val="27397120"/>
        <c:crosses val="autoZero"/>
        <c:auto val="1"/>
        <c:lblAlgn val="ctr"/>
        <c:lblOffset val="100"/>
        <c:tickLblSkip val="2"/>
        <c:noMultiLvlLbl val="0"/>
      </c:catAx>
      <c:valAx>
        <c:axId val="27397120"/>
        <c:scaling>
          <c:orientation val="minMax"/>
          <c:min val="5"/>
        </c:scaling>
        <c:delete val="0"/>
        <c:axPos val="l"/>
        <c:majorGridlines/>
        <c:numFmt formatCode="General" sourceLinked="1"/>
        <c:majorTickMark val="out"/>
        <c:minorTickMark val="none"/>
        <c:tickLblPos val="nextTo"/>
        <c:txPr>
          <a:bodyPr/>
          <a:lstStyle/>
          <a:p>
            <a:pPr>
              <a:defRPr sz="1200"/>
            </a:pPr>
            <a:endParaRPr lang="ja-JP"/>
          </a:p>
        </c:txPr>
        <c:crossAx val="2739481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040347368810873"/>
          <c:y val="3.5391335119143143E-2"/>
          <c:w val="0.80726215605673446"/>
          <c:h val="0.86388861132622219"/>
        </c:manualLayout>
      </c:layout>
      <c:lineChart>
        <c:grouping val="standard"/>
        <c:varyColors val="0"/>
        <c:ser>
          <c:idx val="0"/>
          <c:order val="0"/>
          <c:tx>
            <c:strRef>
              <c:f>'経常収支比率 (府)'!$A$19</c:f>
              <c:strCache>
                <c:ptCount val="1"/>
                <c:pt idx="0">
                  <c:v>大阪府</c:v>
                </c:pt>
              </c:strCache>
            </c:strRef>
          </c:tx>
          <c:spPr>
            <a:ln w="63500"/>
          </c:spPr>
          <c:cat>
            <c:strRef>
              <c:f>'経常収支比率 (府)'!$D$17:$K$17</c:f>
              <c:strCache>
                <c:ptCount val="8"/>
                <c:pt idx="0">
                  <c:v>H17</c:v>
                </c:pt>
                <c:pt idx="1">
                  <c:v>H18</c:v>
                </c:pt>
                <c:pt idx="2">
                  <c:v>H19</c:v>
                </c:pt>
                <c:pt idx="3">
                  <c:v>H20</c:v>
                </c:pt>
                <c:pt idx="4">
                  <c:v>H21</c:v>
                </c:pt>
                <c:pt idx="5">
                  <c:v>H22</c:v>
                </c:pt>
                <c:pt idx="6">
                  <c:v>H23</c:v>
                </c:pt>
                <c:pt idx="7">
                  <c:v>H24</c:v>
                </c:pt>
              </c:strCache>
            </c:strRef>
          </c:cat>
          <c:val>
            <c:numRef>
              <c:f>'経常収支比率 (府)'!$D$19:$K$19</c:f>
              <c:numCache>
                <c:formatCode>#,##0.0_ </c:formatCode>
                <c:ptCount val="8"/>
                <c:pt idx="0">
                  <c:v>98.6</c:v>
                </c:pt>
                <c:pt idx="1">
                  <c:v>96.6</c:v>
                </c:pt>
                <c:pt idx="2">
                  <c:v>102.7</c:v>
                </c:pt>
                <c:pt idx="3">
                  <c:v>96.6</c:v>
                </c:pt>
                <c:pt idx="4">
                  <c:v>96.9</c:v>
                </c:pt>
                <c:pt idx="5">
                  <c:v>91.3</c:v>
                </c:pt>
                <c:pt idx="6">
                  <c:v>97</c:v>
                </c:pt>
                <c:pt idx="7">
                  <c:v>97.2</c:v>
                </c:pt>
              </c:numCache>
            </c:numRef>
          </c:val>
          <c:smooth val="0"/>
        </c:ser>
        <c:ser>
          <c:idx val="2"/>
          <c:order val="1"/>
          <c:tx>
            <c:strRef>
              <c:f>'経常収支比率 (府)'!$A$21</c:f>
              <c:strCache>
                <c:ptCount val="1"/>
                <c:pt idx="0">
                  <c:v>愛知県</c:v>
                </c:pt>
              </c:strCache>
            </c:strRef>
          </c:tx>
          <c:cat>
            <c:strRef>
              <c:f>'経常収支比率 (府)'!$D$17:$K$17</c:f>
              <c:strCache>
                <c:ptCount val="8"/>
                <c:pt idx="0">
                  <c:v>H17</c:v>
                </c:pt>
                <c:pt idx="1">
                  <c:v>H18</c:v>
                </c:pt>
                <c:pt idx="2">
                  <c:v>H19</c:v>
                </c:pt>
                <c:pt idx="3">
                  <c:v>H20</c:v>
                </c:pt>
                <c:pt idx="4">
                  <c:v>H21</c:v>
                </c:pt>
                <c:pt idx="5">
                  <c:v>H22</c:v>
                </c:pt>
                <c:pt idx="6">
                  <c:v>H23</c:v>
                </c:pt>
                <c:pt idx="7">
                  <c:v>H24</c:v>
                </c:pt>
              </c:strCache>
            </c:strRef>
          </c:cat>
          <c:val>
            <c:numRef>
              <c:f>'経常収支比率 (府)'!$D$21:$K$21</c:f>
              <c:numCache>
                <c:formatCode>#,##0.0_ </c:formatCode>
                <c:ptCount val="8"/>
                <c:pt idx="0">
                  <c:v>95.3</c:v>
                </c:pt>
                <c:pt idx="1">
                  <c:v>93.3</c:v>
                </c:pt>
                <c:pt idx="2">
                  <c:v>92</c:v>
                </c:pt>
                <c:pt idx="3">
                  <c:v>89.1</c:v>
                </c:pt>
                <c:pt idx="4">
                  <c:v>100.1</c:v>
                </c:pt>
                <c:pt idx="5">
                  <c:v>94.5</c:v>
                </c:pt>
                <c:pt idx="6">
                  <c:v>102.5</c:v>
                </c:pt>
                <c:pt idx="7">
                  <c:v>100.6</c:v>
                </c:pt>
              </c:numCache>
            </c:numRef>
          </c:val>
          <c:smooth val="0"/>
        </c:ser>
        <c:ser>
          <c:idx val="3"/>
          <c:order val="2"/>
          <c:tx>
            <c:strRef>
              <c:f>'経常収支比率 (府)'!$A$22</c:f>
              <c:strCache>
                <c:ptCount val="1"/>
                <c:pt idx="0">
                  <c:v>神奈川県</c:v>
                </c:pt>
              </c:strCache>
            </c:strRef>
          </c:tx>
          <c:cat>
            <c:strRef>
              <c:f>'経常収支比率 (府)'!$D$17:$K$17</c:f>
              <c:strCache>
                <c:ptCount val="8"/>
                <c:pt idx="0">
                  <c:v>H17</c:v>
                </c:pt>
                <c:pt idx="1">
                  <c:v>H18</c:v>
                </c:pt>
                <c:pt idx="2">
                  <c:v>H19</c:v>
                </c:pt>
                <c:pt idx="3">
                  <c:v>H20</c:v>
                </c:pt>
                <c:pt idx="4">
                  <c:v>H21</c:v>
                </c:pt>
                <c:pt idx="5">
                  <c:v>H22</c:v>
                </c:pt>
                <c:pt idx="6">
                  <c:v>H23</c:v>
                </c:pt>
                <c:pt idx="7">
                  <c:v>H24</c:v>
                </c:pt>
              </c:strCache>
            </c:strRef>
          </c:cat>
          <c:val>
            <c:numRef>
              <c:f>'経常収支比率 (府)'!$D$22:$K$22</c:f>
              <c:numCache>
                <c:formatCode>#,##0.0_ </c:formatCode>
                <c:ptCount val="8"/>
                <c:pt idx="0">
                  <c:v>95.3</c:v>
                </c:pt>
                <c:pt idx="1">
                  <c:v>93.5</c:v>
                </c:pt>
                <c:pt idx="2">
                  <c:v>97.6</c:v>
                </c:pt>
                <c:pt idx="3">
                  <c:v>97.8</c:v>
                </c:pt>
                <c:pt idx="4">
                  <c:v>97.9</c:v>
                </c:pt>
                <c:pt idx="5">
                  <c:v>93.9</c:v>
                </c:pt>
                <c:pt idx="6">
                  <c:v>95</c:v>
                </c:pt>
                <c:pt idx="7">
                  <c:v>94.6</c:v>
                </c:pt>
              </c:numCache>
            </c:numRef>
          </c:val>
          <c:smooth val="0"/>
        </c:ser>
        <c:ser>
          <c:idx val="6"/>
          <c:order val="3"/>
          <c:tx>
            <c:strRef>
              <c:f>'経常収支比率 (府)'!$A$25</c:f>
              <c:strCache>
                <c:ptCount val="1"/>
                <c:pt idx="0">
                  <c:v>全国平均</c:v>
                </c:pt>
              </c:strCache>
            </c:strRef>
          </c:tx>
          <c:spPr>
            <a:ln w="50800"/>
          </c:spPr>
          <c:cat>
            <c:strRef>
              <c:f>'経常収支比率 (府)'!$D$17:$K$17</c:f>
              <c:strCache>
                <c:ptCount val="8"/>
                <c:pt idx="0">
                  <c:v>H17</c:v>
                </c:pt>
                <c:pt idx="1">
                  <c:v>H18</c:v>
                </c:pt>
                <c:pt idx="2">
                  <c:v>H19</c:v>
                </c:pt>
                <c:pt idx="3">
                  <c:v>H20</c:v>
                </c:pt>
                <c:pt idx="4">
                  <c:v>H21</c:v>
                </c:pt>
                <c:pt idx="5">
                  <c:v>H22</c:v>
                </c:pt>
                <c:pt idx="6">
                  <c:v>H23</c:v>
                </c:pt>
                <c:pt idx="7">
                  <c:v>H24</c:v>
                </c:pt>
              </c:strCache>
            </c:strRef>
          </c:cat>
          <c:val>
            <c:numRef>
              <c:f>'経常収支比率 (府)'!$D$25:$K$25</c:f>
              <c:numCache>
                <c:formatCode>#,##0.0_ </c:formatCode>
                <c:ptCount val="8"/>
                <c:pt idx="0">
                  <c:v>92.6</c:v>
                </c:pt>
                <c:pt idx="1">
                  <c:v>92.6</c:v>
                </c:pt>
                <c:pt idx="2">
                  <c:v>94.7</c:v>
                </c:pt>
                <c:pt idx="3">
                  <c:v>93.9</c:v>
                </c:pt>
                <c:pt idx="4">
                  <c:v>95.9</c:v>
                </c:pt>
                <c:pt idx="5">
                  <c:v>91.3</c:v>
                </c:pt>
                <c:pt idx="6">
                  <c:v>93.9</c:v>
                </c:pt>
                <c:pt idx="7">
                  <c:v>94.1</c:v>
                </c:pt>
              </c:numCache>
            </c:numRef>
          </c:val>
          <c:smooth val="0"/>
        </c:ser>
        <c:dLbls>
          <c:showLegendKey val="0"/>
          <c:showVal val="0"/>
          <c:showCatName val="0"/>
          <c:showSerName val="0"/>
          <c:showPercent val="0"/>
          <c:showBubbleSize val="0"/>
        </c:dLbls>
        <c:marker val="1"/>
        <c:smooth val="0"/>
        <c:axId val="29828608"/>
        <c:axId val="29830144"/>
      </c:lineChart>
      <c:catAx>
        <c:axId val="29828608"/>
        <c:scaling>
          <c:orientation val="minMax"/>
        </c:scaling>
        <c:delete val="0"/>
        <c:axPos val="b"/>
        <c:majorTickMark val="out"/>
        <c:minorTickMark val="none"/>
        <c:tickLblPos val="nextTo"/>
        <c:txPr>
          <a:bodyPr/>
          <a:lstStyle/>
          <a:p>
            <a:pPr>
              <a:defRPr sz="1400"/>
            </a:pPr>
            <a:endParaRPr lang="ja-JP"/>
          </a:p>
        </c:txPr>
        <c:crossAx val="29830144"/>
        <c:crosses val="autoZero"/>
        <c:auto val="1"/>
        <c:lblAlgn val="ctr"/>
        <c:lblOffset val="100"/>
        <c:tickLblSkip val="2"/>
        <c:noMultiLvlLbl val="0"/>
      </c:catAx>
      <c:valAx>
        <c:axId val="29830144"/>
        <c:scaling>
          <c:orientation val="minMax"/>
          <c:min val="88"/>
        </c:scaling>
        <c:delete val="0"/>
        <c:axPos val="l"/>
        <c:majorGridlines/>
        <c:numFmt formatCode="#,##0.0_ " sourceLinked="1"/>
        <c:majorTickMark val="out"/>
        <c:minorTickMark val="none"/>
        <c:tickLblPos val="nextTo"/>
        <c:txPr>
          <a:bodyPr/>
          <a:lstStyle/>
          <a:p>
            <a:pPr>
              <a:defRPr sz="1400"/>
            </a:pPr>
            <a:endParaRPr lang="ja-JP"/>
          </a:p>
        </c:txPr>
        <c:crossAx val="29828608"/>
        <c:crosses val="autoZero"/>
        <c:crossBetween val="between"/>
      </c:valAx>
    </c:plotArea>
    <c:legend>
      <c:legendPos val="r"/>
      <c:layout>
        <c:manualLayout>
          <c:xMode val="edge"/>
          <c:yMode val="edge"/>
          <c:x val="0.77071992000888789"/>
          <c:y val="0.63410356973345661"/>
          <c:w val="0.22928007999111211"/>
          <c:h val="0.26891879790097811"/>
        </c:manualLayout>
      </c:layout>
      <c:overlay val="0"/>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16907261592301"/>
          <c:y val="3.059599280635485E-2"/>
          <c:w val="0.77537401574803144"/>
          <c:h val="0.90036740709365626"/>
        </c:manualLayout>
      </c:layout>
      <c:barChart>
        <c:barDir val="col"/>
        <c:grouping val="stacked"/>
        <c:varyColors val="0"/>
        <c:ser>
          <c:idx val="0"/>
          <c:order val="0"/>
          <c:tx>
            <c:strRef>
              <c:f>グラフ用データ!$E$33</c:f>
              <c:strCache>
                <c:ptCount val="1"/>
                <c:pt idx="0">
                  <c:v>その他の地方債</c:v>
                </c:pt>
              </c:strCache>
            </c:strRef>
          </c:tx>
          <c:invertIfNegative val="0"/>
          <c:dLbls>
            <c:txPr>
              <a:bodyPr rot="-3000000"/>
              <a:lstStyle/>
              <a:p>
                <a:pPr>
                  <a:defRPr/>
                </a:pPr>
                <a:endParaRPr lang="ja-JP"/>
              </a:p>
            </c:txPr>
            <c:showLegendKey val="0"/>
            <c:showVal val="1"/>
            <c:showCatName val="0"/>
            <c:showSerName val="0"/>
            <c:showPercent val="0"/>
            <c:showBubbleSize val="0"/>
            <c:showLeaderLines val="0"/>
          </c:dLbls>
          <c:cat>
            <c:strRef>
              <c:f>グラフ用データ!$B$20:$B$30</c:f>
              <c:strCache>
                <c:ptCount val="11"/>
                <c:pt idx="0">
                  <c:v>H15</c:v>
                </c:pt>
                <c:pt idx="1">
                  <c:v>H16</c:v>
                </c:pt>
                <c:pt idx="2">
                  <c:v>H17</c:v>
                </c:pt>
                <c:pt idx="3">
                  <c:v>H18</c:v>
                </c:pt>
                <c:pt idx="4">
                  <c:v>H19</c:v>
                </c:pt>
                <c:pt idx="5">
                  <c:v>H20</c:v>
                </c:pt>
                <c:pt idx="6">
                  <c:v>H21</c:v>
                </c:pt>
                <c:pt idx="7">
                  <c:v>H22</c:v>
                </c:pt>
                <c:pt idx="8">
                  <c:v>H23</c:v>
                </c:pt>
                <c:pt idx="9">
                  <c:v>H24</c:v>
                </c:pt>
                <c:pt idx="10">
                  <c:v>H25</c:v>
                </c:pt>
              </c:strCache>
            </c:strRef>
          </c:cat>
          <c:val>
            <c:numRef>
              <c:f>グラフ用データ!$E$20:$E$30</c:f>
              <c:numCache>
                <c:formatCode>#,##0_);[Red]\(#,##0\)</c:formatCode>
                <c:ptCount val="11"/>
                <c:pt idx="0">
                  <c:v>40969</c:v>
                </c:pt>
                <c:pt idx="1">
                  <c:v>40923</c:v>
                </c:pt>
                <c:pt idx="2">
                  <c:v>40811</c:v>
                </c:pt>
                <c:pt idx="3">
                  <c:v>41318</c:v>
                </c:pt>
                <c:pt idx="4">
                  <c:v>41121</c:v>
                </c:pt>
                <c:pt idx="5">
                  <c:v>40247</c:v>
                </c:pt>
                <c:pt idx="6">
                  <c:v>39180</c:v>
                </c:pt>
                <c:pt idx="7">
                  <c:v>37886</c:v>
                </c:pt>
                <c:pt idx="8">
                  <c:v>35454</c:v>
                </c:pt>
                <c:pt idx="9">
                  <c:v>35095</c:v>
                </c:pt>
                <c:pt idx="10">
                  <c:v>34176</c:v>
                </c:pt>
              </c:numCache>
            </c:numRef>
          </c:val>
        </c:ser>
        <c:ser>
          <c:idx val="1"/>
          <c:order val="1"/>
          <c:tx>
            <c:strRef>
              <c:f>グラフ用データ!$F$33</c:f>
              <c:strCache>
                <c:ptCount val="1"/>
                <c:pt idx="0">
                  <c:v>臨時財政対策債 等</c:v>
                </c:pt>
              </c:strCache>
            </c:strRef>
          </c:tx>
          <c:invertIfNegative val="0"/>
          <c:dLbls>
            <c:txPr>
              <a:bodyPr rot="-3000000"/>
              <a:lstStyle/>
              <a:p>
                <a:pPr>
                  <a:defRPr/>
                </a:pPr>
                <a:endParaRPr lang="ja-JP"/>
              </a:p>
            </c:txPr>
            <c:dLblPos val="ctr"/>
            <c:showLegendKey val="0"/>
            <c:showVal val="1"/>
            <c:showCatName val="0"/>
            <c:showSerName val="0"/>
            <c:showPercent val="0"/>
            <c:showBubbleSize val="0"/>
            <c:showLeaderLines val="0"/>
          </c:dLbls>
          <c:cat>
            <c:strRef>
              <c:f>グラフ用データ!$B$20:$B$30</c:f>
              <c:strCache>
                <c:ptCount val="11"/>
                <c:pt idx="0">
                  <c:v>H15</c:v>
                </c:pt>
                <c:pt idx="1">
                  <c:v>H16</c:v>
                </c:pt>
                <c:pt idx="2">
                  <c:v>H17</c:v>
                </c:pt>
                <c:pt idx="3">
                  <c:v>H18</c:v>
                </c:pt>
                <c:pt idx="4">
                  <c:v>H19</c:v>
                </c:pt>
                <c:pt idx="5">
                  <c:v>H20</c:v>
                </c:pt>
                <c:pt idx="6">
                  <c:v>H21</c:v>
                </c:pt>
                <c:pt idx="7">
                  <c:v>H22</c:v>
                </c:pt>
                <c:pt idx="8">
                  <c:v>H23</c:v>
                </c:pt>
                <c:pt idx="9">
                  <c:v>H24</c:v>
                </c:pt>
                <c:pt idx="10">
                  <c:v>H25</c:v>
                </c:pt>
              </c:strCache>
            </c:strRef>
          </c:cat>
          <c:val>
            <c:numRef>
              <c:f>グラフ用データ!$F$20:$F$30</c:f>
              <c:numCache>
                <c:formatCode>#,##0_);[Red]\(#,##0\)</c:formatCode>
                <c:ptCount val="11"/>
                <c:pt idx="0">
                  <c:v>15163</c:v>
                </c:pt>
                <c:pt idx="1">
                  <c:v>16486</c:v>
                </c:pt>
                <c:pt idx="2">
                  <c:v>16446</c:v>
                </c:pt>
                <c:pt idx="3">
                  <c:v>16427</c:v>
                </c:pt>
                <c:pt idx="4">
                  <c:v>17167</c:v>
                </c:pt>
                <c:pt idx="5">
                  <c:v>18153</c:v>
                </c:pt>
                <c:pt idx="6">
                  <c:v>20040</c:v>
                </c:pt>
                <c:pt idx="7">
                  <c:v>22853</c:v>
                </c:pt>
                <c:pt idx="8">
                  <c:v>24924</c:v>
                </c:pt>
                <c:pt idx="9">
                  <c:v>27415</c:v>
                </c:pt>
                <c:pt idx="10">
                  <c:v>29117</c:v>
                </c:pt>
              </c:numCache>
            </c:numRef>
          </c:val>
        </c:ser>
        <c:dLbls>
          <c:showLegendKey val="0"/>
          <c:showVal val="0"/>
          <c:showCatName val="0"/>
          <c:showSerName val="0"/>
          <c:showPercent val="0"/>
          <c:showBubbleSize val="0"/>
        </c:dLbls>
        <c:gapWidth val="50"/>
        <c:overlap val="100"/>
        <c:axId val="29671808"/>
        <c:axId val="29673344"/>
      </c:barChart>
      <c:catAx>
        <c:axId val="29671808"/>
        <c:scaling>
          <c:orientation val="minMax"/>
        </c:scaling>
        <c:delete val="0"/>
        <c:axPos val="b"/>
        <c:majorTickMark val="out"/>
        <c:minorTickMark val="none"/>
        <c:tickLblPos val="nextTo"/>
        <c:txPr>
          <a:bodyPr/>
          <a:lstStyle/>
          <a:p>
            <a:pPr>
              <a:defRPr sz="1400"/>
            </a:pPr>
            <a:endParaRPr lang="ja-JP"/>
          </a:p>
        </c:txPr>
        <c:crossAx val="29673344"/>
        <c:crosses val="autoZero"/>
        <c:auto val="1"/>
        <c:lblAlgn val="ctr"/>
        <c:lblOffset val="100"/>
        <c:tickLblSkip val="2"/>
        <c:noMultiLvlLbl val="0"/>
      </c:catAx>
      <c:valAx>
        <c:axId val="29673344"/>
        <c:scaling>
          <c:orientation val="minMax"/>
          <c:max val="80000"/>
        </c:scaling>
        <c:delete val="0"/>
        <c:axPos val="l"/>
        <c:majorGridlines/>
        <c:numFmt formatCode="#,##0_);[Red]\(#,##0\)" sourceLinked="1"/>
        <c:majorTickMark val="out"/>
        <c:minorTickMark val="none"/>
        <c:tickLblPos val="nextTo"/>
        <c:txPr>
          <a:bodyPr/>
          <a:lstStyle/>
          <a:p>
            <a:pPr>
              <a:defRPr sz="1200"/>
            </a:pPr>
            <a:endParaRPr lang="ja-JP"/>
          </a:p>
        </c:txPr>
        <c:crossAx val="29671808"/>
        <c:crosses val="autoZero"/>
        <c:crossBetween val="between"/>
      </c:valAx>
    </c:plotArea>
    <c:legend>
      <c:legendPos val="r"/>
      <c:layout>
        <c:manualLayout>
          <c:xMode val="edge"/>
          <c:yMode val="edge"/>
          <c:x val="0.5187653105861767"/>
          <c:y val="9.1917521317075881E-2"/>
          <c:w val="0.36179024496937889"/>
          <c:h val="0.1106877881624264"/>
        </c:manualLayout>
      </c:layout>
      <c:overlay val="0"/>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901575172306089E-2"/>
          <c:y val="0.1293874036496426"/>
          <c:w val="0.72494111984789666"/>
          <c:h val="0.80460033404915299"/>
        </c:manualLayout>
      </c:layout>
      <c:barChart>
        <c:barDir val="col"/>
        <c:grouping val="stacked"/>
        <c:varyColors val="0"/>
        <c:ser>
          <c:idx val="2"/>
          <c:order val="0"/>
          <c:tx>
            <c:strRef>
              <c:f>Sheet3!$A$5</c:f>
              <c:strCache>
                <c:ptCount val="1"/>
                <c:pt idx="0">
                  <c:v>女性職員</c:v>
                </c:pt>
              </c:strCache>
            </c:strRef>
          </c:tx>
          <c:spPr>
            <a:solidFill>
              <a:schemeClr val="accent3">
                <a:lumMod val="40000"/>
                <a:lumOff val="60000"/>
              </a:schemeClr>
            </a:solidFill>
          </c:spPr>
          <c:invertIfNegative val="0"/>
          <c:dLbls>
            <c:dLbl>
              <c:idx val="0"/>
              <c:delete val="1"/>
            </c:dLbl>
            <c:dLbl>
              <c:idx val="1"/>
              <c:layout>
                <c:manualLayout>
                  <c:x val="0"/>
                  <c:y val="5.270092226613966E-3"/>
                </c:manualLayout>
              </c:layout>
              <c:showLegendKey val="0"/>
              <c:showVal val="1"/>
              <c:showCatName val="0"/>
              <c:showSerName val="0"/>
              <c:showPercent val="0"/>
              <c:showBubbleSize val="0"/>
            </c:dLbl>
            <c:dLbl>
              <c:idx val="2"/>
              <c:layout>
                <c:manualLayout>
                  <c:x val="0"/>
                  <c:y val="5.270092226613966E-3"/>
                </c:manualLayout>
              </c:layout>
              <c:showLegendKey val="0"/>
              <c:showVal val="1"/>
              <c:showCatName val="0"/>
              <c:showSerName val="0"/>
              <c:showPercent val="0"/>
              <c:showBubbleSize val="0"/>
            </c:dLbl>
            <c:dLbl>
              <c:idx val="3"/>
              <c:layout>
                <c:manualLayout>
                  <c:x val="0"/>
                  <c:y val="-5.2702997105597985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Sheet3!$B$3:$E$3</c:f>
              <c:strCache>
                <c:ptCount val="4"/>
                <c:pt idx="0">
                  <c:v>H11</c:v>
                </c:pt>
                <c:pt idx="1">
                  <c:v>H16</c:v>
                </c:pt>
                <c:pt idx="2">
                  <c:v>H21</c:v>
                </c:pt>
                <c:pt idx="3">
                  <c:v>H26</c:v>
                </c:pt>
              </c:strCache>
            </c:strRef>
          </c:cat>
          <c:val>
            <c:numRef>
              <c:f>Sheet3!$B$5:$E$5</c:f>
              <c:numCache>
                <c:formatCode>General</c:formatCode>
                <c:ptCount val="4"/>
                <c:pt idx="0">
                  <c:v>0</c:v>
                </c:pt>
                <c:pt idx="1">
                  <c:v>23</c:v>
                </c:pt>
                <c:pt idx="2">
                  <c:v>17</c:v>
                </c:pt>
                <c:pt idx="3">
                  <c:v>105</c:v>
                </c:pt>
              </c:numCache>
            </c:numRef>
          </c:val>
        </c:ser>
        <c:ser>
          <c:idx val="3"/>
          <c:order val="1"/>
          <c:tx>
            <c:strRef>
              <c:f>Sheet3!$A$6</c:f>
              <c:strCache>
                <c:ptCount val="1"/>
                <c:pt idx="0">
                  <c:v>男性職員</c:v>
                </c:pt>
              </c:strCache>
            </c:strRef>
          </c:tx>
          <c:spPr>
            <a:solidFill>
              <a:schemeClr val="accent4">
                <a:lumMod val="75000"/>
              </a:schemeClr>
            </a:solidFill>
          </c:spPr>
          <c:invertIfNegative val="0"/>
          <c:dLbls>
            <c:txPr>
              <a:bodyPr/>
              <a:lstStyle/>
              <a:p>
                <a:pPr>
                  <a:defRPr sz="1000" baseline="0"/>
                </a:pPr>
                <a:endParaRPr lang="ja-JP"/>
              </a:p>
            </c:txPr>
            <c:showLegendKey val="0"/>
            <c:showVal val="1"/>
            <c:showCatName val="0"/>
            <c:showSerName val="0"/>
            <c:showPercent val="0"/>
            <c:showBubbleSize val="0"/>
            <c:showLeaderLines val="0"/>
          </c:dLbls>
          <c:cat>
            <c:strRef>
              <c:f>Sheet3!$B$3:$E$3</c:f>
              <c:strCache>
                <c:ptCount val="4"/>
                <c:pt idx="0">
                  <c:v>H11</c:v>
                </c:pt>
                <c:pt idx="1">
                  <c:v>H16</c:v>
                </c:pt>
                <c:pt idx="2">
                  <c:v>H21</c:v>
                </c:pt>
                <c:pt idx="3">
                  <c:v>H26</c:v>
                </c:pt>
              </c:strCache>
            </c:strRef>
          </c:cat>
          <c:val>
            <c:numRef>
              <c:f>Sheet3!$B$6:$E$6</c:f>
              <c:numCache>
                <c:formatCode>General</c:formatCode>
                <c:ptCount val="4"/>
                <c:pt idx="0">
                  <c:v>0</c:v>
                </c:pt>
                <c:pt idx="1">
                  <c:v>29</c:v>
                </c:pt>
                <c:pt idx="2">
                  <c:v>22</c:v>
                </c:pt>
                <c:pt idx="3">
                  <c:v>76</c:v>
                </c:pt>
              </c:numCache>
            </c:numRef>
          </c:val>
        </c:ser>
        <c:dLbls>
          <c:showLegendKey val="0"/>
          <c:showVal val="1"/>
          <c:showCatName val="0"/>
          <c:showSerName val="0"/>
          <c:showPercent val="0"/>
          <c:showBubbleSize val="0"/>
        </c:dLbls>
        <c:gapWidth val="150"/>
        <c:overlap val="100"/>
        <c:axId val="29769728"/>
        <c:axId val="29772416"/>
      </c:barChart>
      <c:lineChart>
        <c:grouping val="standard"/>
        <c:varyColors val="0"/>
        <c:ser>
          <c:idx val="6"/>
          <c:order val="2"/>
          <c:tx>
            <c:strRef>
              <c:f>Sheet3!$A$9</c:f>
              <c:strCache>
                <c:ptCount val="1"/>
                <c:pt idx="0">
                  <c:v>女性比率</c:v>
                </c:pt>
              </c:strCache>
            </c:strRef>
          </c:tx>
          <c:spPr>
            <a:ln w="31750">
              <a:solidFill>
                <a:schemeClr val="bg2">
                  <a:lumMod val="25000"/>
                </a:schemeClr>
              </a:solidFill>
            </a:ln>
          </c:spPr>
          <c:marker>
            <c:spPr>
              <a:solidFill>
                <a:schemeClr val="accent1"/>
              </a:solidFill>
              <a:ln w="3175">
                <a:solidFill>
                  <a:schemeClr val="bg1">
                    <a:lumMod val="50000"/>
                  </a:schemeClr>
                </a:solidFill>
              </a:ln>
            </c:spPr>
          </c:marker>
          <c:dLbls>
            <c:dLbl>
              <c:idx val="0"/>
              <c:layout/>
              <c:tx>
                <c:rich>
                  <a:bodyPr/>
                  <a:lstStyle/>
                  <a:p>
                    <a:r>
                      <a:rPr lang="en-US" altLang="en-US"/>
                      <a:t>0.0%</a:t>
                    </a:r>
                  </a:p>
                </c:rich>
              </c:tx>
              <c:showLegendKey val="0"/>
              <c:showVal val="1"/>
              <c:showCatName val="0"/>
              <c:showSerName val="0"/>
              <c:showPercent val="0"/>
              <c:showBubbleSize val="0"/>
            </c:dLbl>
            <c:dLbl>
              <c:idx val="1"/>
              <c:layout>
                <c:manualLayout>
                  <c:x val="-5.3015252947460215E-3"/>
                  <c:y val="-2.0158391899999864E-2"/>
                </c:manualLayout>
              </c:layout>
              <c:tx>
                <c:rich>
                  <a:bodyPr/>
                  <a:lstStyle/>
                  <a:p>
                    <a:r>
                      <a:rPr lang="en-US"/>
                      <a:t>44.2%</a:t>
                    </a:r>
                  </a:p>
                </c:rich>
              </c:tx>
              <c:showLegendKey val="0"/>
              <c:showVal val="1"/>
              <c:showCatName val="0"/>
              <c:showSerName val="0"/>
              <c:showPercent val="0"/>
              <c:showBubbleSize val="0"/>
            </c:dLbl>
            <c:dLbl>
              <c:idx val="2"/>
              <c:layout/>
              <c:tx>
                <c:rich>
                  <a:bodyPr/>
                  <a:lstStyle/>
                  <a:p>
                    <a:r>
                      <a:rPr lang="en-US" altLang="en-US"/>
                      <a:t>43.6%</a:t>
                    </a:r>
                  </a:p>
                </c:rich>
              </c:tx>
              <c:showLegendKey val="0"/>
              <c:showVal val="1"/>
              <c:showCatName val="0"/>
              <c:showSerName val="0"/>
              <c:showPercent val="0"/>
              <c:showBubbleSize val="0"/>
            </c:dLbl>
            <c:dLbl>
              <c:idx val="3"/>
              <c:layout/>
              <c:tx>
                <c:rich>
                  <a:bodyPr/>
                  <a:lstStyle/>
                  <a:p>
                    <a:r>
                      <a:rPr lang="en-US" altLang="en-US"/>
                      <a:t>58.0%</a:t>
                    </a:r>
                  </a:p>
                </c:rich>
              </c:tx>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strRef>
              <c:f>Sheet3!$B$3:$E$3</c:f>
              <c:strCache>
                <c:ptCount val="4"/>
                <c:pt idx="0">
                  <c:v>H11</c:v>
                </c:pt>
                <c:pt idx="1">
                  <c:v>H16</c:v>
                </c:pt>
                <c:pt idx="2">
                  <c:v>H21</c:v>
                </c:pt>
                <c:pt idx="3">
                  <c:v>H26</c:v>
                </c:pt>
              </c:strCache>
            </c:strRef>
          </c:cat>
          <c:val>
            <c:numRef>
              <c:f>Sheet3!$B$9:$E$9</c:f>
              <c:numCache>
                <c:formatCode>General</c:formatCode>
                <c:ptCount val="4"/>
                <c:pt idx="0">
                  <c:v>0</c:v>
                </c:pt>
                <c:pt idx="1">
                  <c:v>23</c:v>
                </c:pt>
                <c:pt idx="2">
                  <c:v>17</c:v>
                </c:pt>
                <c:pt idx="3">
                  <c:v>105</c:v>
                </c:pt>
              </c:numCache>
            </c:numRef>
          </c:val>
          <c:smooth val="0"/>
        </c:ser>
        <c:dLbls>
          <c:showLegendKey val="0"/>
          <c:showVal val="1"/>
          <c:showCatName val="0"/>
          <c:showSerName val="0"/>
          <c:showPercent val="0"/>
          <c:showBubbleSize val="0"/>
        </c:dLbls>
        <c:marker val="1"/>
        <c:smooth val="0"/>
        <c:axId val="29769728"/>
        <c:axId val="29772416"/>
      </c:lineChart>
      <c:catAx>
        <c:axId val="29769728"/>
        <c:scaling>
          <c:orientation val="minMax"/>
        </c:scaling>
        <c:delete val="0"/>
        <c:axPos val="b"/>
        <c:majorTickMark val="out"/>
        <c:minorTickMark val="none"/>
        <c:tickLblPos val="nextTo"/>
        <c:crossAx val="29772416"/>
        <c:crosses val="autoZero"/>
        <c:auto val="1"/>
        <c:lblAlgn val="ctr"/>
        <c:lblOffset val="100"/>
        <c:noMultiLvlLbl val="0"/>
      </c:catAx>
      <c:valAx>
        <c:axId val="29772416"/>
        <c:scaling>
          <c:orientation val="minMax"/>
          <c:max val="180"/>
          <c:min val="0"/>
        </c:scaling>
        <c:delete val="0"/>
        <c:axPos val="l"/>
        <c:majorGridlines/>
        <c:numFmt formatCode="#,##0_);[Red]\(#,##0\)" sourceLinked="0"/>
        <c:majorTickMark val="out"/>
        <c:minorTickMark val="out"/>
        <c:tickLblPos val="nextTo"/>
        <c:txPr>
          <a:bodyPr/>
          <a:lstStyle/>
          <a:p>
            <a:pPr>
              <a:defRPr sz="1100" baseline="0"/>
            </a:pPr>
            <a:endParaRPr lang="ja-JP"/>
          </a:p>
        </c:txPr>
        <c:crossAx val="29769728"/>
        <c:crosses val="autoZero"/>
        <c:crossBetween val="between"/>
        <c:minorUnit val="20"/>
      </c:valAx>
    </c:plotArea>
    <c:legend>
      <c:legendPos val="r"/>
      <c:legendEntry>
        <c:idx val="0"/>
        <c:txPr>
          <a:bodyPr/>
          <a:lstStyle/>
          <a:p>
            <a:pPr>
              <a:defRPr sz="900" baseline="0"/>
            </a:pPr>
            <a:endParaRPr lang="ja-JP"/>
          </a:p>
        </c:txPr>
      </c:legendEntry>
      <c:legendEntry>
        <c:idx val="1"/>
        <c:txPr>
          <a:bodyPr/>
          <a:lstStyle/>
          <a:p>
            <a:pPr>
              <a:defRPr sz="900" baseline="0"/>
            </a:pPr>
            <a:endParaRPr lang="ja-JP"/>
          </a:p>
        </c:txPr>
      </c:legendEntry>
      <c:legendEntry>
        <c:idx val="2"/>
        <c:txPr>
          <a:bodyPr/>
          <a:lstStyle/>
          <a:p>
            <a:pPr>
              <a:defRPr sz="900" baseline="0"/>
            </a:pPr>
            <a:endParaRPr lang="ja-JP"/>
          </a:p>
        </c:txPr>
      </c:legendEntry>
      <c:layout>
        <c:manualLayout>
          <c:xMode val="edge"/>
          <c:yMode val="edge"/>
          <c:x val="0.80744922745922942"/>
          <c:y val="0.12367660950813977"/>
          <c:w val="0.17504362617335728"/>
          <c:h val="0.30632079092880188"/>
        </c:manualLayout>
      </c:layout>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ja-JP" altLang="en-US" sz="1200" b="0" dirty="0" smtClean="0"/>
              <a:t>公共施設等（建物）の</a:t>
            </a:r>
            <a:r>
              <a:rPr lang="ja-JP" altLang="en-US" sz="1200" b="0" dirty="0"/>
              <a:t>建替時期別延床面積（</a:t>
            </a:r>
            <a:r>
              <a:rPr lang="ja-JP" altLang="en-US" sz="1200" b="0" dirty="0" smtClean="0"/>
              <a:t>平成</a:t>
            </a:r>
            <a:r>
              <a:rPr lang="en-US" altLang="ja-JP" sz="1200" b="0" dirty="0" smtClean="0">
                <a:latin typeface="+mn-ea"/>
                <a:ea typeface="+mn-ea"/>
              </a:rPr>
              <a:t>26</a:t>
            </a:r>
            <a:r>
              <a:rPr lang="ja-JP" altLang="en-US" sz="1200" b="0" dirty="0" smtClean="0"/>
              <a:t>年</a:t>
            </a:r>
            <a:r>
              <a:rPr lang="en-US" altLang="ja-JP" sz="1200" b="0" dirty="0" smtClean="0">
                <a:latin typeface="+mn-ea"/>
                <a:ea typeface="+mn-ea"/>
              </a:rPr>
              <a:t>3</a:t>
            </a:r>
            <a:r>
              <a:rPr lang="ja-JP" altLang="en-US" sz="1200" b="0" dirty="0" smtClean="0">
                <a:latin typeface="+mn-ea"/>
                <a:ea typeface="+mn-ea"/>
              </a:rPr>
              <a:t>月</a:t>
            </a:r>
            <a:r>
              <a:rPr lang="ja-JP" altLang="en-US" sz="1200" b="0" dirty="0"/>
              <a:t>末現在</a:t>
            </a:r>
            <a:r>
              <a:rPr lang="ja-JP" altLang="en-US" sz="1200" b="0" dirty="0" smtClean="0"/>
              <a:t>）</a:t>
            </a:r>
            <a:endParaRPr lang="en-US" altLang="ja-JP" sz="1200" b="0" dirty="0" smtClean="0"/>
          </a:p>
        </c:rich>
      </c:tx>
      <c:layout>
        <c:manualLayout>
          <c:xMode val="edge"/>
          <c:yMode val="edge"/>
          <c:x val="0.17771986913188254"/>
          <c:y val="4.8954860892718617E-3"/>
        </c:manualLayout>
      </c:layout>
      <c:overlay val="0"/>
    </c:title>
    <c:autoTitleDeleted val="0"/>
    <c:plotArea>
      <c:layout>
        <c:manualLayout>
          <c:layoutTarget val="inner"/>
          <c:xMode val="edge"/>
          <c:yMode val="edge"/>
          <c:x val="7.0020367454068241E-2"/>
          <c:y val="0.12133727366190042"/>
          <c:w val="0.84871828521434822"/>
          <c:h val="0.71012615680721625"/>
        </c:manualLayout>
      </c:layout>
      <c:barChart>
        <c:barDir val="col"/>
        <c:grouping val="clustered"/>
        <c:varyColors val="0"/>
        <c:ser>
          <c:idx val="1"/>
          <c:order val="0"/>
          <c:spPr>
            <a:solidFill>
              <a:schemeClr val="accent1"/>
            </a:solidFill>
          </c:spPr>
          <c:invertIfNegative val="0"/>
          <c:cat>
            <c:strRef>
              <c:f>'[Microsoft PowerPoint 内のグラフ]建築年別（グラフ）'!$C$48:$C$68</c:f>
              <c:strCache>
                <c:ptCount val="21"/>
                <c:pt idx="0">
                  <c:v>H26</c:v>
                </c:pt>
                <c:pt idx="5">
                  <c:v>H31</c:v>
                </c:pt>
                <c:pt idx="10">
                  <c:v>H36</c:v>
                </c:pt>
                <c:pt idx="15">
                  <c:v>H41</c:v>
                </c:pt>
                <c:pt idx="20">
                  <c:v>H46</c:v>
                </c:pt>
              </c:strCache>
            </c:strRef>
          </c:cat>
          <c:val>
            <c:numRef>
              <c:f>'[Microsoft PowerPoint 内のグラフ]建築年別（グラフ）'!$D$48:$D$68</c:f>
              <c:numCache>
                <c:formatCode>#,##0.00_ </c:formatCode>
                <c:ptCount val="21"/>
                <c:pt idx="0">
                  <c:v>166170.16</c:v>
                </c:pt>
                <c:pt idx="1">
                  <c:v>280289.04000000021</c:v>
                </c:pt>
                <c:pt idx="2">
                  <c:v>266409.61999999988</c:v>
                </c:pt>
                <c:pt idx="3">
                  <c:v>320758.28999999992</c:v>
                </c:pt>
                <c:pt idx="4">
                  <c:v>324147.99000000034</c:v>
                </c:pt>
                <c:pt idx="5">
                  <c:v>437694.74000000017</c:v>
                </c:pt>
                <c:pt idx="6">
                  <c:v>528567.16</c:v>
                </c:pt>
                <c:pt idx="7">
                  <c:v>714085.34</c:v>
                </c:pt>
                <c:pt idx="8">
                  <c:v>585150.64000000025</c:v>
                </c:pt>
                <c:pt idx="9">
                  <c:v>447454.51000000018</c:v>
                </c:pt>
                <c:pt idx="10">
                  <c:v>517468.55000000016</c:v>
                </c:pt>
                <c:pt idx="11">
                  <c:v>412922.66999999993</c:v>
                </c:pt>
                <c:pt idx="12">
                  <c:v>334617.95000000007</c:v>
                </c:pt>
                <c:pt idx="13">
                  <c:v>216200.55000000005</c:v>
                </c:pt>
                <c:pt idx="14">
                  <c:v>337478.2100000002</c:v>
                </c:pt>
                <c:pt idx="15">
                  <c:v>251041.05000000005</c:v>
                </c:pt>
                <c:pt idx="16">
                  <c:v>263575.27000000008</c:v>
                </c:pt>
                <c:pt idx="17">
                  <c:v>244265.13999999993</c:v>
                </c:pt>
                <c:pt idx="18">
                  <c:v>198126.06999999995</c:v>
                </c:pt>
                <c:pt idx="19">
                  <c:v>299866.37</c:v>
                </c:pt>
                <c:pt idx="20">
                  <c:v>249110.25999999986</c:v>
                </c:pt>
              </c:numCache>
            </c:numRef>
          </c:val>
        </c:ser>
        <c:dLbls>
          <c:showLegendKey val="0"/>
          <c:showVal val="0"/>
          <c:showCatName val="0"/>
          <c:showSerName val="0"/>
          <c:showPercent val="0"/>
          <c:showBubbleSize val="0"/>
        </c:dLbls>
        <c:gapWidth val="75"/>
        <c:axId val="95837568"/>
        <c:axId val="95856128"/>
      </c:barChart>
      <c:catAx>
        <c:axId val="95837568"/>
        <c:scaling>
          <c:orientation val="minMax"/>
        </c:scaling>
        <c:delete val="0"/>
        <c:axPos val="b"/>
        <c:title>
          <c:tx>
            <c:rich>
              <a:bodyPr/>
              <a:lstStyle/>
              <a:p>
                <a:pPr>
                  <a:defRPr/>
                </a:pPr>
                <a:r>
                  <a:rPr lang="ja-JP" altLang="en-US" sz="1200" b="0"/>
                  <a:t>建替時期（年度）</a:t>
                </a:r>
              </a:p>
            </c:rich>
          </c:tx>
          <c:layout>
            <c:manualLayout>
              <c:xMode val="edge"/>
              <c:yMode val="edge"/>
              <c:x val="0.74619308586426691"/>
              <c:y val="0.86273965150116816"/>
            </c:manualLayout>
          </c:layout>
          <c:overlay val="0"/>
        </c:title>
        <c:numFmt formatCode="#,##0_ " sourceLinked="1"/>
        <c:majorTickMark val="out"/>
        <c:minorTickMark val="none"/>
        <c:tickLblPos val="nextTo"/>
        <c:crossAx val="95856128"/>
        <c:crosses val="autoZero"/>
        <c:auto val="1"/>
        <c:lblAlgn val="ctr"/>
        <c:lblOffset val="100"/>
        <c:noMultiLvlLbl val="0"/>
      </c:catAx>
      <c:valAx>
        <c:axId val="95856128"/>
        <c:scaling>
          <c:orientation val="minMax"/>
        </c:scaling>
        <c:delete val="0"/>
        <c:axPos val="l"/>
        <c:majorGridlines/>
        <c:title>
          <c:tx>
            <c:rich>
              <a:bodyPr rot="0" vert="horz"/>
              <a:lstStyle/>
              <a:p>
                <a:pPr>
                  <a:defRPr/>
                </a:pPr>
                <a:r>
                  <a:rPr lang="ja-JP" altLang="en-US" sz="1200" b="0"/>
                  <a:t>延床面積（㎡）</a:t>
                </a:r>
              </a:p>
            </c:rich>
          </c:tx>
          <c:layout>
            <c:manualLayout>
              <c:xMode val="edge"/>
              <c:yMode val="edge"/>
              <c:x val="1.2195121951219513E-2"/>
              <c:y val="5.109058947961858E-2"/>
            </c:manualLayout>
          </c:layout>
          <c:overlay val="0"/>
        </c:title>
        <c:numFmt formatCode="#,##0_ " sourceLinked="0"/>
        <c:majorTickMark val="out"/>
        <c:minorTickMark val="none"/>
        <c:tickLblPos val="nextTo"/>
        <c:crossAx val="95837568"/>
        <c:crosses val="autoZero"/>
        <c:crossBetween val="between"/>
      </c:valAx>
      <c:spPr>
        <a:solidFill>
          <a:schemeClr val="bg1"/>
        </a:solidFill>
      </c:spPr>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60559498725238"/>
          <c:y val="4.1580920745321347E-2"/>
          <c:w val="0.84107073260202214"/>
          <c:h val="0.86864968854370039"/>
        </c:manualLayout>
      </c:layout>
      <c:lineChart>
        <c:grouping val="standard"/>
        <c:varyColors val="0"/>
        <c:ser>
          <c:idx val="0"/>
          <c:order val="0"/>
          <c:tx>
            <c:strRef>
              <c:f>Sheet5!$A$4</c:f>
              <c:strCache>
                <c:ptCount val="1"/>
                <c:pt idx="0">
                  <c:v>職員数</c:v>
                </c:pt>
              </c:strCache>
            </c:strRef>
          </c:tx>
          <c:dLbls>
            <c:dLbl>
              <c:idx val="0"/>
              <c:layout>
                <c:manualLayout>
                  <c:x val="-3.9370070603659948E-2"/>
                  <c:y val="4.8014482954173668E-2"/>
                </c:manualLayout>
              </c:layout>
              <c:tx>
                <c:rich>
                  <a:bodyPr/>
                  <a:lstStyle/>
                  <a:p>
                    <a:r>
                      <a:rPr lang="en-US" altLang="en-US"/>
                      <a:t>16,</a:t>
                    </a:r>
                    <a:r>
                      <a:rPr lang="en-US" altLang="ja-JP"/>
                      <a:t>961</a:t>
                    </a:r>
                    <a:r>
                      <a:rPr lang="en-US" altLang="en-US"/>
                      <a:t> </a:t>
                    </a:r>
                  </a:p>
                </c:rich>
              </c:tx>
              <c:showLegendKey val="0"/>
              <c:showVal val="1"/>
              <c:showCatName val="0"/>
              <c:showSerName val="0"/>
              <c:showPercent val="0"/>
              <c:showBubbleSize val="0"/>
            </c:dLbl>
            <c:dLbl>
              <c:idx val="1"/>
              <c:delete val="1"/>
            </c:dLbl>
            <c:dLbl>
              <c:idx val="2"/>
              <c:delete val="1"/>
            </c:dLbl>
            <c:dLbl>
              <c:idx val="3"/>
              <c:layout>
                <c:manualLayout>
                  <c:x val="-7.5912316136086941E-2"/>
                  <c:y val="4.060898204898903E-2"/>
                </c:manualLayout>
              </c:layout>
              <c:showLegendKey val="0"/>
              <c:showVal val="1"/>
              <c:showCatName val="0"/>
              <c:showSerName val="0"/>
              <c:showPercent val="0"/>
              <c:showBubbleSize val="0"/>
            </c:dLbl>
            <c:dLbl>
              <c:idx val="4"/>
              <c:layout>
                <c:manualLayout>
                  <c:x val="-4.5634913505356596E-2"/>
                  <c:y val="-4.0493770395488883E-2"/>
                </c:manualLayout>
              </c:layout>
              <c:showLegendKey val="0"/>
              <c:showVal val="1"/>
              <c:showCatName val="0"/>
              <c:showSerName val="0"/>
              <c:showPercent val="0"/>
              <c:showBubbleSize val="0"/>
            </c:dLbl>
            <c:dLbl>
              <c:idx val="5"/>
              <c:layout>
                <c:manualLayout>
                  <c:x val="-3.7698406808772837E-2"/>
                  <c:y val="-3.4145512832793712E-2"/>
                </c:manualLayout>
              </c:layout>
              <c:showLegendKey val="0"/>
              <c:showVal val="1"/>
              <c:showCatName val="0"/>
              <c:showSerName val="0"/>
              <c:showPercent val="0"/>
              <c:showBubbleSize val="0"/>
            </c:dLbl>
            <c:dLbl>
              <c:idx val="6"/>
              <c:layout>
                <c:manualLayout>
                  <c:x val="-3.5714280134626901E-2"/>
                  <c:y val="-3.4285495334980938E-2"/>
                </c:manualLayout>
              </c:layout>
              <c:showLegendKey val="0"/>
              <c:showVal val="1"/>
              <c:showCatName val="0"/>
              <c:showSerName val="0"/>
              <c:showPercent val="0"/>
              <c:showBubbleSize val="0"/>
            </c:dLbl>
            <c:dLbl>
              <c:idx val="7"/>
              <c:layout>
                <c:manualLayout>
                  <c:x val="-3.5714280134626901E-2"/>
                  <c:y val="-4.4157837934491767E-2"/>
                </c:manualLayout>
              </c:layout>
              <c:showLegendKey val="0"/>
              <c:showVal val="1"/>
              <c:showCatName val="0"/>
              <c:showSerName val="0"/>
              <c:showPercent val="0"/>
              <c:showBubbleSize val="0"/>
            </c:dLbl>
            <c:dLbl>
              <c:idx val="8"/>
              <c:layout>
                <c:manualLayout>
                  <c:x val="-3.7698406808772837E-2"/>
                  <c:y val="-3.7669597869609363E-2"/>
                </c:manualLayout>
              </c:layout>
              <c:showLegendKey val="0"/>
              <c:showVal val="1"/>
              <c:showCatName val="0"/>
              <c:showSerName val="0"/>
              <c:showPercent val="0"/>
              <c:showBubbleSize val="0"/>
            </c:dLbl>
            <c:dLbl>
              <c:idx val="9"/>
              <c:layout>
                <c:manualLayout>
                  <c:x val="-3.7698406808772837E-2"/>
                  <c:y val="-4.0609392699044004E-2"/>
                </c:manualLayout>
              </c:layout>
              <c:showLegendKey val="0"/>
              <c:showVal val="1"/>
              <c:showCatName val="0"/>
              <c:showSerName val="0"/>
              <c:showPercent val="0"/>
              <c:showBubbleSize val="0"/>
            </c:dLbl>
            <c:dLbl>
              <c:idx val="10"/>
              <c:layout>
                <c:manualLayout>
                  <c:x val="-3.1808537043309763E-2"/>
                  <c:y val="-4.06089820489890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Sheet5!$B$3:$L$3</c:f>
              <c:strCache>
                <c:ptCount val="11"/>
                <c:pt idx="0">
                  <c:v>H6</c:v>
                </c:pt>
                <c:pt idx="3">
                  <c:v>H19</c:v>
                </c:pt>
                <c:pt idx="4">
                  <c:v>H20</c:v>
                </c:pt>
                <c:pt idx="5">
                  <c:v>H21</c:v>
                </c:pt>
                <c:pt idx="6">
                  <c:v>H22</c:v>
                </c:pt>
                <c:pt idx="7">
                  <c:v>H23</c:v>
                </c:pt>
                <c:pt idx="8">
                  <c:v>H24</c:v>
                </c:pt>
                <c:pt idx="9">
                  <c:v>H25</c:v>
                </c:pt>
                <c:pt idx="10">
                  <c:v>H26</c:v>
                </c:pt>
              </c:strCache>
            </c:strRef>
          </c:cat>
          <c:val>
            <c:numRef>
              <c:f>Sheet5!$B$4:$L$4</c:f>
              <c:numCache>
                <c:formatCode>#,##0_ </c:formatCode>
                <c:ptCount val="11"/>
                <c:pt idx="0">
                  <c:v>16961</c:v>
                </c:pt>
                <c:pt idx="1">
                  <c:v>14000</c:v>
                </c:pt>
                <c:pt idx="2">
                  <c:v>12000</c:v>
                </c:pt>
                <c:pt idx="3">
                  <c:v>10368</c:v>
                </c:pt>
                <c:pt idx="4">
                  <c:v>10223</c:v>
                </c:pt>
                <c:pt idx="5">
                  <c:v>9919</c:v>
                </c:pt>
                <c:pt idx="6">
                  <c:v>9605</c:v>
                </c:pt>
                <c:pt idx="7">
                  <c:v>9013</c:v>
                </c:pt>
                <c:pt idx="8">
                  <c:v>8509</c:v>
                </c:pt>
                <c:pt idx="9">
                  <c:v>8265</c:v>
                </c:pt>
                <c:pt idx="10">
                  <c:v>8240</c:v>
                </c:pt>
              </c:numCache>
            </c:numRef>
          </c:val>
          <c:smooth val="0"/>
        </c:ser>
        <c:dLbls>
          <c:showLegendKey val="0"/>
          <c:showVal val="0"/>
          <c:showCatName val="0"/>
          <c:showSerName val="0"/>
          <c:showPercent val="0"/>
          <c:showBubbleSize val="0"/>
        </c:dLbls>
        <c:marker val="1"/>
        <c:smooth val="0"/>
        <c:axId val="28334336"/>
        <c:axId val="28340224"/>
      </c:lineChart>
      <c:catAx>
        <c:axId val="28334336"/>
        <c:scaling>
          <c:orientation val="minMax"/>
        </c:scaling>
        <c:delete val="0"/>
        <c:axPos val="b"/>
        <c:majorTickMark val="out"/>
        <c:minorTickMark val="none"/>
        <c:tickLblPos val="nextTo"/>
        <c:crossAx val="28340224"/>
        <c:crosses val="autoZero"/>
        <c:auto val="1"/>
        <c:lblAlgn val="ctr"/>
        <c:lblOffset val="100"/>
        <c:noMultiLvlLbl val="0"/>
      </c:catAx>
      <c:valAx>
        <c:axId val="28340224"/>
        <c:scaling>
          <c:orientation val="minMax"/>
          <c:max val="17000"/>
          <c:min val="7000"/>
        </c:scaling>
        <c:delete val="0"/>
        <c:axPos val="l"/>
        <c:majorGridlines/>
        <c:numFmt formatCode="#,##0_ " sourceLinked="1"/>
        <c:majorTickMark val="out"/>
        <c:minorTickMark val="none"/>
        <c:tickLblPos val="nextTo"/>
        <c:crossAx val="28334336"/>
        <c:crosses val="autoZero"/>
        <c:crossBetween val="between"/>
        <c:majorUnit val="2000"/>
        <c:minorUnit val="1000"/>
      </c:valAx>
    </c:plotArea>
    <c:legend>
      <c:legendPos val="r"/>
      <c:layout>
        <c:manualLayout>
          <c:xMode val="edge"/>
          <c:yMode val="edge"/>
          <c:x val="0.5562534242144741"/>
          <c:y val="5.5289113791523979E-2"/>
          <c:w val="0.15748028241463979"/>
          <c:h val="6.6788230418566102E-2"/>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01449275362319E-2"/>
          <c:y val="8.7999999999999995E-2"/>
          <c:w val="0.93043478260869561"/>
          <c:h val="0.78800000000000003"/>
        </c:manualLayout>
      </c:layout>
      <c:lineChart>
        <c:grouping val="standard"/>
        <c:varyColors val="0"/>
        <c:ser>
          <c:idx val="0"/>
          <c:order val="0"/>
          <c:spPr>
            <a:ln w="33486">
              <a:solidFill>
                <a:srgbClr val="000080"/>
              </a:solidFill>
              <a:prstDash val="sysDash"/>
            </a:ln>
          </c:spPr>
          <c:marker>
            <c:symbol val="none"/>
          </c:marker>
          <c:cat>
            <c:strRef>
              <c:f>Sheet1!$K$2:$Q$2</c:f>
              <c:strCache>
                <c:ptCount val="7"/>
                <c:pt idx="0">
                  <c:v>H19</c:v>
                </c:pt>
                <c:pt idx="1">
                  <c:v>H20</c:v>
                </c:pt>
                <c:pt idx="2">
                  <c:v>H21</c:v>
                </c:pt>
                <c:pt idx="3">
                  <c:v>H22</c:v>
                </c:pt>
                <c:pt idx="4">
                  <c:v>H23</c:v>
                </c:pt>
                <c:pt idx="5">
                  <c:v>H24</c:v>
                </c:pt>
                <c:pt idx="6">
                  <c:v>H25</c:v>
                </c:pt>
              </c:strCache>
            </c:strRef>
          </c:cat>
          <c:val>
            <c:numRef>
              <c:f>Sheet1!$K$3:$Q$3</c:f>
              <c:numCache>
                <c:formatCode>General</c:formatCode>
                <c:ptCount val="7"/>
                <c:pt idx="0">
                  <c:v>100</c:v>
                </c:pt>
                <c:pt idx="1">
                  <c:v>100</c:v>
                </c:pt>
                <c:pt idx="2">
                  <c:v>100</c:v>
                </c:pt>
                <c:pt idx="3">
                  <c:v>100</c:v>
                </c:pt>
                <c:pt idx="4">
                  <c:v>100</c:v>
                </c:pt>
                <c:pt idx="5">
                  <c:v>100</c:v>
                </c:pt>
                <c:pt idx="6">
                  <c:v>100</c:v>
                </c:pt>
              </c:numCache>
            </c:numRef>
          </c:val>
          <c:smooth val="0"/>
        </c:ser>
        <c:ser>
          <c:idx val="1"/>
          <c:order val="1"/>
          <c:spPr>
            <a:ln w="22324">
              <a:solidFill>
                <a:srgbClr val="FF00FF"/>
              </a:solidFill>
              <a:prstDash val="solid"/>
            </a:ln>
          </c:spPr>
          <c:marker>
            <c:symbol val="square"/>
            <c:size val="6"/>
            <c:spPr>
              <a:solidFill>
                <a:srgbClr val="FF00FF"/>
              </a:solidFill>
              <a:ln>
                <a:solidFill>
                  <a:srgbClr val="FF00FF"/>
                </a:solidFill>
                <a:prstDash val="solid"/>
              </a:ln>
            </c:spPr>
          </c:marker>
          <c:dLbls>
            <c:dLbl>
              <c:idx val="0"/>
              <c:layout>
                <c:manualLayout>
                  <c:x val="-5.7736012161309254E-2"/>
                  <c:y val="-4.880273700339896E-2"/>
                </c:manualLayout>
              </c:layout>
              <c:dLblPos val="r"/>
              <c:showLegendKey val="0"/>
              <c:showVal val="1"/>
              <c:showCatName val="0"/>
              <c:showSerName val="0"/>
              <c:showPercent val="0"/>
              <c:showBubbleSize val="0"/>
            </c:dLbl>
            <c:dLbl>
              <c:idx val="1"/>
              <c:layout>
                <c:manualLayout>
                  <c:x val="-8.2971465619497392E-2"/>
                  <c:y val="-6.6529667882565091E-2"/>
                </c:manualLayout>
              </c:layout>
              <c:dLblPos val="r"/>
              <c:showLegendKey val="0"/>
              <c:showVal val="1"/>
              <c:showCatName val="0"/>
              <c:showSerName val="0"/>
              <c:showPercent val="0"/>
              <c:showBubbleSize val="0"/>
            </c:dLbl>
            <c:dLbl>
              <c:idx val="2"/>
              <c:layout>
                <c:manualLayout>
                  <c:x val="-5.606628797646325E-2"/>
                  <c:y val="3.5768591337280997E-2"/>
                </c:manualLayout>
              </c:layout>
              <c:dLblPos val="r"/>
              <c:showLegendKey val="0"/>
              <c:showVal val="1"/>
              <c:showCatName val="0"/>
              <c:showSerName val="0"/>
              <c:showPercent val="0"/>
              <c:showBubbleSize val="0"/>
            </c:dLbl>
            <c:dLbl>
              <c:idx val="3"/>
              <c:layout>
                <c:manualLayout>
                  <c:x val="-4.598507341727387E-2"/>
                  <c:y val="4.4697173241474146E-2"/>
                </c:manualLayout>
              </c:layout>
              <c:dLblPos val="r"/>
              <c:showLegendKey val="0"/>
              <c:showVal val="1"/>
              <c:showCatName val="0"/>
              <c:showSerName val="0"/>
              <c:showPercent val="0"/>
              <c:showBubbleSize val="0"/>
            </c:dLbl>
            <c:dLbl>
              <c:idx val="4"/>
              <c:layout>
                <c:manualLayout>
                  <c:x val="-5.4176490649474621E-2"/>
                  <c:y val="4.850149648506745E-2"/>
                </c:manualLayout>
              </c:layout>
              <c:dLblPos val="r"/>
              <c:showLegendKey val="0"/>
              <c:showVal val="1"/>
              <c:showCatName val="0"/>
              <c:showSerName val="0"/>
              <c:showPercent val="0"/>
              <c:showBubbleSize val="0"/>
            </c:dLbl>
            <c:dLbl>
              <c:idx val="5"/>
              <c:layout>
                <c:manualLayout>
                  <c:x val="-5.9469096963847612E-2"/>
                  <c:y val="-3.8047960916041998E-2"/>
                </c:manualLayout>
              </c:layout>
              <c:dLblPos val="r"/>
              <c:showLegendKey val="0"/>
              <c:showVal val="1"/>
              <c:showCatName val="0"/>
              <c:showSerName val="0"/>
              <c:showPercent val="0"/>
              <c:showBubbleSize val="0"/>
            </c:dLbl>
            <c:dLbl>
              <c:idx val="6"/>
              <c:layout>
                <c:manualLayout>
                  <c:x val="-3.1335509205708351E-2"/>
                  <c:y val="-4.1472441656234343E-2"/>
                </c:manualLayout>
              </c:layout>
              <c:dLblPos val="r"/>
              <c:showLegendKey val="0"/>
              <c:showVal val="1"/>
              <c:showCatName val="0"/>
              <c:showSerName val="0"/>
              <c:showPercent val="0"/>
              <c:showBubbleSize val="0"/>
            </c:dLbl>
            <c:dLbl>
              <c:idx val="7"/>
              <c:layout>
                <c:manualLayout>
                  <c:x val="-4.9104039015680702E-2"/>
                  <c:y val="-7.1548465391915256E-2"/>
                </c:manualLayout>
              </c:layout>
              <c:dLblPos val="r"/>
              <c:showLegendKey val="0"/>
              <c:showVal val="1"/>
              <c:showCatName val="0"/>
              <c:showSerName val="0"/>
              <c:showPercent val="0"/>
              <c:showBubbleSize val="0"/>
            </c:dLbl>
            <c:dLbl>
              <c:idx val="8"/>
              <c:layout>
                <c:manualLayout>
                  <c:x val="-4.6930020570150353E-2"/>
                  <c:y val="-7.9248570748319674E-2"/>
                </c:manualLayout>
              </c:layout>
              <c:dLblPos val="r"/>
              <c:showLegendKey val="0"/>
              <c:showVal val="1"/>
              <c:showCatName val="0"/>
              <c:showSerName val="0"/>
              <c:showPercent val="0"/>
              <c:showBubbleSize val="0"/>
            </c:dLbl>
            <c:dLbl>
              <c:idx val="9"/>
              <c:layout>
                <c:manualLayout>
                  <c:x val="-5.0553267744134545E-2"/>
                  <c:y val="-6.7548465391915252E-2"/>
                </c:manualLayout>
              </c:layout>
              <c:dLblPos val="r"/>
              <c:showLegendKey val="0"/>
              <c:showVal val="1"/>
              <c:showCatName val="0"/>
              <c:showSerName val="0"/>
              <c:showPercent val="0"/>
              <c:showBubbleSize val="0"/>
            </c:dLbl>
            <c:dLbl>
              <c:idx val="10"/>
              <c:layout>
                <c:manualLayout>
                  <c:x val="-4.4031587381886873E-2"/>
                  <c:y val="-7.7398759049999502E-2"/>
                </c:manualLayout>
              </c:layout>
              <c:dLblPos val="r"/>
              <c:showLegendKey val="0"/>
              <c:showVal val="1"/>
              <c:showCatName val="0"/>
              <c:showSerName val="0"/>
              <c:showPercent val="0"/>
              <c:showBubbleSize val="0"/>
            </c:dLbl>
            <c:dLbl>
              <c:idx val="11"/>
              <c:layout>
                <c:manualLayout>
                  <c:x val="-2.4165395739190292E-2"/>
                  <c:y val="6.4126177066233872E-2"/>
                </c:manualLayout>
              </c:layout>
              <c:dLblPos val="r"/>
              <c:showLegendKey val="0"/>
              <c:showVal val="1"/>
              <c:showCatName val="0"/>
              <c:showSerName val="0"/>
              <c:showPercent val="0"/>
              <c:showBubbleSize val="0"/>
            </c:dLbl>
            <c:dLbl>
              <c:idx val="15"/>
              <c:layout>
                <c:manualLayout>
                  <c:x val="0"/>
                  <c:y val="6.7329779040726567E-2"/>
                </c:manualLayout>
              </c:layout>
              <c:showLegendKey val="0"/>
              <c:showVal val="1"/>
              <c:showCatName val="0"/>
              <c:showSerName val="0"/>
              <c:showPercent val="0"/>
              <c:showBubbleSize val="0"/>
            </c:dLbl>
            <c:spPr>
              <a:noFill/>
              <a:ln w="22324">
                <a:noFill/>
              </a:ln>
            </c:spPr>
            <c:txPr>
              <a:bodyPr/>
              <a:lstStyle/>
              <a:p>
                <a:pPr>
                  <a:defRPr sz="967"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dLbls>
          <c:cat>
            <c:strRef>
              <c:f>Sheet1!$K$2:$Q$2</c:f>
              <c:strCache>
                <c:ptCount val="7"/>
                <c:pt idx="0">
                  <c:v>H19</c:v>
                </c:pt>
                <c:pt idx="1">
                  <c:v>H20</c:v>
                </c:pt>
                <c:pt idx="2">
                  <c:v>H21</c:v>
                </c:pt>
                <c:pt idx="3">
                  <c:v>H22</c:v>
                </c:pt>
                <c:pt idx="4">
                  <c:v>H23</c:v>
                </c:pt>
                <c:pt idx="5">
                  <c:v>H24</c:v>
                </c:pt>
                <c:pt idx="6">
                  <c:v>H25</c:v>
                </c:pt>
              </c:strCache>
            </c:strRef>
          </c:cat>
          <c:val>
            <c:numRef>
              <c:f>Sheet1!$K$4:$Q$4</c:f>
              <c:numCache>
                <c:formatCode>General</c:formatCode>
                <c:ptCount val="7"/>
                <c:pt idx="0">
                  <c:v>99.6</c:v>
                </c:pt>
                <c:pt idx="1">
                  <c:v>99.4</c:v>
                </c:pt>
                <c:pt idx="2">
                  <c:v>98.7</c:v>
                </c:pt>
                <c:pt idx="3">
                  <c:v>98.9</c:v>
                </c:pt>
                <c:pt idx="4">
                  <c:v>99.3</c:v>
                </c:pt>
                <c:pt idx="5">
                  <c:v>107.5</c:v>
                </c:pt>
                <c:pt idx="6">
                  <c:v>107.4</c:v>
                </c:pt>
              </c:numCache>
            </c:numRef>
          </c:val>
          <c:smooth val="0"/>
        </c:ser>
        <c:ser>
          <c:idx val="2"/>
          <c:order val="2"/>
          <c:spPr>
            <a:ln w="25400">
              <a:solidFill>
                <a:srgbClr val="FF00FF"/>
              </a:solidFill>
              <a:prstDash val="sysDot"/>
            </a:ln>
          </c:spPr>
          <c:marker>
            <c:symbol val="x"/>
            <c:size val="6"/>
            <c:spPr>
              <a:solidFill>
                <a:srgbClr val="FF00FF"/>
              </a:solidFill>
              <a:ln>
                <a:solidFill>
                  <a:srgbClr val="003366"/>
                </a:solidFill>
                <a:prstDash val="solid"/>
              </a:ln>
            </c:spPr>
          </c:marker>
          <c:dLbls>
            <c:dLbl>
              <c:idx val="0"/>
              <c:layout>
                <c:manualLayout>
                  <c:x val="-5.707497047160319E-2"/>
                  <c:y val="-7.574891824130954E-2"/>
                </c:manualLayout>
              </c:layout>
              <c:dLblPos val="r"/>
              <c:showLegendKey val="0"/>
              <c:showVal val="1"/>
              <c:showCatName val="0"/>
              <c:showSerName val="0"/>
              <c:showPercent val="0"/>
              <c:showBubbleSize val="0"/>
            </c:dLbl>
            <c:dLbl>
              <c:idx val="1"/>
              <c:layout>
                <c:manualLayout>
                  <c:x val="-4.6205464022398966E-2"/>
                  <c:y val="-6.0073793823396449E-2"/>
                </c:manualLayout>
              </c:layout>
              <c:dLblPos val="r"/>
              <c:showLegendKey val="0"/>
              <c:showVal val="1"/>
              <c:showCatName val="0"/>
              <c:showSerName val="0"/>
              <c:showPercent val="0"/>
              <c:showBubbleSize val="0"/>
            </c:dLbl>
            <c:dLbl>
              <c:idx val="2"/>
              <c:layout>
                <c:manualLayout>
                  <c:x val="-5.4176373113100425E-2"/>
                  <c:y val="0.10695109747057874"/>
                </c:manualLayout>
              </c:layout>
              <c:dLblPos val="r"/>
              <c:showLegendKey val="0"/>
              <c:showVal val="1"/>
              <c:showCatName val="0"/>
              <c:showSerName val="0"/>
              <c:showPercent val="0"/>
              <c:showBubbleSize val="0"/>
            </c:dLbl>
            <c:dLbl>
              <c:idx val="3"/>
              <c:layout>
                <c:manualLayout>
                  <c:x val="-4.9103968113171581E-2"/>
                  <c:y val="4.8451534608084788E-2"/>
                </c:manualLayout>
              </c:layout>
              <c:dLblPos val="r"/>
              <c:showLegendKey val="0"/>
              <c:showVal val="1"/>
              <c:showCatName val="0"/>
              <c:showSerName val="0"/>
              <c:showPercent val="0"/>
              <c:showBubbleSize val="0"/>
            </c:dLbl>
            <c:dLbl>
              <c:idx val="4"/>
              <c:delete val="1"/>
            </c:dLbl>
            <c:dLbl>
              <c:idx val="5"/>
              <c:layout>
                <c:manualLayout>
                  <c:x val="-4.8883453301014505E-2"/>
                  <c:y val="3.8849890709933721E-2"/>
                </c:manualLayout>
              </c:layout>
              <c:dLblPos val="r"/>
              <c:showLegendKey val="0"/>
              <c:showVal val="1"/>
              <c:showCatName val="0"/>
              <c:showSerName val="0"/>
              <c:showPercent val="0"/>
              <c:showBubbleSize val="0"/>
            </c:dLbl>
            <c:dLbl>
              <c:idx val="6"/>
              <c:layout>
                <c:manualLayout>
                  <c:x val="-1.2401981370013727E-2"/>
                  <c:y val="3.5849253624523215E-2"/>
                </c:manualLayout>
              </c:layout>
              <c:dLblPos val="r"/>
              <c:showLegendKey val="0"/>
              <c:showVal val="1"/>
              <c:showCatName val="0"/>
              <c:showSerName val="0"/>
              <c:showPercent val="0"/>
              <c:showBubbleSize val="0"/>
            </c:dLbl>
            <c:dLbl>
              <c:idx val="7"/>
              <c:layout>
                <c:manualLayout>
                  <c:x val="-5.200258974031844E-2"/>
                  <c:y val="6.4726448313189008E-2"/>
                </c:manualLayout>
              </c:layout>
              <c:dLblPos val="r"/>
              <c:showLegendKey val="0"/>
              <c:showVal val="1"/>
              <c:showCatName val="0"/>
              <c:showSerName val="0"/>
              <c:showPercent val="0"/>
              <c:showBubbleSize val="0"/>
            </c:dLbl>
            <c:dLbl>
              <c:idx val="8"/>
              <c:layout>
                <c:manualLayout>
                  <c:x val="-4.8379295932469112E-2"/>
                  <c:y val="7.5501406840551302E-2"/>
                </c:manualLayout>
              </c:layout>
              <c:dLblPos val="r"/>
              <c:showLegendKey val="0"/>
              <c:showVal val="1"/>
              <c:showCatName val="0"/>
              <c:showSerName val="0"/>
              <c:showPercent val="0"/>
              <c:showBubbleSize val="0"/>
            </c:dLbl>
            <c:dLbl>
              <c:idx val="9"/>
              <c:layout>
                <c:manualLayout>
                  <c:x val="-4.330689093254031E-2"/>
                  <c:y val="8.0401572731102045E-2"/>
                </c:manualLayout>
              </c:layout>
              <c:dLblPos val="r"/>
              <c:showLegendKey val="0"/>
              <c:showVal val="1"/>
              <c:showCatName val="0"/>
              <c:showSerName val="0"/>
              <c:showPercent val="0"/>
              <c:showBubbleSize val="0"/>
            </c:dLbl>
            <c:dLbl>
              <c:idx val="10"/>
              <c:layout>
                <c:manualLayout>
                  <c:x val="-6.4321442454350591E-2"/>
                  <c:y val="7.8276365367913603E-2"/>
                </c:manualLayout>
              </c:layout>
              <c:dLblPos val="r"/>
              <c:showLegendKey val="0"/>
              <c:showVal val="1"/>
              <c:showCatName val="0"/>
              <c:showSerName val="0"/>
              <c:showPercent val="0"/>
              <c:showBubbleSize val="0"/>
            </c:dLbl>
            <c:dLbl>
              <c:idx val="11"/>
              <c:layout>
                <c:manualLayout>
                  <c:x val="-2.8513221826146899E-2"/>
                  <c:y val="6.0001272373777156E-2"/>
                </c:manualLayout>
              </c:layout>
              <c:dLblPos val="r"/>
              <c:showLegendKey val="0"/>
              <c:showVal val="1"/>
              <c:showCatName val="0"/>
              <c:showSerName val="0"/>
              <c:showPercent val="0"/>
              <c:showBubbleSize val="0"/>
            </c:dLbl>
            <c:dLbl>
              <c:idx val="13"/>
              <c:delete val="1"/>
            </c:dLbl>
            <c:dLbl>
              <c:idx val="14"/>
              <c:layout>
                <c:manualLayout>
                  <c:x val="-1.7880785208379626E-2"/>
                  <c:y val="7.9571075088367318E-2"/>
                </c:manualLayout>
              </c:layout>
              <c:showLegendKey val="0"/>
              <c:showVal val="1"/>
              <c:showCatName val="0"/>
              <c:showSerName val="0"/>
              <c:showPercent val="0"/>
              <c:showBubbleSize val="0"/>
            </c:dLbl>
            <c:dLbl>
              <c:idx val="15"/>
              <c:layout>
                <c:manualLayout>
                  <c:x val="0"/>
                  <c:y val="6.1208890037024094E-2"/>
                </c:manualLayout>
              </c:layout>
              <c:showLegendKey val="0"/>
              <c:showVal val="1"/>
              <c:showCatName val="0"/>
              <c:showSerName val="0"/>
              <c:showPercent val="0"/>
              <c:showBubbleSize val="0"/>
            </c:dLbl>
            <c:spPr>
              <a:noFill/>
              <a:ln w="22324">
                <a:noFill/>
              </a:ln>
            </c:spPr>
            <c:txPr>
              <a:bodyPr/>
              <a:lstStyle/>
              <a:p>
                <a:pPr>
                  <a:defRPr sz="967"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dLbls>
          <c:cat>
            <c:strRef>
              <c:f>Sheet1!$K$2:$Q$2</c:f>
              <c:strCache>
                <c:ptCount val="7"/>
                <c:pt idx="0">
                  <c:v>H19</c:v>
                </c:pt>
                <c:pt idx="1">
                  <c:v>H20</c:v>
                </c:pt>
                <c:pt idx="2">
                  <c:v>H21</c:v>
                </c:pt>
                <c:pt idx="3">
                  <c:v>H22</c:v>
                </c:pt>
                <c:pt idx="4">
                  <c:v>H23</c:v>
                </c:pt>
                <c:pt idx="5">
                  <c:v>H24</c:v>
                </c:pt>
                <c:pt idx="6">
                  <c:v>H25</c:v>
                </c:pt>
              </c:strCache>
            </c:strRef>
          </c:cat>
          <c:val>
            <c:numRef>
              <c:f>Sheet1!$K$5:$Q$5</c:f>
              <c:numCache>
                <c:formatCode>General</c:formatCode>
                <c:ptCount val="7"/>
                <c:pt idx="4">
                  <c:v>99.3</c:v>
                </c:pt>
                <c:pt idx="5">
                  <c:v>99.3</c:v>
                </c:pt>
                <c:pt idx="6">
                  <c:v>99.3</c:v>
                </c:pt>
              </c:numCache>
            </c:numRef>
          </c:val>
          <c:smooth val="0"/>
        </c:ser>
        <c:ser>
          <c:idx val="3"/>
          <c:order val="3"/>
          <c:marker>
            <c:symbol val="none"/>
          </c:marker>
          <c:dLbls>
            <c:dLbl>
              <c:idx val="0"/>
              <c:layout>
                <c:manualLayout>
                  <c:x val="-3.7426969520595883E-2"/>
                  <c:y val="3.3526179751947334E-2"/>
                </c:manualLayout>
              </c:layout>
              <c:showLegendKey val="0"/>
              <c:showVal val="1"/>
              <c:showCatName val="0"/>
              <c:showSerName val="0"/>
              <c:showPercent val="0"/>
              <c:showBubbleSize val="0"/>
            </c:dLbl>
            <c:dLbl>
              <c:idx val="1"/>
              <c:layout>
                <c:manualLayout>
                  <c:x val="-6.23782825343265E-2"/>
                  <c:y val="6.3327228420344897E-2"/>
                </c:manualLayout>
              </c:layout>
              <c:showLegendKey val="0"/>
              <c:showVal val="1"/>
              <c:showCatName val="0"/>
              <c:showSerName val="0"/>
              <c:showPercent val="0"/>
              <c:showBubbleSize val="0"/>
            </c:dLbl>
            <c:dLbl>
              <c:idx val="2"/>
              <c:layout>
                <c:manualLayout>
                  <c:x val="-3.7426969520595883E-2"/>
                  <c:y val="2.2350786501298223E-2"/>
                </c:manualLayout>
              </c:layout>
              <c:showLegendKey val="0"/>
              <c:showVal val="1"/>
              <c:showCatName val="0"/>
              <c:showSerName val="0"/>
              <c:showPercent val="0"/>
              <c:showBubbleSize val="0"/>
            </c:dLbl>
            <c:dLbl>
              <c:idx val="3"/>
              <c:layout>
                <c:manualLayout>
                  <c:x val="-2.4951313013730589E-2"/>
                  <c:y val="2.9801048668397629E-2"/>
                </c:manualLayout>
              </c:layout>
              <c:showLegendKey val="0"/>
              <c:showVal val="1"/>
              <c:showCatName val="0"/>
              <c:showSerName val="0"/>
              <c:showPercent val="0"/>
              <c:showBubbleSize val="0"/>
            </c:dLbl>
            <c:dLbl>
              <c:idx val="4"/>
              <c:layout>
                <c:manualLayout>
                  <c:x val="-1.2475656506865294E-2"/>
                  <c:y val="3.17433956101911E-2"/>
                </c:manualLayout>
              </c:layout>
              <c:showLegendKey val="0"/>
              <c:showVal val="1"/>
              <c:showCatName val="0"/>
              <c:showSerName val="0"/>
              <c:showPercent val="0"/>
              <c:showBubbleSize val="0"/>
            </c:dLbl>
            <c:dLbl>
              <c:idx val="5"/>
              <c:layout>
                <c:manualLayout>
                  <c:x val="-5.3021540154177503E-2"/>
                  <c:y val="-4.3513050864758381E-2"/>
                </c:manualLayout>
              </c:layout>
              <c:showLegendKey val="0"/>
              <c:showVal val="1"/>
              <c:showCatName val="0"/>
              <c:showSerName val="0"/>
              <c:showPercent val="0"/>
              <c:showBubbleSize val="0"/>
            </c:dLbl>
            <c:dLbl>
              <c:idx val="6"/>
              <c:layout>
                <c:manualLayout>
                  <c:x val="-6.2378282534326472E-3"/>
                  <c:y val="-2.607591758484792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Sheet1!$K$2:$Q$2</c:f>
              <c:strCache>
                <c:ptCount val="7"/>
                <c:pt idx="0">
                  <c:v>H19</c:v>
                </c:pt>
                <c:pt idx="1">
                  <c:v>H20</c:v>
                </c:pt>
                <c:pt idx="2">
                  <c:v>H21</c:v>
                </c:pt>
                <c:pt idx="3">
                  <c:v>H22</c:v>
                </c:pt>
                <c:pt idx="4">
                  <c:v>H23</c:v>
                </c:pt>
                <c:pt idx="5">
                  <c:v>H24</c:v>
                </c:pt>
                <c:pt idx="6">
                  <c:v>H25</c:v>
                </c:pt>
              </c:strCache>
            </c:strRef>
          </c:cat>
          <c:val>
            <c:numRef>
              <c:f>Sheet1!$K$6:$Q$6</c:f>
              <c:numCache>
                <c:formatCode>General</c:formatCode>
                <c:ptCount val="7"/>
                <c:pt idx="0" formatCode="0.0_ ">
                  <c:v>97</c:v>
                </c:pt>
                <c:pt idx="1">
                  <c:v>98.5</c:v>
                </c:pt>
                <c:pt idx="2">
                  <c:v>92.2</c:v>
                </c:pt>
                <c:pt idx="3">
                  <c:v>92.7</c:v>
                </c:pt>
                <c:pt idx="4">
                  <c:v>93.4</c:v>
                </c:pt>
                <c:pt idx="5">
                  <c:v>101.4</c:v>
                </c:pt>
                <c:pt idx="6">
                  <c:v>101.2</c:v>
                </c:pt>
              </c:numCache>
            </c:numRef>
          </c:val>
          <c:smooth val="0"/>
        </c:ser>
        <c:ser>
          <c:idx val="4"/>
          <c:order val="4"/>
          <c:spPr>
            <a:ln w="57150">
              <a:solidFill>
                <a:schemeClr val="bg2">
                  <a:lumMod val="50000"/>
                </a:schemeClr>
              </a:solidFill>
              <a:prstDash val="sysDot"/>
            </a:ln>
          </c:spPr>
          <c:marker>
            <c:symbol val="none"/>
          </c:marker>
          <c:cat>
            <c:strRef>
              <c:f>Sheet1!$K$2:$Q$2</c:f>
              <c:strCache>
                <c:ptCount val="7"/>
                <c:pt idx="0">
                  <c:v>H19</c:v>
                </c:pt>
                <c:pt idx="1">
                  <c:v>H20</c:v>
                </c:pt>
                <c:pt idx="2">
                  <c:v>H21</c:v>
                </c:pt>
                <c:pt idx="3">
                  <c:v>H22</c:v>
                </c:pt>
                <c:pt idx="4">
                  <c:v>H23</c:v>
                </c:pt>
                <c:pt idx="5">
                  <c:v>H24</c:v>
                </c:pt>
                <c:pt idx="6">
                  <c:v>H25</c:v>
                </c:pt>
              </c:strCache>
            </c:strRef>
          </c:cat>
          <c:val>
            <c:numRef>
              <c:f>Sheet1!$K$7:$Q$7</c:f>
              <c:numCache>
                <c:formatCode>General</c:formatCode>
                <c:ptCount val="7"/>
                <c:pt idx="4">
                  <c:v>93.4</c:v>
                </c:pt>
                <c:pt idx="5">
                  <c:v>93.8</c:v>
                </c:pt>
                <c:pt idx="6">
                  <c:v>93.5</c:v>
                </c:pt>
              </c:numCache>
            </c:numRef>
          </c:val>
          <c:smooth val="0"/>
        </c:ser>
        <c:dLbls>
          <c:showLegendKey val="0"/>
          <c:showVal val="0"/>
          <c:showCatName val="0"/>
          <c:showSerName val="0"/>
          <c:showPercent val="0"/>
          <c:showBubbleSize val="0"/>
        </c:dLbls>
        <c:marker val="1"/>
        <c:smooth val="0"/>
        <c:axId val="28303360"/>
        <c:axId val="28304896"/>
      </c:lineChart>
      <c:catAx>
        <c:axId val="28303360"/>
        <c:scaling>
          <c:orientation val="minMax"/>
        </c:scaling>
        <c:delete val="0"/>
        <c:axPos val="b"/>
        <c:numFmt formatCode="General" sourceLinked="1"/>
        <c:majorTickMark val="in"/>
        <c:minorTickMark val="none"/>
        <c:tickLblPos val="nextTo"/>
        <c:spPr>
          <a:ln w="2790">
            <a:solidFill>
              <a:srgbClr val="000000"/>
            </a:solidFill>
            <a:prstDash val="solid"/>
          </a:ln>
        </c:spPr>
        <c:txPr>
          <a:bodyPr rot="0" vert="horz"/>
          <a:lstStyle/>
          <a:p>
            <a:pPr>
              <a:defRPr sz="967" b="0" i="0" u="none" strike="noStrike" baseline="0">
                <a:solidFill>
                  <a:srgbClr val="000000"/>
                </a:solidFill>
                <a:latin typeface="ＭＳ Ｐゴシック"/>
                <a:ea typeface="ＭＳ Ｐゴシック"/>
                <a:cs typeface="ＭＳ Ｐゴシック"/>
              </a:defRPr>
            </a:pPr>
            <a:endParaRPr lang="ja-JP"/>
          </a:p>
        </c:txPr>
        <c:crossAx val="28304896"/>
        <c:crosses val="autoZero"/>
        <c:auto val="1"/>
        <c:lblAlgn val="ctr"/>
        <c:lblOffset val="100"/>
        <c:tickLblSkip val="1"/>
        <c:tickMarkSkip val="1"/>
        <c:noMultiLvlLbl val="0"/>
      </c:catAx>
      <c:valAx>
        <c:axId val="28304896"/>
        <c:scaling>
          <c:orientation val="minMax"/>
          <c:max val="110"/>
          <c:min val="90"/>
        </c:scaling>
        <c:delete val="0"/>
        <c:axPos val="l"/>
        <c:majorGridlines>
          <c:spPr>
            <a:ln w="2790">
              <a:solidFill>
                <a:srgbClr val="000000"/>
              </a:solidFill>
              <a:prstDash val="solid"/>
            </a:ln>
          </c:spPr>
        </c:majorGridlines>
        <c:numFmt formatCode="General" sourceLinked="1"/>
        <c:majorTickMark val="in"/>
        <c:minorTickMark val="none"/>
        <c:tickLblPos val="nextTo"/>
        <c:spPr>
          <a:ln w="2790">
            <a:solidFill>
              <a:srgbClr val="000000"/>
            </a:solidFill>
            <a:prstDash val="solid"/>
          </a:ln>
        </c:spPr>
        <c:txPr>
          <a:bodyPr rot="0" vert="horz"/>
          <a:lstStyle/>
          <a:p>
            <a:pPr>
              <a:defRPr sz="967" b="0" i="0" u="none" strike="noStrike" baseline="0">
                <a:solidFill>
                  <a:srgbClr val="000000"/>
                </a:solidFill>
                <a:latin typeface="ＭＳ Ｐゴシック"/>
                <a:ea typeface="ＭＳ Ｐゴシック"/>
                <a:cs typeface="ＭＳ Ｐゴシック"/>
              </a:defRPr>
            </a:pPr>
            <a:endParaRPr lang="ja-JP"/>
          </a:p>
        </c:txPr>
        <c:crossAx val="28303360"/>
        <c:crosses val="autoZero"/>
        <c:crossBetween val="between"/>
        <c:majorUnit val="5"/>
      </c:valAx>
      <c:spPr>
        <a:noFill/>
        <a:ln w="25400">
          <a:noFill/>
        </a:ln>
      </c:spPr>
    </c:plotArea>
    <c:plotVisOnly val="1"/>
    <c:dispBlanksAs val="gap"/>
    <c:showDLblsOverMax val="0"/>
  </c:chart>
  <c:spPr>
    <a:solidFill>
      <a:srgbClr val="FFFFFF"/>
    </a:solidFill>
    <a:ln>
      <a:noFill/>
    </a:ln>
  </c:spPr>
  <c:txPr>
    <a:bodyPr/>
    <a:lstStyle/>
    <a:p>
      <a:pPr>
        <a:defRPr sz="945"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6E-2"/>
          <c:y val="4.2212982733039306E-2"/>
          <c:w val="0.88562924181851987"/>
          <c:h val="0.8625379163009258"/>
        </c:manualLayout>
      </c:layout>
      <c:lineChart>
        <c:grouping val="stacked"/>
        <c:varyColors val="0"/>
        <c:ser>
          <c:idx val="0"/>
          <c:order val="0"/>
          <c:tx>
            <c:strRef>
              <c:f>Sheet1!$C$1</c:f>
              <c:strCache>
                <c:ptCount val="1"/>
                <c:pt idx="0">
                  <c:v>指定出資法人</c:v>
                </c:pt>
              </c:strCache>
            </c:strRef>
          </c:tx>
          <c:dLbls>
            <c:showLegendKey val="0"/>
            <c:showVal val="1"/>
            <c:showCatName val="0"/>
            <c:showSerName val="0"/>
            <c:showPercent val="0"/>
            <c:showBubbleSize val="0"/>
            <c:showLeaderLines val="0"/>
          </c:dLbls>
          <c:cat>
            <c:strRef>
              <c:f>Sheet1!$B$2:$B$7</c:f>
              <c:strCache>
                <c:ptCount val="6"/>
                <c:pt idx="0">
                  <c:v>H20</c:v>
                </c:pt>
                <c:pt idx="1">
                  <c:v>H21</c:v>
                </c:pt>
                <c:pt idx="2">
                  <c:v>H22</c:v>
                </c:pt>
                <c:pt idx="3">
                  <c:v>H23</c:v>
                </c:pt>
                <c:pt idx="4">
                  <c:v>H24</c:v>
                </c:pt>
                <c:pt idx="5">
                  <c:v>H25</c:v>
                </c:pt>
              </c:strCache>
            </c:strRef>
          </c:cat>
          <c:val>
            <c:numRef>
              <c:f>Sheet1!$C$2:$C$7</c:f>
              <c:numCache>
                <c:formatCode>General</c:formatCode>
                <c:ptCount val="6"/>
                <c:pt idx="0">
                  <c:v>44</c:v>
                </c:pt>
                <c:pt idx="1">
                  <c:v>34</c:v>
                </c:pt>
                <c:pt idx="2">
                  <c:v>38</c:v>
                </c:pt>
                <c:pt idx="3">
                  <c:v>24</c:v>
                </c:pt>
                <c:pt idx="4">
                  <c:v>24</c:v>
                </c:pt>
                <c:pt idx="5">
                  <c:v>23</c:v>
                </c:pt>
              </c:numCache>
            </c:numRef>
          </c:val>
          <c:smooth val="0"/>
        </c:ser>
        <c:ser>
          <c:idx val="1"/>
          <c:order val="1"/>
          <c:tx>
            <c:strRef>
              <c:f>Sheet1!$D$1</c:f>
              <c:strCache>
                <c:ptCount val="1"/>
                <c:pt idx="0">
                  <c:v>公の施設</c:v>
                </c:pt>
              </c:strCache>
            </c:strRef>
          </c:tx>
          <c:dLbls>
            <c:showLegendKey val="0"/>
            <c:showVal val="1"/>
            <c:showCatName val="0"/>
            <c:showSerName val="0"/>
            <c:showPercent val="0"/>
            <c:showBubbleSize val="0"/>
            <c:showLeaderLines val="0"/>
          </c:dLbls>
          <c:cat>
            <c:strRef>
              <c:f>Sheet1!$B$2:$B$7</c:f>
              <c:strCache>
                <c:ptCount val="6"/>
                <c:pt idx="0">
                  <c:v>H20</c:v>
                </c:pt>
                <c:pt idx="1">
                  <c:v>H21</c:v>
                </c:pt>
                <c:pt idx="2">
                  <c:v>H22</c:v>
                </c:pt>
                <c:pt idx="3">
                  <c:v>H23</c:v>
                </c:pt>
                <c:pt idx="4">
                  <c:v>H24</c:v>
                </c:pt>
                <c:pt idx="5">
                  <c:v>H25</c:v>
                </c:pt>
              </c:strCache>
            </c:strRef>
          </c:cat>
          <c:val>
            <c:numRef>
              <c:f>Sheet1!$D$2:$D$7</c:f>
              <c:numCache>
                <c:formatCode>General</c:formatCode>
                <c:ptCount val="6"/>
                <c:pt idx="0">
                  <c:v>82</c:v>
                </c:pt>
                <c:pt idx="1">
                  <c:v>79</c:v>
                </c:pt>
                <c:pt idx="2">
                  <c:v>80</c:v>
                </c:pt>
                <c:pt idx="3">
                  <c:v>77</c:v>
                </c:pt>
                <c:pt idx="4">
                  <c:v>73</c:v>
                </c:pt>
                <c:pt idx="5">
                  <c:v>72</c:v>
                </c:pt>
              </c:numCache>
            </c:numRef>
          </c:val>
          <c:smooth val="0"/>
        </c:ser>
        <c:dLbls>
          <c:showLegendKey val="0"/>
          <c:showVal val="0"/>
          <c:showCatName val="0"/>
          <c:showSerName val="0"/>
          <c:showPercent val="0"/>
          <c:showBubbleSize val="0"/>
        </c:dLbls>
        <c:marker val="1"/>
        <c:smooth val="0"/>
        <c:axId val="29514368"/>
        <c:axId val="29516160"/>
      </c:lineChart>
      <c:catAx>
        <c:axId val="29514368"/>
        <c:scaling>
          <c:orientation val="minMax"/>
        </c:scaling>
        <c:delete val="0"/>
        <c:axPos val="b"/>
        <c:majorTickMark val="out"/>
        <c:minorTickMark val="none"/>
        <c:tickLblPos val="nextTo"/>
        <c:txPr>
          <a:bodyPr/>
          <a:lstStyle/>
          <a:p>
            <a:pPr>
              <a:defRPr sz="1200"/>
            </a:pPr>
            <a:endParaRPr lang="ja-JP"/>
          </a:p>
        </c:txPr>
        <c:crossAx val="29516160"/>
        <c:crosses val="autoZero"/>
        <c:auto val="1"/>
        <c:lblAlgn val="ctr"/>
        <c:lblOffset val="100"/>
        <c:noMultiLvlLbl val="0"/>
      </c:catAx>
      <c:valAx>
        <c:axId val="29516160"/>
        <c:scaling>
          <c:orientation val="minMax"/>
        </c:scaling>
        <c:delete val="0"/>
        <c:axPos val="l"/>
        <c:majorGridlines/>
        <c:numFmt formatCode="General" sourceLinked="1"/>
        <c:majorTickMark val="out"/>
        <c:minorTickMark val="none"/>
        <c:tickLblPos val="nextTo"/>
        <c:crossAx val="29514368"/>
        <c:crosses val="autoZero"/>
        <c:crossBetween val="between"/>
      </c:valAx>
    </c:plotArea>
    <c:legend>
      <c:legendPos val="r"/>
      <c:layout>
        <c:manualLayout>
          <c:xMode val="edge"/>
          <c:yMode val="edge"/>
          <c:x val="0.57499999999999996"/>
          <c:y val="0.47687210426039711"/>
          <c:w val="0.37988417185930823"/>
          <c:h val="0.25712149480198243"/>
        </c:manualLayout>
      </c:layout>
      <c:overlay val="0"/>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nSpc>
                <a:spcPts val="1500"/>
              </a:lnSpc>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人口構造の</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変化</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年、団塊世代が後期高齢期に突入。団塊ジュニア世代も高齢化し、人口構成が著しく変化）</a:t>
            </a:r>
          </a:p>
        </c:rich>
      </c:tx>
      <c:layout>
        <c:manualLayout>
          <c:xMode val="edge"/>
          <c:yMode val="edge"/>
          <c:x val="0.20449428160043029"/>
          <c:y val="9.840388747493824E-3"/>
        </c:manualLayout>
      </c:layout>
      <c:overlay val="0"/>
    </c:title>
    <c:autoTitleDeleted val="0"/>
    <c:plotArea>
      <c:layout>
        <c:manualLayout>
          <c:layoutTarget val="inner"/>
          <c:xMode val="edge"/>
          <c:yMode val="edge"/>
          <c:x val="0.15206492246630521"/>
          <c:y val="0.12658347559090496"/>
          <c:w val="0.73051168791518317"/>
          <c:h val="0.72263561980236579"/>
        </c:manualLayout>
      </c:layout>
      <c:lineChart>
        <c:grouping val="standard"/>
        <c:varyColors val="0"/>
        <c:ser>
          <c:idx val="0"/>
          <c:order val="0"/>
          <c:tx>
            <c:strRef>
              <c:f>'人口構成の変化（1970～2000）'!$Q$22</c:f>
              <c:strCache>
                <c:ptCount val="1"/>
                <c:pt idx="0">
                  <c:v>1970年</c:v>
                </c:pt>
              </c:strCache>
            </c:strRef>
          </c:tx>
          <c:spPr>
            <a:ln w="44450">
              <a:prstDash val="sysDash"/>
            </a:ln>
          </c:spPr>
          <c:marker>
            <c:symbol val="none"/>
          </c:marker>
          <c:cat>
            <c:strRef>
              <c:f>'人口構成の変化（1970～2000）'!$P$23:$P$41</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f>'人口構成の変化（1970～2000）'!$Q$23:$Q$41</c:f>
              <c:numCache>
                <c:formatCode>#,##0</c:formatCode>
                <c:ptCount val="19"/>
                <c:pt idx="0">
                  <c:v>74.932699999999997</c:v>
                </c:pt>
                <c:pt idx="1">
                  <c:v>60.630099999999999</c:v>
                </c:pt>
                <c:pt idx="2">
                  <c:v>46.4955</c:v>
                </c:pt>
                <c:pt idx="3">
                  <c:v>62.484499999999997</c:v>
                </c:pt>
                <c:pt idx="4">
                  <c:v>93.019199999999998</c:v>
                </c:pt>
                <c:pt idx="5">
                  <c:v>83.953299999999999</c:v>
                </c:pt>
                <c:pt idx="6">
                  <c:v>71.6965</c:v>
                </c:pt>
                <c:pt idx="7">
                  <c:v>62.273099999999999</c:v>
                </c:pt>
                <c:pt idx="8">
                  <c:v>49.4544</c:v>
                </c:pt>
                <c:pt idx="9">
                  <c:v>37.015999999999998</c:v>
                </c:pt>
                <c:pt idx="10">
                  <c:v>29.747800000000002</c:v>
                </c:pt>
                <c:pt idx="11">
                  <c:v>27.866800000000001</c:v>
                </c:pt>
                <c:pt idx="12">
                  <c:v>23.0976</c:v>
                </c:pt>
                <c:pt idx="13">
                  <c:v>17.507100000000001</c:v>
                </c:pt>
                <c:pt idx="14">
                  <c:v>11.583500000000001</c:v>
                </c:pt>
                <c:pt idx="15">
                  <c:v>6.2121000000000004</c:v>
                </c:pt>
                <c:pt idx="16">
                  <c:v>2.8639000000000001</c:v>
                </c:pt>
                <c:pt idx="17">
                  <c:v>0.95540000000000003</c:v>
                </c:pt>
                <c:pt idx="18">
                  <c:v>0.25850000000000001</c:v>
                </c:pt>
              </c:numCache>
            </c:numRef>
          </c:val>
          <c:smooth val="0"/>
        </c:ser>
        <c:ser>
          <c:idx val="1"/>
          <c:order val="1"/>
          <c:tx>
            <c:strRef>
              <c:f>'人口構成の変化（1970～2000）'!$R$22</c:f>
              <c:strCache>
                <c:ptCount val="1"/>
                <c:pt idx="0">
                  <c:v>2025年</c:v>
                </c:pt>
              </c:strCache>
            </c:strRef>
          </c:tx>
          <c:spPr>
            <a:ln w="44450"/>
          </c:spPr>
          <c:marker>
            <c:symbol val="none"/>
          </c:marker>
          <c:cat>
            <c:strRef>
              <c:f>'人口構成の変化（1970～2000）'!$P$23:$P$41</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f>'人口構成の変化（1970～2000）'!$R$23:$R$41</c:f>
              <c:numCache>
                <c:formatCode>#,##0_ </c:formatCode>
                <c:ptCount val="19"/>
                <c:pt idx="0">
                  <c:v>27.070237367415206</c:v>
                </c:pt>
                <c:pt idx="1">
                  <c:v>29.870540993291989</c:v>
                </c:pt>
                <c:pt idx="2">
                  <c:v>34.291026056575845</c:v>
                </c:pt>
                <c:pt idx="3">
                  <c:v>36.160256374885947</c:v>
                </c:pt>
                <c:pt idx="4">
                  <c:v>40.595933156245927</c:v>
                </c:pt>
                <c:pt idx="5">
                  <c:v>43.100371101820294</c:v>
                </c:pt>
                <c:pt idx="6">
                  <c:v>43.237156262763243</c:v>
                </c:pt>
                <c:pt idx="7">
                  <c:v>46.449364122190929</c:v>
                </c:pt>
                <c:pt idx="8">
                  <c:v>51.712995143725422</c:v>
                </c:pt>
                <c:pt idx="9">
                  <c:v>58.495666945378019</c:v>
                </c:pt>
                <c:pt idx="10">
                  <c:v>72.170083281629246</c:v>
                </c:pt>
                <c:pt idx="11">
                  <c:v>63.98617562189051</c:v>
                </c:pt>
                <c:pt idx="12">
                  <c:v>53.713687583588531</c:v>
                </c:pt>
                <c:pt idx="13">
                  <c:v>44.520191177790906</c:v>
                </c:pt>
                <c:pt idx="14">
                  <c:v>49.075880044269915</c:v>
                </c:pt>
                <c:pt idx="15">
                  <c:v>58.496079826994603</c:v>
                </c:pt>
                <c:pt idx="16">
                  <c:v>44.686606513074459</c:v>
                </c:pt>
                <c:pt idx="17">
                  <c:v>28.576414705833443</c:v>
                </c:pt>
                <c:pt idx="18">
                  <c:v>17.858864569808024</c:v>
                </c:pt>
              </c:numCache>
            </c:numRef>
          </c:val>
          <c:smooth val="0"/>
        </c:ser>
        <c:dLbls>
          <c:showLegendKey val="0"/>
          <c:showVal val="0"/>
          <c:showCatName val="0"/>
          <c:showSerName val="0"/>
          <c:showPercent val="0"/>
          <c:showBubbleSize val="0"/>
        </c:dLbls>
        <c:marker val="1"/>
        <c:smooth val="0"/>
        <c:axId val="146060800"/>
        <c:axId val="146062336"/>
      </c:lineChart>
      <c:catAx>
        <c:axId val="146060800"/>
        <c:scaling>
          <c:orientation val="minMax"/>
        </c:scaling>
        <c:delete val="0"/>
        <c:axPos val="b"/>
        <c:numFmt formatCode="General" sourceLinked="1"/>
        <c:majorTickMark val="out"/>
        <c:minorTickMark val="none"/>
        <c:tickLblPos val="nextTo"/>
        <c:txPr>
          <a:bodyPr/>
          <a:lstStyle/>
          <a:p>
            <a:pPr>
              <a:defRPr sz="900" baseline="0"/>
            </a:pPr>
            <a:endParaRPr lang="ja-JP"/>
          </a:p>
        </c:txPr>
        <c:crossAx val="146062336"/>
        <c:crosses val="autoZero"/>
        <c:auto val="1"/>
        <c:lblAlgn val="ctr"/>
        <c:lblOffset val="100"/>
        <c:noMultiLvlLbl val="0"/>
      </c:catAx>
      <c:valAx>
        <c:axId val="146062336"/>
        <c:scaling>
          <c:orientation val="minMax"/>
        </c:scaling>
        <c:delete val="0"/>
        <c:axPos val="l"/>
        <c:majorGridlines/>
        <c:title>
          <c:tx>
            <c:rich>
              <a:bodyPr rot="0" vert="horz"/>
              <a:lstStyle/>
              <a:p>
                <a:pPr>
                  <a:defRPr sz="900"/>
                </a:pPr>
                <a:r>
                  <a:rPr lang="ja-JP" altLang="en-US" sz="900" b="0">
                    <a:latin typeface="メイリオ" panose="020B0604030504040204" pitchFamily="50" charset="-128"/>
                    <a:ea typeface="メイリオ" panose="020B0604030504040204" pitchFamily="50" charset="-128"/>
                    <a:cs typeface="メイリオ" panose="020B0604030504040204" pitchFamily="50" charset="-128"/>
                  </a:rPr>
                  <a:t>（万人）</a:t>
                </a:r>
              </a:p>
            </c:rich>
          </c:tx>
          <c:layout>
            <c:manualLayout>
              <c:xMode val="edge"/>
              <c:yMode val="edge"/>
              <c:x val="8.3999743934447202E-2"/>
              <c:y val="7.2139023484583537E-2"/>
            </c:manualLayout>
          </c:layout>
          <c:overlay val="0"/>
        </c:title>
        <c:numFmt formatCode="#,##0" sourceLinked="1"/>
        <c:majorTickMark val="out"/>
        <c:minorTickMark val="none"/>
        <c:tickLblPos val="nextTo"/>
        <c:txPr>
          <a:bodyPr/>
          <a:lstStyle/>
          <a:p>
            <a:pPr>
              <a:defRPr sz="1100" baseline="0"/>
            </a:pPr>
            <a:endParaRPr lang="ja-JP"/>
          </a:p>
        </c:txPr>
        <c:crossAx val="146060800"/>
        <c:crosses val="autoZero"/>
        <c:crossBetween val="between"/>
      </c:valAx>
    </c:plotArea>
    <c:legend>
      <c:legendPos val="r"/>
      <c:layout>
        <c:manualLayout>
          <c:xMode val="edge"/>
          <c:yMode val="edge"/>
          <c:x val="0.77276956588048928"/>
          <c:y val="0.20569333860433811"/>
          <c:w val="9.9912445278298942E-2"/>
          <c:h val="0.11881871882408546"/>
        </c:manualLayout>
      </c:layout>
      <c:overlay val="0"/>
      <c:txPr>
        <a:bodyPr/>
        <a:lstStyle/>
        <a:p>
          <a:pPr>
            <a:defRPr sz="1400" baseline="0"/>
          </a:pPr>
          <a:endParaRPr lang="ja-JP"/>
        </a:p>
      </c:txPr>
    </c:legend>
    <c:plotVisOnly val="1"/>
    <c:dispBlanksAs val="gap"/>
    <c:showDLblsOverMax val="0"/>
  </c:chart>
  <c:spPr>
    <a:ln>
      <a:noFill/>
    </a:ln>
  </c:sp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4218464615042775"/>
          <c:y val="5.0265835244534755E-2"/>
          <c:w val="0.81384646150427742"/>
          <c:h val="0.82428037820002453"/>
        </c:manualLayout>
      </c:layout>
      <c:barChart>
        <c:barDir val="col"/>
        <c:grouping val="stacked"/>
        <c:varyColors val="0"/>
        <c:ser>
          <c:idx val="1"/>
          <c:order val="0"/>
          <c:tx>
            <c:strRef>
              <c:f>'(3)億単位'!$E$4</c:f>
              <c:strCache>
                <c:ptCount val="1"/>
                <c:pt idx="0">
                  <c:v>法人二税</c:v>
                </c:pt>
              </c:strCache>
            </c:strRef>
          </c:tx>
          <c:invertIfNegative val="0"/>
          <c:cat>
            <c:strRef>
              <c:f>'(3)億単位'!$B$9:$B$33</c:f>
              <c:strCache>
                <c:ptCount val="25"/>
                <c:pt idx="0">
                  <c:v>H1</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strCache>
            </c:strRef>
          </c:cat>
          <c:val>
            <c:numRef>
              <c:f>'(3)億単位'!$E$9:$E$33</c:f>
              <c:numCache>
                <c:formatCode>#,##0\ ;"△ "#,##0\ </c:formatCode>
                <c:ptCount val="25"/>
                <c:pt idx="0">
                  <c:v>8352</c:v>
                </c:pt>
                <c:pt idx="1">
                  <c:v>7982</c:v>
                </c:pt>
                <c:pt idx="2">
                  <c:v>7603</c:v>
                </c:pt>
                <c:pt idx="3">
                  <c:v>6361</c:v>
                </c:pt>
                <c:pt idx="4">
                  <c:v>5152</c:v>
                </c:pt>
                <c:pt idx="5">
                  <c:v>4748</c:v>
                </c:pt>
                <c:pt idx="6">
                  <c:v>4554</c:v>
                </c:pt>
                <c:pt idx="7">
                  <c:v>5549</c:v>
                </c:pt>
                <c:pt idx="8">
                  <c:v>5277</c:v>
                </c:pt>
                <c:pt idx="9">
                  <c:v>4322</c:v>
                </c:pt>
                <c:pt idx="10">
                  <c:v>3948</c:v>
                </c:pt>
                <c:pt idx="11">
                  <c:v>4140</c:v>
                </c:pt>
                <c:pt idx="12">
                  <c:v>4120</c:v>
                </c:pt>
                <c:pt idx="13">
                  <c:v>3554</c:v>
                </c:pt>
                <c:pt idx="14">
                  <c:v>3802</c:v>
                </c:pt>
                <c:pt idx="15">
                  <c:v>4364</c:v>
                </c:pt>
                <c:pt idx="16">
                  <c:v>4837</c:v>
                </c:pt>
                <c:pt idx="17">
                  <c:v>5490</c:v>
                </c:pt>
                <c:pt idx="18">
                  <c:v>5667</c:v>
                </c:pt>
                <c:pt idx="19">
                  <c:v>5235</c:v>
                </c:pt>
                <c:pt idx="20">
                  <c:v>2944</c:v>
                </c:pt>
                <c:pt idx="21">
                  <c:v>2629</c:v>
                </c:pt>
                <c:pt idx="22" formatCode="#,##0\ ;&quot;△&quot;#,##0\ ">
                  <c:v>2687</c:v>
                </c:pt>
                <c:pt idx="23" formatCode="#,##0\ ;&quot;△&quot;#,##0\ ">
                  <c:v>2780</c:v>
                </c:pt>
                <c:pt idx="24" formatCode="#,##0\ ;&quot;△&quot;#,##0\ ">
                  <c:v>3049</c:v>
                </c:pt>
              </c:numCache>
            </c:numRef>
          </c:val>
        </c:ser>
        <c:ser>
          <c:idx val="0"/>
          <c:order val="1"/>
          <c:tx>
            <c:strRef>
              <c:f>'(3)億単位'!$D$4</c:f>
              <c:strCache>
                <c:ptCount val="1"/>
                <c:pt idx="0">
                  <c:v>その他</c:v>
                </c:pt>
              </c:strCache>
            </c:strRef>
          </c:tx>
          <c:invertIfNegative val="0"/>
          <c:cat>
            <c:strRef>
              <c:f>'(3)億単位'!$B$9:$B$33</c:f>
              <c:strCache>
                <c:ptCount val="25"/>
                <c:pt idx="0">
                  <c:v>H1</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strCache>
            </c:strRef>
          </c:cat>
          <c:val>
            <c:numRef>
              <c:f>'(3)億単位'!$D$9:$D$33</c:f>
              <c:numCache>
                <c:formatCode>#,##0\ ;"△ "#,##0\ </c:formatCode>
                <c:ptCount val="25"/>
                <c:pt idx="0">
                  <c:v>5723</c:v>
                </c:pt>
                <c:pt idx="1">
                  <c:v>6749</c:v>
                </c:pt>
                <c:pt idx="2">
                  <c:v>6905</c:v>
                </c:pt>
                <c:pt idx="3">
                  <c:v>6396</c:v>
                </c:pt>
                <c:pt idx="4">
                  <c:v>6217</c:v>
                </c:pt>
                <c:pt idx="5">
                  <c:v>6228</c:v>
                </c:pt>
                <c:pt idx="6">
                  <c:v>6376</c:v>
                </c:pt>
                <c:pt idx="7">
                  <c:v>6000</c:v>
                </c:pt>
                <c:pt idx="8">
                  <c:v>6539</c:v>
                </c:pt>
                <c:pt idx="9">
                  <c:v>7548</c:v>
                </c:pt>
                <c:pt idx="10">
                  <c:v>7655</c:v>
                </c:pt>
                <c:pt idx="11">
                  <c:v>7824</c:v>
                </c:pt>
                <c:pt idx="12">
                  <c:v>8073</c:v>
                </c:pt>
                <c:pt idx="13">
                  <c:v>7272</c:v>
                </c:pt>
                <c:pt idx="14">
                  <c:v>6950</c:v>
                </c:pt>
                <c:pt idx="15">
                  <c:v>7153</c:v>
                </c:pt>
                <c:pt idx="16">
                  <c:v>7115</c:v>
                </c:pt>
                <c:pt idx="17">
                  <c:v>7316</c:v>
                </c:pt>
                <c:pt idx="18">
                  <c:v>8593</c:v>
                </c:pt>
                <c:pt idx="19">
                  <c:v>8332</c:v>
                </c:pt>
                <c:pt idx="20">
                  <c:v>8002</c:v>
                </c:pt>
                <c:pt idx="21">
                  <c:v>8028</c:v>
                </c:pt>
                <c:pt idx="22">
                  <c:v>7740</c:v>
                </c:pt>
                <c:pt idx="23">
                  <c:v>7916</c:v>
                </c:pt>
                <c:pt idx="24">
                  <c:v>8121</c:v>
                </c:pt>
              </c:numCache>
            </c:numRef>
          </c:val>
        </c:ser>
        <c:dLbls>
          <c:showLegendKey val="0"/>
          <c:showVal val="0"/>
          <c:showCatName val="0"/>
          <c:showSerName val="0"/>
          <c:showPercent val="0"/>
          <c:showBubbleSize val="0"/>
        </c:dLbls>
        <c:gapWidth val="150"/>
        <c:overlap val="100"/>
        <c:axId val="29141248"/>
        <c:axId val="29143040"/>
      </c:barChart>
      <c:catAx>
        <c:axId val="29141248"/>
        <c:scaling>
          <c:orientation val="minMax"/>
        </c:scaling>
        <c:delete val="0"/>
        <c:axPos val="b"/>
        <c:majorTickMark val="out"/>
        <c:minorTickMark val="none"/>
        <c:tickLblPos val="nextTo"/>
        <c:txPr>
          <a:bodyPr/>
          <a:lstStyle/>
          <a:p>
            <a:pPr>
              <a:defRPr sz="1100"/>
            </a:pPr>
            <a:endParaRPr lang="ja-JP"/>
          </a:p>
        </c:txPr>
        <c:crossAx val="29143040"/>
        <c:crosses val="autoZero"/>
        <c:auto val="1"/>
        <c:lblAlgn val="ctr"/>
        <c:lblOffset val="100"/>
        <c:tickLblSkip val="4"/>
        <c:noMultiLvlLbl val="0"/>
      </c:catAx>
      <c:valAx>
        <c:axId val="29143040"/>
        <c:scaling>
          <c:orientation val="minMax"/>
        </c:scaling>
        <c:delete val="0"/>
        <c:axPos val="l"/>
        <c:numFmt formatCode="#,##0\ ;&quot;△ &quot;#,##0\ " sourceLinked="1"/>
        <c:majorTickMark val="out"/>
        <c:minorTickMark val="none"/>
        <c:tickLblPos val="nextTo"/>
        <c:txPr>
          <a:bodyPr/>
          <a:lstStyle/>
          <a:p>
            <a:pPr>
              <a:defRPr sz="1000"/>
            </a:pPr>
            <a:endParaRPr lang="ja-JP"/>
          </a:p>
        </c:txPr>
        <c:crossAx val="29141248"/>
        <c:crosses val="autoZero"/>
        <c:crossBetween val="between"/>
      </c:valAx>
    </c:plotArea>
    <c:legend>
      <c:legendPos val="r"/>
      <c:layout>
        <c:manualLayout>
          <c:xMode val="edge"/>
          <c:yMode val="edge"/>
          <c:x val="0.79657704699477849"/>
          <c:y val="6.9003974982497523E-2"/>
          <c:w val="0.17520386623708478"/>
          <c:h val="0.12133405820351027"/>
        </c:manualLayout>
      </c:layout>
      <c:overlay val="0"/>
      <c:txPr>
        <a:bodyPr/>
        <a:lstStyle/>
        <a:p>
          <a:pPr>
            <a:defRPr sz="11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991381144924441E-2"/>
          <c:y val="9.5333034041418241E-2"/>
          <c:w val="0.91224285308930975"/>
          <c:h val="0.8081341413110642"/>
        </c:manualLayout>
      </c:layout>
      <c:barChart>
        <c:barDir val="col"/>
        <c:grouping val="percentStacked"/>
        <c:varyColors val="0"/>
        <c:ser>
          <c:idx val="0"/>
          <c:order val="0"/>
          <c:tx>
            <c:strRef>
              <c:f>'H24'!$B$3:$C$3</c:f>
              <c:strCache>
                <c:ptCount val="1"/>
                <c:pt idx="0">
                  <c:v>～300万円</c:v>
                </c:pt>
              </c:strCache>
            </c:strRef>
          </c:tx>
          <c:spPr>
            <a:solidFill>
              <a:srgbClr val="FFC000"/>
            </a:solidFill>
            <a:ln>
              <a:solidFill>
                <a:schemeClr val="tx1"/>
              </a:solidFill>
            </a:ln>
          </c:spPr>
          <c:invertIfNegative val="0"/>
          <c:dLbls>
            <c:spPr>
              <a:solidFill>
                <a:schemeClr val="bg1"/>
              </a:solidFill>
            </c:spPr>
            <c:txPr>
              <a:bodyPr/>
              <a:lstStyle/>
              <a:p>
                <a:pPr>
                  <a:defRPr sz="1050">
                    <a:latin typeface="+mn-ea"/>
                    <a:ea typeface="+mn-ea"/>
                  </a:defRPr>
                </a:pPr>
                <a:endParaRPr lang="ja-JP"/>
              </a:p>
            </c:txPr>
            <c:dLblPos val="ctr"/>
            <c:showLegendKey val="0"/>
            <c:showVal val="1"/>
            <c:showCatName val="0"/>
            <c:showSerName val="0"/>
            <c:showPercent val="0"/>
            <c:showBubbleSize val="0"/>
            <c:showLeaderLines val="0"/>
          </c:dLbls>
          <c:cat>
            <c:strRef>
              <c:f>('H24'!$D$1,'H24'!$F$1,'H24'!$H$1,'H24'!$J$1,'H24'!$L$1,'H24'!$N$1)</c:f>
              <c:strCache>
                <c:ptCount val="6"/>
                <c:pt idx="0">
                  <c:v>大阪府</c:v>
                </c:pt>
                <c:pt idx="1">
                  <c:v>神奈川県</c:v>
                </c:pt>
                <c:pt idx="2">
                  <c:v>愛知県</c:v>
                </c:pt>
                <c:pt idx="3">
                  <c:v>福岡県</c:v>
                </c:pt>
                <c:pt idx="4">
                  <c:v>東京都</c:v>
                </c:pt>
                <c:pt idx="5">
                  <c:v>全国</c:v>
                </c:pt>
              </c:strCache>
            </c:strRef>
          </c:cat>
          <c:val>
            <c:numRef>
              <c:f>('H24'!$E$3,'H24'!$G$3,'H24'!$I$3,'H24'!$K$3,'H24'!$M$3,'H24'!$O$3)</c:f>
              <c:numCache>
                <c:formatCode>0.0;"▲ "0.0</c:formatCode>
                <c:ptCount val="6"/>
                <c:pt idx="0">
                  <c:v>40.917961324986699</c:v>
                </c:pt>
                <c:pt idx="1">
                  <c:v>29.23782177220291</c:v>
                </c:pt>
                <c:pt idx="2">
                  <c:v>31.892411143131604</c:v>
                </c:pt>
                <c:pt idx="3">
                  <c:v>43.957764753254885</c:v>
                </c:pt>
                <c:pt idx="4">
                  <c:v>31.212111887251133</c:v>
                </c:pt>
                <c:pt idx="5">
                  <c:v>36.304863143079373</c:v>
                </c:pt>
              </c:numCache>
            </c:numRef>
          </c:val>
        </c:ser>
        <c:ser>
          <c:idx val="1"/>
          <c:order val="1"/>
          <c:tx>
            <c:strRef>
              <c:f>'H24'!$B$7:$C$7</c:f>
              <c:strCache>
                <c:ptCount val="1"/>
                <c:pt idx="0">
                  <c:v>300万～500万</c:v>
                </c:pt>
              </c:strCache>
            </c:strRef>
          </c:tx>
          <c:spPr>
            <a:pattFill prst="openDmnd">
              <a:fgClr>
                <a:schemeClr val="accent3">
                  <a:lumMod val="60000"/>
                  <a:lumOff val="40000"/>
                </a:schemeClr>
              </a:fgClr>
              <a:bgClr>
                <a:schemeClr val="bg1"/>
              </a:bgClr>
            </a:pattFill>
            <a:ln>
              <a:solidFill>
                <a:schemeClr val="tx1"/>
              </a:solidFill>
            </a:ln>
          </c:spPr>
          <c:invertIfNegative val="0"/>
          <c:dLbls>
            <c:spPr>
              <a:solidFill>
                <a:schemeClr val="bg1"/>
              </a:solidFill>
            </c:spPr>
            <c:txPr>
              <a:bodyPr/>
              <a:lstStyle/>
              <a:p>
                <a:pPr>
                  <a:defRPr sz="1050">
                    <a:latin typeface="+mn-ea"/>
                    <a:ea typeface="+mn-ea"/>
                  </a:defRPr>
                </a:pPr>
                <a:endParaRPr lang="ja-JP"/>
              </a:p>
            </c:txPr>
            <c:dLblPos val="ctr"/>
            <c:showLegendKey val="0"/>
            <c:showVal val="1"/>
            <c:showCatName val="0"/>
            <c:showSerName val="0"/>
            <c:showPercent val="0"/>
            <c:showBubbleSize val="0"/>
            <c:showLeaderLines val="0"/>
          </c:dLbls>
          <c:cat>
            <c:strRef>
              <c:f>('H24'!$D$1,'H24'!$F$1,'H24'!$H$1,'H24'!$J$1,'H24'!$L$1,'H24'!$N$1)</c:f>
              <c:strCache>
                <c:ptCount val="6"/>
                <c:pt idx="0">
                  <c:v>大阪府</c:v>
                </c:pt>
                <c:pt idx="1">
                  <c:v>神奈川県</c:v>
                </c:pt>
                <c:pt idx="2">
                  <c:v>愛知県</c:v>
                </c:pt>
                <c:pt idx="3">
                  <c:v>福岡県</c:v>
                </c:pt>
                <c:pt idx="4">
                  <c:v>東京都</c:v>
                </c:pt>
                <c:pt idx="5">
                  <c:v>全国</c:v>
                </c:pt>
              </c:strCache>
            </c:strRef>
          </c:cat>
          <c:val>
            <c:numRef>
              <c:f>('H24'!$E$7,'H24'!$G$7,'H24'!$I$7,'H24'!$K$7,'H24'!$M$7,'H24'!$O$7)</c:f>
              <c:numCache>
                <c:formatCode>0.0;"▲ "0.0</c:formatCode>
                <c:ptCount val="6"/>
                <c:pt idx="0">
                  <c:v>23.843677927870846</c:v>
                </c:pt>
                <c:pt idx="1">
                  <c:v>23.779658455493426</c:v>
                </c:pt>
                <c:pt idx="2">
                  <c:v>23.621186524893172</c:v>
                </c:pt>
                <c:pt idx="3">
                  <c:v>23.063845018119995</c:v>
                </c:pt>
                <c:pt idx="4">
                  <c:v>22.506692925500815</c:v>
                </c:pt>
                <c:pt idx="5">
                  <c:v>23.843105300196303</c:v>
                </c:pt>
              </c:numCache>
            </c:numRef>
          </c:val>
        </c:ser>
        <c:ser>
          <c:idx val="2"/>
          <c:order val="2"/>
          <c:tx>
            <c:strRef>
              <c:f>'H24'!$B$10:$C$10</c:f>
              <c:strCache>
                <c:ptCount val="1"/>
                <c:pt idx="0">
                  <c:v>500万～1000万</c:v>
                </c:pt>
              </c:strCache>
            </c:strRef>
          </c:tx>
          <c:spPr>
            <a:pattFill prst="wdUpDiag">
              <a:fgClr>
                <a:schemeClr val="accent2">
                  <a:lumMod val="60000"/>
                  <a:lumOff val="40000"/>
                </a:schemeClr>
              </a:fgClr>
              <a:bgClr>
                <a:schemeClr val="bg1"/>
              </a:bgClr>
            </a:pattFill>
            <a:ln>
              <a:solidFill>
                <a:schemeClr val="tx1"/>
              </a:solidFill>
            </a:ln>
          </c:spPr>
          <c:invertIfNegative val="0"/>
          <c:dLbls>
            <c:spPr>
              <a:solidFill>
                <a:schemeClr val="bg1"/>
              </a:solidFill>
            </c:spPr>
            <c:txPr>
              <a:bodyPr/>
              <a:lstStyle/>
              <a:p>
                <a:pPr>
                  <a:defRPr sz="1050">
                    <a:latin typeface="+mn-ea"/>
                    <a:ea typeface="+mn-ea"/>
                  </a:defRPr>
                </a:pPr>
                <a:endParaRPr lang="ja-JP"/>
              </a:p>
            </c:txPr>
            <c:dLblPos val="ctr"/>
            <c:showLegendKey val="0"/>
            <c:showVal val="1"/>
            <c:showCatName val="0"/>
            <c:showSerName val="0"/>
            <c:showPercent val="0"/>
            <c:showBubbleSize val="0"/>
            <c:showLeaderLines val="0"/>
          </c:dLbls>
          <c:cat>
            <c:strRef>
              <c:f>('H24'!$D$1,'H24'!$F$1,'H24'!$H$1,'H24'!$J$1,'H24'!$L$1,'H24'!$N$1)</c:f>
              <c:strCache>
                <c:ptCount val="6"/>
                <c:pt idx="0">
                  <c:v>大阪府</c:v>
                </c:pt>
                <c:pt idx="1">
                  <c:v>神奈川県</c:v>
                </c:pt>
                <c:pt idx="2">
                  <c:v>愛知県</c:v>
                </c:pt>
                <c:pt idx="3">
                  <c:v>福岡県</c:v>
                </c:pt>
                <c:pt idx="4">
                  <c:v>東京都</c:v>
                </c:pt>
                <c:pt idx="5">
                  <c:v>全国</c:v>
                </c:pt>
              </c:strCache>
            </c:strRef>
          </c:cat>
          <c:val>
            <c:numRef>
              <c:f>('H24'!$E$10,'H24'!$G$10,'H24'!$I$10,'H24'!$K$10,'H24'!$M$10,'H24'!$O$10)</c:f>
              <c:numCache>
                <c:formatCode>0.0;"▲ "0.0</c:formatCode>
                <c:ptCount val="6"/>
                <c:pt idx="0">
                  <c:v>24.360696454368046</c:v>
                </c:pt>
                <c:pt idx="1">
                  <c:v>31.761624099541585</c:v>
                </c:pt>
                <c:pt idx="2">
                  <c:v>31.133856702772533</c:v>
                </c:pt>
                <c:pt idx="3">
                  <c:v>22.611963670529285</c:v>
                </c:pt>
                <c:pt idx="4">
                  <c:v>27.990276025479275</c:v>
                </c:pt>
                <c:pt idx="5">
                  <c:v>27.706026149116635</c:v>
                </c:pt>
              </c:numCache>
            </c:numRef>
          </c:val>
        </c:ser>
        <c:ser>
          <c:idx val="3"/>
          <c:order val="3"/>
          <c:tx>
            <c:strRef>
              <c:f>'H24'!$B$16:$C$16</c:f>
              <c:strCache>
                <c:ptCount val="1"/>
                <c:pt idx="0">
                  <c:v>1000万～</c:v>
                </c:pt>
              </c:strCache>
            </c:strRef>
          </c:tx>
          <c:spPr>
            <a:solidFill>
              <a:schemeClr val="accent4">
                <a:lumMod val="60000"/>
                <a:lumOff val="40000"/>
              </a:schemeClr>
            </a:solidFill>
            <a:ln>
              <a:solidFill>
                <a:schemeClr val="tx1"/>
              </a:solidFill>
            </a:ln>
          </c:spPr>
          <c:invertIfNegative val="0"/>
          <c:dLbls>
            <c:spPr>
              <a:solidFill>
                <a:schemeClr val="bg1"/>
              </a:solidFill>
            </c:spPr>
            <c:txPr>
              <a:bodyPr/>
              <a:lstStyle/>
              <a:p>
                <a:pPr>
                  <a:defRPr sz="1050">
                    <a:latin typeface="+mn-ea"/>
                    <a:ea typeface="+mn-ea"/>
                  </a:defRPr>
                </a:pPr>
                <a:endParaRPr lang="ja-JP"/>
              </a:p>
            </c:txPr>
            <c:dLblPos val="ctr"/>
            <c:showLegendKey val="0"/>
            <c:showVal val="1"/>
            <c:showCatName val="0"/>
            <c:showSerName val="0"/>
            <c:showPercent val="0"/>
            <c:showBubbleSize val="0"/>
            <c:showLeaderLines val="0"/>
          </c:dLbls>
          <c:cat>
            <c:strRef>
              <c:f>('H24'!$D$1,'H24'!$F$1,'H24'!$H$1,'H24'!$J$1,'H24'!$L$1,'H24'!$N$1)</c:f>
              <c:strCache>
                <c:ptCount val="6"/>
                <c:pt idx="0">
                  <c:v>大阪府</c:v>
                </c:pt>
                <c:pt idx="1">
                  <c:v>神奈川県</c:v>
                </c:pt>
                <c:pt idx="2">
                  <c:v>愛知県</c:v>
                </c:pt>
                <c:pt idx="3">
                  <c:v>福岡県</c:v>
                </c:pt>
                <c:pt idx="4">
                  <c:v>東京都</c:v>
                </c:pt>
                <c:pt idx="5">
                  <c:v>全国</c:v>
                </c:pt>
              </c:strCache>
            </c:strRef>
          </c:cat>
          <c:val>
            <c:numRef>
              <c:f>('H24'!$E$16,'H24'!$G$16,'H24'!$I$16,'H24'!$K$16,'H24'!$M$16,'H24'!$O$16)</c:f>
              <c:numCache>
                <c:formatCode>0.0;"▲ "0.0</c:formatCode>
                <c:ptCount val="6"/>
                <c:pt idx="0">
                  <c:v>7.0177661758369867</c:v>
                </c:pt>
                <c:pt idx="1">
                  <c:v>11.669437307944184</c:v>
                </c:pt>
                <c:pt idx="2">
                  <c:v>10.689323925933287</c:v>
                </c:pt>
                <c:pt idx="3">
                  <c:v>6.4113462484900001</c:v>
                </c:pt>
                <c:pt idx="4">
                  <c:v>12.556543680955166</c:v>
                </c:pt>
                <c:pt idx="5">
                  <c:v>8.6423571243379396</c:v>
                </c:pt>
              </c:numCache>
            </c:numRef>
          </c:val>
        </c:ser>
        <c:dLbls>
          <c:dLblPos val="ctr"/>
          <c:showLegendKey val="0"/>
          <c:showVal val="1"/>
          <c:showCatName val="0"/>
          <c:showSerName val="0"/>
          <c:showPercent val="0"/>
          <c:showBubbleSize val="0"/>
        </c:dLbls>
        <c:gapWidth val="100"/>
        <c:overlap val="100"/>
        <c:serLines>
          <c:spPr>
            <a:ln w="6350">
              <a:prstDash val="sysDash"/>
            </a:ln>
          </c:spPr>
        </c:serLines>
        <c:axId val="29274496"/>
        <c:axId val="29276032"/>
      </c:barChart>
      <c:catAx>
        <c:axId val="29274496"/>
        <c:scaling>
          <c:orientation val="minMax"/>
        </c:scaling>
        <c:delete val="0"/>
        <c:axPos val="b"/>
        <c:majorTickMark val="none"/>
        <c:minorTickMark val="none"/>
        <c:tickLblPos val="nextTo"/>
        <c:txPr>
          <a:bodyPr/>
          <a:lstStyle/>
          <a:p>
            <a:pPr>
              <a:defRPr sz="1100"/>
            </a:pPr>
            <a:endParaRPr lang="ja-JP"/>
          </a:p>
        </c:txPr>
        <c:crossAx val="29276032"/>
        <c:crosses val="autoZero"/>
        <c:auto val="1"/>
        <c:lblAlgn val="ctr"/>
        <c:lblOffset val="100"/>
        <c:noMultiLvlLbl val="0"/>
      </c:catAx>
      <c:valAx>
        <c:axId val="29276032"/>
        <c:scaling>
          <c:orientation val="minMax"/>
        </c:scaling>
        <c:delete val="0"/>
        <c:axPos val="l"/>
        <c:majorGridlines>
          <c:spPr>
            <a:ln>
              <a:noFill/>
            </a:ln>
          </c:spPr>
        </c:majorGridlines>
        <c:numFmt formatCode="0%" sourceLinked="1"/>
        <c:majorTickMark val="in"/>
        <c:minorTickMark val="none"/>
        <c:tickLblPos val="nextTo"/>
        <c:txPr>
          <a:bodyPr/>
          <a:lstStyle/>
          <a:p>
            <a:pPr>
              <a:defRPr sz="900"/>
            </a:pPr>
            <a:endParaRPr lang="ja-JP"/>
          </a:p>
        </c:txPr>
        <c:crossAx val="29274496"/>
        <c:crosses val="autoZero"/>
        <c:crossBetween val="between"/>
        <c:majorUnit val="0.2"/>
      </c:valAx>
      <c:spPr>
        <a:noFill/>
      </c:spPr>
    </c:plotArea>
    <c:plotVisOnly val="1"/>
    <c:dispBlanksAs val="gap"/>
    <c:showDLblsOverMax val="0"/>
  </c:chart>
  <c:spPr>
    <a:no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9648659647169"/>
          <c:y val="4.0374093600138355E-2"/>
          <c:w val="0.82870643560717583"/>
          <c:h val="0.86852606296894852"/>
        </c:manualLayout>
      </c:layout>
      <c:lineChart>
        <c:grouping val="standard"/>
        <c:varyColors val="0"/>
        <c:ser>
          <c:idx val="1"/>
          <c:order val="0"/>
          <c:tx>
            <c:strRef>
              <c:f>年別推移!$N$3</c:f>
              <c:strCache>
                <c:ptCount val="1"/>
                <c:pt idx="0">
                  <c:v>輸出額</c:v>
                </c:pt>
              </c:strCache>
            </c:strRef>
          </c:tx>
          <c:cat>
            <c:strRef>
              <c:f>年別推移!$M$14:$M$38</c:f>
              <c:strCache>
                <c:ptCount val="25"/>
                <c:pt idx="0">
                  <c:v>H1</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strCache>
            </c:strRef>
          </c:cat>
          <c:val>
            <c:numRef>
              <c:f>年別推移!$N$14:$N$38</c:f>
              <c:numCache>
                <c:formatCode>#,##0_);[Red]\(#,##0\)</c:formatCode>
                <c:ptCount val="25"/>
                <c:pt idx="0">
                  <c:v>31560</c:v>
                </c:pt>
                <c:pt idx="1">
                  <c:v>35001</c:v>
                </c:pt>
                <c:pt idx="2">
                  <c:v>36072</c:v>
                </c:pt>
                <c:pt idx="3">
                  <c:v>36225</c:v>
                </c:pt>
                <c:pt idx="4">
                  <c:v>34193</c:v>
                </c:pt>
                <c:pt idx="5">
                  <c:v>35744</c:v>
                </c:pt>
                <c:pt idx="6">
                  <c:v>44510</c:v>
                </c:pt>
                <c:pt idx="7">
                  <c:v>45731</c:v>
                </c:pt>
                <c:pt idx="8">
                  <c:v>53946</c:v>
                </c:pt>
                <c:pt idx="9">
                  <c:v>53000</c:v>
                </c:pt>
                <c:pt idx="10">
                  <c:v>54263</c:v>
                </c:pt>
                <c:pt idx="11">
                  <c:v>62093</c:v>
                </c:pt>
                <c:pt idx="12">
                  <c:v>54886</c:v>
                </c:pt>
                <c:pt idx="13">
                  <c:v>59270</c:v>
                </c:pt>
                <c:pt idx="14">
                  <c:v>66837</c:v>
                </c:pt>
                <c:pt idx="15">
                  <c:v>75182</c:v>
                </c:pt>
                <c:pt idx="16">
                  <c:v>80439</c:v>
                </c:pt>
                <c:pt idx="17">
                  <c:v>91914</c:v>
                </c:pt>
                <c:pt idx="18">
                  <c:v>101052</c:v>
                </c:pt>
                <c:pt idx="19">
                  <c:v>100925</c:v>
                </c:pt>
                <c:pt idx="20">
                  <c:v>74356</c:v>
                </c:pt>
                <c:pt idx="21">
                  <c:v>89418</c:v>
                </c:pt>
                <c:pt idx="22">
                  <c:v>88793</c:v>
                </c:pt>
                <c:pt idx="23">
                  <c:v>82871</c:v>
                </c:pt>
                <c:pt idx="24">
                  <c:v>92177</c:v>
                </c:pt>
              </c:numCache>
            </c:numRef>
          </c:val>
          <c:smooth val="0"/>
        </c:ser>
        <c:ser>
          <c:idx val="2"/>
          <c:order val="1"/>
          <c:tx>
            <c:strRef>
              <c:f>年別推移!$O$3</c:f>
              <c:strCache>
                <c:ptCount val="1"/>
                <c:pt idx="0">
                  <c:v>輸入額</c:v>
                </c:pt>
              </c:strCache>
            </c:strRef>
          </c:tx>
          <c:cat>
            <c:strRef>
              <c:f>年別推移!$M$14:$M$38</c:f>
              <c:strCache>
                <c:ptCount val="25"/>
                <c:pt idx="0">
                  <c:v>H1</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strCache>
            </c:strRef>
          </c:cat>
          <c:val>
            <c:numRef>
              <c:f>年別推移!$O$14:$O$38</c:f>
              <c:numCache>
                <c:formatCode>#,##0_);[Red]\(#,##0\)</c:formatCode>
                <c:ptCount val="25"/>
                <c:pt idx="0">
                  <c:v>36936</c:v>
                </c:pt>
                <c:pt idx="1">
                  <c:v>41858</c:v>
                </c:pt>
                <c:pt idx="2">
                  <c:v>38504</c:v>
                </c:pt>
                <c:pt idx="3">
                  <c:v>36035</c:v>
                </c:pt>
                <c:pt idx="4">
                  <c:v>33560</c:v>
                </c:pt>
                <c:pt idx="5">
                  <c:v>34752</c:v>
                </c:pt>
                <c:pt idx="6">
                  <c:v>44470</c:v>
                </c:pt>
                <c:pt idx="7">
                  <c:v>50422</c:v>
                </c:pt>
                <c:pt idx="8">
                  <c:v>54875</c:v>
                </c:pt>
                <c:pt idx="9">
                  <c:v>48789</c:v>
                </c:pt>
                <c:pt idx="10">
                  <c:v>47342</c:v>
                </c:pt>
                <c:pt idx="11">
                  <c:v>57491</c:v>
                </c:pt>
                <c:pt idx="12">
                  <c:v>60888</c:v>
                </c:pt>
                <c:pt idx="13">
                  <c:v>60016</c:v>
                </c:pt>
                <c:pt idx="14">
                  <c:v>62523</c:v>
                </c:pt>
                <c:pt idx="15">
                  <c:v>70466</c:v>
                </c:pt>
                <c:pt idx="16">
                  <c:v>81444</c:v>
                </c:pt>
                <c:pt idx="17">
                  <c:v>93563</c:v>
                </c:pt>
                <c:pt idx="18">
                  <c:v>99724</c:v>
                </c:pt>
                <c:pt idx="19">
                  <c:v>103190</c:v>
                </c:pt>
                <c:pt idx="20">
                  <c:v>73179</c:v>
                </c:pt>
                <c:pt idx="21">
                  <c:v>86699</c:v>
                </c:pt>
                <c:pt idx="22">
                  <c:v>100838</c:v>
                </c:pt>
                <c:pt idx="23">
                  <c:v>104454</c:v>
                </c:pt>
                <c:pt idx="24">
                  <c:v>117454</c:v>
                </c:pt>
              </c:numCache>
            </c:numRef>
          </c:val>
          <c:smooth val="0"/>
        </c:ser>
        <c:dLbls>
          <c:showLegendKey val="0"/>
          <c:showVal val="0"/>
          <c:showCatName val="0"/>
          <c:showSerName val="0"/>
          <c:showPercent val="0"/>
          <c:showBubbleSize val="0"/>
        </c:dLbls>
        <c:marker val="1"/>
        <c:smooth val="0"/>
        <c:axId val="29217536"/>
        <c:axId val="29219072"/>
      </c:lineChart>
      <c:catAx>
        <c:axId val="29217536"/>
        <c:scaling>
          <c:orientation val="minMax"/>
        </c:scaling>
        <c:delete val="0"/>
        <c:axPos val="b"/>
        <c:numFmt formatCode="General" sourceLinked="1"/>
        <c:majorTickMark val="out"/>
        <c:minorTickMark val="none"/>
        <c:tickLblPos val="nextTo"/>
        <c:txPr>
          <a:bodyPr/>
          <a:lstStyle/>
          <a:p>
            <a:pPr>
              <a:defRPr sz="1200"/>
            </a:pPr>
            <a:endParaRPr lang="ja-JP"/>
          </a:p>
        </c:txPr>
        <c:crossAx val="29219072"/>
        <c:crosses val="autoZero"/>
        <c:auto val="1"/>
        <c:lblAlgn val="ctr"/>
        <c:lblOffset val="100"/>
        <c:tickLblSkip val="5"/>
        <c:noMultiLvlLbl val="0"/>
      </c:catAx>
      <c:valAx>
        <c:axId val="29219072"/>
        <c:scaling>
          <c:orientation val="minMax"/>
          <c:max val="120000"/>
        </c:scaling>
        <c:delete val="0"/>
        <c:axPos val="l"/>
        <c:majorGridlines/>
        <c:numFmt formatCode="#,##0_);[Red]\(#,##0\)" sourceLinked="1"/>
        <c:majorTickMark val="out"/>
        <c:minorTickMark val="none"/>
        <c:tickLblPos val="nextTo"/>
        <c:crossAx val="29217536"/>
        <c:crosses val="autoZero"/>
        <c:crossBetween val="between"/>
      </c:valAx>
    </c:plotArea>
    <c:legend>
      <c:legendPos val="r"/>
      <c:layout>
        <c:manualLayout>
          <c:xMode val="edge"/>
          <c:yMode val="edge"/>
          <c:x val="0.74967323240598271"/>
          <c:y val="0.64879417750834101"/>
          <c:w val="0.1564542297462608"/>
          <c:h val="0.13151631491117252"/>
        </c:manualLayout>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9.6013766179924617E-2"/>
          <c:y val="0.18904704922075269"/>
          <c:w val="0.59865715403602493"/>
          <c:h val="0.67196582895745438"/>
        </c:manualLayout>
      </c:layout>
      <c:barChart>
        <c:barDir val="col"/>
        <c:grouping val="clustered"/>
        <c:varyColors val="0"/>
        <c:ser>
          <c:idx val="0"/>
          <c:order val="0"/>
          <c:tx>
            <c:strRef>
              <c:f>'財政硬直化 (府)'!$A$72</c:f>
              <c:strCache>
                <c:ptCount val="1"/>
                <c:pt idx="0">
                  <c:v>歳出額</c:v>
                </c:pt>
              </c:strCache>
            </c:strRef>
          </c:tx>
          <c:invertIfNegative val="0"/>
          <c:cat>
            <c:strRef>
              <c:f>'財政硬直化 (府)'!$I$69:$R$69</c:f>
              <c:strCache>
                <c:ptCount val="10"/>
                <c:pt idx="0">
                  <c:v>H15</c:v>
                </c:pt>
                <c:pt idx="1">
                  <c:v>H16</c:v>
                </c:pt>
                <c:pt idx="2">
                  <c:v>H17</c:v>
                </c:pt>
                <c:pt idx="3">
                  <c:v>H18</c:v>
                </c:pt>
                <c:pt idx="4">
                  <c:v>H19</c:v>
                </c:pt>
                <c:pt idx="5">
                  <c:v>H20</c:v>
                </c:pt>
                <c:pt idx="6">
                  <c:v>H21</c:v>
                </c:pt>
                <c:pt idx="7">
                  <c:v>H22</c:v>
                </c:pt>
                <c:pt idx="8">
                  <c:v>H23</c:v>
                </c:pt>
                <c:pt idx="9">
                  <c:v>H24</c:v>
                </c:pt>
              </c:strCache>
            </c:strRef>
          </c:cat>
          <c:val>
            <c:numRef>
              <c:f>'財政硬直化 (府)'!$I$72:$S$72</c:f>
              <c:numCache>
                <c:formatCode>#,##0_ </c:formatCode>
                <c:ptCount val="11"/>
                <c:pt idx="0">
                  <c:v>26031</c:v>
                </c:pt>
                <c:pt idx="1">
                  <c:v>26530</c:v>
                </c:pt>
                <c:pt idx="2">
                  <c:v>26332</c:v>
                </c:pt>
                <c:pt idx="3">
                  <c:v>28025</c:v>
                </c:pt>
                <c:pt idx="4">
                  <c:v>27617</c:v>
                </c:pt>
                <c:pt idx="5">
                  <c:v>26856</c:v>
                </c:pt>
                <c:pt idx="6">
                  <c:v>29428</c:v>
                </c:pt>
                <c:pt idx="7">
                  <c:v>29789</c:v>
                </c:pt>
                <c:pt idx="8">
                  <c:v>28203</c:v>
                </c:pt>
                <c:pt idx="9">
                  <c:v>27515</c:v>
                </c:pt>
                <c:pt idx="10">
                  <c:v>27805</c:v>
                </c:pt>
              </c:numCache>
            </c:numRef>
          </c:val>
        </c:ser>
        <c:dLbls>
          <c:showLegendKey val="0"/>
          <c:showVal val="0"/>
          <c:showCatName val="0"/>
          <c:showSerName val="0"/>
          <c:showPercent val="0"/>
          <c:showBubbleSize val="0"/>
        </c:dLbls>
        <c:gapWidth val="51"/>
        <c:axId val="95786880"/>
        <c:axId val="95788416"/>
      </c:barChart>
      <c:lineChart>
        <c:grouping val="standard"/>
        <c:varyColors val="0"/>
        <c:ser>
          <c:idx val="1"/>
          <c:order val="1"/>
          <c:tx>
            <c:strRef>
              <c:f>'財政硬直化 (府)'!$A$73</c:f>
              <c:strCache>
                <c:ptCount val="1"/>
                <c:pt idx="0">
                  <c:v>社会保障費の割合</c:v>
                </c:pt>
              </c:strCache>
            </c:strRef>
          </c:tx>
          <c:marker>
            <c:symbol val="none"/>
          </c:marker>
          <c:cat>
            <c:strRef>
              <c:f>'財政硬直化 (府)'!$I$69:$S$69</c:f>
              <c:strCache>
                <c:ptCount val="11"/>
                <c:pt idx="0">
                  <c:v>H15</c:v>
                </c:pt>
                <c:pt idx="1">
                  <c:v>H16</c:v>
                </c:pt>
                <c:pt idx="2">
                  <c:v>H17</c:v>
                </c:pt>
                <c:pt idx="3">
                  <c:v>H18</c:v>
                </c:pt>
                <c:pt idx="4">
                  <c:v>H19</c:v>
                </c:pt>
                <c:pt idx="5">
                  <c:v>H20</c:v>
                </c:pt>
                <c:pt idx="6">
                  <c:v>H21</c:v>
                </c:pt>
                <c:pt idx="7">
                  <c:v>H22</c:v>
                </c:pt>
                <c:pt idx="8">
                  <c:v>H23</c:v>
                </c:pt>
                <c:pt idx="9">
                  <c:v>H24</c:v>
                </c:pt>
                <c:pt idx="10">
                  <c:v>H25</c:v>
                </c:pt>
              </c:strCache>
            </c:strRef>
          </c:cat>
          <c:val>
            <c:numRef>
              <c:f>'財政硬直化 (府)'!$I$73:$S$73</c:f>
              <c:numCache>
                <c:formatCode>0.0%</c:formatCode>
                <c:ptCount val="11"/>
                <c:pt idx="0">
                  <c:v>7.0454458146056623E-2</c:v>
                </c:pt>
                <c:pt idx="1">
                  <c:v>7.2295514511873354E-2</c:v>
                </c:pt>
                <c:pt idx="2">
                  <c:v>9.1675527874829105E-2</c:v>
                </c:pt>
                <c:pt idx="3">
                  <c:v>9.8376449598572696E-2</c:v>
                </c:pt>
                <c:pt idx="4">
                  <c:v>0.10928051562443422</c:v>
                </c:pt>
                <c:pt idx="5">
                  <c:v>0.11647304140601727</c:v>
                </c:pt>
                <c:pt idx="6">
                  <c:v>0.11947804811743917</c:v>
                </c:pt>
                <c:pt idx="7">
                  <c:v>0.12363624156567861</c:v>
                </c:pt>
                <c:pt idx="8">
                  <c:v>0.13495018260468744</c:v>
                </c:pt>
                <c:pt idx="9">
                  <c:v>0.14584771942576777</c:v>
                </c:pt>
                <c:pt idx="10">
                  <c:v>0.14903794281604027</c:v>
                </c:pt>
              </c:numCache>
            </c:numRef>
          </c:val>
          <c:smooth val="0"/>
        </c:ser>
        <c:dLbls>
          <c:showLegendKey val="0"/>
          <c:showVal val="0"/>
          <c:showCatName val="0"/>
          <c:showSerName val="0"/>
          <c:showPercent val="0"/>
          <c:showBubbleSize val="0"/>
        </c:dLbls>
        <c:marker val="1"/>
        <c:smooth val="0"/>
        <c:axId val="95792512"/>
        <c:axId val="95790592"/>
      </c:lineChart>
      <c:catAx>
        <c:axId val="95786880"/>
        <c:scaling>
          <c:orientation val="minMax"/>
        </c:scaling>
        <c:delete val="0"/>
        <c:axPos val="b"/>
        <c:numFmt formatCode="General" sourceLinked="1"/>
        <c:majorTickMark val="out"/>
        <c:minorTickMark val="none"/>
        <c:tickLblPos val="nextTo"/>
        <c:txPr>
          <a:bodyPr/>
          <a:lstStyle/>
          <a:p>
            <a:pPr>
              <a:defRPr sz="1200"/>
            </a:pPr>
            <a:endParaRPr lang="ja-JP"/>
          </a:p>
        </c:txPr>
        <c:crossAx val="95788416"/>
        <c:crosses val="autoZero"/>
        <c:auto val="1"/>
        <c:lblAlgn val="ctr"/>
        <c:lblOffset val="100"/>
        <c:tickLblSkip val="3"/>
        <c:noMultiLvlLbl val="0"/>
      </c:catAx>
      <c:valAx>
        <c:axId val="95788416"/>
        <c:scaling>
          <c:orientation val="minMax"/>
          <c:min val="10000"/>
        </c:scaling>
        <c:delete val="0"/>
        <c:axPos val="l"/>
        <c:title>
          <c:tx>
            <c:rich>
              <a:bodyPr rot="0" vert="horz"/>
              <a:lstStyle/>
              <a:p>
                <a:pPr>
                  <a:defRPr sz="900"/>
                </a:pPr>
                <a:r>
                  <a:rPr lang="ja-JP" sz="900"/>
                  <a:t>歳出</a:t>
                </a:r>
                <a:endParaRPr lang="en-US" sz="900"/>
              </a:p>
              <a:p>
                <a:pPr>
                  <a:defRPr sz="900"/>
                </a:pPr>
                <a:r>
                  <a:rPr lang="ja-JP" sz="900"/>
                  <a:t>（億円）</a:t>
                </a:r>
              </a:p>
            </c:rich>
          </c:tx>
          <c:layout>
            <c:manualLayout>
              <c:xMode val="edge"/>
              <c:yMode val="edge"/>
              <c:x val="1.9855281780285283E-2"/>
              <c:y val="6.9745647856281304E-2"/>
            </c:manualLayout>
          </c:layout>
          <c:overlay val="0"/>
        </c:title>
        <c:numFmt formatCode="#,##0_ " sourceLinked="1"/>
        <c:majorTickMark val="out"/>
        <c:minorTickMark val="none"/>
        <c:tickLblPos val="nextTo"/>
        <c:txPr>
          <a:bodyPr/>
          <a:lstStyle/>
          <a:p>
            <a:pPr>
              <a:defRPr sz="900"/>
            </a:pPr>
            <a:endParaRPr lang="ja-JP"/>
          </a:p>
        </c:txPr>
        <c:crossAx val="95786880"/>
        <c:crosses val="autoZero"/>
        <c:crossBetween val="between"/>
      </c:valAx>
      <c:valAx>
        <c:axId val="95790592"/>
        <c:scaling>
          <c:orientation val="minMax"/>
        </c:scaling>
        <c:delete val="0"/>
        <c:axPos val="r"/>
        <c:title>
          <c:tx>
            <c:rich>
              <a:bodyPr rot="0" vert="horz"/>
              <a:lstStyle/>
              <a:p>
                <a:pPr>
                  <a:defRPr sz="900"/>
                </a:pPr>
                <a:r>
                  <a:rPr lang="ja-JP" sz="900"/>
                  <a:t>社会保障費</a:t>
                </a:r>
                <a:endParaRPr lang="en-US" sz="900"/>
              </a:p>
              <a:p>
                <a:pPr>
                  <a:defRPr sz="900"/>
                </a:pPr>
                <a:r>
                  <a:rPr lang="ja-JP" sz="900"/>
                  <a:t>（％）</a:t>
                </a:r>
              </a:p>
            </c:rich>
          </c:tx>
          <c:layout>
            <c:manualLayout>
              <c:xMode val="edge"/>
              <c:yMode val="edge"/>
              <c:x val="0.72918926882520296"/>
              <c:y val="8.7559874093335155E-2"/>
            </c:manualLayout>
          </c:layout>
          <c:overlay val="0"/>
        </c:title>
        <c:numFmt formatCode="0.0%" sourceLinked="1"/>
        <c:majorTickMark val="out"/>
        <c:minorTickMark val="none"/>
        <c:tickLblPos val="nextTo"/>
        <c:txPr>
          <a:bodyPr/>
          <a:lstStyle/>
          <a:p>
            <a:pPr>
              <a:defRPr sz="900"/>
            </a:pPr>
            <a:endParaRPr lang="ja-JP"/>
          </a:p>
        </c:txPr>
        <c:crossAx val="95792512"/>
        <c:crosses val="max"/>
        <c:crossBetween val="between"/>
      </c:valAx>
      <c:catAx>
        <c:axId val="95792512"/>
        <c:scaling>
          <c:orientation val="minMax"/>
        </c:scaling>
        <c:delete val="1"/>
        <c:axPos val="b"/>
        <c:numFmt formatCode="General" sourceLinked="1"/>
        <c:majorTickMark val="out"/>
        <c:minorTickMark val="none"/>
        <c:tickLblPos val="none"/>
        <c:crossAx val="95790592"/>
        <c:crosses val="autoZero"/>
        <c:auto val="1"/>
        <c:lblAlgn val="ctr"/>
        <c:lblOffset val="100"/>
        <c:noMultiLvlLbl val="0"/>
      </c:catAx>
      <c:spPr>
        <a:noFill/>
      </c:spPr>
    </c:plotArea>
    <c:legend>
      <c:legendPos val="r"/>
      <c:layout>
        <c:manualLayout>
          <c:xMode val="edge"/>
          <c:yMode val="edge"/>
          <c:x val="0.81462905087840487"/>
          <c:y val="0.41713811496620695"/>
          <c:w val="0.17700038160011206"/>
          <c:h val="0.34880041788008953"/>
        </c:manualLayout>
      </c:layout>
      <c:overlay val="0"/>
      <c:txPr>
        <a:bodyPr/>
        <a:lstStyle/>
        <a:p>
          <a:pPr>
            <a:defRPr sz="900"/>
          </a:pPr>
          <a:endParaRPr lang="ja-JP"/>
        </a:p>
      </c:txPr>
    </c:legend>
    <c:plotVisOnly val="1"/>
    <c:dispBlanksAs val="gap"/>
    <c:showDLblsOverMax val="0"/>
  </c:chart>
  <c:spPr>
    <a:noFill/>
    <a:ln>
      <a:noFill/>
    </a:ln>
  </c:spPr>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84417D-CB12-40E6-B4FB-4ADE1B5A5A0E}" type="doc">
      <dgm:prSet loTypeId="urn:microsoft.com/office/officeart/2005/8/layout/hChevron3" loCatId="process" qsTypeId="urn:microsoft.com/office/officeart/2005/8/quickstyle/simple3" qsCatId="simple" csTypeId="urn:microsoft.com/office/officeart/2005/8/colors/accent1_2" csCatId="accent1" phldr="1"/>
      <dgm:spPr/>
    </dgm:pt>
    <dgm:pt modelId="{92A04BDB-18D0-4A73-B5A2-959B66FB588A}" type="pres">
      <dgm:prSet presAssocID="{E784417D-CB12-40E6-B4FB-4ADE1B5A5A0E}" presName="Name0" presStyleCnt="0">
        <dgm:presLayoutVars>
          <dgm:dir/>
          <dgm:resizeHandles val="exact"/>
        </dgm:presLayoutVars>
      </dgm:prSet>
      <dgm:spPr/>
    </dgm:pt>
  </dgm:ptLst>
  <dgm:cxnLst>
    <dgm:cxn modelId="{0005F8C8-C51D-49BC-A172-A45246CA195B}" type="presOf" srcId="{E784417D-CB12-40E6-B4FB-4ADE1B5A5A0E}" destId="{92A04BDB-18D0-4A73-B5A2-959B66FB588A}"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CF97E0-89F3-494C-94CE-CE80B114555D}" type="doc">
      <dgm:prSet loTypeId="urn:microsoft.com/office/officeart/2008/layout/HorizontalMultiLevelHierarchy" loCatId="hierarchy" qsTypeId="urn:microsoft.com/office/officeart/2005/8/quickstyle/simple5" qsCatId="simple" csTypeId="urn:microsoft.com/office/officeart/2005/8/colors/accent4_5" csCatId="accent4" phldr="1"/>
      <dgm:spPr/>
      <dgm:t>
        <a:bodyPr/>
        <a:lstStyle/>
        <a:p>
          <a:endParaRPr kumimoji="1" lang="ja-JP" altLang="en-US"/>
        </a:p>
      </dgm:t>
    </dgm:pt>
    <dgm:pt modelId="{F9A852AF-72C7-45BE-822E-BE127CA6C9F3}">
      <dgm:prSet phldrT="[テキスト]" custT="1"/>
      <dgm:spPr/>
      <dgm:t>
        <a:bodyPr/>
        <a:lstStyle/>
        <a:p>
          <a:r>
            <a:rPr kumimoji="1" lang="ja-JP" altLang="en-US" sz="16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組織活力の向上</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dgm:t>
    </dgm:pt>
    <dgm:pt modelId="{DF7B5AB9-CE6B-44C5-B47B-55EC344DD9B8}" type="parTrans" cxnId="{EE6AC06C-CA96-4078-8592-5E0272F672E7}">
      <dgm:prSet/>
      <dgm:spPr/>
      <dgm:t>
        <a:bodyPr/>
        <a:lstStyle/>
        <a:p>
          <a:endParaRPr kumimoji="1" lang="ja-JP" altLang="en-US"/>
        </a:p>
      </dgm:t>
    </dgm:pt>
    <dgm:pt modelId="{469F4992-CE99-4651-94B3-7D752817B1C1}" type="sibTrans" cxnId="{EE6AC06C-CA96-4078-8592-5E0272F672E7}">
      <dgm:prSet/>
      <dgm:spPr/>
      <dgm:t>
        <a:bodyPr/>
        <a:lstStyle/>
        <a:p>
          <a:endParaRPr kumimoji="1" lang="ja-JP" altLang="en-US"/>
        </a:p>
      </dgm:t>
    </dgm:pt>
    <dgm:pt modelId="{EBE47676-5E0B-42DE-8761-A869B26F57CB}">
      <dgm:prSet custT="1"/>
      <dgm:spPr/>
      <dgm:t>
        <a:bodyPr/>
        <a:lstStyle/>
        <a:p>
          <a:pPr algn="l"/>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マンパワーを最大限発揮できる組織人員体制の構築</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dgm:t>
    </dgm:pt>
    <dgm:pt modelId="{35B85FD4-0D6C-4598-AA63-7DA25C3B2790}" type="parTrans" cxnId="{02D62323-DB20-495D-B0C7-73F597EF367A}">
      <dgm:prSet/>
      <dgm:spPr/>
      <dgm:t>
        <a:bodyPr/>
        <a:lstStyle/>
        <a:p>
          <a:endParaRPr kumimoji="1" lang="ja-JP" altLang="en-US"/>
        </a:p>
      </dgm:t>
    </dgm:pt>
    <dgm:pt modelId="{AFE05384-0CC4-4060-98CB-968AA69025D6}" type="sibTrans" cxnId="{02D62323-DB20-495D-B0C7-73F597EF367A}">
      <dgm:prSet/>
      <dgm:spPr/>
      <dgm:t>
        <a:bodyPr/>
        <a:lstStyle/>
        <a:p>
          <a:endParaRPr kumimoji="1" lang="ja-JP" altLang="en-US"/>
        </a:p>
      </dgm:t>
    </dgm:pt>
    <dgm:pt modelId="{49907540-7BC1-400C-B9BB-CFC1B40E493C}">
      <dgm:prSet custT="1"/>
      <dgm:spPr/>
      <dgm:t>
        <a:bodyPr/>
        <a:lstStyle/>
        <a:p>
          <a:pPr algn="l"/>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能力・モチベーションの向上</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dgm:t>
    </dgm:pt>
    <dgm:pt modelId="{A6EEE26F-6081-4202-9A8D-53593FE4E204}" type="parTrans" cxnId="{05DE3144-6898-4215-9845-1DF92452C31F}">
      <dgm:prSet/>
      <dgm:spPr/>
      <dgm:t>
        <a:bodyPr/>
        <a:lstStyle/>
        <a:p>
          <a:endParaRPr kumimoji="1" lang="ja-JP" altLang="en-US"/>
        </a:p>
      </dgm:t>
    </dgm:pt>
    <dgm:pt modelId="{6A15AB70-6716-4809-9587-8A3C9ECE3040}" type="sibTrans" cxnId="{05DE3144-6898-4215-9845-1DF92452C31F}">
      <dgm:prSet/>
      <dgm:spPr/>
      <dgm:t>
        <a:bodyPr/>
        <a:lstStyle/>
        <a:p>
          <a:endParaRPr kumimoji="1" lang="ja-JP" altLang="en-US"/>
        </a:p>
      </dgm:t>
    </dgm:pt>
    <dgm:pt modelId="{E09FF9BD-2716-49E5-BC52-FF603590A1F0}">
      <dgm:prSet custT="1"/>
      <dgm:spPr/>
      <dgm:t>
        <a:bodyPr/>
        <a:lstStyle/>
        <a:p>
          <a:pPr algn="l"/>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知的ストックの活用（ナレッジマネジメント）</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dgm:t>
    </dgm:pt>
    <dgm:pt modelId="{39949C17-6B79-43DF-B180-18A45ED9C04B}" type="parTrans" cxnId="{04E12658-DA3C-4F03-B738-239DB197C3D1}">
      <dgm:prSet/>
      <dgm:spPr/>
      <dgm:t>
        <a:bodyPr/>
        <a:lstStyle/>
        <a:p>
          <a:endParaRPr kumimoji="1" lang="ja-JP" altLang="en-US"/>
        </a:p>
      </dgm:t>
    </dgm:pt>
    <dgm:pt modelId="{A6E55732-1935-4154-BA23-ADD69A88667D}" type="sibTrans" cxnId="{04E12658-DA3C-4F03-B738-239DB197C3D1}">
      <dgm:prSet/>
      <dgm:spPr/>
      <dgm:t>
        <a:bodyPr/>
        <a:lstStyle/>
        <a:p>
          <a:endParaRPr kumimoji="1" lang="ja-JP" altLang="en-US"/>
        </a:p>
      </dgm:t>
    </dgm:pt>
    <dgm:pt modelId="{E6335284-750A-4F41-98EE-21B30FF5E5B9}" type="pres">
      <dgm:prSet presAssocID="{3DCF97E0-89F3-494C-94CE-CE80B114555D}" presName="Name0" presStyleCnt="0">
        <dgm:presLayoutVars>
          <dgm:chPref val="1"/>
          <dgm:dir/>
          <dgm:animOne val="branch"/>
          <dgm:animLvl val="lvl"/>
          <dgm:resizeHandles val="exact"/>
        </dgm:presLayoutVars>
      </dgm:prSet>
      <dgm:spPr/>
      <dgm:t>
        <a:bodyPr/>
        <a:lstStyle/>
        <a:p>
          <a:endParaRPr kumimoji="1" lang="ja-JP" altLang="en-US"/>
        </a:p>
      </dgm:t>
    </dgm:pt>
    <dgm:pt modelId="{F69992BC-F92B-4262-8570-3079B37B3D39}" type="pres">
      <dgm:prSet presAssocID="{F9A852AF-72C7-45BE-822E-BE127CA6C9F3}" presName="root1" presStyleCnt="0"/>
      <dgm:spPr/>
    </dgm:pt>
    <dgm:pt modelId="{7BE7CF01-B219-4140-A840-D5749E261E98}" type="pres">
      <dgm:prSet presAssocID="{F9A852AF-72C7-45BE-822E-BE127CA6C9F3}" presName="LevelOneTextNode" presStyleLbl="node0" presStyleIdx="0" presStyleCnt="1" custAng="5400000" custScaleX="128629" custScaleY="52496" custLinFactX="-31304" custLinFactNeighborX="-100000" custLinFactNeighborY="-246">
        <dgm:presLayoutVars>
          <dgm:chPref val="3"/>
        </dgm:presLayoutVars>
      </dgm:prSet>
      <dgm:spPr/>
      <dgm:t>
        <a:bodyPr/>
        <a:lstStyle/>
        <a:p>
          <a:endParaRPr kumimoji="1" lang="ja-JP" altLang="en-US"/>
        </a:p>
      </dgm:t>
    </dgm:pt>
    <dgm:pt modelId="{3A7B1CFC-3526-4667-A3ED-7AC81325A454}" type="pres">
      <dgm:prSet presAssocID="{F9A852AF-72C7-45BE-822E-BE127CA6C9F3}" presName="level2hierChild" presStyleCnt="0"/>
      <dgm:spPr/>
    </dgm:pt>
    <dgm:pt modelId="{0A93B742-12B1-4FFA-A73A-024FD9F1E27D}" type="pres">
      <dgm:prSet presAssocID="{35B85FD4-0D6C-4598-AA63-7DA25C3B2790}" presName="conn2-1" presStyleLbl="parChTrans1D2" presStyleIdx="0" presStyleCnt="3"/>
      <dgm:spPr/>
      <dgm:t>
        <a:bodyPr/>
        <a:lstStyle/>
        <a:p>
          <a:endParaRPr kumimoji="1" lang="ja-JP" altLang="en-US"/>
        </a:p>
      </dgm:t>
    </dgm:pt>
    <dgm:pt modelId="{D556C13C-7874-46FC-B6FB-83403C594A06}" type="pres">
      <dgm:prSet presAssocID="{35B85FD4-0D6C-4598-AA63-7DA25C3B2790}" presName="connTx" presStyleLbl="parChTrans1D2" presStyleIdx="0" presStyleCnt="3"/>
      <dgm:spPr/>
      <dgm:t>
        <a:bodyPr/>
        <a:lstStyle/>
        <a:p>
          <a:endParaRPr kumimoji="1" lang="ja-JP" altLang="en-US"/>
        </a:p>
      </dgm:t>
    </dgm:pt>
    <dgm:pt modelId="{7E268DA4-9D2C-47D8-ABD2-E3684F2E8DC4}" type="pres">
      <dgm:prSet presAssocID="{EBE47676-5E0B-42DE-8761-A869B26F57CB}" presName="root2" presStyleCnt="0"/>
      <dgm:spPr/>
    </dgm:pt>
    <dgm:pt modelId="{6FE08742-DE62-4760-9139-67A11C14CA0E}" type="pres">
      <dgm:prSet presAssocID="{EBE47676-5E0B-42DE-8761-A869B26F57CB}" presName="LevelTwoTextNode" presStyleLbl="node2" presStyleIdx="0" presStyleCnt="3" custScaleX="247552">
        <dgm:presLayoutVars>
          <dgm:chPref val="3"/>
        </dgm:presLayoutVars>
      </dgm:prSet>
      <dgm:spPr/>
      <dgm:t>
        <a:bodyPr/>
        <a:lstStyle/>
        <a:p>
          <a:endParaRPr kumimoji="1" lang="ja-JP" altLang="en-US"/>
        </a:p>
      </dgm:t>
    </dgm:pt>
    <dgm:pt modelId="{56E547FB-1A4A-48B0-B710-4E06A58EC4C0}" type="pres">
      <dgm:prSet presAssocID="{EBE47676-5E0B-42DE-8761-A869B26F57CB}" presName="level3hierChild" presStyleCnt="0"/>
      <dgm:spPr/>
    </dgm:pt>
    <dgm:pt modelId="{00D90354-5A77-40EA-BD7F-38EE60ECB0AA}" type="pres">
      <dgm:prSet presAssocID="{A6EEE26F-6081-4202-9A8D-53593FE4E204}" presName="conn2-1" presStyleLbl="parChTrans1D2" presStyleIdx="1" presStyleCnt="3"/>
      <dgm:spPr/>
      <dgm:t>
        <a:bodyPr/>
        <a:lstStyle/>
        <a:p>
          <a:endParaRPr kumimoji="1" lang="ja-JP" altLang="en-US"/>
        </a:p>
      </dgm:t>
    </dgm:pt>
    <dgm:pt modelId="{98B9AFD3-EBB7-4E53-9ABA-258E18AB9F1B}" type="pres">
      <dgm:prSet presAssocID="{A6EEE26F-6081-4202-9A8D-53593FE4E204}" presName="connTx" presStyleLbl="parChTrans1D2" presStyleIdx="1" presStyleCnt="3"/>
      <dgm:spPr/>
      <dgm:t>
        <a:bodyPr/>
        <a:lstStyle/>
        <a:p>
          <a:endParaRPr kumimoji="1" lang="ja-JP" altLang="en-US"/>
        </a:p>
      </dgm:t>
    </dgm:pt>
    <dgm:pt modelId="{5D2409CD-AE65-4BB3-BC4D-45D8904893A6}" type="pres">
      <dgm:prSet presAssocID="{49907540-7BC1-400C-B9BB-CFC1B40E493C}" presName="root2" presStyleCnt="0"/>
      <dgm:spPr/>
    </dgm:pt>
    <dgm:pt modelId="{A47ED1A7-99A9-4A5D-AE54-A8A9B91622FA}" type="pres">
      <dgm:prSet presAssocID="{49907540-7BC1-400C-B9BB-CFC1B40E493C}" presName="LevelTwoTextNode" presStyleLbl="node2" presStyleIdx="1" presStyleCnt="3" custScaleX="247552">
        <dgm:presLayoutVars>
          <dgm:chPref val="3"/>
        </dgm:presLayoutVars>
      </dgm:prSet>
      <dgm:spPr/>
      <dgm:t>
        <a:bodyPr/>
        <a:lstStyle/>
        <a:p>
          <a:endParaRPr kumimoji="1" lang="ja-JP" altLang="en-US"/>
        </a:p>
      </dgm:t>
    </dgm:pt>
    <dgm:pt modelId="{016C00F7-D834-457B-9E12-C33A91E1832D}" type="pres">
      <dgm:prSet presAssocID="{49907540-7BC1-400C-B9BB-CFC1B40E493C}" presName="level3hierChild" presStyleCnt="0"/>
      <dgm:spPr/>
    </dgm:pt>
    <dgm:pt modelId="{71FCC86A-FA2C-4C05-AF21-E0FDD04BC56A}" type="pres">
      <dgm:prSet presAssocID="{39949C17-6B79-43DF-B180-18A45ED9C04B}" presName="conn2-1" presStyleLbl="parChTrans1D2" presStyleIdx="2" presStyleCnt="3"/>
      <dgm:spPr/>
      <dgm:t>
        <a:bodyPr/>
        <a:lstStyle/>
        <a:p>
          <a:endParaRPr kumimoji="1" lang="ja-JP" altLang="en-US"/>
        </a:p>
      </dgm:t>
    </dgm:pt>
    <dgm:pt modelId="{33DEC956-31C4-4423-B389-AE60635682CE}" type="pres">
      <dgm:prSet presAssocID="{39949C17-6B79-43DF-B180-18A45ED9C04B}" presName="connTx" presStyleLbl="parChTrans1D2" presStyleIdx="2" presStyleCnt="3"/>
      <dgm:spPr/>
      <dgm:t>
        <a:bodyPr/>
        <a:lstStyle/>
        <a:p>
          <a:endParaRPr kumimoji="1" lang="ja-JP" altLang="en-US"/>
        </a:p>
      </dgm:t>
    </dgm:pt>
    <dgm:pt modelId="{1D806D0C-05B4-4B1D-AFAF-C0AADE22F349}" type="pres">
      <dgm:prSet presAssocID="{E09FF9BD-2716-49E5-BC52-FF603590A1F0}" presName="root2" presStyleCnt="0"/>
      <dgm:spPr/>
    </dgm:pt>
    <dgm:pt modelId="{DFDEACDF-CB53-47BB-A4CF-D7918ADF085D}" type="pres">
      <dgm:prSet presAssocID="{E09FF9BD-2716-49E5-BC52-FF603590A1F0}" presName="LevelTwoTextNode" presStyleLbl="node2" presStyleIdx="2" presStyleCnt="3" custScaleX="247552">
        <dgm:presLayoutVars>
          <dgm:chPref val="3"/>
        </dgm:presLayoutVars>
      </dgm:prSet>
      <dgm:spPr/>
      <dgm:t>
        <a:bodyPr/>
        <a:lstStyle/>
        <a:p>
          <a:endParaRPr kumimoji="1" lang="ja-JP" altLang="en-US"/>
        </a:p>
      </dgm:t>
    </dgm:pt>
    <dgm:pt modelId="{3A4DF513-EC56-4353-B54A-CE1503F82A4A}" type="pres">
      <dgm:prSet presAssocID="{E09FF9BD-2716-49E5-BC52-FF603590A1F0}" presName="level3hierChild" presStyleCnt="0"/>
      <dgm:spPr/>
    </dgm:pt>
  </dgm:ptLst>
  <dgm:cxnLst>
    <dgm:cxn modelId="{6A889F14-C1B6-4353-95DA-A31046781C8F}" type="presOf" srcId="{EBE47676-5E0B-42DE-8761-A869B26F57CB}" destId="{6FE08742-DE62-4760-9139-67A11C14CA0E}" srcOrd="0" destOrd="0" presId="urn:microsoft.com/office/officeart/2008/layout/HorizontalMultiLevelHierarchy"/>
    <dgm:cxn modelId="{05DE3144-6898-4215-9845-1DF92452C31F}" srcId="{F9A852AF-72C7-45BE-822E-BE127CA6C9F3}" destId="{49907540-7BC1-400C-B9BB-CFC1B40E493C}" srcOrd="1" destOrd="0" parTransId="{A6EEE26F-6081-4202-9A8D-53593FE4E204}" sibTransId="{6A15AB70-6716-4809-9587-8A3C9ECE3040}"/>
    <dgm:cxn modelId="{AB0751AC-9551-41F8-8489-90B9E8414A67}" type="presOf" srcId="{35B85FD4-0D6C-4598-AA63-7DA25C3B2790}" destId="{0A93B742-12B1-4FFA-A73A-024FD9F1E27D}" srcOrd="0" destOrd="0" presId="urn:microsoft.com/office/officeart/2008/layout/HorizontalMultiLevelHierarchy"/>
    <dgm:cxn modelId="{EB7C7B2D-D35D-48E4-B2BF-9BBD46C93EC3}" type="presOf" srcId="{49907540-7BC1-400C-B9BB-CFC1B40E493C}" destId="{A47ED1A7-99A9-4A5D-AE54-A8A9B91622FA}" srcOrd="0" destOrd="0" presId="urn:microsoft.com/office/officeart/2008/layout/HorizontalMultiLevelHierarchy"/>
    <dgm:cxn modelId="{EE6AC06C-CA96-4078-8592-5E0272F672E7}" srcId="{3DCF97E0-89F3-494C-94CE-CE80B114555D}" destId="{F9A852AF-72C7-45BE-822E-BE127CA6C9F3}" srcOrd="0" destOrd="0" parTransId="{DF7B5AB9-CE6B-44C5-B47B-55EC344DD9B8}" sibTransId="{469F4992-CE99-4651-94B3-7D752817B1C1}"/>
    <dgm:cxn modelId="{013CCA60-6FA8-4E0D-AC24-683AFFF38519}" type="presOf" srcId="{39949C17-6B79-43DF-B180-18A45ED9C04B}" destId="{71FCC86A-FA2C-4C05-AF21-E0FDD04BC56A}" srcOrd="0" destOrd="0" presId="urn:microsoft.com/office/officeart/2008/layout/HorizontalMultiLevelHierarchy"/>
    <dgm:cxn modelId="{71EFDCE4-5984-4485-97FF-27A7BCF4DCB2}" type="presOf" srcId="{F9A852AF-72C7-45BE-822E-BE127CA6C9F3}" destId="{7BE7CF01-B219-4140-A840-D5749E261E98}" srcOrd="0" destOrd="0" presId="urn:microsoft.com/office/officeart/2008/layout/HorizontalMultiLevelHierarchy"/>
    <dgm:cxn modelId="{20494AD6-714B-4699-BE66-64B69C2E591E}" type="presOf" srcId="{39949C17-6B79-43DF-B180-18A45ED9C04B}" destId="{33DEC956-31C4-4423-B389-AE60635682CE}" srcOrd="1" destOrd="0" presId="urn:microsoft.com/office/officeart/2008/layout/HorizontalMultiLevelHierarchy"/>
    <dgm:cxn modelId="{4CA6C5B7-9776-488B-AF05-142853A2C6CF}" type="presOf" srcId="{A6EEE26F-6081-4202-9A8D-53593FE4E204}" destId="{00D90354-5A77-40EA-BD7F-38EE60ECB0AA}" srcOrd="0" destOrd="0" presId="urn:microsoft.com/office/officeart/2008/layout/HorizontalMultiLevelHierarchy"/>
    <dgm:cxn modelId="{04E12658-DA3C-4F03-B738-239DB197C3D1}" srcId="{F9A852AF-72C7-45BE-822E-BE127CA6C9F3}" destId="{E09FF9BD-2716-49E5-BC52-FF603590A1F0}" srcOrd="2" destOrd="0" parTransId="{39949C17-6B79-43DF-B180-18A45ED9C04B}" sibTransId="{A6E55732-1935-4154-BA23-ADD69A88667D}"/>
    <dgm:cxn modelId="{F4715690-224F-47EA-B136-A60FA5F6E450}" type="presOf" srcId="{35B85FD4-0D6C-4598-AA63-7DA25C3B2790}" destId="{D556C13C-7874-46FC-B6FB-83403C594A06}" srcOrd="1" destOrd="0" presId="urn:microsoft.com/office/officeart/2008/layout/HorizontalMultiLevelHierarchy"/>
    <dgm:cxn modelId="{2025F3E4-69DF-490D-966F-EC87DA4D3B69}" type="presOf" srcId="{3DCF97E0-89F3-494C-94CE-CE80B114555D}" destId="{E6335284-750A-4F41-98EE-21B30FF5E5B9}" srcOrd="0" destOrd="0" presId="urn:microsoft.com/office/officeart/2008/layout/HorizontalMultiLevelHierarchy"/>
    <dgm:cxn modelId="{85293556-E41F-4B3E-92E4-B5B9C9EB7FE4}" type="presOf" srcId="{E09FF9BD-2716-49E5-BC52-FF603590A1F0}" destId="{DFDEACDF-CB53-47BB-A4CF-D7918ADF085D}" srcOrd="0" destOrd="0" presId="urn:microsoft.com/office/officeart/2008/layout/HorizontalMultiLevelHierarchy"/>
    <dgm:cxn modelId="{02D62323-DB20-495D-B0C7-73F597EF367A}" srcId="{F9A852AF-72C7-45BE-822E-BE127CA6C9F3}" destId="{EBE47676-5E0B-42DE-8761-A869B26F57CB}" srcOrd="0" destOrd="0" parTransId="{35B85FD4-0D6C-4598-AA63-7DA25C3B2790}" sibTransId="{AFE05384-0CC4-4060-98CB-968AA69025D6}"/>
    <dgm:cxn modelId="{EFBB610E-6A2E-497A-BC98-04A727EA8177}" type="presOf" srcId="{A6EEE26F-6081-4202-9A8D-53593FE4E204}" destId="{98B9AFD3-EBB7-4E53-9ABA-258E18AB9F1B}" srcOrd="1" destOrd="0" presId="urn:microsoft.com/office/officeart/2008/layout/HorizontalMultiLevelHierarchy"/>
    <dgm:cxn modelId="{7685F904-473C-4913-AFF7-BF65538A9AB1}" type="presParOf" srcId="{E6335284-750A-4F41-98EE-21B30FF5E5B9}" destId="{F69992BC-F92B-4262-8570-3079B37B3D39}" srcOrd="0" destOrd="0" presId="urn:microsoft.com/office/officeart/2008/layout/HorizontalMultiLevelHierarchy"/>
    <dgm:cxn modelId="{7329FC72-1682-44CE-A080-44FF6D467A4D}" type="presParOf" srcId="{F69992BC-F92B-4262-8570-3079B37B3D39}" destId="{7BE7CF01-B219-4140-A840-D5749E261E98}" srcOrd="0" destOrd="0" presId="urn:microsoft.com/office/officeart/2008/layout/HorizontalMultiLevelHierarchy"/>
    <dgm:cxn modelId="{01E8CC33-971E-4B25-B0F4-72C998917B72}" type="presParOf" srcId="{F69992BC-F92B-4262-8570-3079B37B3D39}" destId="{3A7B1CFC-3526-4667-A3ED-7AC81325A454}" srcOrd="1" destOrd="0" presId="urn:microsoft.com/office/officeart/2008/layout/HorizontalMultiLevelHierarchy"/>
    <dgm:cxn modelId="{1D493262-A871-4F1F-BC00-7F3D02D0191E}" type="presParOf" srcId="{3A7B1CFC-3526-4667-A3ED-7AC81325A454}" destId="{0A93B742-12B1-4FFA-A73A-024FD9F1E27D}" srcOrd="0" destOrd="0" presId="urn:microsoft.com/office/officeart/2008/layout/HorizontalMultiLevelHierarchy"/>
    <dgm:cxn modelId="{799728E9-549B-47DE-B5E9-9D7FA45222A0}" type="presParOf" srcId="{0A93B742-12B1-4FFA-A73A-024FD9F1E27D}" destId="{D556C13C-7874-46FC-B6FB-83403C594A06}" srcOrd="0" destOrd="0" presId="urn:microsoft.com/office/officeart/2008/layout/HorizontalMultiLevelHierarchy"/>
    <dgm:cxn modelId="{BC0012FD-18DB-40BE-B882-88D5DEDF5471}" type="presParOf" srcId="{3A7B1CFC-3526-4667-A3ED-7AC81325A454}" destId="{7E268DA4-9D2C-47D8-ABD2-E3684F2E8DC4}" srcOrd="1" destOrd="0" presId="urn:microsoft.com/office/officeart/2008/layout/HorizontalMultiLevelHierarchy"/>
    <dgm:cxn modelId="{40736EEF-8505-4750-8DF6-A05BE6F2A974}" type="presParOf" srcId="{7E268DA4-9D2C-47D8-ABD2-E3684F2E8DC4}" destId="{6FE08742-DE62-4760-9139-67A11C14CA0E}" srcOrd="0" destOrd="0" presId="urn:microsoft.com/office/officeart/2008/layout/HorizontalMultiLevelHierarchy"/>
    <dgm:cxn modelId="{2178E380-B3BD-4AFB-BEEC-F9947E25F63B}" type="presParOf" srcId="{7E268DA4-9D2C-47D8-ABD2-E3684F2E8DC4}" destId="{56E547FB-1A4A-48B0-B710-4E06A58EC4C0}" srcOrd="1" destOrd="0" presId="urn:microsoft.com/office/officeart/2008/layout/HorizontalMultiLevelHierarchy"/>
    <dgm:cxn modelId="{AC946CE0-009E-4609-88F1-463FC67C30D8}" type="presParOf" srcId="{3A7B1CFC-3526-4667-A3ED-7AC81325A454}" destId="{00D90354-5A77-40EA-BD7F-38EE60ECB0AA}" srcOrd="2" destOrd="0" presId="urn:microsoft.com/office/officeart/2008/layout/HorizontalMultiLevelHierarchy"/>
    <dgm:cxn modelId="{F916AD8F-300A-47A7-9251-A4FA360EE58A}" type="presParOf" srcId="{00D90354-5A77-40EA-BD7F-38EE60ECB0AA}" destId="{98B9AFD3-EBB7-4E53-9ABA-258E18AB9F1B}" srcOrd="0" destOrd="0" presId="urn:microsoft.com/office/officeart/2008/layout/HorizontalMultiLevelHierarchy"/>
    <dgm:cxn modelId="{54C3A11C-DFC8-43FC-A7FD-94ABF00C4A9A}" type="presParOf" srcId="{3A7B1CFC-3526-4667-A3ED-7AC81325A454}" destId="{5D2409CD-AE65-4BB3-BC4D-45D8904893A6}" srcOrd="3" destOrd="0" presId="urn:microsoft.com/office/officeart/2008/layout/HorizontalMultiLevelHierarchy"/>
    <dgm:cxn modelId="{FFDF114D-33ED-4499-B549-2EF0E21CAC68}" type="presParOf" srcId="{5D2409CD-AE65-4BB3-BC4D-45D8904893A6}" destId="{A47ED1A7-99A9-4A5D-AE54-A8A9B91622FA}" srcOrd="0" destOrd="0" presId="urn:microsoft.com/office/officeart/2008/layout/HorizontalMultiLevelHierarchy"/>
    <dgm:cxn modelId="{E7E603F6-6E29-419E-9D92-BA47ADB2C3F5}" type="presParOf" srcId="{5D2409CD-AE65-4BB3-BC4D-45D8904893A6}" destId="{016C00F7-D834-457B-9E12-C33A91E1832D}" srcOrd="1" destOrd="0" presId="urn:microsoft.com/office/officeart/2008/layout/HorizontalMultiLevelHierarchy"/>
    <dgm:cxn modelId="{AC66DEC7-53CB-44CE-A4EA-147195AAF74A}" type="presParOf" srcId="{3A7B1CFC-3526-4667-A3ED-7AC81325A454}" destId="{71FCC86A-FA2C-4C05-AF21-E0FDD04BC56A}" srcOrd="4" destOrd="0" presId="urn:microsoft.com/office/officeart/2008/layout/HorizontalMultiLevelHierarchy"/>
    <dgm:cxn modelId="{06837C3E-706C-4C9A-8EB3-5AF281E6C698}" type="presParOf" srcId="{71FCC86A-FA2C-4C05-AF21-E0FDD04BC56A}" destId="{33DEC956-31C4-4423-B389-AE60635682CE}" srcOrd="0" destOrd="0" presId="urn:microsoft.com/office/officeart/2008/layout/HorizontalMultiLevelHierarchy"/>
    <dgm:cxn modelId="{08EF6602-26BD-4A6D-AD6A-84ED3F393076}" type="presParOf" srcId="{3A7B1CFC-3526-4667-A3ED-7AC81325A454}" destId="{1D806D0C-05B4-4B1D-AFAF-C0AADE22F349}" srcOrd="5" destOrd="0" presId="urn:microsoft.com/office/officeart/2008/layout/HorizontalMultiLevelHierarchy"/>
    <dgm:cxn modelId="{36D69CBB-5245-4F39-8ED1-E071CC06B2D9}" type="presParOf" srcId="{1D806D0C-05B4-4B1D-AFAF-C0AADE22F349}" destId="{DFDEACDF-CB53-47BB-A4CF-D7918ADF085D}" srcOrd="0" destOrd="0" presId="urn:microsoft.com/office/officeart/2008/layout/HorizontalMultiLevelHierarchy"/>
    <dgm:cxn modelId="{24F10E4D-BBD0-4275-AA65-3E92D81180F0}" type="presParOf" srcId="{1D806D0C-05B4-4B1D-AFAF-C0AADE22F349}" destId="{3A4DF513-EC56-4353-B54A-CE1503F82A4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CC86A-FA2C-4C05-AF21-E0FDD04BC56A}">
      <dsp:nvSpPr>
        <dsp:cNvPr id="0" name=""/>
        <dsp:cNvSpPr/>
      </dsp:nvSpPr>
      <dsp:spPr>
        <a:xfrm>
          <a:off x="1280058" y="1577262"/>
          <a:ext cx="1183671" cy="759210"/>
        </a:xfrm>
        <a:custGeom>
          <a:avLst/>
          <a:gdLst/>
          <a:ahLst/>
          <a:cxnLst/>
          <a:rect l="0" t="0" r="0" b="0"/>
          <a:pathLst>
            <a:path>
              <a:moveTo>
                <a:pt x="0" y="0"/>
              </a:moveTo>
              <a:lnTo>
                <a:pt x="591835" y="0"/>
              </a:lnTo>
              <a:lnTo>
                <a:pt x="591835" y="759210"/>
              </a:lnTo>
              <a:lnTo>
                <a:pt x="1183671" y="759210"/>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836738" y="1921711"/>
        <a:ext cx="70311" cy="70311"/>
      </dsp:txXfrm>
    </dsp:sp>
    <dsp:sp modelId="{00D90354-5A77-40EA-BD7F-38EE60ECB0AA}">
      <dsp:nvSpPr>
        <dsp:cNvPr id="0" name=""/>
        <dsp:cNvSpPr/>
      </dsp:nvSpPr>
      <dsp:spPr>
        <a:xfrm>
          <a:off x="1280058" y="1531542"/>
          <a:ext cx="1183671" cy="91440"/>
        </a:xfrm>
        <a:custGeom>
          <a:avLst/>
          <a:gdLst/>
          <a:ahLst/>
          <a:cxnLst/>
          <a:rect l="0" t="0" r="0" b="0"/>
          <a:pathLst>
            <a:path>
              <a:moveTo>
                <a:pt x="0" y="45720"/>
              </a:moveTo>
              <a:lnTo>
                <a:pt x="591835" y="45720"/>
              </a:lnTo>
              <a:lnTo>
                <a:pt x="591835" y="53503"/>
              </a:lnTo>
              <a:lnTo>
                <a:pt x="1183671" y="53503"/>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842301" y="1547669"/>
        <a:ext cx="59184" cy="59184"/>
      </dsp:txXfrm>
    </dsp:sp>
    <dsp:sp modelId="{0A93B742-12B1-4FFA-A73A-024FD9F1E27D}">
      <dsp:nvSpPr>
        <dsp:cNvPr id="0" name=""/>
        <dsp:cNvSpPr/>
      </dsp:nvSpPr>
      <dsp:spPr>
        <a:xfrm>
          <a:off x="1280058" y="833618"/>
          <a:ext cx="1183671" cy="743643"/>
        </a:xfrm>
        <a:custGeom>
          <a:avLst/>
          <a:gdLst/>
          <a:ahLst/>
          <a:cxnLst/>
          <a:rect l="0" t="0" r="0" b="0"/>
          <a:pathLst>
            <a:path>
              <a:moveTo>
                <a:pt x="0" y="743643"/>
              </a:moveTo>
              <a:lnTo>
                <a:pt x="591835" y="743643"/>
              </a:lnTo>
              <a:lnTo>
                <a:pt x="591835" y="0"/>
              </a:lnTo>
              <a:lnTo>
                <a:pt x="1183671" y="0"/>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836946" y="1170493"/>
        <a:ext cx="69894" cy="69894"/>
      </dsp:txXfrm>
    </dsp:sp>
    <dsp:sp modelId="{7BE7CF01-B219-4140-A840-D5749E261E98}">
      <dsp:nvSpPr>
        <dsp:cNvPr id="0" name=""/>
        <dsp:cNvSpPr/>
      </dsp:nvSpPr>
      <dsp:spPr>
        <a:xfrm>
          <a:off x="62975" y="1190641"/>
          <a:ext cx="1660922" cy="773242"/>
        </a:xfrm>
        <a:prstGeom prst="rect">
          <a:avLst/>
        </a:prstGeom>
        <a:gradFill rotWithShape="0">
          <a:gsLst>
            <a:gs pos="0">
              <a:schemeClr val="accent4">
                <a:alpha val="80000"/>
                <a:hueOff val="0"/>
                <a:satOff val="0"/>
                <a:lumOff val="0"/>
                <a:alphaOff val="0"/>
                <a:shade val="51000"/>
                <a:satMod val="130000"/>
              </a:schemeClr>
            </a:gs>
            <a:gs pos="80000">
              <a:schemeClr val="accent4">
                <a:alpha val="80000"/>
                <a:hueOff val="0"/>
                <a:satOff val="0"/>
                <a:lumOff val="0"/>
                <a:alphaOff val="0"/>
                <a:shade val="93000"/>
                <a:satMod val="130000"/>
              </a:schemeClr>
            </a:gs>
            <a:gs pos="100000">
              <a:schemeClr val="accent4">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ja-JP" altLang="en-US" sz="16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組織活力の向上</a:t>
          </a:r>
          <a:endParaRPr kumimoji="1" lang="ja-JP" altLang="en-US" sz="16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dsp:txBody>
      <dsp:txXfrm>
        <a:off x="62975" y="1190641"/>
        <a:ext cx="1660922" cy="773242"/>
      </dsp:txXfrm>
    </dsp:sp>
    <dsp:sp modelId="{6FE08742-DE62-4760-9139-67A11C14CA0E}">
      <dsp:nvSpPr>
        <dsp:cNvPr id="0" name=""/>
        <dsp:cNvSpPr/>
      </dsp:nvSpPr>
      <dsp:spPr>
        <a:xfrm>
          <a:off x="2463729" y="533047"/>
          <a:ext cx="4881091" cy="601141"/>
        </a:xfrm>
        <a:prstGeom prst="rect">
          <a:avLst/>
        </a:prstGeom>
        <a:gradFill rotWithShape="0">
          <a:gsLst>
            <a:gs pos="0">
              <a:schemeClr val="accent4">
                <a:alpha val="70000"/>
                <a:hueOff val="0"/>
                <a:satOff val="0"/>
                <a:lumOff val="0"/>
                <a:alphaOff val="0"/>
                <a:shade val="51000"/>
                <a:satMod val="130000"/>
              </a:schemeClr>
            </a:gs>
            <a:gs pos="80000">
              <a:schemeClr val="accent4">
                <a:alpha val="70000"/>
                <a:hueOff val="0"/>
                <a:satOff val="0"/>
                <a:lumOff val="0"/>
                <a:alphaOff val="0"/>
                <a:shade val="93000"/>
                <a:satMod val="130000"/>
              </a:schemeClr>
            </a:gs>
            <a:gs pos="100000">
              <a:schemeClr val="accent4">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ja-JP" altLang="en-US" sz="1600" kern="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マンパワーを最大限発揮できる組織人員体制の構築</a:t>
          </a:r>
          <a:endParaRPr lang="ja-JP" altLang="en-US" sz="1600" kern="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dsp:txBody>
      <dsp:txXfrm>
        <a:off x="2463729" y="533047"/>
        <a:ext cx="4881091" cy="601141"/>
      </dsp:txXfrm>
    </dsp:sp>
    <dsp:sp modelId="{A47ED1A7-99A9-4A5D-AE54-A8A9B91622FA}">
      <dsp:nvSpPr>
        <dsp:cNvPr id="0" name=""/>
        <dsp:cNvSpPr/>
      </dsp:nvSpPr>
      <dsp:spPr>
        <a:xfrm>
          <a:off x="2463729" y="1284474"/>
          <a:ext cx="4881091" cy="601141"/>
        </a:xfrm>
        <a:prstGeom prst="rect">
          <a:avLst/>
        </a:prstGeom>
        <a:gradFill rotWithShape="0">
          <a:gsLst>
            <a:gs pos="0">
              <a:schemeClr val="accent4">
                <a:alpha val="70000"/>
                <a:hueOff val="0"/>
                <a:satOff val="0"/>
                <a:lumOff val="0"/>
                <a:alphaOff val="0"/>
                <a:shade val="51000"/>
                <a:satMod val="130000"/>
              </a:schemeClr>
            </a:gs>
            <a:gs pos="80000">
              <a:schemeClr val="accent4">
                <a:alpha val="70000"/>
                <a:hueOff val="0"/>
                <a:satOff val="0"/>
                <a:lumOff val="0"/>
                <a:alphaOff val="0"/>
                <a:shade val="93000"/>
                <a:satMod val="130000"/>
              </a:schemeClr>
            </a:gs>
            <a:gs pos="100000">
              <a:schemeClr val="accent4">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ja-JP" altLang="en-US" sz="1600" kern="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能力・モチベーションの向上</a:t>
          </a:r>
          <a:endParaRPr lang="ja-JP" altLang="en-US" sz="1600" kern="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dsp:txBody>
      <dsp:txXfrm>
        <a:off x="2463729" y="1284474"/>
        <a:ext cx="4881091" cy="601141"/>
      </dsp:txXfrm>
    </dsp:sp>
    <dsp:sp modelId="{DFDEACDF-CB53-47BB-A4CF-D7918ADF085D}">
      <dsp:nvSpPr>
        <dsp:cNvPr id="0" name=""/>
        <dsp:cNvSpPr/>
      </dsp:nvSpPr>
      <dsp:spPr>
        <a:xfrm>
          <a:off x="2463729" y="2035901"/>
          <a:ext cx="4881091" cy="601141"/>
        </a:xfrm>
        <a:prstGeom prst="rect">
          <a:avLst/>
        </a:prstGeom>
        <a:gradFill rotWithShape="0">
          <a:gsLst>
            <a:gs pos="0">
              <a:schemeClr val="accent4">
                <a:alpha val="70000"/>
                <a:hueOff val="0"/>
                <a:satOff val="0"/>
                <a:lumOff val="0"/>
                <a:alphaOff val="0"/>
                <a:shade val="51000"/>
                <a:satMod val="130000"/>
              </a:schemeClr>
            </a:gs>
            <a:gs pos="80000">
              <a:schemeClr val="accent4">
                <a:alpha val="70000"/>
                <a:hueOff val="0"/>
                <a:satOff val="0"/>
                <a:lumOff val="0"/>
                <a:alphaOff val="0"/>
                <a:shade val="93000"/>
                <a:satMod val="130000"/>
              </a:schemeClr>
            </a:gs>
            <a:gs pos="100000">
              <a:schemeClr val="accent4">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ja-JP" altLang="en-US" sz="1600" kern="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知的ストックの活用（ナレッジマネジメント）</a:t>
          </a:r>
          <a:endParaRPr lang="ja-JP" altLang="en-US" sz="1600" kern="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dsp:txBody>
      <dsp:txXfrm>
        <a:off x="2463729" y="2035901"/>
        <a:ext cx="4881091" cy="60114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drawing1.xml><?xml version="1.0" encoding="utf-8"?>
<c:userShapes xmlns:c="http://schemas.openxmlformats.org/drawingml/2006/chart">
  <cdr:relSizeAnchor xmlns:cdr="http://schemas.openxmlformats.org/drawingml/2006/chartDrawing">
    <cdr:from>
      <cdr:x>0.14194</cdr:x>
      <cdr:y>0.30899</cdr:y>
    </cdr:from>
    <cdr:to>
      <cdr:x>0.42488</cdr:x>
      <cdr:y>0.39855</cdr:y>
    </cdr:to>
    <cdr:sp macro="" textlink="">
      <cdr:nvSpPr>
        <cdr:cNvPr id="6145" name="AutoShape 1"/>
        <cdr:cNvSpPr>
          <a:spLocks xmlns:a="http://schemas.openxmlformats.org/drawingml/2006/main" noChangeArrowheads="1"/>
        </cdr:cNvSpPr>
      </cdr:nvSpPr>
      <cdr:spPr bwMode="auto">
        <a:xfrm xmlns:a="http://schemas.openxmlformats.org/drawingml/2006/main">
          <a:off x="577960" y="1112592"/>
          <a:ext cx="1152128" cy="322490"/>
        </a:xfrm>
        <a:prstGeom xmlns:a="http://schemas.openxmlformats.org/drawingml/2006/main" prst="wedgeRoundRectCallout">
          <a:avLst>
            <a:gd name="adj1" fmla="val 3191"/>
            <a:gd name="adj2" fmla="val 112113"/>
            <a:gd name="adj3" fmla="val 16667"/>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1075"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国の給与水準</a:t>
          </a:r>
        </a:p>
      </cdr:txBody>
    </cdr:sp>
  </cdr:relSizeAnchor>
  <cdr:relSizeAnchor xmlns:cdr="http://schemas.openxmlformats.org/drawingml/2006/chartDrawing">
    <cdr:from>
      <cdr:x>0.42488</cdr:x>
      <cdr:y>0.169</cdr:y>
    </cdr:from>
    <cdr:to>
      <cdr:x>0.68555</cdr:x>
      <cdr:y>0.249</cdr:y>
    </cdr:to>
    <cdr:sp macro="" textlink="">
      <cdr:nvSpPr>
        <cdr:cNvPr id="6146" name="AutoShape 2"/>
        <cdr:cNvSpPr>
          <a:spLocks xmlns:a="http://schemas.openxmlformats.org/drawingml/2006/main" noChangeArrowheads="1"/>
        </cdr:cNvSpPr>
      </cdr:nvSpPr>
      <cdr:spPr bwMode="auto">
        <a:xfrm xmlns:a="http://schemas.openxmlformats.org/drawingml/2006/main">
          <a:off x="1730088" y="608537"/>
          <a:ext cx="1061430" cy="288032"/>
        </a:xfrm>
        <a:prstGeom xmlns:a="http://schemas.openxmlformats.org/drawingml/2006/main" prst="wedgeRoundRectCallout">
          <a:avLst>
            <a:gd name="adj1" fmla="val 64959"/>
            <a:gd name="adj2" fmla="val 146394"/>
            <a:gd name="adj3" fmla="val 16667"/>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1075"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全国都道府県</a:t>
          </a:r>
        </a:p>
      </cdr:txBody>
    </cdr:sp>
  </cdr:relSizeAnchor>
  <cdr:relSizeAnchor xmlns:cdr="http://schemas.openxmlformats.org/drawingml/2006/chartDrawing">
    <cdr:from>
      <cdr:x>0.12425</cdr:x>
      <cdr:y>0.74895</cdr:y>
    </cdr:from>
    <cdr:to>
      <cdr:x>0.33062</cdr:x>
      <cdr:y>0.83087</cdr:y>
    </cdr:to>
    <cdr:sp macro="" textlink="">
      <cdr:nvSpPr>
        <cdr:cNvPr id="6147" name="AutoShape 3"/>
        <cdr:cNvSpPr>
          <a:spLocks xmlns:a="http://schemas.openxmlformats.org/drawingml/2006/main" noChangeArrowheads="1"/>
        </cdr:cNvSpPr>
      </cdr:nvSpPr>
      <cdr:spPr bwMode="auto">
        <a:xfrm xmlns:a="http://schemas.openxmlformats.org/drawingml/2006/main">
          <a:off x="505937" y="2696781"/>
          <a:ext cx="840324" cy="294973"/>
        </a:xfrm>
        <a:prstGeom xmlns:a="http://schemas.openxmlformats.org/drawingml/2006/main" prst="wedgeRoundRectCallout">
          <a:avLst>
            <a:gd name="adj1" fmla="val 44824"/>
            <a:gd name="adj2" fmla="val -169756"/>
            <a:gd name="adj3" fmla="val 16667"/>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miter lim="800000"/>
          <a:headEnd/>
          <a:tailEnd/>
        </a:l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1075"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大  阪  府</a:t>
          </a:r>
        </a:p>
      </cdr:txBody>
    </cdr:sp>
  </cdr:relSizeAnchor>
</c:userShapes>
</file>

<file path=ppt/drawings/drawing2.xml><?xml version="1.0" encoding="utf-8"?>
<c:userShapes xmlns:c="http://schemas.openxmlformats.org/drawingml/2006/chart">
  <cdr:relSizeAnchor xmlns:cdr="http://schemas.openxmlformats.org/drawingml/2006/chartDrawing">
    <cdr:from>
      <cdr:x>0.68945</cdr:x>
      <cdr:y>0.35783</cdr:y>
    </cdr:from>
    <cdr:to>
      <cdr:x>0.83052</cdr:x>
      <cdr:y>0.43227</cdr:y>
    </cdr:to>
    <cdr:sp macro="" textlink="">
      <cdr:nvSpPr>
        <cdr:cNvPr id="2" name="正方形/長方形 1"/>
        <cdr:cNvSpPr/>
      </cdr:nvSpPr>
      <cdr:spPr>
        <a:xfrm xmlns:a="http://schemas.openxmlformats.org/drawingml/2006/main">
          <a:off x="6726671" y="1314283"/>
          <a:ext cx="1376360" cy="27341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（団塊世代）</a:t>
          </a:r>
          <a:endParaRPr lang="ja-JP" sz="1200" b="1"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0.48823</cdr:x>
      <cdr:y>0.26822</cdr:y>
    </cdr:from>
    <cdr:to>
      <cdr:x>0.65549</cdr:x>
      <cdr:y>0.34397</cdr:y>
    </cdr:to>
    <cdr:sp macro="" textlink="">
      <cdr:nvSpPr>
        <cdr:cNvPr id="3" name="正方形/長方形 2"/>
        <cdr:cNvSpPr/>
      </cdr:nvSpPr>
      <cdr:spPr>
        <a:xfrm xmlns:a="http://schemas.openxmlformats.org/drawingml/2006/main">
          <a:off x="4957296" y="1755845"/>
          <a:ext cx="1698300" cy="49589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（団塊ジュニア）</a:t>
          </a:r>
          <a:endParaRPr lang="ja-JP" sz="1200" b="1"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0.38031</cdr:x>
      <cdr:y>0.17016</cdr:y>
    </cdr:from>
    <cdr:to>
      <cdr:x>0.75639</cdr:x>
      <cdr:y>0.25095</cdr:y>
    </cdr:to>
    <cdr:sp macro="" textlink="">
      <cdr:nvSpPr>
        <cdr:cNvPr id="5" name="右矢印 4"/>
        <cdr:cNvSpPr/>
      </cdr:nvSpPr>
      <cdr:spPr>
        <a:xfrm xmlns:a="http://schemas.openxmlformats.org/drawingml/2006/main">
          <a:off x="3710508" y="758095"/>
          <a:ext cx="3669253" cy="359936"/>
        </a:xfrm>
        <a:prstGeom xmlns:a="http://schemas.openxmlformats.org/drawingml/2006/main" prst="rightArrow">
          <a:avLst>
            <a:gd name="adj1" fmla="val 50000"/>
            <a:gd name="adj2" fmla="val 55000"/>
          </a:avLst>
        </a:prstGeom>
        <a:solidFill xmlns:a="http://schemas.openxmlformats.org/drawingml/2006/main">
          <a:schemeClr val="accent4">
            <a:lumMod val="40000"/>
            <a:lumOff val="6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ltLang="en-US"/>
        </a:p>
      </cdr:txBody>
    </cdr:sp>
  </cdr:relSizeAnchor>
  <cdr:relSizeAnchor xmlns:cdr="http://schemas.openxmlformats.org/drawingml/2006/chartDrawing">
    <cdr:from>
      <cdr:x>0.16788</cdr:x>
      <cdr:y>0.22325</cdr:y>
    </cdr:from>
    <cdr:to>
      <cdr:x>0.31882</cdr:x>
      <cdr:y>0.32732</cdr:y>
    </cdr:to>
    <cdr:sp macro="" textlink="">
      <cdr:nvSpPr>
        <cdr:cNvPr id="6" name="正方形/長方形 5"/>
        <cdr:cNvSpPr/>
      </cdr:nvSpPr>
      <cdr:spPr>
        <a:xfrm xmlns:a="http://schemas.openxmlformats.org/drawingml/2006/main">
          <a:off x="1637928" y="819988"/>
          <a:ext cx="1472639" cy="38224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nSpc>
              <a:spcPts val="1200"/>
            </a:lnSpc>
          </a:pP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１９７０（</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Ｓ</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pPr>
            <a:lnSpc>
              <a:spcPts val="1200"/>
            </a:lnSpc>
          </a:pP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年齢構成</a:t>
          </a:r>
          <a:endParaRPr 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0.18264</cdr:x>
      <cdr:y>0.63496</cdr:y>
    </cdr:from>
    <cdr:to>
      <cdr:x>0.31828</cdr:x>
      <cdr:y>0.72402</cdr:y>
    </cdr:to>
    <cdr:sp macro="" textlink="">
      <cdr:nvSpPr>
        <cdr:cNvPr id="7" name="正方形/長方形 6"/>
        <cdr:cNvSpPr/>
      </cdr:nvSpPr>
      <cdr:spPr>
        <a:xfrm xmlns:a="http://schemas.openxmlformats.org/drawingml/2006/main">
          <a:off x="1781944" y="2332156"/>
          <a:ext cx="1323354" cy="32711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nSpc>
              <a:spcPts val="1200"/>
            </a:lnSpc>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２０２５（</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H37)</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の</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pPr>
            <a:lnSpc>
              <a:spcPts val="1200"/>
            </a:lnSpc>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年齢構成</a:t>
          </a:r>
          <a:endParaRPr lang="ja-JP" sz="1000" b="1"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0.74598</cdr:x>
      <cdr:y>0.43855</cdr:y>
    </cdr:from>
    <cdr:to>
      <cdr:x>0.74693</cdr:x>
      <cdr:y>0.84502</cdr:y>
    </cdr:to>
    <cdr:cxnSp macro="">
      <cdr:nvCxnSpPr>
        <cdr:cNvPr id="8" name="直線コネクタ 7"/>
        <cdr:cNvCxnSpPr/>
      </cdr:nvCxnSpPr>
      <cdr:spPr>
        <a:xfrm xmlns:a="http://schemas.openxmlformats.org/drawingml/2006/main">
          <a:off x="7574370" y="2870892"/>
          <a:ext cx="9681" cy="2660954"/>
        </a:xfrm>
        <a:prstGeom xmlns:a="http://schemas.openxmlformats.org/drawingml/2006/main" prst="line">
          <a:avLst/>
        </a:prstGeom>
        <a:ln xmlns:a="http://schemas.openxmlformats.org/drawingml/2006/main" w="38100">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0.26589</cdr:x>
      <cdr:y>0.12927</cdr:y>
    </cdr:from>
    <cdr:to>
      <cdr:x>0.39089</cdr:x>
      <cdr:y>0.20372</cdr:y>
    </cdr:to>
    <cdr:sp macro="" textlink="">
      <cdr:nvSpPr>
        <cdr:cNvPr id="4" name="正方形/長方形 3"/>
        <cdr:cNvSpPr/>
      </cdr:nvSpPr>
      <cdr:spPr>
        <a:xfrm xmlns:a="http://schemas.openxmlformats.org/drawingml/2006/main">
          <a:off x="2594223" y="474806"/>
          <a:ext cx="1219572" cy="27344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（団塊世代）</a:t>
          </a:r>
          <a:endParaRPr lang="ja-JP" sz="1200" b="1"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0.55673</cdr:x>
      <cdr:y>0.34017</cdr:y>
    </cdr:from>
    <cdr:to>
      <cdr:x>0.55673</cdr:x>
      <cdr:y>0.8355</cdr:y>
    </cdr:to>
    <cdr:cxnSp macro="">
      <cdr:nvCxnSpPr>
        <cdr:cNvPr id="9" name="直線コネクタ 8"/>
        <cdr:cNvCxnSpPr/>
      </cdr:nvCxnSpPr>
      <cdr:spPr>
        <a:xfrm xmlns:a="http://schemas.openxmlformats.org/drawingml/2006/main">
          <a:off x="5652842" y="1638002"/>
          <a:ext cx="47" cy="2385154"/>
        </a:xfrm>
        <a:prstGeom xmlns:a="http://schemas.openxmlformats.org/drawingml/2006/main" prst="line">
          <a:avLst/>
        </a:prstGeom>
        <a:ln xmlns:a="http://schemas.openxmlformats.org/drawingml/2006/main" w="38100">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0.3257</cdr:x>
      <cdr:y>0.18743</cdr:y>
    </cdr:from>
    <cdr:to>
      <cdr:x>0.32739</cdr:x>
      <cdr:y>0.8315</cdr:y>
    </cdr:to>
    <cdr:cxnSp macro="">
      <cdr:nvCxnSpPr>
        <cdr:cNvPr id="10" name="直線コネクタ 9"/>
        <cdr:cNvCxnSpPr/>
      </cdr:nvCxnSpPr>
      <cdr:spPr>
        <a:xfrm xmlns:a="http://schemas.openxmlformats.org/drawingml/2006/main" flipH="1">
          <a:off x="3307044" y="902528"/>
          <a:ext cx="17181" cy="3101347"/>
        </a:xfrm>
        <a:prstGeom xmlns:a="http://schemas.openxmlformats.org/drawingml/2006/main" prst="line">
          <a:avLst/>
        </a:prstGeom>
        <a:ln xmlns:a="http://schemas.openxmlformats.org/drawingml/2006/main" w="38100">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0.01474</cdr:x>
      <cdr:y>0.92193</cdr:y>
    </cdr:from>
    <cdr:to>
      <cdr:x>0.93571</cdr:x>
      <cdr:y>0.98712</cdr:y>
    </cdr:to>
    <cdr:sp macro="" textlink="">
      <cdr:nvSpPr>
        <cdr:cNvPr id="7" name="正方形/長方形 6"/>
        <cdr:cNvSpPr/>
      </cdr:nvSpPr>
      <cdr:spPr>
        <a:xfrm xmlns:a="http://schemas.openxmlformats.org/drawingml/2006/main">
          <a:off x="113432" y="3564396"/>
          <a:ext cx="7087367" cy="252028"/>
        </a:xfrm>
        <a:prstGeom xmlns:a="http://schemas.openxmlformats.org/drawingml/2006/main" prst="rect">
          <a:avLst/>
        </a:prstGeom>
        <a:ln xmlns:a="http://schemas.openxmlformats.org/drawingml/2006/main">
          <a:prstDash val="sysDot"/>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1000" dirty="0" smtClean="0"/>
            <a:t>築年数　</a:t>
          </a:r>
          <a:r>
            <a:rPr lang="en-US" altLang="ja-JP" sz="1000" dirty="0" smtClean="0"/>
            <a:t>50</a:t>
          </a:r>
          <a:r>
            <a:rPr lang="ja-JP" altLang="en-US" sz="1000" dirty="0" smtClean="0"/>
            <a:t>　　　　　 　　　　　　　　　　　　　　　　　　　　　　　　　　　　 </a:t>
          </a:r>
          <a:r>
            <a:rPr lang="en-US" altLang="ja-JP" sz="1000" dirty="0" smtClean="0"/>
            <a:t>40</a:t>
          </a:r>
          <a:r>
            <a:rPr lang="ja-JP" altLang="en-US" sz="1000" dirty="0" smtClean="0"/>
            <a:t>  　           　　　　　　　　　　　　　　　　　　　　　　　   　　　　　</a:t>
          </a:r>
          <a:r>
            <a:rPr lang="en-US" altLang="ja-JP" sz="1000" dirty="0" smtClean="0"/>
            <a:t>30  </a:t>
          </a:r>
          <a:endParaRPr lang="ja-JP" sz="1000" dirty="0"/>
        </a:p>
      </cdr:txBody>
    </cdr:sp>
  </cdr:relSizeAnchor>
  <cdr:relSizeAnchor xmlns:cdr="http://schemas.openxmlformats.org/drawingml/2006/chartDrawing">
    <cdr:from>
      <cdr:x>0.09357</cdr:x>
      <cdr:y>0.89917</cdr:y>
    </cdr:from>
    <cdr:to>
      <cdr:x>0.09357</cdr:x>
      <cdr:y>0.94469</cdr:y>
    </cdr:to>
    <cdr:cxnSp macro="">
      <cdr:nvCxnSpPr>
        <cdr:cNvPr id="8" name="直線矢印コネクタ 7"/>
        <cdr:cNvCxnSpPr/>
      </cdr:nvCxnSpPr>
      <cdr:spPr>
        <a:xfrm xmlns:a="http://schemas.openxmlformats.org/drawingml/2006/main" flipV="1">
          <a:off x="720080" y="3476400"/>
          <a:ext cx="0" cy="175991"/>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0.49592</cdr:x>
      <cdr:y>0.89236</cdr:y>
    </cdr:from>
    <cdr:to>
      <cdr:x>0.49592</cdr:x>
      <cdr:y>0.93788</cdr:y>
    </cdr:to>
    <cdr:cxnSp macro="">
      <cdr:nvCxnSpPr>
        <cdr:cNvPr id="9" name="直線矢印コネクタ 8"/>
        <cdr:cNvCxnSpPr/>
      </cdr:nvCxnSpPr>
      <cdr:spPr>
        <a:xfrm xmlns:a="http://schemas.openxmlformats.org/drawingml/2006/main" flipV="1">
          <a:off x="3816424" y="3450056"/>
          <a:ext cx="0" cy="175991"/>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0.89828</cdr:x>
      <cdr:y>0.88947</cdr:y>
    </cdr:from>
    <cdr:to>
      <cdr:x>0.89828</cdr:x>
      <cdr:y>0.93498</cdr:y>
    </cdr:to>
    <cdr:cxnSp macro="">
      <cdr:nvCxnSpPr>
        <cdr:cNvPr id="10" name="直線矢印コネクタ 9"/>
        <cdr:cNvCxnSpPr/>
      </cdr:nvCxnSpPr>
      <cdr:spPr>
        <a:xfrm xmlns:a="http://schemas.openxmlformats.org/drawingml/2006/main" flipV="1">
          <a:off x="6912768" y="3438883"/>
          <a:ext cx="0" cy="175953"/>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cdr:x>
      <cdr:y>0.32615</cdr:y>
    </cdr:from>
    <cdr:to>
      <cdr:x>0.53273</cdr:x>
      <cdr:y>0.70645</cdr:y>
    </cdr:to>
    <cdr:sp macro="" textlink="">
      <cdr:nvSpPr>
        <cdr:cNvPr id="11" name="円/楕円 10"/>
        <cdr:cNvSpPr/>
      </cdr:nvSpPr>
      <cdr:spPr>
        <a:xfrm xmlns:a="http://schemas.openxmlformats.org/drawingml/2006/main" rot="9665889">
          <a:off x="823745" y="1120048"/>
          <a:ext cx="3165754" cy="1306023"/>
        </a:xfrm>
        <a:prstGeom xmlns:a="http://schemas.openxmlformats.org/drawingml/2006/main" prst="ellipse">
          <a:avLst/>
        </a:prstGeom>
        <a:noFill xmlns:a="http://schemas.openxmlformats.org/drawingml/2006/main"/>
        <a:ln xmlns:a="http://schemas.openxmlformats.org/drawingml/2006/main" w="50800">
          <a:prstDash val="solid"/>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kumimoji="1" lang="ja-JP" altLang="en-US" sz="1100"/>
        </a:p>
      </cdr:txBody>
    </cdr:sp>
  </cdr:relSizeAnchor>
  <cdr:relSizeAnchor xmlns:cdr="http://schemas.openxmlformats.org/drawingml/2006/chartDrawing">
    <cdr:from>
      <cdr:x>0.07486</cdr:x>
      <cdr:y>0.13037</cdr:y>
    </cdr:from>
    <cdr:to>
      <cdr:x>0.52004</cdr:x>
      <cdr:y>0.83812</cdr:y>
    </cdr:to>
    <cdr:sp macro="" textlink="">
      <cdr:nvSpPr>
        <cdr:cNvPr id="12" name="正方形/長方形 11"/>
        <cdr:cNvSpPr/>
      </cdr:nvSpPr>
      <cdr:spPr>
        <a:xfrm xmlns:a="http://schemas.openxmlformats.org/drawingml/2006/main">
          <a:off x="576064" y="504057"/>
          <a:ext cx="3425923" cy="2736304"/>
        </a:xfrm>
        <a:prstGeom xmlns:a="http://schemas.openxmlformats.org/drawingml/2006/main" prst="rect">
          <a:avLst/>
        </a:prstGeom>
        <a:noFill xmlns:a="http://schemas.openxmlformats.org/drawingml/2006/main"/>
        <a:ln xmlns:a="http://schemas.openxmlformats.org/drawingml/2006/main" w="38100">
          <a:prstDash val="sysDash"/>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kumimoji="1" lang="ja-JP" altLang="en-US" sz="1100"/>
        </a:p>
      </cdr:txBody>
    </cdr:sp>
  </cdr:relSizeAnchor>
  <cdr:relSizeAnchor xmlns:cdr="http://schemas.openxmlformats.org/drawingml/2006/chartDrawing">
    <cdr:from>
      <cdr:x>0.5514</cdr:x>
      <cdr:y>0.29355</cdr:y>
    </cdr:from>
    <cdr:to>
      <cdr:x>0.91421</cdr:x>
      <cdr:y>0.5242</cdr:y>
    </cdr:to>
    <cdr:sp macro="" textlink="">
      <cdr:nvSpPr>
        <cdr:cNvPr id="2" name="角丸四角形吹き出し 1"/>
        <cdr:cNvSpPr/>
      </cdr:nvSpPr>
      <cdr:spPr>
        <a:xfrm xmlns:a="http://schemas.openxmlformats.org/drawingml/2006/main">
          <a:off x="4129342" y="1008105"/>
          <a:ext cx="2717023" cy="792094"/>
        </a:xfrm>
        <a:prstGeom xmlns:a="http://schemas.openxmlformats.org/drawingml/2006/main" prst="wedgeRoundRectCallout">
          <a:avLst>
            <a:gd name="adj1" fmla="val -95947"/>
            <a:gd name="adj2" fmla="val -77944"/>
            <a:gd name="adj3" fmla="val 16667"/>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1200" dirty="0"/>
            <a:t>建</a:t>
          </a:r>
          <a:r>
            <a:rPr lang="ja-JP" altLang="en-US" sz="1200" dirty="0" smtClean="0"/>
            <a:t>替費用負担</a:t>
          </a:r>
          <a:r>
            <a:rPr lang="ja-JP" altLang="en-US" sz="1200" dirty="0"/>
            <a:t>のピークを回避するために、建物の長寿命化と建替時期の分散による財政負担の平準化が必要</a:t>
          </a:r>
          <a:endParaRPr lang="ja-JP" sz="1200" dirty="0"/>
        </a:p>
      </cdr:txBody>
    </cdr:sp>
  </cdr:relSizeAnchor>
  <cdr:relSizeAnchor xmlns:cdr="http://schemas.openxmlformats.org/drawingml/2006/chartDrawing">
    <cdr:from>
      <cdr:x>0.06731</cdr:x>
      <cdr:y>0.12385</cdr:y>
    </cdr:from>
    <cdr:to>
      <cdr:x>0.31731</cdr:x>
      <cdr:y>0.30646</cdr:y>
    </cdr:to>
    <cdr:sp macro="" textlink="">
      <cdr:nvSpPr>
        <cdr:cNvPr id="13" name="正方形/長方形 12"/>
        <cdr:cNvSpPr/>
      </cdr:nvSpPr>
      <cdr:spPr>
        <a:xfrm xmlns:a="http://schemas.openxmlformats.org/drawingml/2006/main">
          <a:off x="504056" y="425312"/>
          <a:ext cx="1872208" cy="627116"/>
        </a:xfrm>
        <a:prstGeom xmlns:a="http://schemas.openxmlformats.org/drawingml/2006/main" prst="rect">
          <a:avLst/>
        </a:prstGeom>
        <a:ln xmlns:a="http://schemas.openxmlformats.org/drawingml/2006/mai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kumimoji="1" lang="ja-JP" altLang="en-US" sz="1200" dirty="0"/>
            <a:t>今</a:t>
          </a:r>
          <a:r>
            <a:rPr kumimoji="1" lang="ja-JP" altLang="en-US" sz="1200" dirty="0" smtClean="0"/>
            <a:t>後</a:t>
          </a:r>
          <a:r>
            <a:rPr kumimoji="1" lang="en-US" altLang="ja-JP" sz="1200" dirty="0" smtClean="0">
              <a:latin typeface="+mn-ea"/>
            </a:rPr>
            <a:t>10</a:t>
          </a:r>
          <a:r>
            <a:rPr kumimoji="1" lang="ja-JP" altLang="en-US" sz="1200" dirty="0" smtClean="0"/>
            <a:t>年間</a:t>
          </a:r>
          <a:r>
            <a:rPr kumimoji="1" lang="ja-JP" altLang="en-US" sz="1200" dirty="0"/>
            <a:t>で建築</a:t>
          </a:r>
          <a:r>
            <a:rPr kumimoji="1" lang="ja-JP" altLang="en-US" sz="1200" dirty="0" smtClean="0"/>
            <a:t>後</a:t>
          </a:r>
          <a:r>
            <a:rPr kumimoji="1" lang="en-US" altLang="ja-JP" sz="1200" dirty="0" smtClean="0">
              <a:latin typeface="+mn-ea"/>
            </a:rPr>
            <a:t>50</a:t>
          </a:r>
          <a:r>
            <a:rPr kumimoji="1" lang="ja-JP" altLang="en-US" sz="1200" dirty="0" smtClean="0"/>
            <a:t>年</a:t>
          </a:r>
          <a:r>
            <a:rPr kumimoji="1" lang="ja-JP" altLang="en-US" sz="1200" dirty="0"/>
            <a:t>を経過する</a:t>
          </a:r>
          <a:r>
            <a:rPr kumimoji="1" lang="ja-JP" altLang="en-US" sz="1200" dirty="0" smtClean="0"/>
            <a:t>建物は全体</a:t>
          </a:r>
          <a:r>
            <a:rPr kumimoji="1" lang="ja-JP" altLang="en-US" sz="1200" dirty="0"/>
            <a:t>の</a:t>
          </a:r>
          <a:r>
            <a:rPr kumimoji="1" lang="ja-JP" altLang="en-US" sz="1200" dirty="0" smtClean="0"/>
            <a:t>約</a:t>
          </a:r>
          <a:r>
            <a:rPr kumimoji="1" lang="en-US" altLang="ja-JP" sz="1200" dirty="0" smtClean="0">
              <a:latin typeface="+mn-ea"/>
            </a:rPr>
            <a:t>4</a:t>
          </a:r>
          <a:r>
            <a:rPr kumimoji="1" lang="ja-JP" altLang="en-US" sz="1200" dirty="0" smtClean="0"/>
            <a:t>割を占める（</a:t>
          </a:r>
          <a:r>
            <a:rPr kumimoji="1" lang="en-US" altLang="ja-JP" sz="1200" dirty="0" smtClean="0"/>
            <a:t>※</a:t>
          </a:r>
          <a:r>
            <a:rPr kumimoji="1" lang="ja-JP" altLang="en-US" sz="1200" dirty="0" smtClean="0"/>
            <a:t>）</a:t>
          </a:r>
          <a:endParaRPr kumimoji="1" lang="ja-JP" altLang="en-US"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3F2D28A0-6F62-4A73-959C-6359E5DDD042}" type="datetimeFigureOut">
              <a:rPr kumimoji="1" lang="ja-JP" altLang="en-US" smtClean="0"/>
              <a:t>2014/9/3</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51875A66-8240-4C7B-8F63-ACC40D2513BA}" type="slidenum">
              <a:rPr kumimoji="1" lang="ja-JP" altLang="en-US" smtClean="0"/>
              <a:t>‹#›</a:t>
            </a:fld>
            <a:endParaRPr kumimoji="1" lang="ja-JP" altLang="en-US"/>
          </a:p>
        </p:txBody>
      </p:sp>
    </p:spTree>
    <p:extLst>
      <p:ext uri="{BB962C8B-B14F-4D97-AF65-F5344CB8AC3E}">
        <p14:creationId xmlns:p14="http://schemas.microsoft.com/office/powerpoint/2010/main" val="31366482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5C514A-B6EE-4628-87B8-3755CB0013A9}" type="slidenum">
              <a:rPr lang="ja-JP" altLang="en-US" smtClean="0">
                <a:solidFill>
                  <a:prstClr val="black"/>
                </a:solidFill>
              </a:rPr>
              <a:pPr/>
              <a:t>0</a:t>
            </a:fld>
            <a:endParaRPr lang="ja-JP" altLang="en-US">
              <a:solidFill>
                <a:prstClr val="black"/>
              </a:solidFill>
            </a:endParaRPr>
          </a:p>
        </p:txBody>
      </p:sp>
    </p:spTree>
    <p:extLst>
      <p:ext uri="{BB962C8B-B14F-4D97-AF65-F5344CB8AC3E}">
        <p14:creationId xmlns:p14="http://schemas.microsoft.com/office/powerpoint/2010/main" val="2210750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C9829FB-3CB3-4AA9-A196-E674FA523563}" type="slidenum">
              <a:rPr lang="ja-JP" altLang="en-US" smtClean="0">
                <a:solidFill>
                  <a:prstClr val="black"/>
                </a:solidFill>
              </a:rPr>
              <a:pPr/>
              <a:t>57</a:t>
            </a:fld>
            <a:endParaRPr lang="ja-JP" altLang="en-US">
              <a:solidFill>
                <a:prstClr val="black"/>
              </a:solidFill>
            </a:endParaRPr>
          </a:p>
        </p:txBody>
      </p:sp>
    </p:spTree>
    <p:extLst>
      <p:ext uri="{BB962C8B-B14F-4D97-AF65-F5344CB8AC3E}">
        <p14:creationId xmlns:p14="http://schemas.microsoft.com/office/powerpoint/2010/main" val="736730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3178B8-0EEA-47F1-B030-0CAB958CA7C0}" type="slidenum">
              <a:rPr kumimoji="1" lang="ja-JP" altLang="en-US" smtClean="0"/>
              <a:t>60</a:t>
            </a:fld>
            <a:endParaRPr kumimoji="1" lang="ja-JP" altLang="en-US"/>
          </a:p>
        </p:txBody>
      </p:sp>
    </p:spTree>
    <p:extLst>
      <p:ext uri="{BB962C8B-B14F-4D97-AF65-F5344CB8AC3E}">
        <p14:creationId xmlns:p14="http://schemas.microsoft.com/office/powerpoint/2010/main" val="2180299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kumimoji="1" lang="ja-JP" altLang="en-US" smtClean="0"/>
              <a:t>64</a:t>
            </a:fld>
            <a:endParaRPr kumimoji="1" lang="ja-JP" altLang="en-US"/>
          </a:p>
        </p:txBody>
      </p:sp>
    </p:spTree>
    <p:extLst>
      <p:ext uri="{BB962C8B-B14F-4D97-AF65-F5344CB8AC3E}">
        <p14:creationId xmlns:p14="http://schemas.microsoft.com/office/powerpoint/2010/main" val="2153021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kumimoji="1" lang="ja-JP" altLang="en-US" smtClean="0"/>
              <a:t>105</a:t>
            </a:fld>
            <a:endParaRPr kumimoji="1" lang="ja-JP" altLang="en-US"/>
          </a:p>
        </p:txBody>
      </p:sp>
    </p:spTree>
    <p:extLst>
      <p:ext uri="{BB962C8B-B14F-4D97-AF65-F5344CB8AC3E}">
        <p14:creationId xmlns:p14="http://schemas.microsoft.com/office/powerpoint/2010/main" val="1594182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106</a:t>
            </a:fld>
            <a:endParaRPr lang="ja-JP" altLang="en-US">
              <a:solidFill>
                <a:prstClr val="black"/>
              </a:solidFill>
            </a:endParaRPr>
          </a:p>
        </p:txBody>
      </p:sp>
    </p:spTree>
    <p:extLst>
      <p:ext uri="{BB962C8B-B14F-4D97-AF65-F5344CB8AC3E}">
        <p14:creationId xmlns:p14="http://schemas.microsoft.com/office/powerpoint/2010/main" val="1594182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777EF0-3F4C-46BE-95A4-3421FFFD8177}" type="slidenum">
              <a:rPr kumimoji="1" lang="ja-JP" altLang="en-US" smtClean="0"/>
              <a:t>107</a:t>
            </a:fld>
            <a:endParaRPr kumimoji="1" lang="ja-JP" altLang="en-US"/>
          </a:p>
        </p:txBody>
      </p:sp>
    </p:spTree>
    <p:extLst>
      <p:ext uri="{BB962C8B-B14F-4D97-AF65-F5344CB8AC3E}">
        <p14:creationId xmlns:p14="http://schemas.microsoft.com/office/powerpoint/2010/main" val="1892294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B65995-D060-42C8-8F20-A1FCCDAC0113}" type="slidenum">
              <a:rPr kumimoji="1" lang="ja-JP" altLang="en-US" smtClean="0"/>
              <a:t>118</a:t>
            </a:fld>
            <a:endParaRPr kumimoji="1" lang="ja-JP" altLang="en-US"/>
          </a:p>
        </p:txBody>
      </p:sp>
    </p:spTree>
    <p:extLst>
      <p:ext uri="{BB962C8B-B14F-4D97-AF65-F5344CB8AC3E}">
        <p14:creationId xmlns:p14="http://schemas.microsoft.com/office/powerpoint/2010/main" val="2725854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kumimoji="1" lang="ja-JP" altLang="en-US" smtClean="0"/>
              <a:t>126</a:t>
            </a:fld>
            <a:endParaRPr kumimoji="1" lang="ja-JP" altLang="en-US"/>
          </a:p>
        </p:txBody>
      </p:sp>
    </p:spTree>
    <p:extLst>
      <p:ext uri="{BB962C8B-B14F-4D97-AF65-F5344CB8AC3E}">
        <p14:creationId xmlns:p14="http://schemas.microsoft.com/office/powerpoint/2010/main" val="3953740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CF57E5-73CC-4DB3-89F2-7B578C2CD46A}" type="slidenum">
              <a:rPr lang="ja-JP" altLang="en-US" smtClean="0">
                <a:solidFill>
                  <a:prstClr val="black"/>
                </a:solidFill>
              </a:rPr>
              <a:pPr/>
              <a:t>127</a:t>
            </a:fld>
            <a:endParaRPr lang="ja-JP" altLang="en-US">
              <a:solidFill>
                <a:prstClr val="black"/>
              </a:solidFill>
            </a:endParaRPr>
          </a:p>
        </p:txBody>
      </p:sp>
    </p:spTree>
    <p:extLst>
      <p:ext uri="{BB962C8B-B14F-4D97-AF65-F5344CB8AC3E}">
        <p14:creationId xmlns:p14="http://schemas.microsoft.com/office/powerpoint/2010/main" val="1916968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137939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A721C20-844B-4026-8BBE-BA380399BBFC}"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333048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2735245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2735245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40</a:t>
            </a:fld>
            <a:endParaRPr lang="ja-JP" altLang="en-US">
              <a:solidFill>
                <a:prstClr val="black"/>
              </a:solidFill>
            </a:endParaRPr>
          </a:p>
        </p:txBody>
      </p:sp>
    </p:spTree>
    <p:extLst>
      <p:ext uri="{BB962C8B-B14F-4D97-AF65-F5344CB8AC3E}">
        <p14:creationId xmlns:p14="http://schemas.microsoft.com/office/powerpoint/2010/main" val="2735245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DFF6722-8F2C-4D1D-B1BB-11A0CA6F8410}"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val="170884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DFF6722-8F2C-4D1D-B1BB-11A0CA6F8410}"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170884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DFF6722-8F2C-4D1D-B1BB-11A0CA6F8410}" type="slidenum">
              <a:rPr lang="ja-JP" altLang="en-US" smtClean="0">
                <a:solidFill>
                  <a:prstClr val="black"/>
                </a:solidFill>
              </a:rPr>
              <a:pPr/>
              <a:t>53</a:t>
            </a:fld>
            <a:endParaRPr lang="ja-JP" altLang="en-US">
              <a:solidFill>
                <a:prstClr val="black"/>
              </a:solidFill>
            </a:endParaRPr>
          </a:p>
        </p:txBody>
      </p:sp>
    </p:spTree>
    <p:extLst>
      <p:ext uri="{BB962C8B-B14F-4D97-AF65-F5344CB8AC3E}">
        <p14:creationId xmlns:p14="http://schemas.microsoft.com/office/powerpoint/2010/main" val="170884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2014/9/3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10426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2014/9/3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8304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2014/9/3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604883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2014/9/3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3345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2014/9/3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8335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2014/9/3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7750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2014/9/3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656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2014/9/3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0080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2014/9/3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9073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2014/9/3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94906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2014/9/3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180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2014/9/3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800304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2014/9/3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8054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2014/9/3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58047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5780B4-0CD5-40E1-9DDB-0ABBA7D4046E}" type="datetimeFigureOut">
              <a:rPr lang="ja-JP" altLang="en-US">
                <a:solidFill>
                  <a:prstClr val="black">
                    <a:tint val="75000"/>
                  </a:prstClr>
                </a:solidFill>
              </a:rPr>
              <a:pPr/>
              <a:t>2014/9/3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C6DFC39-EE2B-4086-9709-BAA2D59D2510}"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293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2014/9/3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17612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2014/9/3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9185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6C51E5E-691E-48DE-A204-CB25103CED8D}" type="datetimeFigureOut">
              <a:rPr kumimoji="1" lang="ja-JP" altLang="en-US" smtClean="0"/>
              <a:t>2014/9/3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5261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6C51E5E-691E-48DE-A204-CB25103CED8D}" type="datetimeFigureOut">
              <a:rPr kumimoji="1" lang="ja-JP" altLang="en-US" smtClean="0"/>
              <a:t>2014/9/3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14431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6C51E5E-691E-48DE-A204-CB25103CED8D}" type="datetimeFigureOut">
              <a:rPr kumimoji="1" lang="ja-JP" altLang="en-US" smtClean="0"/>
              <a:t>2014/9/3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727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2014/9/3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84481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2014/9/3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07283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51E5E-691E-48DE-A204-CB25103CED8D}" type="datetimeFigureOut">
              <a:rPr kumimoji="1" lang="ja-JP" altLang="en-US" smtClean="0"/>
              <a:t>2014/9/3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083705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780B4-0CD5-40E1-9DDB-0ABBA7D4046E}" type="datetimeFigureOut">
              <a:rPr lang="ja-JP" altLang="en-US" smtClean="0">
                <a:solidFill>
                  <a:prstClr val="black">
                    <a:tint val="75000"/>
                  </a:prstClr>
                </a:solidFill>
              </a:rPr>
              <a:pPr/>
              <a:t>2014/9/3</a:t>
            </a:fld>
            <a:endParaRPr lang="ja-JP" altLang="en-US" smtClean="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smtClean="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DFC39-EE2B-4086-9709-BAA2D59D2510}" type="slidenum">
              <a:rPr lang="ja-JP" altLang="en-US" smtClean="0">
                <a:solidFill>
                  <a:prstClr val="black">
                    <a:tint val="75000"/>
                  </a:prstClr>
                </a:solidFill>
              </a:rPr>
              <a:pPr/>
              <a:t>‹#›</a:t>
            </a:fld>
            <a:endParaRPr lang="ja-JP" altLang="en-US" smtClean="0">
              <a:solidFill>
                <a:prstClr val="black">
                  <a:tint val="75000"/>
                </a:prstClr>
              </a:solidFill>
            </a:endParaRPr>
          </a:p>
        </p:txBody>
      </p:sp>
    </p:spTree>
    <p:extLst>
      <p:ext uri="{BB962C8B-B14F-4D97-AF65-F5344CB8AC3E}">
        <p14:creationId xmlns:p14="http://schemas.microsoft.com/office/powerpoint/2010/main" val="90836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wmf"/><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3.w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7.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24.wmf"/><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0.emf"/><Relationship Id="rId4" Type="http://schemas.openxmlformats.org/officeDocument/2006/relationships/package" Target="../embeddings/Microsoft_Excel_______3.xlsx"/></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09577" y="2535287"/>
            <a:ext cx="7200800" cy="1046440"/>
          </a:xfrm>
          <a:prstGeom prst="rect">
            <a:avLst/>
          </a:prstGeom>
        </p:spPr>
        <p:txBody>
          <a:bodyPr wrap="square">
            <a:spAutoFit/>
          </a:bodyPr>
          <a:lstStyle/>
          <a:p>
            <a:pPr algn="ct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行</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財政改革推進</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プラン</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素案）</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自律的で創造性を発揮する行財政運営体制の確立をめざして ～</a:t>
            </a:r>
          </a:p>
        </p:txBody>
      </p:sp>
      <p:cxnSp>
        <p:nvCxnSpPr>
          <p:cNvPr id="4" name="直線コネクタ 3"/>
          <p:cNvCxnSpPr/>
          <p:nvPr/>
        </p:nvCxnSpPr>
        <p:spPr>
          <a:xfrm>
            <a:off x="1466131" y="3059673"/>
            <a:ext cx="6192688"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3302335" y="5085184"/>
            <a:ext cx="2520280" cy="883832"/>
          </a:xfrm>
          <a:prstGeom prst="rect">
            <a:avLst/>
          </a:prstGeom>
        </p:spPr>
        <p:txBody>
          <a:bodyPr wrap="square">
            <a:spAutoFit/>
          </a:bodyPr>
          <a:lstStyle/>
          <a:p>
            <a:pPr algn="dist">
              <a:lnSpc>
                <a:spcPts val="3300"/>
              </a:lnSpc>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3300"/>
              </a:lnSpc>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　阪　府</a:t>
            </a:r>
          </a:p>
        </p:txBody>
      </p:sp>
    </p:spTree>
    <p:extLst>
      <p:ext uri="{BB962C8B-B14F-4D97-AF65-F5344CB8AC3E}">
        <p14:creationId xmlns:p14="http://schemas.microsoft.com/office/powerpoint/2010/main" val="1676302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9</a:t>
            </a:fld>
            <a:endParaRPr lang="ja-JP" altLang="en-US" dirty="0">
              <a:solidFill>
                <a:prstClr val="black"/>
              </a:solidFill>
            </a:endParaRPr>
          </a:p>
        </p:txBody>
      </p:sp>
      <p:sp>
        <p:nvSpPr>
          <p:cNvPr id="3" name="テキスト ボックス 2"/>
          <p:cNvSpPr txBox="1"/>
          <p:nvPr/>
        </p:nvSpPr>
        <p:spPr>
          <a:xfrm>
            <a:off x="735772" y="1453331"/>
            <a:ext cx="8020792" cy="523220"/>
          </a:xfrm>
          <a:prstGeom prst="rect">
            <a:avLst/>
          </a:prstGeom>
          <a:noFill/>
        </p:spPr>
        <p:txBody>
          <a:bodyPr wrap="square" rtlCol="0">
            <a:spAutoFit/>
          </a:bodyPr>
          <a:lstStyle/>
          <a:p>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２．これまでの改革の取組み、現状認識、課題</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259632" y="2636912"/>
            <a:ext cx="6912768"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）改革の取組み、現状認識</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3712381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99</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1382867470"/>
              </p:ext>
            </p:extLst>
          </p:nvPr>
        </p:nvGraphicFramePr>
        <p:xfrm>
          <a:off x="875928" y="1175266"/>
          <a:ext cx="7584504" cy="2181726"/>
        </p:xfrm>
        <a:graphic>
          <a:graphicData uri="http://schemas.openxmlformats.org/drawingml/2006/table">
            <a:tbl>
              <a:tblPr firstRow="1" bandRow="1">
                <a:tableStyleId>{5940675A-B579-460E-94D1-54222C63F5DA}</a:tableStyleId>
              </a:tblPr>
              <a:tblGrid>
                <a:gridCol w="2183904"/>
                <a:gridCol w="1080120"/>
                <a:gridCol w="4320480"/>
              </a:tblGrid>
              <a:tr h="7415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市町村が相談事業を柔軟かつ効果的に実施できるよう支援するため、人権相談、就労相談、進路相談、生活相談などを実施する市町村に対し、交付金を交付。</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754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135360">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年度から、市町村への配分基準を抜本的に見直したところ。今後、制度変更に係る効果検証が必要。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各市町村の実情や自主性を尊重しつつ、平成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年度以降の配分基準見直しを含めた交付金化後の市町村での取組実績による効果検証を行い、より効果的に事業目的の実現に寄与する制度をめざす。</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1" name="テキスト ボックス 10"/>
          <p:cNvSpPr txBox="1"/>
          <p:nvPr/>
        </p:nvSpPr>
        <p:spPr>
          <a:xfrm>
            <a:off x="755576" y="836712"/>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総合相談事業交付金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2476991584"/>
              </p:ext>
            </p:extLst>
          </p:nvPr>
        </p:nvGraphicFramePr>
        <p:xfrm>
          <a:off x="875928" y="3911570"/>
          <a:ext cx="7584504" cy="2397676"/>
        </p:xfrm>
        <a:graphic>
          <a:graphicData uri="http://schemas.openxmlformats.org/drawingml/2006/table">
            <a:tbl>
              <a:tblPr firstRow="1" bandRow="1">
                <a:tableStyleId>{5940675A-B579-460E-94D1-54222C63F5DA}</a:tableStyleId>
              </a:tblPr>
              <a:tblGrid>
                <a:gridCol w="2183904"/>
                <a:gridCol w="1080120"/>
                <a:gridCol w="4320480"/>
              </a:tblGrid>
              <a:tr h="68792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「市町村地域福祉計画」や「市町村次世代育成支援行動計画（後期計画）」などの目標達成に向け、市町村の事業展開を支援することで、　地域福祉・子育て支援施策の充実を図るため、市町村に交付金を交付。</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【19.9</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86634">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147996">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市町村の計画達成に対する効果検証が必要。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市町村が地域の実情に応じて事業を選択し実施できる交付金の趣旨を活かしつつ、交付対象の見直しなど、より効果的に事業目的の実現に寄与する制度をめざす。</a:t>
                      </a:r>
                    </a:p>
                  </a:txBody>
                  <a:tcPr>
                    <a:lnL w="12700" cap="flat" cmpd="sng" algn="ctr">
                      <a:solidFill>
                        <a:schemeClr val="tx1"/>
                      </a:solidFill>
                      <a:prstDash val="solid"/>
                      <a:round/>
                      <a:headEnd type="none" w="med" len="med"/>
                      <a:tailEnd type="none" w="med" len="med"/>
                    </a:lnL>
                  </a:tcPr>
                </a:tc>
              </a:tr>
            </a:tbl>
          </a:graphicData>
        </a:graphic>
      </p:graphicFrame>
      <p:sp>
        <p:nvSpPr>
          <p:cNvPr id="22" name="テキスト ボックス 21"/>
          <p:cNvSpPr txBox="1"/>
          <p:nvPr/>
        </p:nvSpPr>
        <p:spPr>
          <a:xfrm>
            <a:off x="755576" y="3573016"/>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地域福祉・子育て支援交付金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54311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100</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211760463"/>
              </p:ext>
            </p:extLst>
          </p:nvPr>
        </p:nvGraphicFramePr>
        <p:xfrm>
          <a:off x="875928" y="1412777"/>
          <a:ext cx="7584504" cy="1800199"/>
        </p:xfrm>
        <a:graphic>
          <a:graphicData uri="http://schemas.openxmlformats.org/drawingml/2006/table">
            <a:tbl>
              <a:tblPr firstRow="1" bandRow="1">
                <a:tableStyleId>{5940675A-B579-460E-94D1-54222C63F5DA}</a:tableStyleId>
              </a:tblPr>
              <a:tblGrid>
                <a:gridCol w="2183904"/>
                <a:gridCol w="1080120"/>
                <a:gridCol w="4320480"/>
              </a:tblGrid>
              <a:tr h="49293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大阪モノレール延伸（門真市～東大阪市）の事業化の可否を判断する。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は調査費のみ</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0.2</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8996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977239">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大阪モノレールの延伸にあたっては、十分な採算性の検証が必要。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大阪モノレールの延伸の採算性については、大阪高速鉄道㈱における資金調達の方法などを踏まえて、検証していく。</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また、事業の採算性に影響のある近鉄新駅や乗継施設等の整備については、沿線市に応分の負担を求める。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836712"/>
            <a:ext cx="4752528"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６</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．インフラ整備</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755576" y="1074222"/>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モノレールの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延伸</a:t>
            </a:r>
          </a:p>
        </p:txBody>
      </p:sp>
      <p:sp>
        <p:nvSpPr>
          <p:cNvPr id="13" name="正方形/長方形 12"/>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521577979"/>
              </p:ext>
            </p:extLst>
          </p:nvPr>
        </p:nvGraphicFramePr>
        <p:xfrm>
          <a:off x="875928" y="3824064"/>
          <a:ext cx="7584504" cy="1981200"/>
        </p:xfrm>
        <a:graphic>
          <a:graphicData uri="http://schemas.openxmlformats.org/drawingml/2006/table">
            <a:tbl>
              <a:tblPr firstRow="1" bandRow="1">
                <a:tableStyleId>{5940675A-B579-460E-94D1-54222C63F5DA}</a:tableStyleId>
              </a:tblPr>
              <a:tblGrid>
                <a:gridCol w="2183904"/>
                <a:gridCol w="1080120"/>
                <a:gridCol w="4320480"/>
              </a:tblGrid>
              <a:tr h="38884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大阪府立高等学校・大阪市立高等学校再編整備計画（平成</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月）に基づき、府立高等学校の再編整備を行う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28730">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916083">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再編整備計画全体の収支フレームを踏まえた事業の具体化が必要。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閉校により生じる財源の範囲内で再編整備（学科の見直し等）に必要不可欠な事業のみを実施する。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なお、閉校により生じる財源は将来的なものであり、不確実性が存在することから、事業の実施にあたっては、一定の見込みを精査したうえで、判断を行う。</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0" name="テキスト ボックス 9"/>
          <p:cNvSpPr txBox="1"/>
          <p:nvPr/>
        </p:nvSpPr>
        <p:spPr>
          <a:xfrm>
            <a:off x="755576" y="3522494"/>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府立高等学校再編整備事業費</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48675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101</a:t>
            </a:fld>
            <a:endParaRPr kumimoji="1" lang="ja-JP" altLang="en-US" dirty="0"/>
          </a:p>
        </p:txBody>
      </p:sp>
      <p:graphicFrame>
        <p:nvGraphicFramePr>
          <p:cNvPr id="13" name="表 12"/>
          <p:cNvGraphicFramePr>
            <a:graphicFrameLocks noGrp="1"/>
          </p:cNvGraphicFramePr>
          <p:nvPr>
            <p:extLst>
              <p:ext uri="{D42A27DB-BD31-4B8C-83A1-F6EECF244321}">
                <p14:modId xmlns:p14="http://schemas.microsoft.com/office/powerpoint/2010/main" val="3863386148"/>
              </p:ext>
            </p:extLst>
          </p:nvPr>
        </p:nvGraphicFramePr>
        <p:xfrm>
          <a:off x="875928" y="1103258"/>
          <a:ext cx="7584504" cy="3474720"/>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生徒急増期（昭和</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40</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年代）に建設した府立学校が一斉に老朽化、建替え時期を迎えることから、計画的な保全、修繕、建替えを実施する。</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【23.9</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昭和</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年代以前に建設し、築</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51</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年以上を経過した学校（</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校）、昭和</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年代から昭和</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年代の生徒急増期に建設した学校（</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112</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校）が一斉に建替え時期を迎えることから、将来的な生徒数の見込み等を踏まえ、老朽化対策等について計画的な取組みが必要。</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＜参考＞</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年比</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歳人口</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:80.8</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2040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:62.7</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（国立社会保障・人口問題研究所）</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具体的な府立学校施設整備計画の策定にあたっては、今後の生徒数減少予測への対応を十分に考慮し、必要な規模・内容を精査する。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また、公共施設等総合管理計画（平成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年度取りまとめ予定）等との整合性を図りつつ、各年度の対応量の平準化、トータルコストの縮減を進める。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4" name="テキスト ボックス 13"/>
          <p:cNvSpPr txBox="1"/>
          <p:nvPr/>
        </p:nvSpPr>
        <p:spPr>
          <a:xfrm>
            <a:off x="755576" y="764704"/>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府立学校建設事業費（耐震工事を除く）</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テキスト ボックス 15"/>
          <p:cNvSpPr txBox="1"/>
          <p:nvPr/>
        </p:nvSpPr>
        <p:spPr>
          <a:xfrm>
            <a:off x="971600" y="4922004"/>
            <a:ext cx="7200800" cy="307777"/>
          </a:xfrm>
          <a:prstGeom prst="rect">
            <a:avLst/>
          </a:prstGeom>
          <a:noFill/>
        </p:spPr>
        <p:txBody>
          <a:bodyPr wrap="square" rtlCol="0">
            <a:spAutoFit/>
          </a:bodyPr>
          <a:lstStyle/>
          <a:p>
            <a:pPr marL="252000" indent="-457200"/>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公営住宅への行政投資の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あり方</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については、プラン（案）の段階で記載します。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353522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102</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3848876623"/>
              </p:ext>
            </p:extLst>
          </p:nvPr>
        </p:nvGraphicFramePr>
        <p:xfrm>
          <a:off x="875928" y="1412776"/>
          <a:ext cx="7584504" cy="4104456"/>
        </p:xfrm>
        <a:graphic>
          <a:graphicData uri="http://schemas.openxmlformats.org/drawingml/2006/table">
            <a:tbl>
              <a:tblPr firstRow="1" bandRow="1">
                <a:tableStyleId>{5940675A-B579-460E-94D1-54222C63F5DA}</a:tableStyleId>
              </a:tblPr>
              <a:tblGrid>
                <a:gridCol w="2183904"/>
                <a:gridCol w="1080120"/>
                <a:gridCol w="4320480"/>
              </a:tblGrid>
              <a:tr h="5451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流域下水道施設の維持管理等に関する特別会計への府の一般会計からの繰出金</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【175.7</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32066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3238672">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府内の下水道普及率は</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95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％に達しており、これらの膨大なストック（資産）を適切に管理しながら防災・減災対策、環境対策といった下水道サービスを安定的に提供していく必要がある。</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流域下水道事業は市町村が行う公共下水道事業と一体で府民へ下水道サービスの提供を行っているものであり、運営費には市町村を通じ府民（受益者）の下水道使用料が財源の一部となっている。</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今後は、より事業の内容や事業費の見通しを明確にしていき、関係市町村（府民）にも分かりやすい事業運営を行いながら、効率的・持続的な運営を図っていく必要がある。</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ストック（資産）情報や減価償却費など下水道の経営情報を的確に把握し、インフラマネジメントの推進や経営の透明性向上を図るため、地方公営企業法の適用に向けた取組みを行うとともに、事業をより効率的・持続的に行うための運営のあり方等について、外部有識者等の意見を聞きながら検討を行う。</a:t>
                      </a:r>
                      <a:endParaRPr kumimoji="1" lang="ja-JP" altLang="en-US" sz="1400" strike="sng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836712"/>
            <a:ext cx="4752528"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７</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．特別会計（繰出金）</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755576" y="1074222"/>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流域下水道事業特別会計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41325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103</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1976384856"/>
              </p:ext>
            </p:extLst>
          </p:nvPr>
        </p:nvGraphicFramePr>
        <p:xfrm>
          <a:off x="875928" y="1145419"/>
          <a:ext cx="7584504" cy="1635509"/>
        </p:xfrm>
        <a:graphic>
          <a:graphicData uri="http://schemas.openxmlformats.org/drawingml/2006/table">
            <a:tbl>
              <a:tblPr firstRow="1" bandRow="1">
                <a:tableStyleId>{5940675A-B579-460E-94D1-54222C63F5DA}</a:tableStyleId>
              </a:tblPr>
              <a:tblGrid>
                <a:gridCol w="2183904"/>
                <a:gridCol w="1080120"/>
                <a:gridCol w="4320480"/>
              </a:tblGrid>
              <a:tr h="45780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箕面森町地区の土地区画整理事業等に係る特別会計への府の一般会計からの繰出金</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【65.3</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69298">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812549">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箕面森町の開発に伴う、府費の負担</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603</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億円のさらなる縮減に取り組む必要。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本事業を取り巻く状況変化に常に留意しつつ、事業費のコストカットや保留地処分金の収入確保などの取組みを進めていくことで、府費負担のさらなる縮減に努める。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1" name="テキスト ボックス 10"/>
          <p:cNvSpPr txBox="1"/>
          <p:nvPr/>
        </p:nvSpPr>
        <p:spPr>
          <a:xfrm>
            <a:off x="755576" y="806865"/>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箕面北部丘陵整備事業特別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会計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3" name="表 2"/>
          <p:cNvGraphicFramePr>
            <a:graphicFrameLocks noGrp="1"/>
          </p:cNvGraphicFramePr>
          <p:nvPr>
            <p:extLst>
              <p:ext uri="{D42A27DB-BD31-4B8C-83A1-F6EECF244321}">
                <p14:modId xmlns:p14="http://schemas.microsoft.com/office/powerpoint/2010/main" val="938563623"/>
              </p:ext>
            </p:extLst>
          </p:nvPr>
        </p:nvGraphicFramePr>
        <p:xfrm>
          <a:off x="2413000" y="3140968"/>
          <a:ext cx="4318000" cy="3808217"/>
        </p:xfrm>
        <a:graphic>
          <a:graphicData uri="http://schemas.openxmlformats.org/drawingml/2006/table">
            <a:tbl>
              <a:tblPr/>
              <a:tblGrid>
                <a:gridCol w="228600"/>
                <a:gridCol w="685800"/>
                <a:gridCol w="228600"/>
                <a:gridCol w="1346200"/>
                <a:gridCol w="228600"/>
                <a:gridCol w="685800"/>
                <a:gridCol w="228600"/>
                <a:gridCol w="685800"/>
              </a:tblGrid>
              <a:tr h="154872">
                <a:tc>
                  <a:txBody>
                    <a:bodyPr/>
                    <a:lstStyle/>
                    <a:p>
                      <a:pPr algn="l" fontAlgn="ctr"/>
                      <a:endParaRPr lang="ja-JP" altLang="en-US" sz="1100" b="0" i="0" u="none" strike="noStrike" dirty="0">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単位：億円</a:t>
                      </a:r>
                    </a:p>
                  </a:txBody>
                  <a:tcPr marL="0" marR="0" marT="0" marB="0" anchor="ctr">
                    <a:lnL>
                      <a:noFill/>
                    </a:lnL>
                    <a:lnR>
                      <a:noFill/>
                    </a:lnR>
                    <a:lnT>
                      <a:noFill/>
                    </a:lnT>
                    <a:lnB>
                      <a:noFill/>
                    </a:lnB>
                  </a:tcPr>
                </a:tc>
              </a:tr>
              <a:tr h="154872">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支出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0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10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r>
              <a:tr h="154872">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r>
              <a:tr h="252241">
                <a:tc gridSpan="3">
                  <a:txBody>
                    <a:bodyPr/>
                    <a:lstStyle/>
                    <a:p>
                      <a:pPr algn="ctr" fontAlgn="ct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区域残工事　</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4" gridSpan="3">
                  <a:txBody>
                    <a:bodyPr/>
                    <a:lstStyle/>
                    <a:p>
                      <a:pPr algn="ctr" fontAlgn="ct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保留地処分金</a:t>
                      </a:r>
                      <a:b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zh-CN"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198</a:t>
                      </a:r>
                    </a:p>
                    <a:p>
                      <a:pPr algn="ctr" fontAlgn="ctr"/>
                      <a:r>
                        <a:rPr lang="zh-CN" altLang="en-US"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区域：</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108</a:t>
                      </a:r>
                      <a:b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zh-CN" altLang="en-US"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zh-CN"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区域：</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90</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kumimoji="1" lang="ja-JP" altLang="en-US"/>
                    </a:p>
                  </a:txBody>
                  <a:tcPr/>
                </a:tc>
                <a:tc rowSpan="4"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30621">
                <a:tc gridSpan="3">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区域工事費　</a:t>
                      </a: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54872">
                <a:tc gridSpan="3">
                  <a:txBody>
                    <a:bodyPr/>
                    <a:lstStyle/>
                    <a:p>
                      <a:pPr algn="ctr"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金利事務費等　 </a:t>
                      </a:r>
                      <a:r>
                        <a:rPr lang="en-US" altLang="zh-TW"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54872">
                <a:tc gridSpan="3">
                  <a:txBody>
                    <a:bodyPr/>
                    <a:lstStyle/>
                    <a:p>
                      <a:pPr algn="ctr" fontAlgn="ct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PFI</a:t>
                      </a: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事業義務額　</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25268">
                <a:tc gridSpan="3">
                  <a:txBody>
                    <a:bodyPr/>
                    <a:lstStyle/>
                    <a:p>
                      <a:pPr algn="ctr" fontAlgn="ctr"/>
                      <a:r>
                        <a:rPr lang="ja-JP" altLang="en-US" sz="800" b="0" i="0" u="none" strike="noStrike"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地区</a:t>
                      </a:r>
                      <a:r>
                        <a:rPr lang="zh-TW" altLang="en-US" sz="800" b="0" i="0" u="none" strike="noStrike"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外止々</a:t>
                      </a:r>
                      <a: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呂美吉川線</a:t>
                      </a:r>
                      <a:b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zh-TW"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国費等　</a:t>
                      </a: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542275">
                <a:tc gridSpan="3">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既執行額</a:t>
                      </a:r>
                      <a:b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ＭＳ Ｐゴシック"/>
                        </a:rPr>
                        <a:t>　</a:t>
                      </a:r>
                      <a:endParaRPr lang="ja-JP" altLang="en-US" sz="1100" b="0" i="0" u="none" strike="noStrike">
                        <a:solidFill>
                          <a:srgbClr val="000000"/>
                        </a:solidFill>
                        <a:effectLst/>
                        <a:latin typeface="ＭＳ Ｐゴシック"/>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Dot"/>
                      <a:round/>
                      <a:headEnd type="none" w="med" len="med"/>
                      <a:tailEnd type="none" w="med" len="med"/>
                    </a:lnB>
                  </a:tcPr>
                </a:tc>
                <a:tc gridSpan="3">
                  <a:txBody>
                    <a:bodyPr/>
                    <a:lstStyle/>
                    <a:p>
                      <a:pPr algn="ctr" fontAlgn="ctr"/>
                      <a:r>
                        <a:rPr lang="zh-TW" altLang="en-US" sz="1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箕面特会府費</a:t>
                      </a:r>
                      <a:br>
                        <a:rPr lang="zh-TW" altLang="en-US" sz="1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zh-TW" sz="1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603</a:t>
                      </a:r>
                      <a:r>
                        <a:rPr lang="zh-TW" altLang="en-US" sz="1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54872">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dashDot"/>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r>
              <a:tr h="337902">
                <a:tc gridSpan="3">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R423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バイパス</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負担金</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145</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tcPr>
                </a:tc>
                <a:tc gridSpan="3">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145</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dash"/>
                      <a:round/>
                      <a:headEnd type="none" w="med" len="med"/>
                      <a:tailEnd type="none" w="med" len="med"/>
                    </a:lnL>
                    <a:lnR>
                      <a:noFill/>
                    </a:lnR>
                    <a:lnT>
                      <a:noFill/>
                    </a:lnT>
                    <a:lnB>
                      <a:noFill/>
                    </a:lnB>
                  </a:tcPr>
                </a:tc>
              </a:tr>
              <a:tr h="154872">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1100" b="0" i="0" u="none" strike="noStrike" dirty="0">
                        <a:solidFill>
                          <a:srgbClr val="000000"/>
                        </a:solidFill>
                        <a:effectLst/>
                        <a:latin typeface="ＭＳ Ｐゴシック"/>
                      </a:endParaRPr>
                    </a:p>
                  </a:txBody>
                  <a:tcPr marL="0" marR="0" marT="0" marB="0" anchor="ctr">
                    <a:lnL>
                      <a:noFill/>
                    </a:lnL>
                    <a:lnR>
                      <a:noFill/>
                    </a:lnR>
                    <a:lnT>
                      <a:noFill/>
                    </a:lnT>
                    <a:lnB>
                      <a:noFill/>
                    </a:lnB>
                  </a:tcPr>
                </a:tc>
              </a:tr>
            </a:tbl>
          </a:graphicData>
        </a:graphic>
      </p:graphicFrame>
      <p:sp>
        <p:nvSpPr>
          <p:cNvPr id="14" name="上矢印 13"/>
          <p:cNvSpPr/>
          <p:nvPr/>
        </p:nvSpPr>
        <p:spPr>
          <a:xfrm>
            <a:off x="3613150" y="5661248"/>
            <a:ext cx="1257300" cy="581025"/>
          </a:xfrm>
          <a:prstGeom prst="upArrow">
            <a:avLst>
              <a:gd name="adj1" fmla="val 68182"/>
              <a:gd name="adj2" fmla="val 50000"/>
            </a:avLst>
          </a:prstGeom>
          <a:ln w="952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800">
                <a:latin typeface="Meiryo UI" panose="020B0604030504040204" pitchFamily="50" charset="-128"/>
                <a:ea typeface="Meiryo UI" panose="020B0604030504040204" pitchFamily="50" charset="-128"/>
                <a:cs typeface="Meiryo UI" panose="020B0604030504040204" pitchFamily="50" charset="-128"/>
              </a:rPr>
              <a:t>箕面特会負担</a:t>
            </a:r>
            <a:endParaRPr kumimoji="1" lang="en-US" altLang="ja-JP" sz="80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a:latin typeface="Meiryo UI" panose="020B0604030504040204" pitchFamily="50" charset="-128"/>
                <a:ea typeface="Meiryo UI" panose="020B0604030504040204" pitchFamily="50" charset="-128"/>
                <a:cs typeface="Meiryo UI" panose="020B0604030504040204" pitchFamily="50" charset="-128"/>
              </a:rPr>
              <a:t>868</a:t>
            </a:r>
            <a:endParaRPr kumimoji="1" lang="ja-JP" altLang="en-US"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四角形吹き出し 14"/>
          <p:cNvSpPr/>
          <p:nvPr/>
        </p:nvSpPr>
        <p:spPr>
          <a:xfrm>
            <a:off x="3727450" y="6441901"/>
            <a:ext cx="933450" cy="371475"/>
          </a:xfrm>
          <a:prstGeom prst="wedgeRectCallout">
            <a:avLst>
              <a:gd name="adj1" fmla="val -87738"/>
              <a:gd name="adj2" fmla="val 9703"/>
            </a:avLst>
          </a:prstGeom>
          <a:ln w="952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800">
                <a:latin typeface="Meiryo UI" panose="020B0604030504040204" pitchFamily="50" charset="-128"/>
                <a:ea typeface="Meiryo UI" panose="020B0604030504040204" pitchFamily="50" charset="-128"/>
                <a:cs typeface="Meiryo UI" panose="020B0604030504040204" pitchFamily="50" charset="-128"/>
              </a:rPr>
              <a:t>道路事業に</a:t>
            </a:r>
            <a:endParaRPr kumimoji="1" lang="en-US" altLang="ja-JP" sz="80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800">
                <a:latin typeface="Meiryo UI" panose="020B0604030504040204" pitchFamily="50" charset="-128"/>
                <a:ea typeface="Meiryo UI" panose="020B0604030504040204" pitchFamily="50" charset="-128"/>
                <a:cs typeface="Meiryo UI" panose="020B0604030504040204" pitchFamily="50" charset="-128"/>
              </a:rPr>
              <a:t>おいて処理済み</a:t>
            </a:r>
          </a:p>
        </p:txBody>
      </p:sp>
      <p:sp>
        <p:nvSpPr>
          <p:cNvPr id="16" name="Rectangle 174"/>
          <p:cNvSpPr>
            <a:spLocks noChangeArrowheads="1"/>
          </p:cNvSpPr>
          <p:nvPr/>
        </p:nvSpPr>
        <p:spPr bwMode="auto">
          <a:xfrm>
            <a:off x="755576" y="2924944"/>
            <a:ext cx="5232202" cy="22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5" tIns="9525" rIns="9525" bIns="0" anchor="ctr">
            <a:spAutoFit/>
          </a:bodyPr>
          <a:lstStyle>
            <a:lvl1pPr>
              <a:defRPr sz="1400" b="1">
                <a:solidFill>
                  <a:schemeClr val="tx1"/>
                </a:solidFill>
                <a:latin typeface="Arial" pitchFamily="34" charset="0"/>
                <a:ea typeface="ＭＳ Ｐゴシック" pitchFamily="50" charset="-128"/>
              </a:defRPr>
            </a:lvl1pPr>
            <a:lvl2pPr marL="742950" indent="-285750">
              <a:defRPr sz="1400" b="1">
                <a:solidFill>
                  <a:schemeClr val="tx1"/>
                </a:solidFill>
                <a:latin typeface="Arial" pitchFamily="34" charset="0"/>
                <a:ea typeface="ＭＳ Ｐゴシック" pitchFamily="50" charset="-128"/>
              </a:defRPr>
            </a:lvl2pPr>
            <a:lvl3pPr marL="1143000" indent="-228600">
              <a:defRPr sz="1400" b="1">
                <a:solidFill>
                  <a:schemeClr val="tx1"/>
                </a:solidFill>
                <a:latin typeface="Arial" pitchFamily="34" charset="0"/>
                <a:ea typeface="ＭＳ Ｐゴシック" pitchFamily="50" charset="-128"/>
              </a:defRPr>
            </a:lvl3pPr>
            <a:lvl4pPr marL="1600200" indent="-228600">
              <a:defRPr sz="1400" b="1">
                <a:solidFill>
                  <a:schemeClr val="tx1"/>
                </a:solidFill>
                <a:latin typeface="Arial" pitchFamily="34" charset="0"/>
                <a:ea typeface="ＭＳ Ｐゴシック" pitchFamily="50" charset="-128"/>
              </a:defRPr>
            </a:lvl4pPr>
            <a:lvl5pPr marL="2057400" indent="-228600">
              <a:defRPr sz="1400" b="1">
                <a:solidFill>
                  <a:schemeClr val="tx1"/>
                </a:solidFill>
                <a:latin typeface="Arial" pitchFamily="34"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9pPr>
          </a:lstStyle>
          <a:p>
            <a:pPr eaLnBrk="1" fontAlgn="ctr" hangingPunct="1">
              <a:lnSpc>
                <a:spcPct val="100000"/>
              </a:lnSpc>
              <a:spcBef>
                <a:spcPct val="0"/>
              </a:spcBef>
            </a:pP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箕面北部丘陵整備事業特別会計（全体計画事業費約</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868</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6155371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75425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104</a:t>
            </a:fld>
            <a:endParaRPr kumimoji="1" lang="ja-JP" altLang="en-US" dirty="0"/>
          </a:p>
        </p:txBody>
      </p:sp>
      <p:sp>
        <p:nvSpPr>
          <p:cNvPr id="2" name="正方形/長方形 1"/>
          <p:cNvSpPr/>
          <p:nvPr/>
        </p:nvSpPr>
        <p:spPr>
          <a:xfrm>
            <a:off x="323528" y="1248023"/>
            <a:ext cx="8433036" cy="740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大阪府では、歳入確保を図るため、これまでも府有財産の処分を進めてきましたが、さらに、府民共　</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通の財産として、今後の取組みを踏まえ、活用可能財産については積極的に売却・貸付を行います。</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258743701"/>
              </p:ext>
            </p:extLst>
          </p:nvPr>
        </p:nvGraphicFramePr>
        <p:xfrm>
          <a:off x="865561" y="2626717"/>
          <a:ext cx="6914997" cy="936104"/>
        </p:xfrm>
        <a:graphic>
          <a:graphicData uri="http://schemas.openxmlformats.org/drawingml/2006/table">
            <a:tbl>
              <a:tblPr>
                <a:tableStyleId>{5C22544A-7EE6-4342-B048-85BDC9FD1C3A}</a:tableStyleId>
              </a:tblPr>
              <a:tblGrid>
                <a:gridCol w="3384377"/>
                <a:gridCol w="1296144"/>
                <a:gridCol w="1152128"/>
                <a:gridCol w="1082348"/>
              </a:tblGrid>
              <a:tr h="380740">
                <a:tc>
                  <a:txBody>
                    <a:bodyPr/>
                    <a:lstStyle/>
                    <a:p>
                      <a:pPr algn="ctr" fontAlgn="ctr"/>
                      <a:r>
                        <a:rPr lang="ja-JP" altLang="en-US" sz="1600" b="0"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en-US" sz="16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２７</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en-US" sz="16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２８</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en-US" sz="16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２９</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r>
              <a:tr h="555364">
                <a:tc>
                  <a:txBody>
                    <a:bodyPr/>
                    <a:lstStyle/>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収入見込み額</a:t>
                      </a:r>
                      <a:endPar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（粗い試算での見込み額上乗せ分）</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２１</a:t>
                      </a:r>
                      <a:endParaRPr lang="en-US" altLang="ja-JP"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（４）</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１０</a:t>
                      </a:r>
                      <a:endParaRPr lang="en-US" altLang="ja-JP"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（１０）</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５</a:t>
                      </a:r>
                      <a:endParaRPr lang="en-US" altLang="ja-JP"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（５）</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bl>
          </a:graphicData>
        </a:graphic>
      </p:graphicFrame>
      <p:sp>
        <p:nvSpPr>
          <p:cNvPr id="9" name="正方形/長方形 8"/>
          <p:cNvSpPr/>
          <p:nvPr/>
        </p:nvSpPr>
        <p:spPr>
          <a:xfrm>
            <a:off x="6300192" y="2318940"/>
            <a:ext cx="1082348" cy="307777"/>
          </a:xfrm>
          <a:prstGeom prst="rect">
            <a:avLst/>
          </a:prstGeom>
        </p:spPr>
        <p:txBody>
          <a:bodyPr wrap="none">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単位：億円</a:t>
            </a:r>
            <a:endParaRPr lang="ja-JP" altLang="en-US" sz="1400" dirty="0"/>
          </a:p>
        </p:txBody>
      </p:sp>
      <p:sp>
        <p:nvSpPr>
          <p:cNvPr id="10" name="正方形/長方形 9"/>
          <p:cNvSpPr/>
          <p:nvPr/>
        </p:nvSpPr>
        <p:spPr>
          <a:xfrm>
            <a:off x="323528" y="895076"/>
            <a:ext cx="3501702" cy="338554"/>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府有財産の活用と売却</a:t>
            </a:r>
            <a:endParaRPr lang="ja-JP" altLang="en-US" b="1" dirty="0"/>
          </a:p>
        </p:txBody>
      </p:sp>
      <p:sp>
        <p:nvSpPr>
          <p:cNvPr id="12" name="正方形/長方形 11"/>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歳入確保</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25836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105</a:t>
            </a:fld>
            <a:endParaRPr kumimoji="1" lang="ja-JP" altLang="en-US" dirty="0"/>
          </a:p>
        </p:txBody>
      </p:sp>
      <p:sp>
        <p:nvSpPr>
          <p:cNvPr id="6" name="正方形/長方形 5"/>
          <p:cNvSpPr/>
          <p:nvPr/>
        </p:nvSpPr>
        <p:spPr>
          <a:xfrm>
            <a:off x="107504" y="896372"/>
            <a:ext cx="9036496" cy="5016758"/>
          </a:xfrm>
          <a:prstGeom prst="rect">
            <a:avLst/>
          </a:prstGeom>
        </p:spPr>
        <p:txBody>
          <a:bodyPr wrap="square">
            <a:spAutoFit/>
          </a:bodyPr>
          <a:lstStyle/>
          <a:p>
            <a:pPr lvl="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府税収入の確保</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個人府民税のさらなる徴収向上方策の推進　</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個人府民税の賦課徴収については、市町村が個人市町村税と併せて行い、府は市町村に対して、</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必要な支援を行うよう地方税法上定められています。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これまで、市町村に府職員を一定期間派遣するなど、徴収向上に向けた取組みを行ってきました。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今後さらに、市町村との新たなパートナーシップなどの観点からも、市町村と共同で徴収する仕組み</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（地方税徴収機構（仮称））を構築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などして、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徴収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向上方策を推進します。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単位：億円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地方税徴収機構（仮称）の設置概要が確定してから精査予定</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適正課税の推進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府が自ら徴収する税目について、課税調査を適宜行うなどして適正な課税を推進します。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単位：億円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841562876"/>
              </p:ext>
            </p:extLst>
          </p:nvPr>
        </p:nvGraphicFramePr>
        <p:xfrm>
          <a:off x="1463824" y="2924944"/>
          <a:ext cx="6216352" cy="730880"/>
        </p:xfrm>
        <a:graphic>
          <a:graphicData uri="http://schemas.openxmlformats.org/drawingml/2006/table">
            <a:tbl>
              <a:tblPr firstRow="1" bandRow="1">
                <a:tableStyleId>{5C22544A-7EE6-4342-B048-85BDC9FD1C3A}</a:tableStyleId>
              </a:tblPr>
              <a:tblGrid>
                <a:gridCol w="1656184"/>
                <a:gridCol w="1451992"/>
                <a:gridCol w="1554088"/>
                <a:gridCol w="1554088"/>
              </a:tblGrid>
              <a:tr h="360040">
                <a:tc>
                  <a:txBody>
                    <a:bodyPr/>
                    <a:lstStyle/>
                    <a:p>
                      <a:r>
                        <a:rPr kumimoji="1" lang="ja-JP" altLang="en-US" sz="1600" dirty="0" smtClean="0"/>
                        <a:t>　　年 　　度</a:t>
                      </a:r>
                      <a:endParaRPr kumimoji="1" lang="ja-JP" altLang="en-US" sz="1600" dirty="0"/>
                    </a:p>
                  </a:txBody>
                  <a:tcPr/>
                </a:tc>
                <a:tc>
                  <a:txBody>
                    <a:bodyPr/>
                    <a:lstStyle/>
                    <a:p>
                      <a:r>
                        <a:rPr kumimoji="1" lang="ja-JP" altLang="en-US" sz="1600" dirty="0" smtClean="0"/>
                        <a:t>　　　２７</a:t>
                      </a:r>
                      <a:endParaRPr kumimoji="1" lang="ja-JP" altLang="en-US" sz="1600" dirty="0"/>
                    </a:p>
                  </a:txBody>
                  <a:tcPr/>
                </a:tc>
                <a:tc>
                  <a:txBody>
                    <a:bodyPr/>
                    <a:lstStyle/>
                    <a:p>
                      <a:r>
                        <a:rPr kumimoji="1" lang="ja-JP" altLang="en-US" sz="1600" dirty="0" smtClean="0"/>
                        <a:t>　　　　２８</a:t>
                      </a:r>
                      <a:endParaRPr kumimoji="1" lang="ja-JP" altLang="en-US" sz="1600" dirty="0"/>
                    </a:p>
                  </a:txBody>
                  <a:tcPr/>
                </a:tc>
                <a:tc>
                  <a:txBody>
                    <a:bodyPr/>
                    <a:lstStyle/>
                    <a:p>
                      <a:r>
                        <a:rPr kumimoji="1" lang="ja-JP" altLang="en-US" sz="1600" dirty="0" smtClean="0"/>
                        <a:t>　　　２９</a:t>
                      </a:r>
                      <a:endParaRPr kumimoji="1" lang="ja-JP" altLang="en-US" sz="1600" dirty="0"/>
                    </a:p>
                  </a:txBody>
                  <a:tcPr/>
                </a:tc>
              </a:tr>
              <a:tr h="37084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収入見込み額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3107107"/>
              </p:ext>
            </p:extLst>
          </p:nvPr>
        </p:nvGraphicFramePr>
        <p:xfrm>
          <a:off x="1475656" y="4869160"/>
          <a:ext cx="6192688" cy="741680"/>
        </p:xfrm>
        <a:graphic>
          <a:graphicData uri="http://schemas.openxmlformats.org/drawingml/2006/table">
            <a:tbl>
              <a:tblPr firstRow="1" bandRow="1">
                <a:tableStyleId>{5C22544A-7EE6-4342-B048-85BDC9FD1C3A}</a:tableStyleId>
              </a:tblPr>
              <a:tblGrid>
                <a:gridCol w="1656184"/>
                <a:gridCol w="1440160"/>
                <a:gridCol w="1584176"/>
                <a:gridCol w="1512168"/>
              </a:tblGrid>
              <a:tr h="370840">
                <a:tc>
                  <a:txBody>
                    <a:bodyPr/>
                    <a:lstStyle/>
                    <a:p>
                      <a:r>
                        <a:rPr kumimoji="1" lang="ja-JP" altLang="en-US" sz="1600" dirty="0" smtClean="0"/>
                        <a:t>　　年　　度</a:t>
                      </a:r>
                      <a:endParaRPr kumimoji="1" lang="ja-JP" altLang="en-US" sz="1600" dirty="0"/>
                    </a:p>
                  </a:txBody>
                  <a:tcPr/>
                </a:tc>
                <a:tc>
                  <a:txBody>
                    <a:bodyPr/>
                    <a:lstStyle/>
                    <a:p>
                      <a:r>
                        <a:rPr kumimoji="1" lang="ja-JP" altLang="en-US" sz="1600" dirty="0" smtClean="0"/>
                        <a:t>　　　２７　</a:t>
                      </a:r>
                      <a:endParaRPr kumimoji="1" lang="ja-JP" altLang="en-US" sz="1600" dirty="0"/>
                    </a:p>
                  </a:txBody>
                  <a:tcPr/>
                </a:tc>
                <a:tc>
                  <a:txBody>
                    <a:bodyPr/>
                    <a:lstStyle/>
                    <a:p>
                      <a:r>
                        <a:rPr kumimoji="1" lang="ja-JP" altLang="en-US" sz="1600" dirty="0" smtClean="0"/>
                        <a:t>　　　　２８</a:t>
                      </a:r>
                      <a:endParaRPr kumimoji="1" lang="ja-JP" altLang="en-US" sz="1600" dirty="0"/>
                    </a:p>
                  </a:txBody>
                  <a:tcPr/>
                </a:tc>
                <a:tc>
                  <a:txBody>
                    <a:bodyPr/>
                    <a:lstStyle/>
                    <a:p>
                      <a:r>
                        <a:rPr kumimoji="1" lang="ja-JP" altLang="en-US" sz="1600" dirty="0" smtClean="0"/>
                        <a:t>　　　２９</a:t>
                      </a:r>
                      <a:endParaRPr kumimoji="1" lang="ja-JP" altLang="en-US" sz="1600" dirty="0"/>
                    </a:p>
                  </a:txBody>
                  <a:tcPr/>
                </a:tc>
              </a:tr>
              <a:tr h="37084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収入見込み額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１８</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１０</a:t>
                      </a:r>
                      <a:endParaRPr kumimoji="1" lang="ja-JP" altLang="en-US" sz="1600"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5" name="正方形/長方形 14"/>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歳入確保</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正方形/長方形 1"/>
          <p:cNvSpPr/>
          <p:nvPr/>
        </p:nvSpPr>
        <p:spPr>
          <a:xfrm>
            <a:off x="1475656" y="5659395"/>
            <a:ext cx="6228184" cy="415498"/>
          </a:xfrm>
          <a:prstGeom prst="rect">
            <a:avLst/>
          </a:prstGeom>
        </p:spPr>
        <p:txBody>
          <a:bodyPr wrap="square">
            <a:spAutoFit/>
          </a:bodyPr>
          <a:lstStyle/>
          <a:p>
            <a:pPr lvl="0" defTabSz="647700">
              <a:spcBef>
                <a:spcPct val="0"/>
              </a:spcBef>
              <a:tabLst>
                <a:tab pos="8256588" algn="r"/>
              </a:tabLst>
              <a:defRPr/>
            </a:pP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年度から税制改正に伴い調査対象であった法人に対する利子課税がなくなるため、取組額が減少する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府が自ら徴収する税目：府税のうち、地方消費税及び個人府民税（均等割・所得割）を除いたもの</a:t>
            </a:r>
          </a:p>
        </p:txBody>
      </p:sp>
    </p:spTree>
    <p:extLst>
      <p:ext uri="{BB962C8B-B14F-4D97-AF65-F5344CB8AC3E}">
        <p14:creationId xmlns:p14="http://schemas.microsoft.com/office/powerpoint/2010/main" val="9145988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3467" y="827107"/>
            <a:ext cx="9090533" cy="1077218"/>
          </a:xfrm>
          <a:prstGeom prst="rect">
            <a:avLst/>
          </a:prstGeom>
        </p:spPr>
        <p:txBody>
          <a:bodyPr wrap="square">
            <a:spAutoFit/>
          </a:bodyPr>
          <a:lstStyle/>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債権管理</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財政構造改革プラン（案）の取組みに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債権の回収及び整理に関する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条例」の制定</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改正</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行い</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、毎年</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債権</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の回収</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及び整理に関する目標を定めた計画の策定、その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を公表すること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なっ</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ており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適正</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な債権の回収及び整理を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106</a:t>
            </a:fld>
            <a:endParaRPr lang="ja-JP" altLang="en-US" dirty="0">
              <a:solidFill>
                <a:prstClr val="black"/>
              </a:solidFill>
            </a:endParaRPr>
          </a:p>
        </p:txBody>
      </p:sp>
      <p:sp>
        <p:nvSpPr>
          <p:cNvPr id="40" name="正方形/長方形 39"/>
          <p:cNvSpPr/>
          <p:nvPr/>
        </p:nvSpPr>
        <p:spPr>
          <a:xfrm>
            <a:off x="53467" y="5849875"/>
            <a:ext cx="9090533" cy="830997"/>
          </a:xfrm>
          <a:prstGeom prst="rect">
            <a:avLst/>
          </a:prstGeom>
        </p:spPr>
        <p:txBody>
          <a:bodyPr wrap="square">
            <a:spAutoFit/>
          </a:bodyPr>
          <a:lstStyle/>
          <a:p>
            <a:pPr lvl="0"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課税自主権の活用</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歳入確保に向けたさまざまな取組みの中で、課税自主権の活用を行う場合は、「受益と負担」や</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「税収の使途」を踏まえ、検討を行います。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8" name="グループ化 37"/>
          <p:cNvGrpSpPr/>
          <p:nvPr/>
        </p:nvGrpSpPr>
        <p:grpSpPr>
          <a:xfrm>
            <a:off x="53467" y="1962119"/>
            <a:ext cx="9036496" cy="3771137"/>
            <a:chOff x="53467" y="1789608"/>
            <a:chExt cx="9036496" cy="3771137"/>
          </a:xfrm>
        </p:grpSpPr>
        <p:sp>
          <p:nvSpPr>
            <p:cNvPr id="41" name="Freeform 26"/>
            <p:cNvSpPr>
              <a:spLocks/>
            </p:cNvSpPr>
            <p:nvPr/>
          </p:nvSpPr>
          <p:spPr bwMode="auto">
            <a:xfrm>
              <a:off x="584879" y="2427989"/>
              <a:ext cx="3072584" cy="995841"/>
            </a:xfrm>
            <a:custGeom>
              <a:avLst/>
              <a:gdLst>
                <a:gd name="T0" fmla="*/ 22 w 684"/>
                <a:gd name="T1" fmla="*/ 817 h 4462"/>
                <a:gd name="T2" fmla="*/ 0 w 684"/>
                <a:gd name="T3" fmla="*/ 0 h 4462"/>
                <a:gd name="T4" fmla="*/ 1905 w 684"/>
                <a:gd name="T5" fmla="*/ 0 h 4462"/>
                <a:gd name="T6" fmla="*/ 0 60000 65536"/>
                <a:gd name="T7" fmla="*/ 0 60000 65536"/>
                <a:gd name="T8" fmla="*/ 0 60000 65536"/>
              </a:gdLst>
              <a:ahLst/>
              <a:cxnLst>
                <a:cxn ang="T6">
                  <a:pos x="T0" y="T1"/>
                </a:cxn>
                <a:cxn ang="T7">
                  <a:pos x="T2" y="T3"/>
                </a:cxn>
                <a:cxn ang="T8">
                  <a:pos x="T4" y="T5"/>
                </a:cxn>
              </a:cxnLst>
              <a:rect l="0" t="0" r="r" b="b"/>
              <a:pathLst>
                <a:path w="684" h="4462">
                  <a:moveTo>
                    <a:pt x="8" y="4462"/>
                  </a:moveTo>
                  <a:lnTo>
                    <a:pt x="0" y="0"/>
                  </a:lnTo>
                  <a:lnTo>
                    <a:pt x="684" y="0"/>
                  </a:lnTo>
                </a:path>
              </a:pathLst>
            </a:custGeom>
            <a:noFill/>
            <a:ln w="63500" cap="flat">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42" name="AutoShape 16"/>
            <p:cNvSpPr>
              <a:spLocks noChangeArrowheads="1"/>
            </p:cNvSpPr>
            <p:nvPr/>
          </p:nvSpPr>
          <p:spPr bwMode="auto">
            <a:xfrm>
              <a:off x="6709047" y="4839466"/>
              <a:ext cx="1582738" cy="515992"/>
            </a:xfrm>
            <a:prstGeom prst="roundRect">
              <a:avLst>
                <a:gd name="adj" fmla="val 16667"/>
              </a:avLst>
            </a:prstGeom>
            <a:solidFill>
              <a:srgbClr val="FFFFFF"/>
            </a:solidFill>
            <a:ln w="9525">
              <a:solidFill>
                <a:srgbClr val="000000"/>
              </a:solidFill>
              <a:round/>
              <a:headEnd/>
              <a:tailEnd/>
            </a:ln>
          </p:spPr>
          <p:txBody>
            <a:bodyPr lIns="74295" tIns="8890" rIns="74295" bIns="8890" anchor="ctr" anchorCtr="0"/>
            <a:lstStyle/>
            <a:p>
              <a:pPr algn="ctr" fontAlgn="base">
                <a:spcBef>
                  <a:spcPct val="0"/>
                </a:spcBef>
                <a:spcAft>
                  <a:spcPct val="0"/>
                </a:spcAft>
                <a:defRPr/>
              </a:pPr>
              <a:r>
                <a:rPr kumimoji="0" lang="ja-JP" altLang="en-US" sz="1200" b="1" kern="0" dirty="0">
                  <a:solidFill>
                    <a:srgbClr val="000000"/>
                  </a:solidFill>
                  <a:latin typeface="Century" pitchFamily="18" charset="0"/>
                  <a:ea typeface="HG丸ｺﾞｼｯｸM-PRO" pitchFamily="50" charset="-128"/>
                </a:rPr>
                <a:t>債権の</a:t>
              </a:r>
              <a:r>
                <a:rPr kumimoji="0" lang="ja-JP" altLang="en-US" sz="1200" b="1" kern="0" dirty="0" smtClean="0">
                  <a:solidFill>
                    <a:srgbClr val="000000"/>
                  </a:solidFill>
                  <a:latin typeface="Century" pitchFamily="18" charset="0"/>
                  <a:ea typeface="HG丸ｺﾞｼｯｸM-PRO" pitchFamily="50" charset="-128"/>
                </a:rPr>
                <a:t>整理</a:t>
              </a:r>
              <a:endParaRPr kumimoji="0" lang="en-US" altLang="ja-JP" sz="1200" b="1" kern="0" dirty="0" smtClean="0">
                <a:solidFill>
                  <a:srgbClr val="000000"/>
                </a:solidFill>
                <a:latin typeface="Century" pitchFamily="18" charset="0"/>
                <a:ea typeface="HG丸ｺﾞｼｯｸM-PRO" pitchFamily="50" charset="-128"/>
              </a:endParaRPr>
            </a:p>
            <a:p>
              <a:pPr algn="ctr" fontAlgn="base">
                <a:spcBef>
                  <a:spcPct val="0"/>
                </a:spcBef>
                <a:spcAft>
                  <a:spcPct val="0"/>
                </a:spcAft>
                <a:defRPr/>
              </a:pPr>
              <a:r>
                <a:rPr kumimoji="0" lang="ja-JP" altLang="en-US" sz="1200" b="1" kern="0" dirty="0" smtClean="0">
                  <a:solidFill>
                    <a:srgbClr val="000000"/>
                  </a:solidFill>
                  <a:latin typeface="Century" pitchFamily="18" charset="0"/>
                  <a:ea typeface="HG丸ｺﾞｼｯｸM-PRO" pitchFamily="50" charset="-128"/>
                </a:rPr>
                <a:t>（不納欠損処理）</a:t>
              </a:r>
              <a:endParaRPr kumimoji="0" lang="ja-JP" altLang="en-US" sz="1200" b="1" kern="0" dirty="0">
                <a:solidFill>
                  <a:srgbClr val="000000"/>
                </a:solidFill>
                <a:latin typeface="Verdana" pitchFamily="34" charset="0"/>
                <a:ea typeface="HG丸ｺﾞｼｯｸM-PRO" pitchFamily="50" charset="-128"/>
              </a:endParaRPr>
            </a:p>
          </p:txBody>
        </p:sp>
        <p:sp>
          <p:nvSpPr>
            <p:cNvPr id="43" name="Line 17"/>
            <p:cNvSpPr>
              <a:spLocks noChangeShapeType="1"/>
            </p:cNvSpPr>
            <p:nvPr/>
          </p:nvSpPr>
          <p:spPr bwMode="auto">
            <a:xfrm flipH="1">
              <a:off x="7507224" y="4312239"/>
              <a:ext cx="2369" cy="527227"/>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44" name="AutoShape 18"/>
            <p:cNvSpPr>
              <a:spLocks noChangeArrowheads="1"/>
            </p:cNvSpPr>
            <p:nvPr/>
          </p:nvSpPr>
          <p:spPr bwMode="auto">
            <a:xfrm>
              <a:off x="6103876" y="2705767"/>
              <a:ext cx="2806700" cy="1781967"/>
            </a:xfrm>
            <a:prstGeom prst="roundRect">
              <a:avLst>
                <a:gd name="adj" fmla="val 16667"/>
              </a:avLst>
            </a:prstGeom>
            <a:solidFill>
              <a:srgbClr val="FFFFFF"/>
            </a:solidFill>
            <a:ln w="9525">
              <a:solidFill>
                <a:srgbClr val="000000"/>
              </a:solidFill>
              <a:round/>
              <a:headEnd/>
              <a:tailEnd/>
            </a:ln>
          </p:spPr>
          <p:txBody>
            <a:bodyPr lIns="74295" tIns="72000" rIns="36000" bIns="8890"/>
            <a:lstStyle/>
            <a:p>
              <a:pPr algn="just" fontAlgn="base">
                <a:lnSpc>
                  <a:spcPct val="150000"/>
                </a:lnSpc>
                <a:spcBef>
                  <a:spcPct val="0"/>
                </a:spcBef>
                <a:spcAft>
                  <a:spcPct val="0"/>
                </a:spcAft>
                <a:defRPr/>
              </a:pPr>
              <a:r>
                <a:rPr kumimoji="0" lang="ja-JP" altLang="en-US" sz="1000" b="1" kern="0" dirty="0" smtClean="0">
                  <a:solidFill>
                    <a:srgbClr val="000000"/>
                  </a:solidFill>
                  <a:latin typeface="ＭＳ Ｐゴシック"/>
                </a:rPr>
                <a:t>■ 早期の債権整理</a:t>
              </a:r>
              <a:endParaRPr kumimoji="0" lang="en-US" altLang="ja-JP" sz="1000" b="1" kern="0" dirty="0" smtClean="0">
                <a:solidFill>
                  <a:srgbClr val="000000"/>
                </a:solidFill>
                <a:latin typeface="ＭＳ Ｐゴシック"/>
              </a:endParaRPr>
            </a:p>
            <a:p>
              <a:pPr algn="just" fontAlgn="base">
                <a:lnSpc>
                  <a:spcPct val="150000"/>
                </a:lnSpc>
                <a:spcBef>
                  <a:spcPct val="0"/>
                </a:spcBef>
                <a:spcAft>
                  <a:spcPct val="0"/>
                </a:spcAft>
                <a:defRPr/>
              </a:pPr>
              <a:r>
                <a:rPr kumimoji="0" lang="ja-JP" altLang="en-US" sz="1000" b="1" kern="0" dirty="0">
                  <a:solidFill>
                    <a:srgbClr val="000000"/>
                  </a:solidFill>
                  <a:latin typeface="ＭＳ Ｐゴシック"/>
                </a:rPr>
                <a:t>　</a:t>
              </a:r>
              <a:r>
                <a:rPr kumimoji="0" lang="ja-JP" altLang="en-US" sz="1000" kern="0" dirty="0" smtClean="0">
                  <a:solidFill>
                    <a:srgbClr val="000000"/>
                  </a:solidFill>
                  <a:latin typeface="ＭＳ Ｐゴシック"/>
                </a:rPr>
                <a:t>債権管理にかかるコストの削減を図るとともに</a:t>
              </a:r>
              <a:endParaRPr kumimoji="0" lang="en-US" altLang="ja-JP" sz="1000" kern="0" dirty="0" smtClean="0">
                <a:solidFill>
                  <a:srgbClr val="000000"/>
                </a:solidFill>
                <a:latin typeface="ＭＳ Ｐゴシック"/>
              </a:endParaRPr>
            </a:p>
            <a:p>
              <a:pPr algn="just" fontAlgn="base">
                <a:lnSpc>
                  <a:spcPct val="150000"/>
                </a:lnSpc>
                <a:spcBef>
                  <a:spcPct val="0"/>
                </a:spcBef>
                <a:spcAft>
                  <a:spcPct val="0"/>
                </a:spcAft>
                <a:defRPr/>
              </a:pPr>
              <a:r>
                <a:rPr kumimoji="0" lang="ja-JP" altLang="en-US" sz="1000" kern="0" dirty="0">
                  <a:solidFill>
                    <a:srgbClr val="000000"/>
                  </a:solidFill>
                  <a:latin typeface="ＭＳ Ｐゴシック"/>
                </a:rPr>
                <a:t>　</a:t>
              </a:r>
              <a:r>
                <a:rPr kumimoji="0" lang="ja-JP" altLang="en-US" sz="1000" kern="0" dirty="0" smtClean="0">
                  <a:solidFill>
                    <a:srgbClr val="000000"/>
                  </a:solidFill>
                  <a:latin typeface="ＭＳ Ｐゴシック"/>
                </a:rPr>
                <a:t>財務諸表への適切な反映を行う。</a:t>
              </a:r>
              <a:endParaRPr kumimoji="0" lang="en-US" altLang="ja-JP" sz="1000" kern="0" dirty="0">
                <a:solidFill>
                  <a:srgbClr val="000000"/>
                </a:solidFill>
                <a:latin typeface="ＭＳ Ｐゴシック"/>
              </a:endParaRPr>
            </a:p>
            <a:p>
              <a:pPr algn="just" fontAlgn="base">
                <a:spcBef>
                  <a:spcPct val="30000"/>
                </a:spcBef>
                <a:spcAft>
                  <a:spcPct val="0"/>
                </a:spcAft>
                <a:defRPr/>
              </a:pPr>
              <a:r>
                <a:rPr kumimoji="0" lang="en-US" altLang="ja-JP" sz="1000" b="1" kern="0" dirty="0" smtClean="0">
                  <a:solidFill>
                    <a:srgbClr val="000000"/>
                  </a:solidFill>
                  <a:latin typeface="ＭＳ Ｐゴシック"/>
                </a:rPr>
                <a:t>〔</a:t>
              </a:r>
              <a:r>
                <a:rPr kumimoji="0" lang="ja-JP" altLang="en-US" sz="1000" b="1" kern="0" dirty="0">
                  <a:solidFill>
                    <a:srgbClr val="000000"/>
                  </a:solidFill>
                  <a:latin typeface="ＭＳ Ｐゴシック"/>
                </a:rPr>
                <a:t>私</a:t>
              </a:r>
              <a:r>
                <a:rPr kumimoji="0" lang="ja-JP" altLang="en-US" sz="1000" b="1" kern="0" dirty="0" smtClean="0">
                  <a:solidFill>
                    <a:srgbClr val="000000"/>
                  </a:solidFill>
                  <a:latin typeface="ＭＳ Ｐゴシック"/>
                </a:rPr>
                <a:t>債権</a:t>
              </a:r>
              <a:r>
                <a:rPr kumimoji="0" lang="en-US" altLang="ja-JP" sz="1000" b="1" kern="0" dirty="0" smtClean="0">
                  <a:solidFill>
                    <a:srgbClr val="000000"/>
                  </a:solidFill>
                  <a:latin typeface="ＭＳ Ｐゴシック"/>
                </a:rPr>
                <a:t>〕</a:t>
              </a:r>
              <a:endParaRPr kumimoji="0" lang="en-US" altLang="ja-JP" sz="1000" b="1" kern="0" dirty="0">
                <a:solidFill>
                  <a:srgbClr val="000000"/>
                </a:solidFill>
                <a:latin typeface="ＭＳ Ｐゴシック"/>
              </a:endParaRPr>
            </a:p>
            <a:p>
              <a:pPr algn="just" fontAlgn="base">
                <a:spcBef>
                  <a:spcPct val="0"/>
                </a:spcBef>
                <a:spcAft>
                  <a:spcPct val="0"/>
                </a:spcAft>
                <a:defRPr/>
              </a:pPr>
              <a:r>
                <a:rPr kumimoji="0" lang="ja-JP" altLang="en-US" sz="1000" b="1" kern="0" dirty="0" smtClean="0">
                  <a:solidFill>
                    <a:srgbClr val="000000"/>
                  </a:solidFill>
                  <a:latin typeface="ＭＳ Ｐゴシック"/>
                </a:rPr>
                <a:t>　</a:t>
              </a:r>
              <a:r>
                <a:rPr kumimoji="0" lang="en-US" altLang="ja-JP" sz="1000" b="1" kern="0" dirty="0" smtClean="0">
                  <a:solidFill>
                    <a:srgbClr val="000000"/>
                  </a:solidFill>
                  <a:latin typeface="ＭＳ Ｐゴシック"/>
                </a:rPr>
                <a:t>○</a:t>
              </a:r>
              <a:r>
                <a:rPr kumimoji="0" lang="ja-JP" altLang="en-US" sz="1000" b="1" kern="0" dirty="0" smtClean="0">
                  <a:solidFill>
                    <a:srgbClr val="000000"/>
                  </a:solidFill>
                  <a:latin typeface="ＭＳ Ｐゴシック"/>
                </a:rPr>
                <a:t> 時効の期間が経過しているが時効の援用</a:t>
              </a:r>
              <a:endParaRPr kumimoji="0" lang="en-US" altLang="ja-JP" sz="1000" b="1" kern="0" dirty="0" smtClean="0">
                <a:solidFill>
                  <a:srgbClr val="000000"/>
                </a:solidFill>
                <a:latin typeface="ＭＳ Ｐゴシック"/>
              </a:endParaRPr>
            </a:p>
            <a:p>
              <a:pPr algn="just" fontAlgn="base">
                <a:spcBef>
                  <a:spcPct val="0"/>
                </a:spcBef>
                <a:spcAft>
                  <a:spcPct val="0"/>
                </a:spcAft>
                <a:defRPr/>
              </a:pPr>
              <a:r>
                <a:rPr kumimoji="0" lang="ja-JP" altLang="en-US" sz="1000" b="1" kern="0" dirty="0">
                  <a:solidFill>
                    <a:srgbClr val="000000"/>
                  </a:solidFill>
                  <a:latin typeface="ＭＳ Ｐゴシック"/>
                </a:rPr>
                <a:t>　</a:t>
              </a:r>
              <a:r>
                <a:rPr kumimoji="0" lang="ja-JP" altLang="en-US" sz="1000" b="1" kern="0" dirty="0" smtClean="0">
                  <a:solidFill>
                    <a:srgbClr val="000000"/>
                  </a:solidFill>
                  <a:latin typeface="ＭＳ Ｐゴシック"/>
                </a:rPr>
                <a:t>　が無い債権</a:t>
              </a:r>
              <a:endParaRPr kumimoji="0" lang="en-US" altLang="ja-JP" sz="1000" b="1" kern="0" dirty="0" smtClean="0">
                <a:solidFill>
                  <a:srgbClr val="000000"/>
                </a:solidFill>
                <a:latin typeface="ＭＳ Ｐゴシック"/>
              </a:endParaRPr>
            </a:p>
            <a:p>
              <a:pPr algn="just" fontAlgn="base">
                <a:spcBef>
                  <a:spcPct val="0"/>
                </a:spcBef>
                <a:spcAft>
                  <a:spcPct val="0"/>
                </a:spcAft>
                <a:defRPr/>
              </a:pPr>
              <a:r>
                <a:rPr kumimoji="0" lang="ja-JP" altLang="en-US" sz="1000" b="1" kern="0" dirty="0" smtClean="0">
                  <a:solidFill>
                    <a:srgbClr val="000000"/>
                  </a:solidFill>
                  <a:latin typeface="ＭＳ Ｐゴシック"/>
                </a:rPr>
                <a:t>　⇒ ・債権放棄基準の緩和</a:t>
              </a:r>
              <a:endParaRPr kumimoji="0" lang="en-US" altLang="ja-JP" sz="1000" b="1" kern="0" dirty="0">
                <a:solidFill>
                  <a:srgbClr val="000000"/>
                </a:solidFill>
                <a:latin typeface="ＭＳ Ｐゴシック"/>
              </a:endParaRPr>
            </a:p>
            <a:p>
              <a:pPr algn="just" fontAlgn="base">
                <a:spcBef>
                  <a:spcPct val="0"/>
                </a:spcBef>
                <a:spcAft>
                  <a:spcPct val="0"/>
                </a:spcAft>
                <a:defRPr/>
              </a:pPr>
              <a:r>
                <a:rPr kumimoji="0" lang="ja-JP" altLang="en-US" sz="1000" b="1" kern="0" dirty="0" smtClean="0">
                  <a:solidFill>
                    <a:srgbClr val="000000"/>
                  </a:solidFill>
                  <a:latin typeface="ＭＳ Ｐゴシック"/>
                </a:rPr>
                <a:t>　　　・少額債権の知事専決の導入</a:t>
              </a:r>
              <a:endParaRPr kumimoji="0" lang="en-US" altLang="ja-JP" sz="1000" b="1" kern="0" dirty="0">
                <a:solidFill>
                  <a:srgbClr val="000000"/>
                </a:solidFill>
                <a:latin typeface="ＭＳ Ｐゴシック" pitchFamily="50" charset="-128"/>
              </a:endParaRPr>
            </a:p>
          </p:txBody>
        </p:sp>
        <p:sp>
          <p:nvSpPr>
            <p:cNvPr id="45" name="Line 28"/>
            <p:cNvSpPr>
              <a:spLocks noChangeShapeType="1"/>
            </p:cNvSpPr>
            <p:nvPr/>
          </p:nvSpPr>
          <p:spPr bwMode="auto">
            <a:xfrm>
              <a:off x="1448688" y="4310851"/>
              <a:ext cx="2" cy="528615"/>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47" name="AutoShape 30"/>
            <p:cNvSpPr>
              <a:spLocks noChangeArrowheads="1"/>
            </p:cNvSpPr>
            <p:nvPr/>
          </p:nvSpPr>
          <p:spPr bwMode="auto">
            <a:xfrm>
              <a:off x="252390" y="2705766"/>
              <a:ext cx="2392602" cy="1781968"/>
            </a:xfrm>
            <a:prstGeom prst="roundRect">
              <a:avLst>
                <a:gd name="adj" fmla="val 16667"/>
              </a:avLst>
            </a:prstGeom>
            <a:solidFill>
              <a:srgbClr val="FFFFFF"/>
            </a:solidFill>
            <a:ln w="9525">
              <a:solidFill>
                <a:srgbClr val="000000"/>
              </a:solidFill>
              <a:round/>
              <a:headEnd/>
              <a:tailEnd/>
            </a:ln>
          </p:spPr>
          <p:txBody>
            <a:bodyPr lIns="74295" tIns="180000" rIns="74295" bIns="8890"/>
            <a:lstStyle/>
            <a:p>
              <a:pPr algn="just" fontAlgn="base">
                <a:lnSpc>
                  <a:spcPct val="70000"/>
                </a:lnSpc>
                <a:spcBef>
                  <a:spcPts val="900"/>
                </a:spcBef>
                <a:spcAft>
                  <a:spcPct val="0"/>
                </a:spcAft>
                <a:defRPr/>
              </a:pPr>
              <a:r>
                <a:rPr kumimoji="0" lang="ja-JP" altLang="en-US" sz="1000" b="1" kern="0" dirty="0" smtClean="0">
                  <a:solidFill>
                    <a:srgbClr val="000000"/>
                  </a:solidFill>
                  <a:latin typeface="ＭＳ Ｐゴシック"/>
                </a:rPr>
                <a:t>■ 積極的な債権回収</a:t>
              </a:r>
              <a:endParaRPr kumimoji="0" lang="en-US" altLang="ja-JP" sz="1000" b="1" kern="0" dirty="0" smtClean="0">
                <a:solidFill>
                  <a:srgbClr val="000000"/>
                </a:solidFill>
                <a:latin typeface="ＭＳ Ｐゴシック"/>
              </a:endParaRPr>
            </a:p>
            <a:p>
              <a:pPr algn="just" fontAlgn="base">
                <a:lnSpc>
                  <a:spcPct val="70000"/>
                </a:lnSpc>
                <a:spcBef>
                  <a:spcPts val="900"/>
                </a:spcBef>
                <a:spcAft>
                  <a:spcPct val="0"/>
                </a:spcAft>
                <a:defRPr/>
              </a:pPr>
              <a:r>
                <a:rPr kumimoji="0" lang="ja-JP" altLang="en-US" sz="1000" b="1" kern="0" dirty="0">
                  <a:solidFill>
                    <a:srgbClr val="000000"/>
                  </a:solidFill>
                  <a:latin typeface="ＭＳ Ｐゴシック"/>
                </a:rPr>
                <a:t>　</a:t>
              </a:r>
              <a:r>
                <a:rPr kumimoji="0" lang="ja-JP" altLang="en-US" sz="1000" kern="0" dirty="0" smtClean="0">
                  <a:solidFill>
                    <a:srgbClr val="000000"/>
                  </a:solidFill>
                  <a:latin typeface="ＭＳ Ｐゴシック"/>
                </a:rPr>
                <a:t>督促、納付交渉、催告、所在調査等　</a:t>
              </a:r>
              <a:endParaRPr kumimoji="0" lang="en-US" altLang="ja-JP" sz="1000" kern="0" dirty="0" smtClean="0">
                <a:solidFill>
                  <a:srgbClr val="000000"/>
                </a:solidFill>
                <a:latin typeface="ＭＳ Ｐゴシック"/>
              </a:endParaRPr>
            </a:p>
            <a:p>
              <a:pPr algn="just" fontAlgn="base">
                <a:lnSpc>
                  <a:spcPct val="70000"/>
                </a:lnSpc>
                <a:spcBef>
                  <a:spcPts val="900"/>
                </a:spcBef>
                <a:spcAft>
                  <a:spcPct val="0"/>
                </a:spcAft>
                <a:defRPr/>
              </a:pPr>
              <a:r>
                <a:rPr kumimoji="0" lang="ja-JP" altLang="en-US" sz="1000" kern="0" dirty="0">
                  <a:solidFill>
                    <a:srgbClr val="000000"/>
                  </a:solidFill>
                  <a:latin typeface="ＭＳ Ｐゴシック"/>
                </a:rPr>
                <a:t>　</a:t>
              </a:r>
              <a:r>
                <a:rPr kumimoji="0" lang="ja-JP" altLang="en-US" sz="1000" kern="0" dirty="0" smtClean="0">
                  <a:solidFill>
                    <a:srgbClr val="000000"/>
                  </a:solidFill>
                  <a:latin typeface="ＭＳ Ｐゴシック"/>
                </a:rPr>
                <a:t>の計画的な推進を図る。</a:t>
              </a:r>
              <a:endParaRPr kumimoji="0" lang="en-US" altLang="ja-JP" sz="1000" kern="0" dirty="0">
                <a:solidFill>
                  <a:srgbClr val="000000"/>
                </a:solidFill>
                <a:latin typeface="ＭＳ Ｐゴシック"/>
              </a:endParaRPr>
            </a:p>
            <a:p>
              <a:pPr algn="just" fontAlgn="base">
                <a:lnSpc>
                  <a:spcPct val="70000"/>
                </a:lnSpc>
                <a:spcBef>
                  <a:spcPts val="900"/>
                </a:spcBef>
                <a:spcAft>
                  <a:spcPct val="0"/>
                </a:spcAft>
                <a:defRPr/>
              </a:pPr>
              <a:r>
                <a:rPr kumimoji="0" lang="en-US" altLang="ja-JP" sz="1000" b="1" kern="0" dirty="0" smtClean="0">
                  <a:solidFill>
                    <a:srgbClr val="000000"/>
                  </a:solidFill>
                  <a:latin typeface="ＭＳ Ｐゴシック"/>
                </a:rPr>
                <a:t>〔</a:t>
              </a:r>
              <a:r>
                <a:rPr kumimoji="0" lang="ja-JP" altLang="en-US" sz="1000" b="1" kern="0" dirty="0" smtClean="0">
                  <a:solidFill>
                    <a:srgbClr val="000000"/>
                  </a:solidFill>
                  <a:latin typeface="ＭＳ Ｐゴシック"/>
                </a:rPr>
                <a:t>強制徴収公債権</a:t>
              </a:r>
              <a:r>
                <a:rPr kumimoji="0" lang="en-US" altLang="ja-JP" sz="1000" b="1" kern="0" dirty="0" smtClean="0">
                  <a:solidFill>
                    <a:srgbClr val="000000"/>
                  </a:solidFill>
                  <a:latin typeface="ＭＳ Ｐゴシック"/>
                </a:rPr>
                <a:t>〕</a:t>
              </a:r>
              <a:endParaRPr kumimoji="0" lang="en-US" altLang="ja-JP" sz="1000" b="1" kern="0" dirty="0">
                <a:solidFill>
                  <a:srgbClr val="000000"/>
                </a:solidFill>
                <a:latin typeface="ＭＳ Ｐゴシック"/>
              </a:endParaRPr>
            </a:p>
            <a:p>
              <a:pPr algn="just" fontAlgn="base">
                <a:lnSpc>
                  <a:spcPct val="50000"/>
                </a:lnSpc>
                <a:spcBef>
                  <a:spcPts val="900"/>
                </a:spcBef>
                <a:spcAft>
                  <a:spcPct val="0"/>
                </a:spcAft>
                <a:defRPr/>
              </a:pPr>
              <a:r>
                <a:rPr kumimoji="0" lang="ja-JP" altLang="en-US" sz="1000" b="1" kern="0" dirty="0">
                  <a:solidFill>
                    <a:srgbClr val="000000"/>
                  </a:solidFill>
                  <a:latin typeface="ＭＳ Ｐゴシック"/>
                </a:rPr>
                <a:t>　</a:t>
              </a:r>
              <a:r>
                <a:rPr kumimoji="0" lang="ja-JP" altLang="en-US" sz="1000" b="1" kern="0" dirty="0" smtClean="0">
                  <a:solidFill>
                    <a:srgbClr val="000000"/>
                  </a:solidFill>
                  <a:latin typeface="ＭＳ Ｐゴシック"/>
                </a:rPr>
                <a:t>○ 滞納処分</a:t>
              </a:r>
              <a:endParaRPr kumimoji="0" lang="ja-JP" altLang="en-US" sz="900" b="1" kern="0" dirty="0">
                <a:solidFill>
                  <a:srgbClr val="000000"/>
                </a:solidFill>
                <a:latin typeface="ＭＳ Ｐゴシック"/>
              </a:endParaRPr>
            </a:p>
            <a:p>
              <a:pPr algn="just" fontAlgn="base">
                <a:spcBef>
                  <a:spcPts val="700"/>
                </a:spcBef>
                <a:spcAft>
                  <a:spcPct val="0"/>
                </a:spcAft>
                <a:defRPr/>
              </a:pPr>
              <a:r>
                <a:rPr kumimoji="0" lang="en-US" altLang="ja-JP" sz="1000" b="1" kern="0" dirty="0" smtClean="0">
                  <a:solidFill>
                    <a:srgbClr val="000000"/>
                  </a:solidFill>
                  <a:latin typeface="ＭＳ Ｐゴシック"/>
                </a:rPr>
                <a:t>〔</a:t>
              </a:r>
              <a:r>
                <a:rPr kumimoji="0" lang="ja-JP" altLang="en-US" sz="1000" b="1" kern="0" dirty="0">
                  <a:solidFill>
                    <a:srgbClr val="000000"/>
                  </a:solidFill>
                  <a:latin typeface="ＭＳ Ｐゴシック"/>
                </a:rPr>
                <a:t>私</a:t>
              </a:r>
              <a:r>
                <a:rPr kumimoji="0" lang="ja-JP" altLang="en-US" sz="1000" b="1" kern="0" dirty="0" smtClean="0">
                  <a:solidFill>
                    <a:srgbClr val="000000"/>
                  </a:solidFill>
                  <a:latin typeface="ＭＳ Ｐゴシック"/>
                </a:rPr>
                <a:t>債権</a:t>
              </a:r>
              <a:r>
                <a:rPr kumimoji="0" lang="ja-JP" altLang="en-US" sz="1000" b="1" kern="0" dirty="0">
                  <a:solidFill>
                    <a:srgbClr val="000000"/>
                  </a:solidFill>
                  <a:latin typeface="ＭＳ Ｐゴシック"/>
                </a:rPr>
                <a:t>・非強制徴収公債権</a:t>
              </a:r>
              <a:r>
                <a:rPr kumimoji="0" lang="en-US" altLang="ja-JP" sz="1000" b="1" kern="0" dirty="0" smtClean="0">
                  <a:solidFill>
                    <a:srgbClr val="000000"/>
                  </a:solidFill>
                  <a:latin typeface="ＭＳ Ｐゴシック"/>
                </a:rPr>
                <a:t>〕</a:t>
              </a:r>
              <a:endParaRPr kumimoji="0" lang="en-US" altLang="ja-JP" sz="1000" b="1" kern="0" dirty="0">
                <a:solidFill>
                  <a:srgbClr val="000000"/>
                </a:solidFill>
                <a:latin typeface="ＭＳ Ｐゴシック"/>
              </a:endParaRPr>
            </a:p>
            <a:p>
              <a:pPr algn="just" fontAlgn="base">
                <a:lnSpc>
                  <a:spcPct val="50000"/>
                </a:lnSpc>
                <a:spcBef>
                  <a:spcPts val="700"/>
                </a:spcBef>
                <a:spcAft>
                  <a:spcPct val="0"/>
                </a:spcAft>
                <a:defRPr/>
              </a:pPr>
              <a:r>
                <a:rPr kumimoji="0" lang="ja-JP" altLang="en-US" sz="1100" b="1" kern="0" dirty="0">
                  <a:solidFill>
                    <a:srgbClr val="000000"/>
                  </a:solidFill>
                  <a:latin typeface="ＭＳ Ｐゴシック"/>
                </a:rPr>
                <a:t>　</a:t>
              </a:r>
              <a:r>
                <a:rPr kumimoji="0" lang="ja-JP" altLang="en-US" sz="1000" b="1" kern="0" dirty="0" smtClean="0">
                  <a:solidFill>
                    <a:srgbClr val="000000"/>
                  </a:solidFill>
                  <a:latin typeface="ＭＳ Ｐゴシック"/>
                </a:rPr>
                <a:t>○ 支払</a:t>
              </a:r>
              <a:r>
                <a:rPr kumimoji="0" lang="ja-JP" altLang="en-US" sz="1000" b="1" kern="0" dirty="0">
                  <a:solidFill>
                    <a:srgbClr val="000000"/>
                  </a:solidFill>
                  <a:latin typeface="ＭＳ Ｐゴシック"/>
                </a:rPr>
                <a:t>督促、</a:t>
              </a:r>
              <a:r>
                <a:rPr kumimoji="0" lang="ja-JP" altLang="en-US" sz="1000" b="1" kern="0" dirty="0" smtClean="0">
                  <a:solidFill>
                    <a:srgbClr val="000000"/>
                  </a:solidFill>
                  <a:latin typeface="ＭＳ Ｐゴシック"/>
                </a:rPr>
                <a:t>訴訟</a:t>
              </a:r>
              <a:endParaRPr kumimoji="0" lang="ja-JP" altLang="en-US" sz="1000" b="1" kern="0" dirty="0">
                <a:solidFill>
                  <a:srgbClr val="000000"/>
                </a:solidFill>
                <a:latin typeface="ＭＳ Ｐゴシック"/>
              </a:endParaRPr>
            </a:p>
          </p:txBody>
        </p:sp>
        <p:sp>
          <p:nvSpPr>
            <p:cNvPr id="48" name="AutoShape 31" descr="50%"/>
            <p:cNvSpPr>
              <a:spLocks noChangeArrowheads="1"/>
            </p:cNvSpPr>
            <p:nvPr/>
          </p:nvSpPr>
          <p:spPr bwMode="auto">
            <a:xfrm>
              <a:off x="800450" y="2580352"/>
              <a:ext cx="1220787" cy="250825"/>
            </a:xfrm>
            <a:prstGeom prst="roundRect">
              <a:avLst>
                <a:gd name="adj" fmla="val 16667"/>
              </a:avLst>
            </a:prstGeom>
            <a:pattFill prst="pct50">
              <a:fgClr>
                <a:srgbClr val="00FF00"/>
              </a:fgClr>
              <a:bgClr>
                <a:srgbClr val="FFFFFF"/>
              </a:bgClr>
            </a:pattFill>
            <a:ln w="9525">
              <a:solidFill>
                <a:srgbClr val="000000"/>
              </a:solidFill>
              <a:round/>
              <a:headEnd/>
              <a:tailEnd/>
            </a:ln>
          </p:spPr>
          <p:txBody>
            <a:bodyPr lIns="74295" tIns="8890" rIns="74295" bIns="8890" anchor="ctr" anchorCtr="0"/>
            <a:lstStyle/>
            <a:p>
              <a:pPr algn="ctr" fontAlgn="base">
                <a:lnSpc>
                  <a:spcPct val="110000"/>
                </a:lnSpc>
                <a:spcBef>
                  <a:spcPts val="400"/>
                </a:spcBef>
                <a:spcAft>
                  <a:spcPct val="0"/>
                </a:spcAft>
                <a:defRPr/>
              </a:pPr>
              <a:r>
                <a:rPr kumimoji="0" lang="ja-JP" altLang="en-US" sz="1200" b="1" kern="0" dirty="0">
                  <a:solidFill>
                    <a:srgbClr val="000000"/>
                  </a:solidFill>
                  <a:latin typeface="HG丸ｺﾞｼｯｸM-PRO" panose="020F0600000000000000" pitchFamily="50" charset="-128"/>
                  <a:ea typeface="HG丸ｺﾞｼｯｸM-PRO" panose="020F0600000000000000" pitchFamily="50" charset="-128"/>
                </a:rPr>
                <a:t>債権回収事案</a:t>
              </a:r>
              <a:endParaRPr kumimoji="0" lang="ja-JP" altLang="en-US" sz="1200" kern="0" dirty="0">
                <a:solidFill>
                  <a:srgbClr val="000000"/>
                </a:solidFill>
                <a:latin typeface="HG丸ｺﾞｼｯｸM-PRO" panose="020F0600000000000000" pitchFamily="50" charset="-128"/>
                <a:ea typeface="HG丸ｺﾞｼｯｸM-PRO" panose="020F0600000000000000" pitchFamily="50" charset="-128"/>
              </a:endParaRPr>
            </a:p>
          </p:txBody>
        </p:sp>
        <p:sp>
          <p:nvSpPr>
            <p:cNvPr id="49" name="Rectangle 50"/>
            <p:cNvSpPr>
              <a:spLocks noChangeArrowheads="1"/>
            </p:cNvSpPr>
            <p:nvPr/>
          </p:nvSpPr>
          <p:spPr bwMode="auto">
            <a:xfrm>
              <a:off x="53467" y="1969789"/>
              <a:ext cx="9036496" cy="3590956"/>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50" name="AutoShape 51"/>
            <p:cNvSpPr>
              <a:spLocks noChangeArrowheads="1"/>
            </p:cNvSpPr>
            <p:nvPr/>
          </p:nvSpPr>
          <p:spPr bwMode="auto">
            <a:xfrm>
              <a:off x="2793667" y="1789608"/>
              <a:ext cx="3444558" cy="360362"/>
            </a:xfrm>
            <a:prstGeom prst="horizontalScroll">
              <a:avLst>
                <a:gd name="adj" fmla="val 12500"/>
              </a:avLst>
            </a:prstGeom>
            <a:solidFill>
              <a:srgbClr val="CCFFFF"/>
            </a:solidFill>
            <a:ln w="9525">
              <a:solidFill>
                <a:srgbClr val="000000"/>
              </a:solidFill>
              <a:round/>
              <a:headEnd/>
              <a:tailEnd/>
            </a:ln>
          </p:spPr>
          <p:txBody>
            <a:bodyPr lIns="74295" tIns="8890" rIns="74295" bIns="8890" anchor="ctr" anchorCtr="0"/>
            <a:lstStyle/>
            <a:p>
              <a:pPr algn="ctr" fontAlgn="ctr">
                <a:lnSpc>
                  <a:spcPct val="170000"/>
                </a:lnSpc>
                <a:spcBef>
                  <a:spcPct val="0"/>
                </a:spcBef>
                <a:spcAft>
                  <a:spcPct val="0"/>
                </a:spcAft>
                <a:defRPr/>
              </a:pPr>
              <a:r>
                <a:rPr kumimoji="0" lang="ja-JP" altLang="en-US" b="1" kern="0" baseline="30000" dirty="0" smtClean="0">
                  <a:solidFill>
                    <a:srgbClr val="000000"/>
                  </a:solidFill>
                  <a:latin typeface="HG丸ｺﾞｼｯｸM-PRO" pitchFamily="50" charset="-128"/>
                  <a:ea typeface="HG丸ｺﾞｼｯｸM-PRO" pitchFamily="50" charset="-128"/>
                </a:rPr>
                <a:t>大阪府</a:t>
              </a:r>
              <a:r>
                <a:rPr kumimoji="0" lang="ja-JP" altLang="en-US" b="1" kern="0" baseline="30000" dirty="0">
                  <a:solidFill>
                    <a:srgbClr val="000000"/>
                  </a:solidFill>
                  <a:latin typeface="HG丸ｺﾞｼｯｸM-PRO" pitchFamily="50" charset="-128"/>
                  <a:ea typeface="HG丸ｺﾞｼｯｸM-PRO" pitchFamily="50" charset="-128"/>
                </a:rPr>
                <a:t>債権の回収及び整理に関する</a:t>
              </a:r>
              <a:r>
                <a:rPr kumimoji="0" lang="ja-JP" altLang="en-US" b="1" kern="0" baseline="30000" dirty="0" smtClean="0">
                  <a:solidFill>
                    <a:srgbClr val="000000"/>
                  </a:solidFill>
                  <a:latin typeface="HG丸ｺﾞｼｯｸM-PRO" pitchFamily="50" charset="-128"/>
                  <a:ea typeface="HG丸ｺﾞｼｯｸM-PRO" pitchFamily="50" charset="-128"/>
                </a:rPr>
                <a:t>条例</a:t>
              </a:r>
              <a:endParaRPr kumimoji="0" lang="ja-JP" altLang="en-US" sz="1400" b="1" kern="0" baseline="30000" dirty="0">
                <a:solidFill>
                  <a:srgbClr val="000000"/>
                </a:solidFill>
                <a:latin typeface="ＭＳ Ｐ明朝" pitchFamily="18" charset="-128"/>
                <a:ea typeface="ＭＳ Ｐ明朝" pitchFamily="18" charset="-128"/>
              </a:endParaRPr>
            </a:p>
          </p:txBody>
        </p:sp>
        <p:sp>
          <p:nvSpPr>
            <p:cNvPr id="51" name="Line 39"/>
            <p:cNvSpPr>
              <a:spLocks noChangeShapeType="1"/>
            </p:cNvSpPr>
            <p:nvPr/>
          </p:nvSpPr>
          <p:spPr bwMode="auto">
            <a:xfrm flipH="1">
              <a:off x="4443187" y="2629564"/>
              <a:ext cx="0" cy="403225"/>
            </a:xfrm>
            <a:prstGeom prst="line">
              <a:avLst/>
            </a:prstGeom>
            <a:noFill/>
            <a:ln w="63500">
              <a:solidFill>
                <a:srgbClr val="000000"/>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52" name="Rectangle 32"/>
            <p:cNvSpPr>
              <a:spLocks noChangeArrowheads="1"/>
            </p:cNvSpPr>
            <p:nvPr/>
          </p:nvSpPr>
          <p:spPr bwMode="auto">
            <a:xfrm>
              <a:off x="2825339" y="2831176"/>
              <a:ext cx="3097213" cy="2577169"/>
            </a:xfrm>
            <a:prstGeom prst="rect">
              <a:avLst/>
            </a:prstGeom>
            <a:solidFill>
              <a:srgbClr val="FFFFFF"/>
            </a:solidFill>
            <a:ln w="9525">
              <a:solidFill>
                <a:srgbClr val="000000"/>
              </a:solidFill>
              <a:prstDash val="sysDot"/>
              <a:miter lim="800000"/>
              <a:headEnd/>
              <a:tailEnd/>
            </a:ln>
          </p:spPr>
          <p:txBody>
            <a:bodyPr lIns="74295" tIns="8890" rIns="74295" bIns="8890"/>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53" name="Rectangle 36"/>
            <p:cNvSpPr>
              <a:spLocks noChangeArrowheads="1"/>
            </p:cNvSpPr>
            <p:nvPr/>
          </p:nvSpPr>
          <p:spPr bwMode="auto">
            <a:xfrm>
              <a:off x="3002456" y="4209128"/>
              <a:ext cx="2736305" cy="278606"/>
            </a:xfrm>
            <a:prstGeom prst="rect">
              <a:avLst/>
            </a:prstGeom>
            <a:solidFill>
              <a:srgbClr val="C0C0C0">
                <a:alpha val="39999"/>
              </a:srgbClr>
            </a:solidFill>
            <a:ln w="9525">
              <a:solidFill>
                <a:srgbClr val="000000"/>
              </a:solidFill>
              <a:miter lim="800000"/>
              <a:headEnd/>
              <a:tailEnd/>
            </a:ln>
          </p:spPr>
          <p:txBody>
            <a:bodyPr lIns="0" tIns="8890" rIns="0" bIns="8890" anchor="ctr" anchorCtr="0"/>
            <a:lstStyle/>
            <a:p>
              <a:pPr algn="ctr" fontAlgn="base">
                <a:lnSpc>
                  <a:spcPct val="120000"/>
                </a:lnSpc>
                <a:spcBef>
                  <a:spcPts val="900"/>
                </a:spcBef>
                <a:spcAft>
                  <a:spcPct val="0"/>
                </a:spcAft>
                <a:defRPr/>
              </a:pPr>
              <a:r>
                <a:rPr kumimoji="0" lang="en-US" altLang="ja-JP" sz="1100" kern="0" dirty="0">
                  <a:solidFill>
                    <a:srgbClr val="000000"/>
                  </a:solidFill>
                  <a:latin typeface="HG丸ｺﾞｼｯｸM-PRO" pitchFamily="50" charset="-128"/>
                  <a:ea typeface="HG丸ｺﾞｼｯｸM-PRO" pitchFamily="50" charset="-128"/>
                </a:rPr>
                <a:t>◎ </a:t>
              </a:r>
              <a:r>
                <a:rPr kumimoji="0" lang="ja-JP" altLang="en-US" sz="1100" kern="0" dirty="0" smtClean="0">
                  <a:solidFill>
                    <a:srgbClr val="000000"/>
                  </a:solidFill>
                  <a:latin typeface="HG丸ｺﾞｼｯｸM-PRO" pitchFamily="50" charset="-128"/>
                  <a:ea typeface="HG丸ｺﾞｼｯｸM-PRO" pitchFamily="50" charset="-128"/>
                </a:rPr>
                <a:t>計画の公表</a:t>
              </a:r>
              <a:r>
                <a:rPr kumimoji="0" lang="ja-JP" altLang="en-US" sz="900" kern="0" dirty="0" smtClean="0">
                  <a:solidFill>
                    <a:srgbClr val="000000"/>
                  </a:solidFill>
                  <a:latin typeface="HG丸ｺﾞｼｯｸM-PRO" pitchFamily="50" charset="-128"/>
                  <a:ea typeface="HG丸ｺﾞｼｯｸM-PRO" pitchFamily="50" charset="-128"/>
                </a:rPr>
                <a:t>（条例第３条第２項）</a:t>
              </a:r>
              <a:endParaRPr kumimoji="0" lang="ja-JP" altLang="en-US" sz="900" kern="0" dirty="0">
                <a:solidFill>
                  <a:srgbClr val="000000"/>
                </a:solidFill>
                <a:latin typeface="HG丸ｺﾞｼｯｸM-PRO" pitchFamily="50" charset="-128"/>
                <a:ea typeface="HG丸ｺﾞｼｯｸM-PRO" pitchFamily="50" charset="-128"/>
              </a:endParaRPr>
            </a:p>
          </p:txBody>
        </p:sp>
        <p:sp>
          <p:nvSpPr>
            <p:cNvPr id="54" name="Rectangle 37"/>
            <p:cNvSpPr>
              <a:spLocks noChangeArrowheads="1"/>
            </p:cNvSpPr>
            <p:nvPr/>
          </p:nvSpPr>
          <p:spPr bwMode="auto">
            <a:xfrm>
              <a:off x="2907368" y="2936683"/>
              <a:ext cx="2952763" cy="984313"/>
            </a:xfrm>
            <a:prstGeom prst="rect">
              <a:avLst/>
            </a:prstGeom>
            <a:solidFill>
              <a:srgbClr val="C0C0C0">
                <a:alpha val="39999"/>
              </a:srgbClr>
            </a:solidFill>
            <a:ln w="9525">
              <a:solidFill>
                <a:srgbClr val="000000"/>
              </a:solidFill>
              <a:miter lim="800000"/>
              <a:headEnd/>
              <a:tailEnd/>
            </a:ln>
          </p:spPr>
          <p:txBody>
            <a:bodyPr lIns="74295" tIns="36000" rIns="74295" bIns="8890"/>
            <a:lstStyle/>
            <a:p>
              <a:pPr algn="ctr" fontAlgn="base">
                <a:spcBef>
                  <a:spcPts val="713"/>
                </a:spcBef>
                <a:spcAft>
                  <a:spcPct val="0"/>
                </a:spcAft>
                <a:defRPr/>
              </a:pPr>
              <a:r>
                <a:rPr kumimoji="0" lang="en-US" altLang="ja-JP" sz="1100" kern="0" dirty="0">
                  <a:solidFill>
                    <a:srgbClr val="000000"/>
                  </a:solidFill>
                  <a:latin typeface="HG丸ｺﾞｼｯｸM-PRO" pitchFamily="50" charset="-128"/>
                  <a:ea typeface="HG丸ｺﾞｼｯｸM-PRO" pitchFamily="50" charset="-128"/>
                </a:rPr>
                <a:t>◎ </a:t>
              </a:r>
              <a:r>
                <a:rPr kumimoji="0" lang="ja-JP" altLang="en-US" sz="1100" kern="0" dirty="0">
                  <a:solidFill>
                    <a:srgbClr val="000000"/>
                  </a:solidFill>
                  <a:latin typeface="HG丸ｺﾞｼｯｸM-PRO" pitchFamily="50" charset="-128"/>
                  <a:ea typeface="HG丸ｺﾞｼｯｸM-PRO" pitchFamily="50" charset="-128"/>
                </a:rPr>
                <a:t>債権回収・整理計画</a:t>
              </a:r>
              <a:r>
                <a:rPr kumimoji="0" lang="ja-JP" altLang="en-US" sz="1100" kern="0" dirty="0" smtClean="0">
                  <a:solidFill>
                    <a:srgbClr val="000000"/>
                  </a:solidFill>
                  <a:latin typeface="HG丸ｺﾞｼｯｸM-PRO" pitchFamily="50" charset="-128"/>
                  <a:ea typeface="HG丸ｺﾞｼｯｸM-PRO" pitchFamily="50" charset="-128"/>
                </a:rPr>
                <a:t>の策定</a:t>
              </a:r>
              <a:r>
                <a:rPr kumimoji="0" lang="ja-JP" altLang="en-US" sz="900" kern="0" dirty="0" smtClean="0">
                  <a:solidFill>
                    <a:srgbClr val="000000"/>
                  </a:solidFill>
                  <a:latin typeface="HG丸ｺﾞｼｯｸM-PRO" pitchFamily="50" charset="-128"/>
                  <a:ea typeface="HG丸ｺﾞｼｯｸM-PRO" pitchFamily="50" charset="-128"/>
                </a:rPr>
                <a:t>（条例第３条）</a:t>
              </a:r>
              <a:endParaRPr kumimoji="0" lang="ja-JP" altLang="en-US" sz="900" b="1" kern="0" dirty="0">
                <a:solidFill>
                  <a:srgbClr val="000000"/>
                </a:solidFill>
                <a:latin typeface="Verdana" pitchFamily="34" charset="0"/>
              </a:endParaRPr>
            </a:p>
          </p:txBody>
        </p:sp>
        <p:sp>
          <p:nvSpPr>
            <p:cNvPr id="55" name="AutoShape 38"/>
            <p:cNvSpPr>
              <a:spLocks noChangeArrowheads="1"/>
            </p:cNvSpPr>
            <p:nvPr/>
          </p:nvSpPr>
          <p:spPr bwMode="auto">
            <a:xfrm>
              <a:off x="3831020" y="3920997"/>
              <a:ext cx="1007740" cy="288131"/>
            </a:xfrm>
            <a:prstGeom prst="downArrow">
              <a:avLst>
                <a:gd name="adj1" fmla="val 50000"/>
                <a:gd name="adj2" fmla="val 25000"/>
              </a:avLst>
            </a:prstGeom>
            <a:solidFill>
              <a:srgbClr val="FFFFFF"/>
            </a:solidFill>
            <a:ln w="12700">
              <a:solidFill>
                <a:srgbClr val="000000"/>
              </a:solidFill>
              <a:miter lim="800000"/>
              <a:headEnd/>
              <a:tailEnd/>
            </a:ln>
          </p:spPr>
          <p:txBody>
            <a:bodyPr lIns="74295" tIns="8890" rIns="74295" bIns="8890"/>
            <a:lstStyle/>
            <a:p>
              <a:pPr algn="ctr" fontAlgn="base">
                <a:spcBef>
                  <a:spcPct val="0"/>
                </a:spcBef>
                <a:spcAft>
                  <a:spcPct val="0"/>
                </a:spcAft>
                <a:defRPr/>
              </a:pPr>
              <a:endParaRPr kumimoji="0" lang="ja-JP" altLang="en-US" sz="1000" b="1" kern="0" dirty="0">
                <a:solidFill>
                  <a:srgbClr val="000000"/>
                </a:solidFill>
                <a:latin typeface="Verdana" pitchFamily="34" charset="0"/>
              </a:endParaRPr>
            </a:p>
          </p:txBody>
        </p:sp>
        <p:sp>
          <p:nvSpPr>
            <p:cNvPr id="56" name="Rectangle 47"/>
            <p:cNvSpPr>
              <a:spLocks noChangeArrowheads="1"/>
            </p:cNvSpPr>
            <p:nvPr/>
          </p:nvSpPr>
          <p:spPr bwMode="auto">
            <a:xfrm>
              <a:off x="3124067" y="3638533"/>
              <a:ext cx="2519363" cy="197929"/>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pPr algn="ctr" fontAlgn="base">
                <a:lnSpc>
                  <a:spcPct val="120000"/>
                </a:lnSpc>
                <a:spcBef>
                  <a:spcPct val="0"/>
                </a:spcBef>
                <a:spcAft>
                  <a:spcPct val="0"/>
                </a:spcAft>
                <a:defRPr/>
              </a:pPr>
              <a:r>
                <a:rPr kumimoji="0" lang="ja-JP" altLang="en-US" sz="1000" b="1" i="1" kern="0" dirty="0" smtClean="0">
                  <a:solidFill>
                    <a:srgbClr val="000000"/>
                  </a:solidFill>
                  <a:latin typeface="HG丸ｺﾞｼｯｸM-PRO" panose="020F0600000000000000" pitchFamily="50" charset="-128"/>
                  <a:ea typeface="HG丸ｺﾞｼｯｸM-PRO" panose="020F0600000000000000" pitchFamily="50" charset="-128"/>
                </a:rPr>
                <a:t>債権の回収及び整理に関する目標の設定</a:t>
              </a:r>
              <a:endParaRPr kumimoji="0" lang="ja-JP" altLang="en-US" sz="1000" b="1" i="1" kern="0" dirty="0">
                <a:solidFill>
                  <a:srgbClr val="000000"/>
                </a:solidFill>
                <a:latin typeface="HG丸ｺﾞｼｯｸM-PRO" panose="020F0600000000000000" pitchFamily="50" charset="-128"/>
                <a:ea typeface="HG丸ｺﾞｼｯｸM-PRO" panose="020F0600000000000000" pitchFamily="50" charset="-128"/>
              </a:endParaRPr>
            </a:p>
            <a:p>
              <a:pPr fontAlgn="base">
                <a:spcBef>
                  <a:spcPct val="0"/>
                </a:spcBef>
                <a:spcAft>
                  <a:spcPct val="0"/>
                </a:spcAft>
                <a:defRPr/>
              </a:pPr>
              <a:endParaRPr kumimoji="0" lang="en-US" altLang="ja-JP" sz="1000" kern="0" dirty="0">
                <a:solidFill>
                  <a:srgbClr val="000000"/>
                </a:solidFill>
                <a:latin typeface="Verdana" pitchFamily="34" charset="0"/>
              </a:endParaRPr>
            </a:p>
          </p:txBody>
        </p:sp>
        <p:sp>
          <p:nvSpPr>
            <p:cNvPr id="57" name="Rectangle 36"/>
            <p:cNvSpPr>
              <a:spLocks noChangeArrowheads="1"/>
            </p:cNvSpPr>
            <p:nvPr/>
          </p:nvSpPr>
          <p:spPr bwMode="auto">
            <a:xfrm>
              <a:off x="3002457" y="4775865"/>
              <a:ext cx="2736306" cy="507496"/>
            </a:xfrm>
            <a:prstGeom prst="rect">
              <a:avLst/>
            </a:prstGeom>
            <a:solidFill>
              <a:srgbClr val="C0C0C0">
                <a:alpha val="39999"/>
              </a:srgbClr>
            </a:solidFill>
            <a:ln w="9525">
              <a:solidFill>
                <a:srgbClr val="000000"/>
              </a:solidFill>
              <a:miter lim="800000"/>
              <a:headEnd/>
              <a:tailEnd/>
            </a:ln>
          </p:spPr>
          <p:txBody>
            <a:bodyPr lIns="0" tIns="8890" rIns="0" bIns="8890" anchor="ctr" anchorCtr="0"/>
            <a:lstStyle/>
            <a:p>
              <a:pPr algn="ctr" fontAlgn="base">
                <a:spcBef>
                  <a:spcPts val="900"/>
                </a:spcBef>
                <a:spcAft>
                  <a:spcPct val="0"/>
                </a:spcAft>
                <a:defRPr/>
              </a:pPr>
              <a:r>
                <a:rPr kumimoji="0" lang="en-US" altLang="ja-JP" sz="1100" kern="0" dirty="0">
                  <a:solidFill>
                    <a:srgbClr val="000000"/>
                  </a:solidFill>
                  <a:latin typeface="HG丸ｺﾞｼｯｸM-PRO" pitchFamily="50" charset="-128"/>
                  <a:ea typeface="HG丸ｺﾞｼｯｸM-PRO" pitchFamily="50" charset="-128"/>
                </a:rPr>
                <a:t>◎ </a:t>
              </a:r>
              <a:r>
                <a:rPr kumimoji="0" lang="ja-JP" altLang="en-US" sz="1100" kern="0" dirty="0" smtClean="0">
                  <a:solidFill>
                    <a:srgbClr val="000000"/>
                  </a:solidFill>
                  <a:latin typeface="HG丸ｺﾞｼｯｸM-PRO" pitchFamily="50" charset="-128"/>
                  <a:ea typeface="HG丸ｺﾞｼｯｸM-PRO" pitchFamily="50" charset="-128"/>
                </a:rPr>
                <a:t>進捗状況の公表</a:t>
              </a:r>
              <a:r>
                <a:rPr kumimoji="0" lang="ja-JP" altLang="en-US" sz="900" kern="0" dirty="0" smtClean="0">
                  <a:solidFill>
                    <a:srgbClr val="000000"/>
                  </a:solidFill>
                  <a:latin typeface="HG丸ｺﾞｼｯｸM-PRO" pitchFamily="50" charset="-128"/>
                  <a:ea typeface="HG丸ｺﾞｼｯｸM-PRO" pitchFamily="50" charset="-128"/>
                </a:rPr>
                <a:t>（条例第５条）</a:t>
              </a:r>
              <a:endParaRPr kumimoji="0" lang="en-US" altLang="ja-JP" sz="900" kern="0" dirty="0" smtClean="0">
                <a:solidFill>
                  <a:srgbClr val="000000"/>
                </a:solidFill>
                <a:latin typeface="HG丸ｺﾞｼｯｸM-PRO" pitchFamily="50" charset="-128"/>
                <a:ea typeface="HG丸ｺﾞｼｯｸM-PRO" pitchFamily="50" charset="-128"/>
              </a:endParaRPr>
            </a:p>
            <a:p>
              <a:pPr algn="ctr" fontAlgn="base">
                <a:spcBef>
                  <a:spcPts val="900"/>
                </a:spcBef>
                <a:spcAft>
                  <a:spcPct val="0"/>
                </a:spcAft>
                <a:defRPr/>
              </a:pPr>
              <a:r>
                <a:rPr kumimoji="0" lang="en-US" altLang="ja-JP" sz="900" kern="0" dirty="0" smtClean="0">
                  <a:solidFill>
                    <a:srgbClr val="000000"/>
                  </a:solidFill>
                  <a:latin typeface="HG丸ｺﾞｼｯｸM-PRO" pitchFamily="50" charset="-128"/>
                  <a:ea typeface="HG丸ｺﾞｼｯｸM-PRO" pitchFamily="50" charset="-128"/>
                </a:rPr>
                <a:t>10</a:t>
              </a:r>
              <a:r>
                <a:rPr kumimoji="0" lang="ja-JP" altLang="en-US" sz="900" kern="0" dirty="0" smtClean="0">
                  <a:solidFill>
                    <a:srgbClr val="000000"/>
                  </a:solidFill>
                  <a:latin typeface="HG丸ｺﾞｼｯｸM-PRO" pitchFamily="50" charset="-128"/>
                  <a:ea typeface="HG丸ｺﾞｼｯｸM-PRO" pitchFamily="50" charset="-128"/>
                </a:rPr>
                <a:t>月末及び</a:t>
              </a:r>
              <a:r>
                <a:rPr kumimoji="0" lang="en-US" altLang="ja-JP" sz="900" kern="0" dirty="0" smtClean="0">
                  <a:solidFill>
                    <a:srgbClr val="000000"/>
                  </a:solidFill>
                  <a:latin typeface="HG丸ｺﾞｼｯｸM-PRO" pitchFamily="50" charset="-128"/>
                  <a:ea typeface="HG丸ｺﾞｼｯｸM-PRO" pitchFamily="50" charset="-128"/>
                </a:rPr>
                <a:t>5</a:t>
              </a:r>
              <a:r>
                <a:rPr kumimoji="0" lang="ja-JP" altLang="en-US" sz="900" kern="0" dirty="0" smtClean="0">
                  <a:solidFill>
                    <a:srgbClr val="000000"/>
                  </a:solidFill>
                  <a:latin typeface="HG丸ｺﾞｼｯｸM-PRO" pitchFamily="50" charset="-128"/>
                  <a:ea typeface="HG丸ｺﾞｼｯｸM-PRO" pitchFamily="50" charset="-128"/>
                </a:rPr>
                <a:t>月末時点の年</a:t>
              </a:r>
              <a:r>
                <a:rPr kumimoji="0" lang="en-US" altLang="ja-JP" sz="900" kern="0" dirty="0" smtClean="0">
                  <a:solidFill>
                    <a:srgbClr val="000000"/>
                  </a:solidFill>
                  <a:latin typeface="HG丸ｺﾞｼｯｸM-PRO" pitchFamily="50" charset="-128"/>
                  <a:ea typeface="HG丸ｺﾞｼｯｸM-PRO" pitchFamily="50" charset="-128"/>
                </a:rPr>
                <a:t>2</a:t>
              </a:r>
              <a:r>
                <a:rPr kumimoji="0" lang="ja-JP" altLang="en-US" sz="900" kern="0" dirty="0" smtClean="0">
                  <a:solidFill>
                    <a:srgbClr val="000000"/>
                  </a:solidFill>
                  <a:latin typeface="HG丸ｺﾞｼｯｸM-PRO" pitchFamily="50" charset="-128"/>
                  <a:ea typeface="HG丸ｺﾞｼｯｸM-PRO" pitchFamily="50" charset="-128"/>
                </a:rPr>
                <a:t>回</a:t>
              </a:r>
              <a:r>
                <a:rPr kumimoji="0" lang="ja-JP" altLang="en-US" sz="800" kern="0" dirty="0" smtClean="0">
                  <a:solidFill>
                    <a:srgbClr val="000000"/>
                  </a:solidFill>
                  <a:latin typeface="HG丸ｺﾞｼｯｸM-PRO" pitchFamily="50" charset="-128"/>
                  <a:ea typeface="HG丸ｺﾞｼｯｸM-PRO" pitchFamily="50" charset="-128"/>
                </a:rPr>
                <a:t>（</a:t>
              </a:r>
              <a:r>
                <a:rPr kumimoji="0" lang="ja-JP" altLang="en-US" sz="800" kern="0" dirty="0" smtClean="0">
                  <a:solidFill>
                    <a:sysClr val="windowText" lastClr="000000"/>
                  </a:solidFill>
                  <a:latin typeface="HG丸ｺﾞｼｯｸM-PRO" panose="020F0600000000000000" pitchFamily="50" charset="-128"/>
                  <a:ea typeface="HG丸ｺﾞｼｯｸM-PRO" panose="020F0600000000000000" pitchFamily="50" charset="-128"/>
                </a:rPr>
                <a:t>条例規則第</a:t>
              </a:r>
              <a:r>
                <a:rPr kumimoji="0" lang="en-US" altLang="ja-JP" sz="800" kern="0" dirty="0" smtClean="0">
                  <a:solidFill>
                    <a:sysClr val="windowText" lastClr="000000"/>
                  </a:solidFill>
                  <a:latin typeface="HG丸ｺﾞｼｯｸM-PRO" panose="020F0600000000000000" pitchFamily="50" charset="-128"/>
                  <a:ea typeface="HG丸ｺﾞｼｯｸM-PRO" panose="020F0600000000000000" pitchFamily="50" charset="-128"/>
                </a:rPr>
                <a:t>3</a:t>
              </a:r>
              <a:r>
                <a:rPr kumimoji="0" lang="ja-JP" altLang="en-US" sz="800" kern="0" dirty="0" smtClean="0">
                  <a:solidFill>
                    <a:sysClr val="windowText" lastClr="000000"/>
                  </a:solidFill>
                  <a:latin typeface="HG丸ｺﾞｼｯｸM-PRO" panose="020F0600000000000000" pitchFamily="50" charset="-128"/>
                  <a:ea typeface="HG丸ｺﾞｼｯｸM-PRO" panose="020F0600000000000000" pitchFamily="50" charset="-128"/>
                </a:rPr>
                <a:t>条）</a:t>
              </a:r>
            </a:p>
          </p:txBody>
        </p:sp>
        <p:sp>
          <p:nvSpPr>
            <p:cNvPr id="58" name="AutoShape 38"/>
            <p:cNvSpPr>
              <a:spLocks noChangeArrowheads="1"/>
            </p:cNvSpPr>
            <p:nvPr/>
          </p:nvSpPr>
          <p:spPr bwMode="auto">
            <a:xfrm>
              <a:off x="3830227" y="4487734"/>
              <a:ext cx="1007740" cy="288131"/>
            </a:xfrm>
            <a:prstGeom prst="downArrow">
              <a:avLst>
                <a:gd name="adj1" fmla="val 50000"/>
                <a:gd name="adj2" fmla="val 25000"/>
              </a:avLst>
            </a:prstGeom>
            <a:solidFill>
              <a:srgbClr val="FFFFFF"/>
            </a:solidFill>
            <a:ln w="12700">
              <a:solidFill>
                <a:srgbClr val="000000"/>
              </a:solidFill>
              <a:miter lim="800000"/>
              <a:headEnd/>
              <a:tailEnd/>
            </a:ln>
          </p:spPr>
          <p:txBody>
            <a:bodyPr lIns="74295" tIns="8890" rIns="74295" bIns="8890"/>
            <a:lstStyle/>
            <a:p>
              <a:pPr algn="ctr" fontAlgn="base">
                <a:spcBef>
                  <a:spcPct val="0"/>
                </a:spcBef>
                <a:spcAft>
                  <a:spcPct val="0"/>
                </a:spcAft>
                <a:defRPr/>
              </a:pPr>
              <a:endParaRPr kumimoji="0" lang="ja-JP" altLang="en-US" sz="1000" b="1" kern="0" dirty="0">
                <a:solidFill>
                  <a:srgbClr val="000000"/>
                </a:solidFill>
                <a:latin typeface="Verdana" pitchFamily="34" charset="0"/>
              </a:endParaRPr>
            </a:p>
          </p:txBody>
        </p:sp>
        <p:sp>
          <p:nvSpPr>
            <p:cNvPr id="59" name="角丸四角形 58"/>
            <p:cNvSpPr/>
            <p:nvPr/>
          </p:nvSpPr>
          <p:spPr bwMode="auto">
            <a:xfrm>
              <a:off x="3002456" y="3262224"/>
              <a:ext cx="2736307" cy="213876"/>
            </a:xfrm>
            <a:prstGeom prst="roundRect">
              <a:avLst/>
            </a:prstGeom>
            <a:solidFill>
              <a:srgbClr val="FFFF99"/>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none" lIns="36000" tIns="72000" rIns="0" bIns="72000" numCol="1" rtlCol="0" anchor="ctr" anchorCtr="0" compatLnSpc="1">
              <a:prstTxWarp prst="textNoShape">
                <a:avLst/>
              </a:prstTxWarp>
            </a:bodyPr>
            <a:lstStyle/>
            <a:p>
              <a:pPr algn="ctr" eaLnBrk="0" fontAlgn="base" hangingPunct="0">
                <a:lnSpc>
                  <a:spcPct val="90000"/>
                </a:lnSpc>
                <a:spcBef>
                  <a:spcPct val="40000"/>
                </a:spcBef>
                <a:spcAft>
                  <a:spcPct val="0"/>
                </a:spcAft>
                <a:defRPr/>
              </a:pPr>
              <a:r>
                <a:rPr kumimoji="0" lang="ja-JP" altLang="en-US" sz="900" b="1" kern="0" dirty="0" smtClean="0">
                  <a:solidFill>
                    <a:srgbClr val="000000"/>
                  </a:solidFill>
                  <a:latin typeface="HG丸ｺﾞｼｯｸM-PRO" panose="020F0600000000000000" pitchFamily="50" charset="-128"/>
                  <a:ea typeface="HG丸ｺﾞｼｯｸM-PRO" panose="020F0600000000000000" pitchFamily="50" charset="-128"/>
                </a:rPr>
                <a:t>計画期間</a:t>
              </a:r>
              <a:r>
                <a:rPr kumimoji="0" lang="ja-JP" altLang="en-US" sz="900" b="1" kern="0" dirty="0" smtClean="0">
                  <a:solidFill>
                    <a:sysClr val="windowText" lastClr="000000"/>
                  </a:solidFill>
                  <a:latin typeface="HG丸ｺﾞｼｯｸM-PRO" panose="020F0600000000000000" pitchFamily="50" charset="-128"/>
                  <a:ea typeface="HG丸ｺﾞｼｯｸM-PRO" panose="020F0600000000000000" pitchFamily="50" charset="-128"/>
                </a:rPr>
                <a:t>：毎年</a:t>
              </a:r>
              <a:r>
                <a:rPr kumimoji="0" lang="en-US" altLang="ja-JP" sz="900" b="1" kern="0" dirty="0" smtClean="0">
                  <a:solidFill>
                    <a:sysClr val="windowText" lastClr="000000"/>
                  </a:solidFill>
                  <a:latin typeface="HG丸ｺﾞｼｯｸM-PRO" panose="020F0600000000000000" pitchFamily="50" charset="-128"/>
                  <a:ea typeface="HG丸ｺﾞｼｯｸM-PRO" panose="020F0600000000000000" pitchFamily="50" charset="-128"/>
                </a:rPr>
                <a:t>6</a:t>
              </a:r>
              <a:r>
                <a:rPr kumimoji="0" lang="ja-JP" altLang="en-US" sz="900" b="1"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r>
                <a:rPr kumimoji="0" lang="en-US" altLang="ja-JP" sz="900" b="1" kern="0" dirty="0" smtClean="0">
                  <a:solidFill>
                    <a:sysClr val="windowText" lastClr="000000"/>
                  </a:solidFill>
                  <a:latin typeface="HG丸ｺﾞｼｯｸM-PRO" panose="020F0600000000000000" pitchFamily="50" charset="-128"/>
                  <a:ea typeface="HG丸ｺﾞｼｯｸM-PRO" panose="020F0600000000000000" pitchFamily="50" charset="-128"/>
                </a:rPr>
                <a:t>1</a:t>
              </a:r>
              <a:r>
                <a:rPr kumimoji="0" lang="ja-JP" altLang="en-US" sz="900" b="1" kern="0" dirty="0" smtClean="0">
                  <a:solidFill>
                    <a:sysClr val="windowText" lastClr="000000"/>
                  </a:solidFill>
                  <a:latin typeface="HG丸ｺﾞｼｯｸM-PRO" panose="020F0600000000000000" pitchFamily="50" charset="-128"/>
                  <a:ea typeface="HG丸ｺﾞｼｯｸM-PRO" panose="020F0600000000000000" pitchFamily="50" charset="-128"/>
                </a:rPr>
                <a:t>日～</a:t>
              </a:r>
              <a:r>
                <a:rPr kumimoji="0" lang="en-US" altLang="ja-JP" sz="900" b="1" kern="0" dirty="0" smtClean="0">
                  <a:solidFill>
                    <a:sysClr val="windowText" lastClr="000000"/>
                  </a:solidFill>
                  <a:latin typeface="HG丸ｺﾞｼｯｸM-PRO" panose="020F0600000000000000" pitchFamily="50" charset="-128"/>
                  <a:ea typeface="HG丸ｺﾞｼｯｸM-PRO" panose="020F0600000000000000" pitchFamily="50" charset="-128"/>
                </a:rPr>
                <a:t>5</a:t>
              </a:r>
              <a:r>
                <a:rPr kumimoji="0" lang="ja-JP" altLang="en-US" sz="900" b="1"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r>
                <a:rPr kumimoji="0" lang="en-US" altLang="ja-JP" sz="900" b="1" kern="0" dirty="0" smtClean="0">
                  <a:solidFill>
                    <a:sysClr val="windowText" lastClr="000000"/>
                  </a:solidFill>
                  <a:latin typeface="HG丸ｺﾞｼｯｸM-PRO" panose="020F0600000000000000" pitchFamily="50" charset="-128"/>
                  <a:ea typeface="HG丸ｺﾞｼｯｸM-PRO" panose="020F0600000000000000" pitchFamily="50" charset="-128"/>
                </a:rPr>
                <a:t>31</a:t>
              </a:r>
              <a:r>
                <a:rPr kumimoji="0" lang="ja-JP" altLang="en-US" sz="900" b="1" kern="0" dirty="0" smtClean="0">
                  <a:solidFill>
                    <a:sysClr val="windowText" lastClr="000000"/>
                  </a:solidFill>
                  <a:latin typeface="HG丸ｺﾞｼｯｸM-PRO" panose="020F0600000000000000" pitchFamily="50" charset="-128"/>
                  <a:ea typeface="HG丸ｺﾞｼｯｸM-PRO" panose="020F0600000000000000" pitchFamily="50" charset="-128"/>
                </a:rPr>
                <a:t>日</a:t>
              </a:r>
              <a:r>
                <a:rPr kumimoji="0" lang="ja-JP" altLang="en-US" sz="800" b="1" kern="0" dirty="0" smtClean="0">
                  <a:solidFill>
                    <a:sysClr val="windowText" lastClr="000000"/>
                  </a:solidFill>
                  <a:latin typeface="HG丸ｺﾞｼｯｸM-PRO" panose="020F0600000000000000" pitchFamily="50" charset="-128"/>
                  <a:ea typeface="HG丸ｺﾞｼｯｸM-PRO" panose="020F0600000000000000" pitchFamily="50" charset="-128"/>
                </a:rPr>
                <a:t>（条例規則第</a:t>
              </a:r>
              <a:r>
                <a:rPr kumimoji="0" lang="en-US" altLang="ja-JP" sz="800" b="1" kern="0" dirty="0" smtClean="0">
                  <a:solidFill>
                    <a:sysClr val="windowText" lastClr="000000"/>
                  </a:solidFill>
                  <a:latin typeface="HG丸ｺﾞｼｯｸM-PRO" panose="020F0600000000000000" pitchFamily="50" charset="-128"/>
                  <a:ea typeface="HG丸ｺﾞｼｯｸM-PRO" panose="020F0600000000000000" pitchFamily="50" charset="-128"/>
                </a:rPr>
                <a:t>2</a:t>
              </a:r>
              <a:r>
                <a:rPr kumimoji="0" lang="ja-JP" altLang="en-US" sz="800" b="1" kern="0" dirty="0" smtClean="0">
                  <a:solidFill>
                    <a:sysClr val="windowText" lastClr="000000"/>
                  </a:solidFill>
                  <a:latin typeface="HG丸ｺﾞｼｯｸM-PRO" panose="020F0600000000000000" pitchFamily="50" charset="-128"/>
                  <a:ea typeface="HG丸ｺﾞｼｯｸM-PRO" panose="020F0600000000000000" pitchFamily="50" charset="-128"/>
                </a:rPr>
                <a:t>条）</a:t>
              </a:r>
              <a:endParaRPr kumimoji="0" lang="ja-JP" altLang="en-US" sz="800" b="1" kern="0" dirty="0" smtClean="0">
                <a:solidFill>
                  <a:srgbClr val="000000"/>
                </a:solidFill>
                <a:latin typeface="HG丸ｺﾞｼｯｸM-PRO" panose="020F0600000000000000" pitchFamily="50" charset="-128"/>
                <a:ea typeface="HG丸ｺﾞｼｯｸM-PRO" panose="020F0600000000000000" pitchFamily="50" charset="-128"/>
              </a:endParaRPr>
            </a:p>
          </p:txBody>
        </p:sp>
        <p:sp>
          <p:nvSpPr>
            <p:cNvPr id="60" name="Oval 40" descr="50%"/>
            <p:cNvSpPr>
              <a:spLocks noChangeArrowheads="1"/>
            </p:cNvSpPr>
            <p:nvPr/>
          </p:nvSpPr>
          <p:spPr bwMode="auto">
            <a:xfrm>
              <a:off x="3660464" y="2266961"/>
              <a:ext cx="1584325" cy="360362"/>
            </a:xfrm>
            <a:prstGeom prst="ellipse">
              <a:avLst/>
            </a:prstGeom>
            <a:pattFill prst="pct50">
              <a:fgClr>
                <a:srgbClr val="FFFF99">
                  <a:alpha val="49019"/>
                </a:srgbClr>
              </a:fgClr>
              <a:bgClr>
                <a:srgbClr val="FFFFFF">
                  <a:alpha val="49019"/>
                </a:srgbClr>
              </a:bgClr>
            </a:pattFill>
            <a:ln w="9525">
              <a:solidFill>
                <a:srgbClr val="000000"/>
              </a:solidFill>
              <a:round/>
              <a:headEnd/>
              <a:tailEnd/>
            </a:ln>
          </p:spPr>
          <p:txBody>
            <a:bodyPr lIns="74295" tIns="8890" rIns="74295" bIns="8890"/>
            <a:lstStyle/>
            <a:p>
              <a:pPr algn="ctr" fontAlgn="base">
                <a:spcBef>
                  <a:spcPct val="0"/>
                </a:spcBef>
                <a:spcAft>
                  <a:spcPct val="0"/>
                </a:spcAft>
                <a:defRPr/>
              </a:pPr>
              <a:r>
                <a:rPr kumimoji="0" lang="ja-JP" altLang="en-US" sz="1400" kern="0" dirty="0">
                  <a:solidFill>
                    <a:srgbClr val="000000"/>
                  </a:solidFill>
                  <a:latin typeface="HG丸ｺﾞｼｯｸM-PRO" panose="020F0600000000000000" pitchFamily="50" charset="-128"/>
                  <a:ea typeface="HG丸ｺﾞｼｯｸM-PRO" panose="020F0600000000000000" pitchFamily="50" charset="-128"/>
                </a:rPr>
                <a:t>滞納債権</a:t>
              </a:r>
            </a:p>
          </p:txBody>
        </p:sp>
        <p:sp>
          <p:nvSpPr>
            <p:cNvPr id="61" name="AutoShape 49"/>
            <p:cNvSpPr>
              <a:spLocks noChangeArrowheads="1"/>
            </p:cNvSpPr>
            <p:nvPr/>
          </p:nvSpPr>
          <p:spPr bwMode="auto">
            <a:xfrm>
              <a:off x="2484573" y="3421550"/>
              <a:ext cx="521221" cy="360362"/>
            </a:xfrm>
            <a:prstGeom prst="leftArrow">
              <a:avLst>
                <a:gd name="adj1" fmla="val 50000"/>
                <a:gd name="adj2" fmla="val 25000"/>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62" name="AutoShape 48"/>
            <p:cNvSpPr>
              <a:spLocks noChangeArrowheads="1"/>
            </p:cNvSpPr>
            <p:nvPr/>
          </p:nvSpPr>
          <p:spPr bwMode="auto">
            <a:xfrm>
              <a:off x="5751427" y="3421550"/>
              <a:ext cx="501329" cy="360362"/>
            </a:xfrm>
            <a:prstGeom prst="rightArrow">
              <a:avLst>
                <a:gd name="adj1" fmla="val 50000"/>
                <a:gd name="adj2" fmla="val 25000"/>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63" name="AutoShape 31" descr="50%"/>
            <p:cNvSpPr>
              <a:spLocks noChangeArrowheads="1"/>
            </p:cNvSpPr>
            <p:nvPr/>
          </p:nvSpPr>
          <p:spPr bwMode="auto">
            <a:xfrm>
              <a:off x="6896832" y="2580351"/>
              <a:ext cx="1220787" cy="250825"/>
            </a:xfrm>
            <a:prstGeom prst="roundRect">
              <a:avLst>
                <a:gd name="adj" fmla="val 16667"/>
              </a:avLst>
            </a:prstGeom>
            <a:pattFill prst="pct50">
              <a:fgClr>
                <a:srgbClr val="00FF00"/>
              </a:fgClr>
              <a:bgClr>
                <a:srgbClr val="FFFFFF"/>
              </a:bgClr>
            </a:pattFill>
            <a:ln w="9525">
              <a:solidFill>
                <a:srgbClr val="000000"/>
              </a:solidFill>
              <a:round/>
              <a:headEnd/>
              <a:tailEnd/>
            </a:ln>
          </p:spPr>
          <p:txBody>
            <a:bodyPr lIns="74295" tIns="8890" rIns="74295" bIns="8890" anchor="ctr" anchorCtr="0"/>
            <a:lstStyle/>
            <a:p>
              <a:pPr algn="ctr" fontAlgn="base">
                <a:lnSpc>
                  <a:spcPct val="110000"/>
                </a:lnSpc>
                <a:spcBef>
                  <a:spcPts val="400"/>
                </a:spcBef>
                <a:spcAft>
                  <a:spcPct val="0"/>
                </a:spcAft>
                <a:defRPr/>
              </a:pPr>
              <a:r>
                <a:rPr kumimoji="0" lang="ja-JP" altLang="en-US" sz="1200" b="1" kern="0" dirty="0" smtClean="0">
                  <a:solidFill>
                    <a:srgbClr val="000000"/>
                  </a:solidFill>
                  <a:latin typeface="HG丸ｺﾞｼｯｸM-PRO" panose="020F0600000000000000" pitchFamily="50" charset="-128"/>
                  <a:ea typeface="HG丸ｺﾞｼｯｸM-PRO" panose="020F0600000000000000" pitchFamily="50" charset="-128"/>
                </a:rPr>
                <a:t>債権整理事案</a:t>
              </a:r>
              <a:endParaRPr kumimoji="0" lang="ja-JP" altLang="en-US" sz="1200" kern="0" dirty="0">
                <a:solidFill>
                  <a:srgbClr val="000000"/>
                </a:solidFill>
                <a:latin typeface="HG丸ｺﾞｼｯｸM-PRO" panose="020F0600000000000000" pitchFamily="50" charset="-128"/>
                <a:ea typeface="HG丸ｺﾞｼｯｸM-PRO" panose="020F0600000000000000" pitchFamily="50" charset="-128"/>
              </a:endParaRPr>
            </a:p>
          </p:txBody>
        </p:sp>
        <p:sp>
          <p:nvSpPr>
            <p:cNvPr id="64" name="Rectangle 27"/>
            <p:cNvSpPr>
              <a:spLocks noChangeArrowheads="1"/>
            </p:cNvSpPr>
            <p:nvPr/>
          </p:nvSpPr>
          <p:spPr bwMode="auto">
            <a:xfrm>
              <a:off x="2182909" y="2339121"/>
              <a:ext cx="667671" cy="17773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5669" tIns="27834" rIns="55669" bIns="27834" anchor="ctr"/>
            <a:lstStyle/>
            <a:p>
              <a:pPr algn="ctr" defTabSz="844550" fontAlgn="base">
                <a:spcBef>
                  <a:spcPct val="0"/>
                </a:spcBef>
                <a:spcAft>
                  <a:spcPct val="0"/>
                </a:spcAft>
                <a:defRPr/>
              </a:pPr>
              <a:endParaRPr kumimoji="0" lang="en-US" altLang="ja-JP" sz="1500" b="1" kern="0" dirty="0">
                <a:solidFill>
                  <a:srgbClr val="000000"/>
                </a:solidFill>
                <a:ea typeface="HG丸ｺﾞｼｯｸM-PRO" pitchFamily="50" charset="-128"/>
              </a:endParaRPr>
            </a:p>
            <a:p>
              <a:pPr algn="ctr" defTabSz="844550" fontAlgn="base">
                <a:spcBef>
                  <a:spcPct val="0"/>
                </a:spcBef>
                <a:spcAft>
                  <a:spcPct val="0"/>
                </a:spcAft>
                <a:defRPr/>
              </a:pPr>
              <a:endParaRPr kumimoji="0" lang="en-US" altLang="ja-JP" sz="1100" b="1" kern="0" dirty="0">
                <a:solidFill>
                  <a:srgbClr val="000000"/>
                </a:solidFill>
                <a:ea typeface="HG丸ｺﾞｼｯｸM-PRO" pitchFamily="50" charset="-128"/>
              </a:endParaRPr>
            </a:p>
            <a:p>
              <a:pPr algn="ctr" defTabSz="844550" fontAlgn="base">
                <a:spcBef>
                  <a:spcPct val="0"/>
                </a:spcBef>
                <a:spcAft>
                  <a:spcPct val="0"/>
                </a:spcAft>
                <a:defRPr/>
              </a:pPr>
              <a:r>
                <a:rPr kumimoji="0" lang="ja-JP" altLang="en-US" sz="1100" b="1" kern="0" dirty="0" smtClean="0">
                  <a:solidFill>
                    <a:srgbClr val="000000"/>
                  </a:solidFill>
                  <a:ea typeface="HG丸ｺﾞｼｯｸM-PRO" pitchFamily="50" charset="-128"/>
                </a:rPr>
                <a:t>未回収</a:t>
              </a:r>
              <a:endParaRPr kumimoji="0" lang="ja-JP" altLang="en-US" sz="1100" b="1" kern="0" dirty="0">
                <a:solidFill>
                  <a:srgbClr val="000000"/>
                </a:solidFill>
                <a:ea typeface="HG丸ｺﾞｼｯｸM-PRO" pitchFamily="50" charset="-128"/>
              </a:endParaRPr>
            </a:p>
            <a:p>
              <a:pPr algn="ctr" defTabSz="844550" fontAlgn="base">
                <a:spcBef>
                  <a:spcPct val="0"/>
                </a:spcBef>
                <a:spcAft>
                  <a:spcPct val="0"/>
                </a:spcAft>
                <a:defRPr/>
              </a:pPr>
              <a:endParaRPr kumimoji="0" lang="ja-JP" altLang="en-US" sz="1100" b="1" kern="0" dirty="0">
                <a:solidFill>
                  <a:srgbClr val="000000"/>
                </a:solidFill>
                <a:ea typeface="HG丸ｺﾞｼｯｸM-PRO" pitchFamily="50" charset="-128"/>
              </a:endParaRPr>
            </a:p>
            <a:p>
              <a:pPr algn="ctr" defTabSz="844550" fontAlgn="base">
                <a:spcBef>
                  <a:spcPct val="0"/>
                </a:spcBef>
                <a:spcAft>
                  <a:spcPct val="0"/>
                </a:spcAft>
                <a:defRPr/>
              </a:pPr>
              <a:endParaRPr kumimoji="0" lang="en-US" altLang="ja-JP" sz="1500" b="1" kern="0" dirty="0">
                <a:solidFill>
                  <a:srgbClr val="000000"/>
                </a:solidFill>
                <a:ea typeface="HG丸ｺﾞｼｯｸM-PRO" pitchFamily="50" charset="-128"/>
              </a:endParaRPr>
            </a:p>
          </p:txBody>
        </p:sp>
        <p:sp>
          <p:nvSpPr>
            <p:cNvPr id="65" name="Line 28"/>
            <p:cNvSpPr>
              <a:spLocks noChangeShapeType="1"/>
            </p:cNvSpPr>
            <p:nvPr/>
          </p:nvSpPr>
          <p:spPr bwMode="auto">
            <a:xfrm>
              <a:off x="2114550" y="5029200"/>
              <a:ext cx="887906" cy="410"/>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46" name="AutoShape 29"/>
            <p:cNvSpPr>
              <a:spLocks noChangeArrowheads="1"/>
            </p:cNvSpPr>
            <p:nvPr/>
          </p:nvSpPr>
          <p:spPr bwMode="auto">
            <a:xfrm>
              <a:off x="657322" y="4839466"/>
              <a:ext cx="1582737" cy="380293"/>
            </a:xfrm>
            <a:prstGeom prst="roundRect">
              <a:avLst>
                <a:gd name="adj" fmla="val 16667"/>
              </a:avLst>
            </a:prstGeom>
            <a:solidFill>
              <a:srgbClr val="FFFFFF"/>
            </a:solidFill>
            <a:ln w="9525">
              <a:solidFill>
                <a:srgbClr val="000000"/>
              </a:solidFill>
              <a:round/>
              <a:headEnd/>
              <a:tailEnd/>
            </a:ln>
          </p:spPr>
          <p:txBody>
            <a:bodyPr lIns="74295" tIns="8890" rIns="74295" bIns="8890" anchor="ctr" anchorCtr="0"/>
            <a:lstStyle/>
            <a:p>
              <a:pPr algn="ctr" fontAlgn="base">
                <a:lnSpc>
                  <a:spcPct val="150000"/>
                </a:lnSpc>
                <a:spcBef>
                  <a:spcPct val="0"/>
                </a:spcBef>
                <a:spcAft>
                  <a:spcPct val="0"/>
                </a:spcAft>
                <a:defRPr/>
              </a:pPr>
              <a:r>
                <a:rPr kumimoji="0" lang="ja-JP" altLang="en-US" sz="1200" b="1" kern="0">
                  <a:solidFill>
                    <a:srgbClr val="000000"/>
                  </a:solidFill>
                  <a:latin typeface="Century" pitchFamily="18" charset="0"/>
                  <a:ea typeface="HG丸ｺﾞｼｯｸM-PRO" pitchFamily="50" charset="-128"/>
                </a:rPr>
                <a:t>債権の回収</a:t>
              </a:r>
              <a:endParaRPr kumimoji="0" lang="ja-JP" altLang="en-US" sz="1200" b="1" kern="0">
                <a:solidFill>
                  <a:srgbClr val="000000"/>
                </a:solidFill>
                <a:latin typeface="Verdana" pitchFamily="34" charset="0"/>
                <a:ea typeface="HG丸ｺﾞｼｯｸM-PRO" pitchFamily="50" charset="-128"/>
              </a:endParaRPr>
            </a:p>
          </p:txBody>
        </p:sp>
      </p:grpSp>
      <p:sp>
        <p:nvSpPr>
          <p:cNvPr id="34" name="テキスト ボックス 33"/>
          <p:cNvSpPr txBox="1"/>
          <p:nvPr/>
        </p:nvSpPr>
        <p:spPr>
          <a:xfrm>
            <a:off x="7596336" y="2142300"/>
            <a:ext cx="1484264" cy="369332"/>
          </a:xfrm>
          <a:prstGeom prst="rect">
            <a:avLst/>
          </a:prstGeom>
          <a:noFill/>
        </p:spPr>
        <p:txBody>
          <a:bodyPr wrap="square" rtlCol="0">
            <a:spAutoFit/>
          </a:bodyPr>
          <a:lstStyle/>
          <a:p>
            <a:pPr algn="ctr">
              <a:defRPr/>
            </a:pPr>
            <a:r>
              <a:rPr kumimoji="0" lang="ja-JP" altLang="en-US" sz="900" kern="0" dirty="0" smtClean="0">
                <a:solidFill>
                  <a:sysClr val="windowText" lastClr="000000"/>
                </a:solidFill>
                <a:latin typeface="HG丸ｺﾞｼｯｸM-PRO" panose="020F0600000000000000" pitchFamily="50" charset="-128"/>
                <a:ea typeface="HG丸ｺﾞｼｯｸM-PRO" panose="020F0600000000000000" pitchFamily="50" charset="-128"/>
              </a:rPr>
              <a:t>平成</a:t>
            </a:r>
            <a:r>
              <a:rPr kumimoji="0" lang="en-US" altLang="ja-JP" sz="900" kern="0" dirty="0" smtClean="0">
                <a:solidFill>
                  <a:sysClr val="windowText" lastClr="000000"/>
                </a:solidFill>
                <a:latin typeface="HG丸ｺﾞｼｯｸM-PRO" panose="020F0600000000000000" pitchFamily="50" charset="-128"/>
                <a:ea typeface="HG丸ｺﾞｼｯｸM-PRO" panose="020F0600000000000000" pitchFamily="50" charset="-128"/>
              </a:rPr>
              <a:t>22</a:t>
            </a:r>
            <a:r>
              <a:rPr kumimoji="0" lang="ja-JP" altLang="en-US" sz="9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kumimoji="0" lang="en-US" altLang="ja-JP" sz="900" kern="0" dirty="0" smtClean="0">
                <a:solidFill>
                  <a:sysClr val="windowText" lastClr="000000"/>
                </a:solidFill>
                <a:latin typeface="HG丸ｺﾞｼｯｸM-PRO" panose="020F0600000000000000" pitchFamily="50" charset="-128"/>
                <a:ea typeface="HG丸ｺﾞｼｯｸM-PRO" panose="020F0600000000000000" pitchFamily="50" charset="-128"/>
              </a:rPr>
              <a:t>11</a:t>
            </a:r>
            <a:r>
              <a:rPr kumimoji="0" lang="ja-JP" altLang="en-US" sz="900"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r>
              <a:rPr kumimoji="0" lang="en-US" altLang="ja-JP" sz="900" kern="0" dirty="0" smtClean="0">
                <a:solidFill>
                  <a:sysClr val="windowText" lastClr="000000"/>
                </a:solidFill>
                <a:latin typeface="HG丸ｺﾞｼｯｸM-PRO" panose="020F0600000000000000" pitchFamily="50" charset="-128"/>
                <a:ea typeface="HG丸ｺﾞｼｯｸM-PRO" panose="020F0600000000000000" pitchFamily="50" charset="-128"/>
              </a:rPr>
              <a:t>4</a:t>
            </a:r>
            <a:r>
              <a:rPr kumimoji="0" lang="ja-JP" altLang="en-US" sz="900" kern="0" dirty="0" smtClean="0">
                <a:solidFill>
                  <a:sysClr val="windowText" lastClr="000000"/>
                </a:solidFill>
                <a:latin typeface="HG丸ｺﾞｼｯｸM-PRO" panose="020F0600000000000000" pitchFamily="50" charset="-128"/>
                <a:ea typeface="HG丸ｺﾞｼｯｸM-PRO" panose="020F0600000000000000" pitchFamily="50" charset="-128"/>
              </a:rPr>
              <a:t>日施行</a:t>
            </a:r>
            <a:endParaRPr kumimoji="0" lang="en-US" altLang="ja-JP" sz="900"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ctr">
              <a:defRPr/>
            </a:pPr>
            <a:r>
              <a:rPr lang="ja-JP" altLang="en-US" sz="900" kern="0" dirty="0" smtClean="0">
                <a:solidFill>
                  <a:sysClr val="windowText" lastClr="000000"/>
                </a:solidFill>
                <a:latin typeface="HG丸ｺﾞｼｯｸM-PRO" panose="020F0600000000000000" pitchFamily="50" charset="-128"/>
                <a:ea typeface="HG丸ｺﾞｼｯｸM-PRO" panose="020F0600000000000000" pitchFamily="50" charset="-128"/>
              </a:rPr>
              <a:t>平成</a:t>
            </a:r>
            <a:r>
              <a:rPr lang="en-US" altLang="ja-JP" sz="900" kern="0" dirty="0" smtClean="0">
                <a:solidFill>
                  <a:sysClr val="windowText" lastClr="000000"/>
                </a:solidFill>
                <a:latin typeface="HG丸ｺﾞｼｯｸM-PRO" panose="020F0600000000000000" pitchFamily="50" charset="-128"/>
                <a:ea typeface="HG丸ｺﾞｼｯｸM-PRO" panose="020F0600000000000000" pitchFamily="50" charset="-128"/>
              </a:rPr>
              <a:t>26</a:t>
            </a:r>
            <a:r>
              <a:rPr lang="ja-JP" altLang="en-US" sz="900" kern="0" dirty="0" smtClean="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900" kern="0" dirty="0" smtClean="0">
                <a:solidFill>
                  <a:sysClr val="windowText" lastClr="000000"/>
                </a:solidFill>
                <a:latin typeface="HG丸ｺﾞｼｯｸM-PRO" panose="020F0600000000000000" pitchFamily="50" charset="-128"/>
                <a:ea typeface="HG丸ｺﾞｼｯｸM-PRO" panose="020F0600000000000000" pitchFamily="50" charset="-128"/>
              </a:rPr>
              <a:t>3</a:t>
            </a:r>
            <a:r>
              <a:rPr lang="ja-JP" altLang="en-US" sz="900" kern="0" dirty="0" smtClean="0">
                <a:solidFill>
                  <a:sysClr val="windowText" lastClr="000000"/>
                </a:solidFill>
                <a:latin typeface="HG丸ｺﾞｼｯｸM-PRO" panose="020F0600000000000000" pitchFamily="50" charset="-128"/>
                <a:ea typeface="HG丸ｺﾞｼｯｸM-PRO" panose="020F0600000000000000" pitchFamily="50" charset="-128"/>
              </a:rPr>
              <a:t>月</a:t>
            </a:r>
            <a:r>
              <a:rPr lang="en-US" altLang="ja-JP" sz="900" kern="0" dirty="0" smtClean="0">
                <a:solidFill>
                  <a:sysClr val="windowText" lastClr="000000"/>
                </a:solidFill>
                <a:latin typeface="HG丸ｺﾞｼｯｸM-PRO" panose="020F0600000000000000" pitchFamily="50" charset="-128"/>
                <a:ea typeface="HG丸ｺﾞｼｯｸM-PRO" panose="020F0600000000000000" pitchFamily="50" charset="-128"/>
              </a:rPr>
              <a:t>27</a:t>
            </a:r>
            <a:r>
              <a:rPr lang="ja-JP" altLang="en-US" sz="900" kern="0" dirty="0" smtClean="0">
                <a:solidFill>
                  <a:sysClr val="windowText" lastClr="000000"/>
                </a:solidFill>
                <a:latin typeface="HG丸ｺﾞｼｯｸM-PRO" panose="020F0600000000000000" pitchFamily="50" charset="-128"/>
                <a:ea typeface="HG丸ｺﾞｼｯｸM-PRO" panose="020F0600000000000000" pitchFamily="50" charset="-128"/>
              </a:rPr>
              <a:t>日改正</a:t>
            </a:r>
            <a:endPar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36" name="正方形/長方形 35"/>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歳入確保</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7" name="直線コネクタ 36"/>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5" name="Line 28"/>
          <p:cNvSpPr>
            <a:spLocks noChangeShapeType="1"/>
          </p:cNvSpPr>
          <p:nvPr/>
        </p:nvSpPr>
        <p:spPr bwMode="auto">
          <a:xfrm flipH="1" flipV="1">
            <a:off x="5738763" y="5236047"/>
            <a:ext cx="970284" cy="0"/>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Tree>
    <p:extLst>
      <p:ext uri="{BB962C8B-B14F-4D97-AF65-F5344CB8AC3E}">
        <p14:creationId xmlns:p14="http://schemas.microsoft.com/office/powerpoint/2010/main" val="109600169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07504" y="685146"/>
            <a:ext cx="9036496" cy="1877437"/>
          </a:xfrm>
          <a:prstGeom prst="rect">
            <a:avLst/>
          </a:prstGeom>
        </p:spPr>
        <p:txBody>
          <a:bodyPr wrap="square">
            <a:spAutoFit/>
          </a:bodyPr>
          <a:lstStyle/>
          <a:p>
            <a:pPr fontAlgn="auto">
              <a:spcBef>
                <a:spcPts val="0"/>
              </a:spcBef>
              <a:spcAft>
                <a:spcPts val="0"/>
              </a:spcAf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指定出資法人</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指定出資</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法人</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i="1" spc="-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i="1" spc="-100" dirty="0" smtClean="0">
                <a:latin typeface="Meiryo UI" panose="020B0604030504040204" pitchFamily="50" charset="-128"/>
                <a:ea typeface="Meiryo UI" panose="020B0604030504040204" pitchFamily="50" charset="-128"/>
                <a:cs typeface="Meiryo UI" panose="020B0604030504040204" pitchFamily="50" charset="-128"/>
              </a:rPr>
              <a:t>注１  </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、財政構造改革プラン（案）及び平成</a:t>
            </a:r>
            <a:r>
              <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年度行財政改革の取組み</a:t>
            </a:r>
            <a:endPar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　　において示された「今後の方向性」に基づく取組状況や進捗状況を踏まえ、点検</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を実</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施しました。</a:t>
            </a:r>
            <a:endPar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ja-JP" sz="1600" spc="-10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孫</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法人（</a:t>
            </a:r>
            <a:r>
              <a:rPr lang="en-US" altLang="ja-JP" sz="1600" spc="-1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法人</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800" i="1" spc="-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i="1" spc="-100" dirty="0" smtClean="0">
                <a:latin typeface="Meiryo UI" panose="020B0604030504040204" pitchFamily="50" charset="-128"/>
                <a:ea typeface="Meiryo UI" panose="020B0604030504040204" pitchFamily="50" charset="-128"/>
                <a:cs typeface="Meiryo UI" panose="020B0604030504040204" pitchFamily="50" charset="-128"/>
              </a:rPr>
              <a:t>注２   </a:t>
            </a:r>
            <a:r>
              <a:rPr lang="ja-JP" altLang="ja-JP" sz="1600" spc="-100" dirty="0" smtClean="0">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も</a:t>
            </a:r>
            <a:r>
              <a:rPr lang="ja-JP" altLang="ja-JP" sz="1600" spc="-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出資元法人の関与の状況等を確認・点検しました。</a:t>
            </a:r>
            <a:endPar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　 ○　今後</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、点検に基づく改革の方向性の具体化を図るとともに、「出資法人等への関与</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事項</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定める条例</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 に　　　</a:t>
            </a:r>
            <a:endPar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　　基づく</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経営評価制度や人的関与の</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必要性の</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点検等により</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としての法人に対する関与の見直し、</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法人の経営</a:t>
            </a:r>
            <a:endParaRPr lang="en-US" altLang="ja-JP" sz="1600" spc="-1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spc="-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spc="-100" dirty="0" smtClean="0">
                <a:latin typeface="Meiryo UI" panose="020B0604030504040204" pitchFamily="50" charset="-128"/>
                <a:ea typeface="Meiryo UI" panose="020B0604030504040204" pitchFamily="50" charset="-128"/>
                <a:cs typeface="Meiryo UI" panose="020B0604030504040204" pitchFamily="50" charset="-128"/>
              </a:rPr>
              <a:t>　　改善をすすめます。　　　　　　　　　 </a:t>
            </a:r>
            <a:r>
              <a:rPr lang="en-US" altLang="ja-JP" sz="1000" i="1" spc="-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i="1" spc="-100" dirty="0" smtClean="0">
                <a:latin typeface="Meiryo UI" panose="020B0604030504040204" pitchFamily="50" charset="-128"/>
                <a:ea typeface="Meiryo UI" panose="020B0604030504040204" pitchFamily="50" charset="-128"/>
                <a:cs typeface="Meiryo UI" panose="020B0604030504040204" pitchFamily="50" charset="-128"/>
              </a:rPr>
              <a:t>注１：民営化実施済の大阪府都市開発</a:t>
            </a:r>
            <a:r>
              <a:rPr lang="ja-JP" altLang="en-US" sz="1000" i="1" spc="-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i="1" spc="-100" dirty="0" smtClean="0">
                <a:latin typeface="Meiryo UI" panose="020B0604030504040204" pitchFamily="50" charset="-128"/>
                <a:ea typeface="Meiryo UI" panose="020B0604030504040204" pitchFamily="50" charset="-128"/>
                <a:cs typeface="Meiryo UI" panose="020B0604030504040204" pitchFamily="50" charset="-128"/>
              </a:rPr>
              <a:t>を除く。　　</a:t>
            </a:r>
            <a:r>
              <a:rPr lang="en-US" altLang="ja-JP" sz="1000" i="1" spc="-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i="1" spc="-100" dirty="0" smtClean="0">
                <a:latin typeface="Meiryo UI" panose="020B0604030504040204" pitchFamily="50" charset="-128"/>
                <a:ea typeface="Meiryo UI" panose="020B0604030504040204" pitchFamily="50" charset="-128"/>
                <a:cs typeface="Meiryo UI" panose="020B0604030504040204" pitchFamily="50" charset="-128"/>
              </a:rPr>
              <a:t>注２</a:t>
            </a:r>
            <a:r>
              <a:rPr lang="ja-JP" altLang="en-US" sz="1000" i="1" spc="-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i="1" spc="-1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000" i="1" spc="-100" dirty="0">
                <a:latin typeface="Meiryo UI" panose="020B0604030504040204" pitchFamily="50" charset="-128"/>
                <a:ea typeface="Meiryo UI" panose="020B0604030504040204" pitchFamily="50" charset="-128"/>
                <a:cs typeface="Meiryo UI" panose="020B0604030504040204" pitchFamily="50" charset="-128"/>
              </a:rPr>
              <a:t>都市</a:t>
            </a:r>
            <a:r>
              <a:rPr lang="ja-JP" altLang="en-US" sz="1000" i="1" spc="-100" dirty="0" smtClean="0">
                <a:latin typeface="Meiryo UI" panose="020B0604030504040204" pitchFamily="50" charset="-128"/>
                <a:ea typeface="Meiryo UI" panose="020B0604030504040204" pitchFamily="50" charset="-128"/>
                <a:cs typeface="Meiryo UI" panose="020B0604030504040204" pitchFamily="50" charset="-128"/>
              </a:rPr>
              <a:t>開発㈱が出資する孫法人</a:t>
            </a:r>
            <a:r>
              <a:rPr lang="ja-JP" altLang="en-US" sz="1000" spc="-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spc="-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00" spc="-100" dirty="0" smtClean="0">
                <a:latin typeface="Meiryo UI" panose="020B0604030504040204" pitchFamily="50" charset="-128"/>
                <a:ea typeface="Meiryo UI" panose="020B0604030504040204" pitchFamily="50" charset="-128"/>
                <a:cs typeface="Meiryo UI" panose="020B0604030504040204" pitchFamily="50" charset="-128"/>
              </a:rPr>
              <a:t>法</a:t>
            </a:r>
            <a:r>
              <a:rPr lang="ja-JP" altLang="en-US" sz="1000" i="1" spc="-100" dirty="0" smtClean="0">
                <a:latin typeface="Meiryo UI" panose="020B0604030504040204" pitchFamily="50" charset="-128"/>
                <a:ea typeface="Meiryo UI" panose="020B0604030504040204" pitchFamily="50" charset="-128"/>
                <a:cs typeface="Meiryo UI" panose="020B0604030504040204" pitchFamily="50" charset="-128"/>
              </a:rPr>
              <a:t>人）を除く。</a:t>
            </a:r>
            <a:endParaRPr lang="en-US" altLang="ja-JP" sz="1000" i="1" spc="-1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252037999"/>
              </p:ext>
            </p:extLst>
          </p:nvPr>
        </p:nvGraphicFramePr>
        <p:xfrm>
          <a:off x="7452320" y="6237312"/>
          <a:ext cx="208280" cy="365760"/>
        </p:xfrm>
        <a:graphic>
          <a:graphicData uri="http://schemas.openxmlformats.org/drawingml/2006/table">
            <a:tbl>
              <a:tblPr/>
              <a:tblGrid>
                <a:gridCol w="208280"/>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sp>
        <p:nvSpPr>
          <p:cNvPr id="58" name="テキスト ボックス 57"/>
          <p:cNvSpPr txBox="1"/>
          <p:nvPr/>
        </p:nvSpPr>
        <p:spPr bwMode="auto">
          <a:xfrm>
            <a:off x="3717563" y="6397586"/>
            <a:ext cx="2344737" cy="502702"/>
          </a:xfrm>
          <a:prstGeom prst="rect">
            <a:avLst/>
          </a:prstGeom>
          <a:noFill/>
        </p:spPr>
        <p:txBody>
          <a:bodyPr>
            <a:spAutoFit/>
          </a:bodyPr>
          <a:lstStyle/>
          <a:p>
            <a:pPr fontAlgn="auto">
              <a:lnSpc>
                <a:spcPts val="800"/>
              </a:lnSpc>
              <a:spcBef>
                <a:spcPts val="0"/>
              </a:spcBef>
              <a:spcAft>
                <a:spcPts val="0"/>
              </a:spcAft>
              <a:defRPr/>
            </a:pPr>
            <a:r>
              <a:rPr lang="ja-JP" altLang="en-US" sz="800" dirty="0">
                <a:latin typeface="+mj-ea"/>
                <a:ea typeface="+mj-ea"/>
              </a:rPr>
              <a:t>　 </a:t>
            </a:r>
            <a:endParaRPr lang="en-US" altLang="ja-JP" sz="800" dirty="0" smtClean="0">
              <a:latin typeface="+mj-ea"/>
              <a:ea typeface="+mj-ea"/>
            </a:endParaRPr>
          </a:p>
          <a:p>
            <a:pPr fontAlgn="auto">
              <a:lnSpc>
                <a:spcPts val="800"/>
              </a:lnSpc>
              <a:spcBef>
                <a:spcPts val="0"/>
              </a:spcBef>
              <a:spcAft>
                <a:spcPts val="0"/>
              </a:spcAft>
              <a:defRPr/>
            </a:pPr>
            <a:r>
              <a:rPr lang="ja-JP" altLang="en-US" sz="800" dirty="0" smtClean="0">
                <a:latin typeface="+mj-ea"/>
                <a:ea typeface="+mj-ea"/>
              </a:rPr>
              <a:t> ・</a:t>
            </a:r>
            <a:r>
              <a:rPr lang="ja-JP" altLang="en-US" sz="800" dirty="0">
                <a:latin typeface="+mj-ea"/>
                <a:ea typeface="+mj-ea"/>
              </a:rPr>
              <a:t>☆は新たな方向性を示した</a:t>
            </a:r>
            <a:r>
              <a:rPr lang="ja-JP" altLang="en-US" sz="800" dirty="0" smtClean="0">
                <a:latin typeface="+mj-ea"/>
                <a:ea typeface="+mj-ea"/>
              </a:rPr>
              <a:t>法人</a:t>
            </a:r>
            <a:endParaRPr lang="en-US" altLang="ja-JP" sz="800" dirty="0" smtClean="0">
              <a:latin typeface="+mj-ea"/>
              <a:ea typeface="+mj-ea"/>
            </a:endParaRPr>
          </a:p>
          <a:p>
            <a:pPr fontAlgn="auto">
              <a:lnSpc>
                <a:spcPts val="800"/>
              </a:lnSpc>
              <a:spcBef>
                <a:spcPts val="0"/>
              </a:spcBef>
              <a:spcAft>
                <a:spcPts val="0"/>
              </a:spcAft>
              <a:defRPr/>
            </a:pPr>
            <a:r>
              <a:rPr lang="ja-JP" altLang="en-US" sz="800" dirty="0" smtClean="0">
                <a:latin typeface="+mj-ea"/>
                <a:ea typeface="+mj-ea"/>
              </a:rPr>
              <a:t> </a:t>
            </a:r>
            <a:r>
              <a:rPr lang="ja-JP" altLang="en-US" sz="800" dirty="0">
                <a:latin typeface="+mj-ea"/>
                <a:ea typeface="+mj-ea"/>
              </a:rPr>
              <a:t>・</a:t>
            </a:r>
            <a:r>
              <a:rPr lang="en-US" altLang="ja-JP" sz="800" dirty="0">
                <a:latin typeface="+mj-ea"/>
                <a:ea typeface="+mj-ea"/>
              </a:rPr>
              <a:t>(※)</a:t>
            </a:r>
            <a:r>
              <a:rPr lang="ja-JP" altLang="en-US" sz="800" dirty="0">
                <a:latin typeface="+mj-ea"/>
                <a:ea typeface="+mj-ea"/>
              </a:rPr>
              <a:t>は今後の方向性を確認した法人</a:t>
            </a:r>
            <a:endParaRPr lang="en-US" altLang="ja-JP" sz="800" dirty="0">
              <a:latin typeface="+mj-ea"/>
              <a:ea typeface="+mj-ea"/>
            </a:endParaRPr>
          </a:p>
          <a:p>
            <a:pPr fontAlgn="auto">
              <a:lnSpc>
                <a:spcPts val="800"/>
              </a:lnSpc>
              <a:spcBef>
                <a:spcPts val="0"/>
              </a:spcBef>
              <a:spcAft>
                <a:spcPts val="0"/>
              </a:spcAft>
              <a:defRPr/>
            </a:pPr>
            <a:r>
              <a:rPr lang="en-US" altLang="ja-JP" sz="800" dirty="0">
                <a:latin typeface="+mj-ea"/>
                <a:ea typeface="+mj-ea"/>
              </a:rPr>
              <a:t>     </a:t>
            </a:r>
            <a:endParaRPr lang="ja-JP" altLang="en-US" sz="800" dirty="0">
              <a:latin typeface="+mj-ea"/>
              <a:ea typeface="+mj-ea"/>
            </a:endParaRPr>
          </a:p>
        </p:txBody>
      </p:sp>
      <p:grpSp>
        <p:nvGrpSpPr>
          <p:cNvPr id="6" name="グループ化 5"/>
          <p:cNvGrpSpPr/>
          <p:nvPr/>
        </p:nvGrpSpPr>
        <p:grpSpPr>
          <a:xfrm>
            <a:off x="411579" y="2248300"/>
            <a:ext cx="8428346" cy="4558901"/>
            <a:chOff x="395536" y="1981766"/>
            <a:chExt cx="8428346" cy="4709424"/>
          </a:xfrm>
        </p:grpSpPr>
        <p:sp>
          <p:nvSpPr>
            <p:cNvPr id="85" name="角丸四角形 4"/>
            <p:cNvSpPr>
              <a:spLocks noChangeArrowheads="1"/>
            </p:cNvSpPr>
            <p:nvPr/>
          </p:nvSpPr>
          <p:spPr bwMode="auto">
            <a:xfrm>
              <a:off x="6482671" y="2315758"/>
              <a:ext cx="2016225" cy="179387"/>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000" b="1" dirty="0" smtClean="0">
                  <a:solidFill>
                    <a:schemeClr val="bg1"/>
                  </a:solidFill>
                  <a:latin typeface="ＭＳ Ｐゴシック" charset="-128"/>
                  <a:ea typeface="Meiryo UI" pitchFamily="50" charset="-128"/>
                  <a:cs typeface="Meiryo UI" pitchFamily="50" charset="-128"/>
                </a:rPr>
                <a:t>今後の方向性</a:t>
              </a:r>
              <a:endParaRPr lang="en-US" altLang="ja-JP" sz="1000" b="1" dirty="0">
                <a:solidFill>
                  <a:schemeClr val="bg1"/>
                </a:solidFill>
                <a:latin typeface="ＭＳ Ｐゴシック" charset="-128"/>
                <a:ea typeface="Meiryo UI" pitchFamily="50" charset="-128"/>
                <a:cs typeface="Meiryo UI" pitchFamily="50" charset="-128"/>
              </a:endParaRPr>
            </a:p>
          </p:txBody>
        </p:sp>
        <p:sp>
          <p:nvSpPr>
            <p:cNvPr id="134" name="正方形/長方形 133"/>
            <p:cNvSpPr/>
            <p:nvPr/>
          </p:nvSpPr>
          <p:spPr bwMode="auto">
            <a:xfrm>
              <a:off x="6370986" y="2581404"/>
              <a:ext cx="2233462" cy="383814"/>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公財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大阪府国際交流</a:t>
              </a:r>
              <a:r>
                <a:rPr lang="ja-JP" altLang="en-US" sz="800" kern="100" dirty="0" smtClean="0">
                  <a:solidFill>
                    <a:prstClr val="black"/>
                  </a:solidFill>
                  <a:latin typeface="ＭＳ Ｐゴシック"/>
                  <a:cs typeface="Times New Roman"/>
                </a:rPr>
                <a:t>財団</a:t>
              </a:r>
              <a:endParaRPr lang="en-US" altLang="ja-JP" sz="800" kern="100" dirty="0" smtClean="0">
                <a:solidFill>
                  <a:prstClr val="black"/>
                </a:solidFill>
                <a:latin typeface="ＭＳ Ｐゴシック"/>
                <a:cs typeface="Times New Roman"/>
              </a:endParaRP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a:t>
              </a:r>
              <a:r>
                <a:rPr lang="en-US" altLang="ja-JP" sz="800" kern="100" dirty="0">
                  <a:solidFill>
                    <a:prstClr val="black"/>
                  </a:solidFill>
                  <a:latin typeface="ＭＳ Ｐゴシック"/>
                  <a:cs typeface="Times New Roman"/>
                </a:rPr>
                <a:t>〈</a:t>
              </a:r>
              <a:r>
                <a:rPr lang="ja-JP" altLang="en-US" sz="800" kern="100" dirty="0" smtClean="0">
                  <a:solidFill>
                    <a:prstClr val="black"/>
                  </a:solidFill>
                  <a:latin typeface="ＭＳ Ｐゴシック"/>
                  <a:cs typeface="Times New Roman"/>
                </a:rPr>
                <a:t>平成</a:t>
              </a:r>
              <a:r>
                <a:rPr lang="en-US" altLang="ja-JP" sz="800" kern="100" dirty="0">
                  <a:solidFill>
                    <a:prstClr val="black"/>
                  </a:solidFill>
                  <a:latin typeface="ＭＳ Ｐゴシック"/>
                  <a:cs typeface="Times New Roman"/>
                </a:rPr>
                <a:t>34</a:t>
              </a:r>
              <a:r>
                <a:rPr lang="ja-JP" altLang="en-US" sz="800" kern="100" dirty="0">
                  <a:solidFill>
                    <a:prstClr val="black"/>
                  </a:solidFill>
                  <a:latin typeface="ＭＳ Ｐゴシック"/>
                  <a:cs typeface="Times New Roman"/>
                </a:rPr>
                <a:t>年</a:t>
              </a:r>
              <a:r>
                <a:rPr lang="en-US" altLang="ja-JP" sz="800" kern="100" dirty="0">
                  <a:solidFill>
                    <a:prstClr val="black"/>
                  </a:solidFill>
                  <a:latin typeface="ＭＳ Ｐゴシック"/>
                  <a:cs typeface="Times New Roman"/>
                </a:rPr>
                <a:t>3</a:t>
              </a:r>
              <a:r>
                <a:rPr lang="ja-JP" altLang="en-US" sz="800" kern="100" dirty="0">
                  <a:solidFill>
                    <a:prstClr val="black"/>
                  </a:solidFill>
                  <a:latin typeface="ＭＳ Ｐゴシック"/>
                  <a:cs typeface="Times New Roman"/>
                </a:rPr>
                <a:t>月</a:t>
              </a:r>
              <a:r>
                <a:rPr lang="ja-JP" altLang="en-US" sz="800" kern="100" dirty="0" smtClean="0">
                  <a:solidFill>
                    <a:prstClr val="black"/>
                  </a:solidFill>
                  <a:latin typeface="ＭＳ Ｐゴシック"/>
                  <a:cs typeface="Times New Roman"/>
                </a:rPr>
                <a:t>廃止</a:t>
              </a:r>
              <a:r>
                <a:rPr lang="ja-JP" altLang="en-US" sz="800" kern="100" dirty="0" smtClean="0">
                  <a:solidFill>
                    <a:schemeClr val="tx1"/>
                  </a:solidFill>
                  <a:latin typeface="ＭＳ Ｐゴシック"/>
                  <a:cs typeface="Times New Roman"/>
                </a:rPr>
                <a:t>予定</a:t>
              </a:r>
              <a:r>
                <a:rPr lang="en-US" altLang="ja-JP" sz="800" kern="100" dirty="0" smtClean="0">
                  <a:solidFill>
                    <a:schemeClr val="tx1"/>
                  </a:solidFill>
                  <a:latin typeface="ＭＳ Ｐゴシック"/>
                  <a:cs typeface="Times New Roman"/>
                </a:rPr>
                <a:t>〉</a:t>
              </a:r>
              <a:endParaRPr lang="ja-JP" altLang="en-US" sz="800" kern="100" dirty="0">
                <a:solidFill>
                  <a:schemeClr val="tx1"/>
                </a:solidFill>
                <a:latin typeface="ＭＳ Ｐゴシック"/>
                <a:cs typeface="Times New Roman"/>
              </a:endParaRPr>
            </a:p>
          </p:txBody>
        </p:sp>
        <p:sp>
          <p:nvSpPr>
            <p:cNvPr id="135" name="正方形/長方形 134"/>
            <p:cNvSpPr/>
            <p:nvPr/>
          </p:nvSpPr>
          <p:spPr bwMode="auto">
            <a:xfrm>
              <a:off x="6377291" y="3058558"/>
              <a:ext cx="2227157" cy="266700"/>
            </a:xfrm>
            <a:prstGeom prst="rect">
              <a:avLst/>
            </a:prstGeom>
            <a:solidFill>
              <a:schemeClr val="accent5">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spcBef>
                  <a:spcPts val="0"/>
                </a:spcBef>
                <a:spcAft>
                  <a:spcPts val="0"/>
                </a:spcAft>
                <a:defRPr/>
              </a:pP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133985" fontAlgn="auto">
                <a:spcBef>
                  <a:spcPts val="0"/>
                </a:spcBef>
                <a:spcAft>
                  <a:spcPts val="0"/>
                </a:spcAft>
                <a:defRPr/>
              </a:pPr>
              <a:r>
                <a:rPr lang="ja-JP" altLang="en-US" sz="800" kern="100" dirty="0" smtClean="0">
                  <a:solidFill>
                    <a:schemeClr val="tx1"/>
                  </a:solidFill>
                  <a:latin typeface="+mn-ea"/>
                  <a:cs typeface="Times New Roman"/>
                </a:rPr>
                <a:t> 　</a:t>
              </a:r>
              <a:r>
                <a:rPr lang="en-US" altLang="ja-JP" sz="800" kern="100" dirty="0" smtClean="0">
                  <a:solidFill>
                    <a:schemeClr val="tx1"/>
                  </a:solidFill>
                  <a:latin typeface="ＭＳ Ｐゴシック"/>
                  <a:cs typeface="Times New Roman"/>
                </a:rPr>
                <a:t> </a:t>
              </a:r>
              <a:r>
                <a:rPr lang="en-US" altLang="ja-JP" sz="800" kern="100" dirty="0" smtClean="0">
                  <a:solidFill>
                    <a:schemeClr val="tx1"/>
                  </a:solidFill>
                  <a:cs typeface="Times New Roman"/>
                </a:rPr>
                <a:t>(</a:t>
              </a:r>
              <a:r>
                <a:rPr lang="ja-JP" altLang="en-US" sz="800" kern="100" dirty="0" smtClean="0">
                  <a:solidFill>
                    <a:schemeClr val="tx1"/>
                  </a:solidFill>
                  <a:latin typeface="ＭＳ Ｐゴシック"/>
                  <a:cs typeface="Times New Roman"/>
                </a:rPr>
                <a:t>一財</a:t>
              </a:r>
              <a:r>
                <a:rPr lang="en-US" altLang="ja-JP" sz="800" kern="100" dirty="0" smtClean="0">
                  <a:solidFill>
                    <a:schemeClr val="tx1"/>
                  </a:solidFill>
                  <a:cs typeface="Times New Roman"/>
                </a:rPr>
                <a:t>) </a:t>
              </a:r>
              <a:r>
                <a:rPr lang="ja-JP" altLang="en-US" sz="800" kern="100" dirty="0" smtClean="0">
                  <a:solidFill>
                    <a:schemeClr val="tx1"/>
                  </a:solidFill>
                  <a:latin typeface="+mn-ea"/>
                  <a:cs typeface="Times New Roman"/>
                </a:rPr>
                <a:t>大阪府タウン管理財団</a:t>
              </a:r>
              <a:r>
                <a:rPr lang="ja-JP" altLang="en-US" sz="800" kern="100" dirty="0" smtClean="0">
                  <a:solidFill>
                    <a:srgbClr val="FF0000"/>
                  </a:solidFill>
                  <a:latin typeface="+mn-ea"/>
                  <a:cs typeface="Times New Roman"/>
                </a:rPr>
                <a:t> </a:t>
              </a:r>
              <a:endParaRPr lang="ja-JP" altLang="en-US" sz="700" kern="100" dirty="0">
                <a:solidFill>
                  <a:srgbClr val="FF0000"/>
                </a:solidFill>
                <a:latin typeface="+mn-ea"/>
                <a:cs typeface="Times New Roman"/>
              </a:endParaRPr>
            </a:p>
          </p:txBody>
        </p:sp>
        <p:sp>
          <p:nvSpPr>
            <p:cNvPr id="136" name="正方形/長方形 135"/>
            <p:cNvSpPr/>
            <p:nvPr/>
          </p:nvSpPr>
          <p:spPr bwMode="auto">
            <a:xfrm>
              <a:off x="6377290" y="3416117"/>
              <a:ext cx="2227158" cy="557213"/>
            </a:xfrm>
            <a:prstGeom prst="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ja-JP" altLang="en-US" sz="800" kern="100" dirty="0">
                  <a:solidFill>
                    <a:schemeClr val="tx1"/>
                  </a:solidFill>
                  <a:latin typeface="ＭＳ Ｐゴシック"/>
                  <a:cs typeface="Times New Roman"/>
                </a:rPr>
                <a:t>㈱大阪府食品</a:t>
              </a:r>
              <a:r>
                <a:rPr lang="ja-JP" altLang="en-US" sz="800" kern="100" dirty="0" smtClean="0">
                  <a:solidFill>
                    <a:schemeClr val="tx1"/>
                  </a:solidFill>
                  <a:latin typeface="ＭＳ Ｐゴシック"/>
                  <a:cs typeface="Times New Roman"/>
                </a:rPr>
                <a:t>流通センター</a:t>
              </a:r>
              <a:endParaRPr lang="ja-JP" altLang="en-US" sz="700" kern="100" dirty="0" smtClean="0">
                <a:solidFill>
                  <a:schemeClr val="tx1"/>
                </a:solidFill>
                <a:latin typeface="ＭＳ Ｐゴシック"/>
                <a:cs typeface="Times New Roman"/>
              </a:endParaRPr>
            </a:p>
            <a:p>
              <a:pPr indent="266700" fontAlgn="auto">
                <a:lnSpc>
                  <a:spcPts val="800"/>
                </a:lnSpc>
                <a:spcBef>
                  <a:spcPts val="0"/>
                </a:spcBef>
                <a:spcAft>
                  <a:spcPts val="0"/>
                </a:spcAft>
                <a:defRPr/>
              </a:pPr>
              <a:r>
                <a:rPr lang="ja-JP" altLang="en-US" sz="800" kern="100" dirty="0" smtClean="0">
                  <a:solidFill>
                    <a:schemeClr val="tx1"/>
                  </a:solidFill>
                  <a:latin typeface="ＭＳ Ｐゴシック"/>
                  <a:cs typeface="Times New Roman"/>
                </a:rPr>
                <a:t>㈱大阪鶴見フラワーセンター</a:t>
              </a:r>
              <a:endParaRPr lang="en-US" altLang="ja-JP" sz="700" kern="100" dirty="0" smtClean="0">
                <a:solidFill>
                  <a:schemeClr val="tx1"/>
                </a:solidFill>
                <a:latin typeface="ＭＳ Ｐゴシック"/>
                <a:cs typeface="Times New Roman"/>
              </a:endParaRPr>
            </a:p>
            <a:p>
              <a:pPr indent="266700" fontAlgn="auto">
                <a:lnSpc>
                  <a:spcPts val="800"/>
                </a:lnSpc>
                <a:spcBef>
                  <a:spcPts val="0"/>
                </a:spcBef>
                <a:spcAft>
                  <a:spcPts val="0"/>
                </a:spcAft>
                <a:defRPr/>
              </a:pPr>
              <a:r>
                <a:rPr lang="ja-JP" altLang="en-US" sz="800" kern="100" dirty="0" smtClean="0">
                  <a:solidFill>
                    <a:schemeClr val="tx1"/>
                  </a:solidFill>
                  <a:latin typeface="ＭＳ Ｐゴシック"/>
                  <a:cs typeface="Times New Roman"/>
                </a:rPr>
                <a:t>大阪外</a:t>
              </a:r>
              <a:r>
                <a:rPr lang="ja-JP" altLang="en-US" sz="800" kern="100" dirty="0">
                  <a:solidFill>
                    <a:schemeClr val="tx1"/>
                  </a:solidFill>
                  <a:latin typeface="ＭＳ Ｐゴシック"/>
                  <a:cs typeface="Times New Roman"/>
                </a:rPr>
                <a:t>環状鉄道㈱ </a:t>
              </a:r>
              <a:endParaRPr lang="en-US" altLang="ja-JP" sz="700" kern="100" dirty="0">
                <a:solidFill>
                  <a:schemeClr val="tx1"/>
                </a:solidFill>
                <a:latin typeface="+mn-ea"/>
                <a:cs typeface="Times New Roman"/>
              </a:endParaRPr>
            </a:p>
          </p:txBody>
        </p:sp>
        <p:sp>
          <p:nvSpPr>
            <p:cNvPr id="137" name="正方形/長方形 136"/>
            <p:cNvSpPr/>
            <p:nvPr/>
          </p:nvSpPr>
          <p:spPr bwMode="auto">
            <a:xfrm>
              <a:off x="6370986" y="4055235"/>
              <a:ext cx="2227157" cy="772072"/>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800"/>
                </a:lnSpc>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○抜本的見直し</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㈱大阪国際</a:t>
              </a:r>
              <a:r>
                <a:rPr lang="ja-JP" altLang="en-US" sz="800" kern="100" dirty="0" smtClean="0">
                  <a:solidFill>
                    <a:schemeClr val="tx1"/>
                  </a:solidFill>
                  <a:latin typeface="ＭＳ Ｐゴシック"/>
                  <a:cs typeface="Times New Roman"/>
                </a:rPr>
                <a:t>会議場</a:t>
              </a:r>
              <a:endParaRPr lang="en-US" altLang="ja-JP" sz="800" kern="100" dirty="0" smtClean="0">
                <a:solidFill>
                  <a:srgbClr val="FF0000"/>
                </a:solidFill>
                <a:latin typeface="ＭＳ Ｐゴシック"/>
                <a:cs typeface="Times New Roman"/>
              </a:endParaRPr>
            </a:p>
            <a:p>
              <a:pPr fontAlgn="auto">
                <a:lnSpc>
                  <a:spcPts val="800"/>
                </a:lnSpc>
                <a:spcBef>
                  <a:spcPts val="0"/>
                </a:spcBef>
                <a:spcAft>
                  <a:spcPts val="0"/>
                </a:spcAft>
                <a:defRPr/>
              </a:pPr>
              <a:r>
                <a:rPr lang="en-US" altLang="ja-JP" sz="800" kern="100" dirty="0" smtClean="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大阪府保健医療</a:t>
              </a:r>
              <a:r>
                <a:rPr lang="ja-JP" altLang="en-US" sz="800" kern="100" dirty="0" smtClean="0">
                  <a:solidFill>
                    <a:schemeClr val="tx1"/>
                  </a:solidFill>
                  <a:latin typeface="ＭＳ Ｐゴシック"/>
                  <a:cs typeface="Times New Roman"/>
                </a:rPr>
                <a:t>財団</a:t>
              </a:r>
              <a:endParaRPr lang="en-US" altLang="ja-JP" sz="800" kern="100" dirty="0">
                <a:solidFill>
                  <a:srgbClr val="FF0000"/>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smtClean="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大阪産業振興</a:t>
              </a:r>
              <a:r>
                <a:rPr lang="ja-JP" altLang="en-US" sz="800" kern="100" dirty="0" smtClean="0">
                  <a:solidFill>
                    <a:schemeClr val="tx1"/>
                  </a:solidFill>
                  <a:latin typeface="ＭＳ Ｐゴシック"/>
                  <a:cs typeface="Times New Roman"/>
                </a:rPr>
                <a:t>機構</a:t>
              </a:r>
              <a:endParaRPr lang="en-US" altLang="ja-JP" sz="800" kern="100" dirty="0" smtClean="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smtClean="0">
                  <a:solidFill>
                    <a:schemeClr val="tx1"/>
                  </a:solidFill>
                  <a:latin typeface="ＭＳ Ｐゴシック"/>
                  <a:cs typeface="Times New Roman"/>
                </a:rPr>
                <a:t>   </a:t>
              </a:r>
              <a:r>
                <a:rPr lang="ja-JP" altLang="en-US" sz="800" kern="100" dirty="0" smtClean="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大阪府道路公社 </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smtClean="0">
                  <a:solidFill>
                    <a:schemeClr val="tx1"/>
                  </a:solidFill>
                  <a:latin typeface="ＭＳ Ｐゴシック"/>
                  <a:cs typeface="Times New Roman"/>
                </a:rPr>
                <a:t> </a:t>
              </a:r>
              <a:r>
                <a:rPr lang="ja-JP" altLang="en-US" sz="800" kern="100" dirty="0" smtClean="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堺泉北</a:t>
              </a:r>
              <a:r>
                <a:rPr lang="ja-JP" altLang="en-US" sz="800" kern="100" dirty="0" smtClean="0">
                  <a:solidFill>
                    <a:schemeClr val="tx1"/>
                  </a:solidFill>
                  <a:latin typeface="ＭＳ Ｐゴシック"/>
                  <a:cs typeface="Times New Roman"/>
                </a:rPr>
                <a:t>埠頭㈱ </a:t>
              </a:r>
              <a:endParaRPr lang="en-US" altLang="ja-JP" sz="800" kern="100" dirty="0" smtClean="0">
                <a:solidFill>
                  <a:schemeClr val="tx1"/>
                </a:solidFill>
                <a:latin typeface="ＭＳ Ｐゴシック"/>
                <a:cs typeface="Times New Roman"/>
              </a:endParaRPr>
            </a:p>
          </p:txBody>
        </p:sp>
        <p:sp>
          <p:nvSpPr>
            <p:cNvPr id="138" name="正方形/長方形 137"/>
            <p:cNvSpPr/>
            <p:nvPr/>
          </p:nvSpPr>
          <p:spPr bwMode="auto">
            <a:xfrm>
              <a:off x="6385434" y="4909434"/>
              <a:ext cx="2219014" cy="1445683"/>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800"/>
                </a:lnSpc>
                <a:spcBef>
                  <a:spcPts val="0"/>
                </a:spcBef>
                <a:spcAft>
                  <a:spcPts val="0"/>
                </a:spcAft>
                <a:defRPr/>
              </a:pPr>
              <a:r>
                <a:rPr lang="ja-JP" altLang="en-US" sz="9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fontAlgn="auto">
                <a:lnSpc>
                  <a:spcPts val="800"/>
                </a:lnSpc>
                <a:spcBef>
                  <a:spcPts val="0"/>
                </a:spcBef>
                <a:spcAft>
                  <a:spcPts val="0"/>
                </a:spcAft>
                <a:defRPr/>
              </a:pPr>
              <a:r>
                <a:rPr lang="ja-JP" altLang="en-US" sz="800" b="1" kern="100" dirty="0">
                  <a:solidFill>
                    <a:schemeClr val="tx1"/>
                  </a:solidFill>
                  <a:latin typeface="ＭＳ Ｐゴシック"/>
                  <a:cs typeface="Times New Roman"/>
                </a:rPr>
                <a:t>　</a:t>
              </a:r>
              <a:r>
                <a:rPr lang="ja-JP" altLang="en-US" sz="800" b="1" kern="100" dirty="0" smtClean="0">
                  <a:solidFill>
                    <a:schemeClr val="tx1"/>
                  </a:solidFill>
                  <a:latin typeface="ＭＳ Ｐゴシック"/>
                  <a:cs typeface="Times New Roman"/>
                </a:rPr>
                <a:t>　 </a:t>
              </a:r>
              <a:r>
                <a:rPr lang="ja-JP" altLang="en-US" sz="800" kern="100" dirty="0" smtClean="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大阪府育英会 </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smtClean="0">
                  <a:solidFill>
                    <a:schemeClr val="tx1"/>
                  </a:solidFill>
                  <a:cs typeface="Times New Roman"/>
                </a:rPr>
                <a:t>(</a:t>
              </a:r>
              <a:r>
                <a:rPr lang="ja-JP" altLang="en-US" sz="800" kern="100" dirty="0" smtClean="0">
                  <a:solidFill>
                    <a:schemeClr val="tx1"/>
                  </a:solidFill>
                  <a:cs typeface="Times New Roman"/>
                </a:rPr>
                <a:t>公</a:t>
              </a:r>
              <a:r>
                <a:rPr lang="ja-JP" altLang="en-US" sz="800" kern="100" dirty="0" smtClean="0">
                  <a:solidFill>
                    <a:schemeClr val="tx1"/>
                  </a:solidFill>
                  <a:latin typeface="ＭＳ Ｐゴシック"/>
                  <a:cs typeface="Times New Roman"/>
                </a:rPr>
                <a:t>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大阪国際平和センター</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       (</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千里ライフサイエンス振興</a:t>
              </a:r>
              <a:r>
                <a:rPr lang="ja-JP" altLang="en-US" sz="800" kern="100" dirty="0" smtClean="0">
                  <a:solidFill>
                    <a:schemeClr val="tx1"/>
                  </a:solidFill>
                  <a:latin typeface="ＭＳ Ｐゴシック"/>
                  <a:cs typeface="Times New Roman"/>
                </a:rPr>
                <a:t>財団</a:t>
              </a:r>
              <a:endParaRPr lang="en-US" altLang="ja-JP" sz="800" kern="100" dirty="0" smtClean="0">
                <a:solidFill>
                  <a:schemeClr val="tx1"/>
                </a:solidFill>
                <a:latin typeface="ＭＳ Ｐゴシック"/>
                <a:cs typeface="Times New Roman"/>
              </a:endParaRPr>
            </a:p>
            <a:p>
              <a:pPr fontAlgn="auto">
                <a:lnSpc>
                  <a:spcPts val="800"/>
                </a:lnSpc>
                <a:spcBef>
                  <a:spcPts val="0"/>
                </a:spcBef>
                <a:spcAft>
                  <a:spcPts val="0"/>
                </a:spcAft>
                <a:defRPr/>
              </a:pPr>
              <a:r>
                <a:rPr lang="ja-JP" altLang="en-US" sz="800" kern="100" dirty="0" smtClean="0">
                  <a:solidFill>
                    <a:schemeClr val="tx1"/>
                  </a:solidFill>
                  <a:latin typeface="ＭＳ Ｐゴシック"/>
                  <a:cs typeface="Times New Roman"/>
                </a:rPr>
                <a:t>　　　 大阪信用保証協会</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西成労働福祉センター</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一財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大阪府みどり公社</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大阪府漁業振興</a:t>
              </a:r>
              <a:r>
                <a:rPr lang="ja-JP" altLang="en-US" sz="800" kern="100" dirty="0" smtClean="0">
                  <a:solidFill>
                    <a:schemeClr val="tx1"/>
                  </a:solidFill>
                  <a:latin typeface="ＭＳ Ｐゴシック"/>
                  <a:cs typeface="Times New Roman"/>
                </a:rPr>
                <a:t>基金</a:t>
              </a:r>
              <a:endParaRPr lang="en-US" altLang="ja-JP" sz="800" kern="100" dirty="0" smtClean="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smtClean="0">
                  <a:solidFill>
                    <a:schemeClr val="tx1"/>
                  </a:solidFill>
                  <a:latin typeface="ＭＳ Ｐゴシック"/>
                  <a:cs typeface="Times New Roman"/>
                </a:rPr>
                <a:t>      </a:t>
              </a:r>
              <a:r>
                <a:rPr lang="en-US" altLang="ja-JP" sz="800" kern="100" dirty="0" smtClean="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大阪府都市整備推進センター</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大阪高速鉄道㈱ </a:t>
              </a:r>
              <a:r>
                <a:rPr lang="en-US" altLang="ja-JP" sz="800" kern="100" dirty="0" smtClean="0">
                  <a:solidFill>
                    <a:schemeClr val="tx1"/>
                  </a:solidFill>
                  <a:latin typeface="ＭＳ Ｐゴシック"/>
                  <a:cs typeface="Times New Roman"/>
                </a:rPr>
                <a:t>      </a:t>
              </a:r>
              <a:endParaRPr lang="en-US" altLang="ja-JP" sz="7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大阪府土地開発公社</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大阪府住宅供給</a:t>
              </a:r>
              <a:r>
                <a:rPr lang="ja-JP" altLang="en-US" sz="800" kern="100" dirty="0" smtClean="0">
                  <a:solidFill>
                    <a:schemeClr val="tx1"/>
                  </a:solidFill>
                  <a:latin typeface="ＭＳ Ｐゴシック"/>
                  <a:cs typeface="Times New Roman"/>
                </a:rPr>
                <a:t>公社</a:t>
              </a:r>
              <a:r>
                <a:rPr lang="en-US" altLang="ja-JP" sz="800" kern="100" dirty="0" smtClean="0">
                  <a:solidFill>
                    <a:schemeClr val="tx1"/>
                  </a:solidFill>
                  <a:latin typeface="ＭＳ Ｐゴシック"/>
                  <a:cs typeface="Times New Roman"/>
                </a:rPr>
                <a:t>      </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大阪府文化財センター </a:t>
              </a:r>
              <a:endParaRPr lang="ja-JP" altLang="en-US" sz="700" kern="100" dirty="0">
                <a:solidFill>
                  <a:schemeClr val="tx1"/>
                </a:solidFill>
                <a:latin typeface="+mn-ea"/>
                <a:cs typeface="Times New Roman"/>
              </a:endParaRPr>
            </a:p>
          </p:txBody>
        </p:sp>
        <p:sp>
          <p:nvSpPr>
            <p:cNvPr id="171" name="テキスト ボックス 170"/>
            <p:cNvSpPr txBox="1"/>
            <p:nvPr/>
          </p:nvSpPr>
          <p:spPr bwMode="auto">
            <a:xfrm>
              <a:off x="6479145" y="6391313"/>
              <a:ext cx="2344737" cy="201361"/>
            </a:xfrm>
            <a:prstGeom prst="rect">
              <a:avLst/>
            </a:prstGeom>
            <a:noFill/>
          </p:spPr>
          <p:txBody>
            <a:bodyPr>
              <a:spAutoFit/>
            </a:bodyPr>
            <a:lstStyle/>
            <a:p>
              <a:pPr fontAlgn="auto">
                <a:lnSpc>
                  <a:spcPts val="800"/>
                </a:lnSpc>
                <a:spcBef>
                  <a:spcPts val="0"/>
                </a:spcBef>
                <a:spcAft>
                  <a:spcPts val="0"/>
                </a:spcAft>
                <a:defRPr/>
              </a:pPr>
              <a:r>
                <a:rPr lang="ja-JP" altLang="en-US" sz="800" dirty="0" smtClean="0">
                  <a:latin typeface="+mj-ea"/>
                  <a:ea typeface="+mj-ea"/>
                </a:rPr>
                <a:t>・</a:t>
              </a:r>
              <a:r>
                <a:rPr lang="ja-JP" altLang="en-US" sz="800" dirty="0">
                  <a:latin typeface="+mj-ea"/>
                  <a:ea typeface="+mj-ea"/>
                </a:rPr>
                <a:t>☆は新たな方向性を示した</a:t>
              </a:r>
              <a:r>
                <a:rPr lang="ja-JP" altLang="en-US" sz="800" dirty="0" smtClean="0">
                  <a:latin typeface="+mj-ea"/>
                  <a:ea typeface="+mj-ea"/>
                </a:rPr>
                <a:t>法人</a:t>
              </a:r>
              <a:endParaRPr lang="ja-JP" altLang="en-US" sz="800" dirty="0">
                <a:latin typeface="+mj-ea"/>
                <a:ea typeface="+mj-ea"/>
              </a:endParaRPr>
            </a:p>
          </p:txBody>
        </p:sp>
        <p:grpSp>
          <p:nvGrpSpPr>
            <p:cNvPr id="3" name="グループ化 2"/>
            <p:cNvGrpSpPr/>
            <p:nvPr/>
          </p:nvGrpSpPr>
          <p:grpSpPr>
            <a:xfrm>
              <a:off x="395536" y="1981766"/>
              <a:ext cx="8280919" cy="4709424"/>
              <a:chOff x="395536" y="1941492"/>
              <a:chExt cx="8280919" cy="4709424"/>
            </a:xfrm>
          </p:grpSpPr>
          <p:sp>
            <p:nvSpPr>
              <p:cNvPr id="13318" name="正方形/長方形 36"/>
              <p:cNvSpPr>
                <a:spLocks noChangeArrowheads="1"/>
              </p:cNvSpPr>
              <p:nvPr/>
            </p:nvSpPr>
            <p:spPr bwMode="auto">
              <a:xfrm>
                <a:off x="395536" y="1941492"/>
                <a:ext cx="3529013" cy="31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467544" y="2209533"/>
                <a:ext cx="5315398" cy="4441383"/>
                <a:chOff x="467544" y="2209533"/>
                <a:chExt cx="5315398" cy="4441383"/>
              </a:xfrm>
            </p:grpSpPr>
            <p:grpSp>
              <p:nvGrpSpPr>
                <p:cNvPr id="13" name="グループ化 5"/>
                <p:cNvGrpSpPr>
                  <a:grpSpLocks/>
                </p:cNvGrpSpPr>
                <p:nvPr/>
              </p:nvGrpSpPr>
              <p:grpSpPr bwMode="auto">
                <a:xfrm>
                  <a:off x="467544" y="2209533"/>
                  <a:ext cx="5315398" cy="4441383"/>
                  <a:chOff x="1129510" y="404663"/>
                  <a:chExt cx="5315415" cy="5974866"/>
                </a:xfrm>
              </p:grpSpPr>
              <p:grpSp>
                <p:nvGrpSpPr>
                  <p:cNvPr id="22" name="グループ化 18"/>
                  <p:cNvGrpSpPr>
                    <a:grpSpLocks/>
                  </p:cNvGrpSpPr>
                  <p:nvPr/>
                </p:nvGrpSpPr>
                <p:grpSpPr bwMode="auto">
                  <a:xfrm>
                    <a:off x="1129510" y="404663"/>
                    <a:ext cx="5315415" cy="5974866"/>
                    <a:chOff x="567215" y="-426315"/>
                    <a:chExt cx="6022910" cy="7173528"/>
                  </a:xfrm>
                </p:grpSpPr>
                <p:sp>
                  <p:nvSpPr>
                    <p:cNvPr id="24" name="正方形/長方形 23"/>
                    <p:cNvSpPr/>
                    <p:nvPr/>
                  </p:nvSpPr>
                  <p:spPr>
                    <a:xfrm>
                      <a:off x="567215" y="-426315"/>
                      <a:ext cx="2942253" cy="7173528"/>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 name="正方形/長方形 24"/>
                    <p:cNvSpPr/>
                    <p:nvPr/>
                  </p:nvSpPr>
                  <p:spPr>
                    <a:xfrm>
                      <a:off x="4055175" y="-407536"/>
                      <a:ext cx="2534950" cy="7154749"/>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 name="正方形/長方形 25"/>
                    <p:cNvSpPr/>
                    <p:nvPr/>
                  </p:nvSpPr>
                  <p:spPr>
                    <a:xfrm>
                      <a:off x="663490" y="65953"/>
                      <a:ext cx="2688074" cy="397368"/>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endParaRPr lang="ja-JP"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ja-JP" sz="800" kern="100" dirty="0">
                          <a:solidFill>
                            <a:schemeClr val="tx1"/>
                          </a:solidFill>
                          <a:latin typeface="+mn-ea"/>
                          <a:cs typeface="Times New Roman"/>
                        </a:rPr>
                        <a:t>　　</a:t>
                      </a:r>
                      <a:r>
                        <a:rPr lang="en-US" altLang="ja-JP" sz="800" kern="100" dirty="0" smtClean="0">
                          <a:solidFill>
                            <a:schemeClr val="tx1"/>
                          </a:solidFill>
                          <a:latin typeface="+mn-ea"/>
                          <a:cs typeface="Times New Roman"/>
                        </a:rPr>
                        <a:t> </a:t>
                      </a:r>
                      <a:r>
                        <a:rPr lang="ja-JP" altLang="en-US" sz="800" kern="100" dirty="0" smtClean="0">
                          <a:solidFill>
                            <a:schemeClr val="tx1"/>
                          </a:solidFill>
                          <a:latin typeface="+mn-ea"/>
                          <a:cs typeface="Times New Roman"/>
                        </a:rPr>
                        <a:t>　</a:t>
                      </a:r>
                      <a:r>
                        <a:rPr lang="en-US" altLang="ja-JP" sz="800" kern="100" dirty="0" smtClean="0">
                          <a:solidFill>
                            <a:schemeClr val="tx1"/>
                          </a:solidFill>
                          <a:latin typeface="+mn-ea"/>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ja-JP" sz="800" kern="100" dirty="0">
                          <a:solidFill>
                            <a:schemeClr val="tx1"/>
                          </a:solidFill>
                          <a:latin typeface="+mn-ea"/>
                          <a:cs typeface="Times New Roman"/>
                        </a:rPr>
                        <a:t>大阪府産業基盤整備協会</a:t>
                      </a:r>
                      <a:r>
                        <a:rPr lang="en-US" altLang="ja-JP" sz="7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670686" y="509722"/>
                      <a:ext cx="2680879" cy="465217"/>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133985" fontAlgn="auto">
                        <a:spcBef>
                          <a:spcPts val="0"/>
                        </a:spcBef>
                        <a:spcAft>
                          <a:spcPts val="0"/>
                        </a:spcAft>
                        <a:defRPr/>
                      </a:pPr>
                      <a:r>
                        <a:rPr lang="ja-JP" altLang="en-US" sz="800" kern="100" dirty="0" smtClean="0">
                          <a:solidFill>
                            <a:schemeClr val="tx1"/>
                          </a:solidFill>
                          <a:latin typeface="+mn-ea"/>
                          <a:cs typeface="Times New Roman"/>
                        </a:rPr>
                        <a:t>　</a:t>
                      </a:r>
                      <a:r>
                        <a:rPr lang="ja-JP" altLang="en-US" sz="800" kern="100" dirty="0">
                          <a:solidFill>
                            <a:schemeClr val="tx1"/>
                          </a:solidFill>
                          <a:latin typeface="+mn-ea"/>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schemeClr val="tx1"/>
                          </a:solidFill>
                          <a:latin typeface="+mn-ea"/>
                          <a:cs typeface="Times New Roman"/>
                        </a:rPr>
                        <a:t>大阪府タウン管理財団</a:t>
                      </a:r>
                    </a:p>
                  </p:txBody>
                </p:sp>
                <p:sp>
                  <p:nvSpPr>
                    <p:cNvPr id="28" name="正方形/長方形 27"/>
                    <p:cNvSpPr/>
                    <p:nvPr/>
                  </p:nvSpPr>
                  <p:spPr>
                    <a:xfrm>
                      <a:off x="657194" y="1053696"/>
                      <a:ext cx="2694369" cy="902582"/>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ja-JP" altLang="en-US" sz="800" kern="100" dirty="0" smtClean="0">
                          <a:solidFill>
                            <a:prstClr val="black"/>
                          </a:solidFill>
                          <a:latin typeface="ＭＳ Ｐゴシック"/>
                          <a:cs typeface="Times New Roman"/>
                        </a:rPr>
                        <a:t> ㈱大阪府</a:t>
                      </a:r>
                      <a:r>
                        <a:rPr lang="ja-JP" altLang="en-US" sz="800" kern="100" dirty="0">
                          <a:solidFill>
                            <a:prstClr val="black"/>
                          </a:solidFill>
                          <a:latin typeface="ＭＳ Ｐゴシック"/>
                          <a:cs typeface="Times New Roman"/>
                        </a:rPr>
                        <a:t>食品流通センター</a:t>
                      </a:r>
                    </a:p>
                    <a:p>
                      <a:pPr indent="266700" fontAlgn="auto">
                        <a:lnSpc>
                          <a:spcPts val="800"/>
                        </a:lnSpc>
                        <a:spcBef>
                          <a:spcPts val="0"/>
                        </a:spcBef>
                        <a:spcAft>
                          <a:spcPts val="0"/>
                        </a:spcAft>
                        <a:defRPr/>
                      </a:pPr>
                      <a:r>
                        <a:rPr lang="ja-JP" altLang="en-US" sz="800" kern="100" dirty="0" smtClean="0">
                          <a:solidFill>
                            <a:schemeClr val="tx1"/>
                          </a:solidFill>
                          <a:latin typeface="ＭＳ Ｐゴシック"/>
                          <a:cs typeface="Times New Roman"/>
                        </a:rPr>
                        <a:t> ㈱大阪</a:t>
                      </a:r>
                      <a:r>
                        <a:rPr lang="ja-JP" altLang="en-US" sz="800" kern="100" dirty="0">
                          <a:solidFill>
                            <a:schemeClr val="tx1"/>
                          </a:solidFill>
                          <a:latin typeface="ＭＳ Ｐゴシック"/>
                          <a:cs typeface="Times New Roman"/>
                        </a:rPr>
                        <a:t>鶴見フラワーセンター</a:t>
                      </a:r>
                    </a:p>
                    <a:p>
                      <a:pPr indent="266700" fontAlgn="auto">
                        <a:lnSpc>
                          <a:spcPts val="800"/>
                        </a:lnSpc>
                        <a:spcBef>
                          <a:spcPts val="0"/>
                        </a:spcBef>
                        <a:spcAft>
                          <a:spcPts val="0"/>
                        </a:spcAft>
                        <a:defRPr/>
                      </a:pPr>
                      <a:r>
                        <a:rPr lang="ja-JP" altLang="en-US" sz="800" kern="100" dirty="0" smtClean="0">
                          <a:solidFill>
                            <a:prstClr val="black"/>
                          </a:solidFill>
                          <a:latin typeface="ＭＳ Ｐゴシック"/>
                          <a:cs typeface="Times New Roman"/>
                        </a:rPr>
                        <a:t> 大阪府</a:t>
                      </a:r>
                      <a:r>
                        <a:rPr lang="ja-JP" altLang="en-US" sz="800" kern="100" dirty="0">
                          <a:solidFill>
                            <a:prstClr val="black"/>
                          </a:solidFill>
                          <a:latin typeface="ＭＳ Ｐゴシック"/>
                          <a:cs typeface="Times New Roman"/>
                        </a:rPr>
                        <a:t>都市開発㈱</a:t>
                      </a:r>
                    </a:p>
                    <a:p>
                      <a:pPr indent="266700" fontAlgn="auto">
                        <a:lnSpc>
                          <a:spcPts val="800"/>
                        </a:lnSpc>
                        <a:spcBef>
                          <a:spcPts val="0"/>
                        </a:spcBef>
                        <a:spcAft>
                          <a:spcPts val="0"/>
                        </a:spcAft>
                        <a:defRPr/>
                      </a:pPr>
                      <a:r>
                        <a:rPr lang="ja-JP" altLang="en-US" sz="800" kern="100" dirty="0" smtClean="0">
                          <a:solidFill>
                            <a:prstClr val="black"/>
                          </a:solidFill>
                          <a:latin typeface="ＭＳ Ｐゴシック"/>
                          <a:cs typeface="Times New Roman"/>
                        </a:rPr>
                        <a:t> 大阪外</a:t>
                      </a:r>
                      <a:r>
                        <a:rPr lang="ja-JP" altLang="en-US" sz="800" kern="100" dirty="0">
                          <a:solidFill>
                            <a:prstClr val="black"/>
                          </a:solidFill>
                          <a:latin typeface="ＭＳ Ｐゴシック"/>
                          <a:cs typeface="Times New Roman"/>
                        </a:rPr>
                        <a:t>環状鉄道㈱</a:t>
                      </a:r>
                    </a:p>
                  </p:txBody>
                </p:sp>
                <p:sp>
                  <p:nvSpPr>
                    <p:cNvPr id="29" name="正方形/長方形 28"/>
                    <p:cNvSpPr/>
                    <p:nvPr/>
                  </p:nvSpPr>
                  <p:spPr>
                    <a:xfrm>
                      <a:off x="663490" y="2033488"/>
                      <a:ext cx="2688072" cy="756397"/>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大阪府文化振興財団　</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a:t>
                      </a:r>
                      <a:r>
                        <a:rPr lang="en-US" altLang="ja-JP" sz="800" kern="100" dirty="0" smtClean="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大阪府青少年活動財団　</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a:t>
                      </a:r>
                      <a:r>
                        <a:rPr lang="en-US" altLang="ja-JP" sz="800" kern="100" dirty="0" smtClean="0">
                          <a:solidFill>
                            <a:prstClr val="black"/>
                          </a:solidFill>
                          <a:cs typeface="Times New Roman"/>
                        </a:rPr>
                        <a:t>(</a:t>
                      </a:r>
                      <a:r>
                        <a:rPr lang="ja-JP" altLang="en-US" sz="800" kern="100" dirty="0">
                          <a:solidFill>
                            <a:prstClr val="black"/>
                          </a:solidFill>
                          <a:latin typeface="ＭＳ Ｐゴシック"/>
                          <a:cs typeface="Times New Roman"/>
                        </a:rPr>
                        <a:t>社福</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大阪府障害者福祉事業団</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670686" y="2843760"/>
                      <a:ext cx="2680877" cy="827226"/>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○抜本的見直し</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大阪府国際交流財団</a:t>
                      </a:r>
                      <a:endParaRPr lang="en-US" altLang="ja-JP" sz="800" kern="100" dirty="0">
                        <a:solidFill>
                          <a:prstClr val="black"/>
                        </a:solidFill>
                        <a:latin typeface="ＭＳ Ｐゴシック"/>
                        <a:cs typeface="Times New Roman"/>
                      </a:endParaRP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a:t>
                      </a:r>
                      <a:r>
                        <a:rPr lang="en-US" altLang="ja-JP" sz="800" kern="100" dirty="0" smtClean="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大阪府育英会　</a:t>
                      </a: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㈱大阪</a:t>
                      </a:r>
                      <a:r>
                        <a:rPr lang="ja-JP" altLang="en-US" sz="800" kern="100" dirty="0">
                          <a:solidFill>
                            <a:prstClr val="black"/>
                          </a:solidFill>
                          <a:latin typeface="ＭＳ Ｐゴシック"/>
                          <a:cs typeface="Times New Roman"/>
                        </a:rPr>
                        <a:t>国際会議場</a:t>
                      </a:r>
                    </a:p>
                  </p:txBody>
                </p:sp>
                <p:sp>
                  <p:nvSpPr>
                    <p:cNvPr id="31" name="正方形/長方形 30"/>
                    <p:cNvSpPr/>
                    <p:nvPr/>
                  </p:nvSpPr>
                  <p:spPr>
                    <a:xfrm>
                      <a:off x="670686" y="3736753"/>
                      <a:ext cx="2680877" cy="2946107"/>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大阪国際平和センター</a:t>
                      </a:r>
                    </a:p>
                    <a:p>
                      <a:pPr indent="266700" fontAlgn="auto">
                        <a:lnSpc>
                          <a:spcPts val="800"/>
                        </a:lnSpc>
                        <a:spcBef>
                          <a:spcPts val="0"/>
                        </a:spcBef>
                        <a:spcAft>
                          <a:spcPts val="0"/>
                        </a:spcAft>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大阪府地域福祉推進財団 </a:t>
                      </a:r>
                      <a:r>
                        <a:rPr lang="en-US" altLang="ja-JP" sz="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自立化実施済</a:t>
                      </a:r>
                      <a:r>
                        <a:rPr lang="en-US" altLang="ja-JP" sz="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大阪府保健医療財団</a:t>
                      </a:r>
                    </a:p>
                    <a:p>
                      <a:pPr indent="266700" fontAlgn="auto">
                        <a:lnSpc>
                          <a:spcPts val="800"/>
                        </a:lnSpc>
                        <a:spcBef>
                          <a:spcPts val="0"/>
                        </a:spcBef>
                        <a:spcAft>
                          <a:spcPts val="0"/>
                        </a:spcAft>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大阪産業振興機構</a:t>
                      </a:r>
                    </a:p>
                    <a:p>
                      <a:pPr indent="266700" fontAlgn="auto">
                        <a:lnSpc>
                          <a:spcPts val="800"/>
                        </a:lnSpc>
                        <a:spcBef>
                          <a:spcPts val="0"/>
                        </a:spcBef>
                        <a:spcAft>
                          <a:spcPts val="0"/>
                        </a:spcAft>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公財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千里ライフサイエンス振興財団</a:t>
                      </a:r>
                    </a:p>
                    <a:p>
                      <a:pPr indent="266700" fontAlgn="auto">
                        <a:lnSpc>
                          <a:spcPts val="800"/>
                        </a:lnSpc>
                        <a:spcBef>
                          <a:spcPts val="0"/>
                        </a:spcBef>
                        <a:spcAft>
                          <a:spcPts val="0"/>
                        </a:spcAft>
                        <a:defRPr/>
                      </a:pPr>
                      <a:r>
                        <a:rPr lang="ja-JP" altLang="en-US" sz="800" kern="100" dirty="0">
                          <a:solidFill>
                            <a:prstClr val="black"/>
                          </a:solidFill>
                          <a:latin typeface="ＭＳ Ｐゴシック"/>
                          <a:cs typeface="Times New Roman"/>
                        </a:rPr>
                        <a:t>大阪府中小企業信用保証協会</a:t>
                      </a:r>
                    </a:p>
                    <a:p>
                      <a:pPr indent="266700" fontAlgn="auto">
                        <a:lnSpc>
                          <a:spcPts val="800"/>
                        </a:lnSpc>
                        <a:spcBef>
                          <a:spcPts val="0"/>
                        </a:spcBef>
                        <a:spcAft>
                          <a:spcPts val="0"/>
                        </a:spcAft>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西成労働福祉センター</a:t>
                      </a:r>
                    </a:p>
                    <a:p>
                      <a:pPr indent="266700" fontAlgn="auto">
                        <a:lnSpc>
                          <a:spcPts val="800"/>
                        </a:lnSpc>
                        <a:spcBef>
                          <a:spcPts val="0"/>
                        </a:spcBef>
                        <a:spcAft>
                          <a:spcPts val="0"/>
                        </a:spcAft>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大阪府みどり公社</a:t>
                      </a:r>
                    </a:p>
                    <a:p>
                      <a:pPr indent="266700" fontAlgn="auto">
                        <a:lnSpc>
                          <a:spcPts val="800"/>
                        </a:lnSpc>
                        <a:spcBef>
                          <a:spcPts val="0"/>
                        </a:spcBef>
                        <a:spcAft>
                          <a:spcPts val="0"/>
                        </a:spcAft>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大阪府漁業振興</a:t>
                      </a:r>
                      <a:r>
                        <a:rPr lang="ja-JP" altLang="en-US" sz="800" kern="100" dirty="0" smtClean="0">
                          <a:solidFill>
                            <a:prstClr val="black"/>
                          </a:solidFill>
                          <a:latin typeface="ＭＳ Ｐゴシック"/>
                          <a:cs typeface="Times New Roman"/>
                        </a:rPr>
                        <a:t>基金</a:t>
                      </a:r>
                      <a:endParaRPr lang="en-US" altLang="ja-JP" sz="800" kern="100" dirty="0" smtClean="0">
                        <a:solidFill>
                          <a:prstClr val="black"/>
                        </a:solidFill>
                        <a:latin typeface="ＭＳ Ｐゴシック"/>
                        <a:cs typeface="Times New Roman"/>
                      </a:endParaRPr>
                    </a:p>
                    <a:p>
                      <a:pPr indent="266700" fontAlgn="auto">
                        <a:lnSpc>
                          <a:spcPts val="800"/>
                        </a:lnSpc>
                        <a:spcBef>
                          <a:spcPts val="0"/>
                        </a:spcBef>
                        <a:spcAft>
                          <a:spcPts val="0"/>
                        </a:spcAft>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smtClean="0">
                          <a:solidFill>
                            <a:prstClr val="black"/>
                          </a:solidFill>
                          <a:latin typeface="ＭＳ Ｐゴシック"/>
                          <a:cs typeface="Times New Roman"/>
                        </a:rPr>
                        <a:t>大阪府</a:t>
                      </a:r>
                      <a:r>
                        <a:rPr lang="ja-JP" altLang="en-US" sz="800" kern="100" dirty="0">
                          <a:solidFill>
                            <a:prstClr val="black"/>
                          </a:solidFill>
                          <a:latin typeface="ＭＳ Ｐゴシック"/>
                          <a:cs typeface="Times New Roman"/>
                        </a:rPr>
                        <a:t>都市整備推進センター</a:t>
                      </a:r>
                    </a:p>
                    <a:p>
                      <a:pPr indent="266700" fontAlgn="auto">
                        <a:lnSpc>
                          <a:spcPts val="800"/>
                        </a:lnSpc>
                        <a:spcBef>
                          <a:spcPts val="0"/>
                        </a:spcBef>
                        <a:spcAft>
                          <a:spcPts val="0"/>
                        </a:spcAft>
                        <a:defRPr/>
                      </a:pPr>
                      <a:r>
                        <a:rPr lang="ja-JP" altLang="en-US" sz="800" kern="100" dirty="0" smtClean="0">
                          <a:solidFill>
                            <a:prstClr val="black"/>
                          </a:solidFill>
                          <a:latin typeface="ＭＳ Ｐゴシック"/>
                          <a:cs typeface="Times New Roman"/>
                        </a:rPr>
                        <a:t>大阪</a:t>
                      </a:r>
                      <a:r>
                        <a:rPr lang="ja-JP" altLang="en-US" sz="800" kern="100" dirty="0">
                          <a:solidFill>
                            <a:prstClr val="black"/>
                          </a:solidFill>
                          <a:latin typeface="ＭＳ Ｐゴシック"/>
                          <a:cs typeface="Times New Roman"/>
                        </a:rPr>
                        <a:t>高速鉄道㈱</a:t>
                      </a:r>
                    </a:p>
                    <a:p>
                      <a:pPr indent="266700" fontAlgn="auto">
                        <a:lnSpc>
                          <a:spcPts val="800"/>
                        </a:lnSpc>
                        <a:spcBef>
                          <a:spcPts val="0"/>
                        </a:spcBef>
                        <a:spcAft>
                          <a:spcPts val="0"/>
                        </a:spcAft>
                        <a:defRPr/>
                      </a:pPr>
                      <a:r>
                        <a:rPr lang="ja-JP" altLang="en-US" sz="800" kern="100" dirty="0">
                          <a:solidFill>
                            <a:prstClr val="black"/>
                          </a:solidFill>
                          <a:latin typeface="ＭＳ Ｐゴシック"/>
                          <a:cs typeface="Times New Roman"/>
                        </a:rPr>
                        <a:t>大阪府道路公社</a:t>
                      </a:r>
                    </a:p>
                    <a:p>
                      <a:pPr indent="266700" fontAlgn="auto">
                        <a:lnSpc>
                          <a:spcPts val="800"/>
                        </a:lnSpc>
                        <a:spcBef>
                          <a:spcPts val="0"/>
                        </a:spcBef>
                        <a:spcAft>
                          <a:spcPts val="0"/>
                        </a:spcAft>
                        <a:defRPr/>
                      </a:pPr>
                      <a:r>
                        <a:rPr lang="ja-JP" altLang="en-US" sz="800" kern="100" dirty="0">
                          <a:solidFill>
                            <a:prstClr val="black"/>
                          </a:solidFill>
                          <a:latin typeface="ＭＳ Ｐゴシック"/>
                          <a:cs typeface="Times New Roman"/>
                        </a:rPr>
                        <a:t>大阪府土地開発公社</a:t>
                      </a:r>
                    </a:p>
                    <a:p>
                      <a:pPr indent="266700" fontAlgn="auto">
                        <a:lnSpc>
                          <a:spcPts val="800"/>
                        </a:lnSpc>
                        <a:spcBef>
                          <a:spcPts val="0"/>
                        </a:spcBef>
                        <a:spcAft>
                          <a:spcPts val="0"/>
                        </a:spcAft>
                        <a:defRPr/>
                      </a:pPr>
                      <a:r>
                        <a:rPr lang="ja-JP" altLang="en-US" sz="800" kern="100" dirty="0">
                          <a:solidFill>
                            <a:prstClr val="black"/>
                          </a:solidFill>
                          <a:latin typeface="ＭＳ Ｐゴシック"/>
                          <a:cs typeface="Times New Roman"/>
                        </a:rPr>
                        <a:t>堺泉北埠頭㈱</a:t>
                      </a:r>
                    </a:p>
                    <a:p>
                      <a:pPr indent="266700" fontAlgn="auto">
                        <a:lnSpc>
                          <a:spcPts val="800"/>
                        </a:lnSpc>
                        <a:spcBef>
                          <a:spcPts val="0"/>
                        </a:spcBef>
                        <a:spcAft>
                          <a:spcPts val="0"/>
                        </a:spcAft>
                        <a:defRPr/>
                      </a:pPr>
                      <a:r>
                        <a:rPr lang="ja-JP" altLang="en-US" sz="800" kern="100" dirty="0">
                          <a:solidFill>
                            <a:prstClr val="black"/>
                          </a:solidFill>
                          <a:latin typeface="ＭＳ Ｐゴシック"/>
                          <a:cs typeface="Times New Roman"/>
                        </a:rPr>
                        <a:t>大阪府住宅供給公社</a:t>
                      </a:r>
                    </a:p>
                    <a:p>
                      <a:pPr indent="266700" fontAlgn="auto">
                        <a:lnSpc>
                          <a:spcPts val="800"/>
                        </a:lnSpc>
                        <a:spcBef>
                          <a:spcPts val="0"/>
                        </a:spcBef>
                        <a:spcAft>
                          <a:spcPts val="0"/>
                        </a:spcAft>
                        <a:defRPr/>
                      </a:pPr>
                      <a:r>
                        <a:rPr lang="en-US" altLang="ja-JP" sz="800" kern="100" dirty="0" smtClean="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大阪府文化財センター</a:t>
                      </a:r>
                    </a:p>
                  </p:txBody>
                </p:sp>
                <p:sp>
                  <p:nvSpPr>
                    <p:cNvPr id="32" name="正方形/長方形 31"/>
                    <p:cNvSpPr/>
                    <p:nvPr/>
                  </p:nvSpPr>
                  <p:spPr>
                    <a:xfrm>
                      <a:off x="4155174" y="147666"/>
                      <a:ext cx="2364809" cy="619921"/>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公財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大阪府国際交流</a:t>
                      </a:r>
                      <a:r>
                        <a:rPr lang="ja-JP" altLang="en-US" sz="800" kern="100" dirty="0" smtClean="0">
                          <a:solidFill>
                            <a:prstClr val="black"/>
                          </a:solidFill>
                          <a:latin typeface="ＭＳ Ｐゴシック"/>
                          <a:cs typeface="Times New Roman"/>
                        </a:rPr>
                        <a:t>財団</a:t>
                      </a:r>
                      <a:endParaRPr lang="en-US" altLang="ja-JP" sz="800" kern="100" dirty="0" smtClean="0">
                        <a:solidFill>
                          <a:prstClr val="black"/>
                        </a:solidFill>
                        <a:latin typeface="ＭＳ Ｐゴシック"/>
                        <a:cs typeface="Times New Roman"/>
                      </a:endParaRPr>
                    </a:p>
                    <a:p>
                      <a:pPr fontAlgn="auto">
                        <a:lnSpc>
                          <a:spcPts val="800"/>
                        </a:lnSpc>
                        <a:spcBef>
                          <a:spcPts val="0"/>
                        </a:spcBef>
                        <a:spcAft>
                          <a:spcPts val="0"/>
                        </a:spcAft>
                        <a:defRPr/>
                      </a:pPr>
                      <a:r>
                        <a:rPr lang="ja-JP" altLang="en-US" sz="800" kern="100" dirty="0">
                          <a:solidFill>
                            <a:prstClr val="black"/>
                          </a:solidFill>
                          <a:latin typeface="ＭＳ Ｐゴシック"/>
                          <a:cs typeface="Times New Roman"/>
                        </a:rPr>
                        <a:t>　</a:t>
                      </a:r>
                      <a:r>
                        <a:rPr lang="ja-JP" altLang="en-US" sz="800" kern="100" dirty="0" smtClean="0">
                          <a:solidFill>
                            <a:prstClr val="black"/>
                          </a:solidFill>
                          <a:latin typeface="ＭＳ Ｐゴシック"/>
                          <a:cs typeface="Times New Roman"/>
                        </a:rPr>
                        <a:t>　　    　</a:t>
                      </a:r>
                      <a:r>
                        <a:rPr lang="en-US" altLang="ja-JP" sz="800" kern="100" dirty="0" smtClean="0">
                          <a:solidFill>
                            <a:prstClr val="black"/>
                          </a:solidFill>
                          <a:latin typeface="ＭＳ Ｐゴシック"/>
                          <a:cs typeface="Times New Roman"/>
                        </a:rPr>
                        <a:t>〈</a:t>
                      </a:r>
                      <a:r>
                        <a:rPr lang="ja-JP" altLang="en-US" sz="800" kern="100" dirty="0" smtClean="0">
                          <a:solidFill>
                            <a:prstClr val="black"/>
                          </a:solidFill>
                          <a:latin typeface="ＭＳ Ｐゴシック"/>
                          <a:cs typeface="Times New Roman"/>
                        </a:rPr>
                        <a:t>平成</a:t>
                      </a:r>
                      <a:r>
                        <a:rPr lang="en-US" altLang="ja-JP" sz="800" kern="100" dirty="0" smtClean="0">
                          <a:solidFill>
                            <a:prstClr val="black"/>
                          </a:solidFill>
                          <a:latin typeface="ＭＳ Ｐゴシック"/>
                          <a:cs typeface="Times New Roman"/>
                        </a:rPr>
                        <a:t>34</a:t>
                      </a:r>
                      <a:r>
                        <a:rPr lang="ja-JP" altLang="en-US" sz="800" kern="100" dirty="0" smtClean="0">
                          <a:solidFill>
                            <a:prstClr val="black"/>
                          </a:solidFill>
                          <a:latin typeface="ＭＳ Ｐゴシック"/>
                          <a:cs typeface="Times New Roman"/>
                        </a:rPr>
                        <a:t>年</a:t>
                      </a:r>
                      <a:r>
                        <a:rPr lang="en-US" altLang="ja-JP" sz="800" kern="100" dirty="0" smtClean="0">
                          <a:solidFill>
                            <a:prstClr val="black"/>
                          </a:solidFill>
                          <a:latin typeface="ＭＳ Ｐゴシック"/>
                          <a:cs typeface="Times New Roman"/>
                        </a:rPr>
                        <a:t>3</a:t>
                      </a:r>
                      <a:r>
                        <a:rPr lang="ja-JP" altLang="en-US" sz="800" kern="100" dirty="0" smtClean="0">
                          <a:solidFill>
                            <a:prstClr val="black"/>
                          </a:solidFill>
                          <a:latin typeface="ＭＳ Ｐゴシック"/>
                          <a:cs typeface="Times New Roman"/>
                        </a:rPr>
                        <a:t>月廃止</a:t>
                      </a:r>
                      <a:r>
                        <a:rPr lang="ja-JP" altLang="en-US" sz="800" kern="100" dirty="0" smtClean="0">
                          <a:solidFill>
                            <a:schemeClr val="tx1"/>
                          </a:solidFill>
                          <a:latin typeface="ＭＳ Ｐゴシック"/>
                          <a:cs typeface="Times New Roman"/>
                        </a:rPr>
                        <a:t>予定</a:t>
                      </a:r>
                      <a:r>
                        <a:rPr lang="en-US" altLang="ja-JP" sz="800" kern="100" dirty="0" smtClean="0">
                          <a:solidFill>
                            <a:prstClr val="black"/>
                          </a:solidFill>
                          <a:latin typeface="ＭＳ Ｐゴシック"/>
                          <a:cs typeface="Times New Roman"/>
                        </a:rPr>
                        <a:t>〉</a:t>
                      </a:r>
                      <a:endParaRPr lang="ja-JP" altLang="en-US" sz="800" kern="100" dirty="0">
                        <a:solidFill>
                          <a:prstClr val="black"/>
                        </a:solidFill>
                        <a:latin typeface="ＭＳ Ｐゴシック"/>
                        <a:cs typeface="Times New Roman"/>
                      </a:endParaRPr>
                    </a:p>
                  </p:txBody>
                </p:sp>
                <p:sp>
                  <p:nvSpPr>
                    <p:cNvPr id="33" name="正方形/長方形 32"/>
                    <p:cNvSpPr/>
                    <p:nvPr/>
                  </p:nvSpPr>
                  <p:spPr>
                    <a:xfrm>
                      <a:off x="4160795" y="937397"/>
                      <a:ext cx="2359188" cy="430763"/>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133985" fontAlgn="auto">
                        <a:spcBef>
                          <a:spcPts val="0"/>
                        </a:spcBef>
                        <a:spcAft>
                          <a:spcPts val="0"/>
                        </a:spcAft>
                        <a:defRPr/>
                      </a:pPr>
                      <a:r>
                        <a:rPr lang="ja-JP" altLang="en-US" sz="800" kern="100" dirty="0" smtClean="0">
                          <a:solidFill>
                            <a:schemeClr val="tx1"/>
                          </a:solidFill>
                          <a:latin typeface="+mn-ea"/>
                          <a:cs typeface="Times New Roman"/>
                        </a:rPr>
                        <a:t> </a:t>
                      </a:r>
                      <a:r>
                        <a:rPr lang="ja-JP" altLang="en-US" sz="800" kern="100" dirty="0">
                          <a:solidFill>
                            <a:schemeClr val="tx1"/>
                          </a:solidFill>
                          <a:latin typeface="+mn-ea"/>
                          <a:cs typeface="Times New Roman"/>
                        </a:rPr>
                        <a:t>　</a:t>
                      </a: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一財</a:t>
                      </a:r>
                      <a:r>
                        <a:rPr lang="en-US" altLang="ja-JP" sz="800" kern="100" dirty="0">
                          <a:solidFill>
                            <a:schemeClr val="tx1"/>
                          </a:solidFill>
                          <a:cs typeface="Times New Roman"/>
                        </a:rPr>
                        <a:t>) </a:t>
                      </a:r>
                      <a:r>
                        <a:rPr lang="ja-JP" altLang="en-US" sz="800" kern="100" dirty="0">
                          <a:solidFill>
                            <a:schemeClr val="tx1"/>
                          </a:solidFill>
                          <a:latin typeface="+mn-ea"/>
                          <a:cs typeface="Times New Roman"/>
                        </a:rPr>
                        <a:t>大阪府タウン管理財団 </a:t>
                      </a:r>
                      <a:r>
                        <a:rPr lang="en-US" altLang="ja-JP" sz="700" kern="100" dirty="0">
                          <a:solidFill>
                            <a:schemeClr val="tx1"/>
                          </a:solidFill>
                          <a:latin typeface="+mn-ea"/>
                          <a:cs typeface="Times New Roman"/>
                        </a:rPr>
                        <a:t>(※)</a:t>
                      </a:r>
                      <a:endParaRPr lang="ja-JP" altLang="en-US" sz="700" kern="100" dirty="0">
                        <a:solidFill>
                          <a:schemeClr val="tx1"/>
                        </a:solidFill>
                        <a:latin typeface="+mn-ea"/>
                        <a:cs typeface="Times New Roman"/>
                      </a:endParaRPr>
                    </a:p>
                  </p:txBody>
                </p:sp>
                <p:sp>
                  <p:nvSpPr>
                    <p:cNvPr id="34" name="正方形/長方形 33"/>
                    <p:cNvSpPr/>
                    <p:nvPr/>
                  </p:nvSpPr>
                  <p:spPr>
                    <a:xfrm>
                      <a:off x="4160795" y="1504988"/>
                      <a:ext cx="2357065" cy="951388"/>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fontAlgn="auto">
                        <a:lnSpc>
                          <a:spcPts val="800"/>
                        </a:lnSpc>
                        <a:spcBef>
                          <a:spcPts val="0"/>
                        </a:spcBef>
                        <a:spcAft>
                          <a:spcPts val="0"/>
                        </a:spcAft>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ja-JP" altLang="en-US" sz="800" kern="100" dirty="0">
                          <a:solidFill>
                            <a:schemeClr val="tx1"/>
                          </a:solidFill>
                          <a:latin typeface="ＭＳ Ｐゴシック"/>
                          <a:cs typeface="Times New Roman"/>
                        </a:rPr>
                        <a:t>㈱大阪府食品流通センター </a:t>
                      </a:r>
                      <a:r>
                        <a:rPr lang="en-US" altLang="ja-JP" sz="700" kern="100" dirty="0">
                          <a:solidFill>
                            <a:schemeClr val="tx1"/>
                          </a:solidFill>
                          <a:latin typeface="+mn-ea"/>
                          <a:cs typeface="Times New Roman"/>
                        </a:rPr>
                        <a:t>(※)</a:t>
                      </a:r>
                      <a:endParaRPr lang="ja-JP" altLang="en-US" sz="700" kern="100" dirty="0">
                        <a:solidFill>
                          <a:schemeClr val="tx1"/>
                        </a:solidFill>
                        <a:latin typeface="ＭＳ Ｐゴシック"/>
                        <a:cs typeface="Times New Roman"/>
                      </a:endParaRPr>
                    </a:p>
                    <a:p>
                      <a:pPr indent="266700" fontAlgn="auto">
                        <a:lnSpc>
                          <a:spcPts val="800"/>
                        </a:lnSpc>
                        <a:spcBef>
                          <a:spcPts val="0"/>
                        </a:spcBef>
                        <a:spcAft>
                          <a:spcPts val="0"/>
                        </a:spcAft>
                        <a:defRPr/>
                      </a:pPr>
                      <a:r>
                        <a:rPr lang="ja-JP" altLang="en-US" sz="800" kern="100" dirty="0">
                          <a:solidFill>
                            <a:schemeClr val="tx1"/>
                          </a:solidFill>
                          <a:latin typeface="ＭＳ Ｐゴシック"/>
                          <a:cs typeface="Times New Roman"/>
                        </a:rPr>
                        <a:t>㈱大阪鶴見フラワーセンター </a:t>
                      </a:r>
                      <a:r>
                        <a:rPr lang="en-US" altLang="ja-JP" sz="700" kern="100" dirty="0">
                          <a:solidFill>
                            <a:schemeClr val="tx1"/>
                          </a:solidFill>
                          <a:latin typeface="+mn-ea"/>
                          <a:cs typeface="Times New Roman"/>
                        </a:rPr>
                        <a:t>(※)</a:t>
                      </a:r>
                      <a:endParaRPr lang="ja-JP" altLang="en-US" sz="700" kern="100" dirty="0">
                        <a:solidFill>
                          <a:schemeClr val="tx1"/>
                        </a:solidFill>
                        <a:latin typeface="ＭＳ Ｐゴシック"/>
                        <a:cs typeface="Times New Roman"/>
                      </a:endParaRPr>
                    </a:p>
                    <a:p>
                      <a:pPr indent="266700" fontAlgn="auto">
                        <a:lnSpc>
                          <a:spcPts val="800"/>
                        </a:lnSpc>
                        <a:spcBef>
                          <a:spcPts val="0"/>
                        </a:spcBef>
                        <a:spcAft>
                          <a:spcPts val="0"/>
                        </a:spcAft>
                        <a:defRPr/>
                      </a:pPr>
                      <a:r>
                        <a:rPr lang="ja-JP" altLang="en-US" sz="800" kern="100" dirty="0">
                          <a:solidFill>
                            <a:schemeClr val="tx1"/>
                          </a:solidFill>
                          <a:latin typeface="ＭＳ Ｐゴシック"/>
                          <a:cs typeface="Times New Roman"/>
                        </a:rPr>
                        <a:t>大阪府都市</a:t>
                      </a:r>
                      <a:r>
                        <a:rPr lang="ja-JP" altLang="en-US" sz="800" kern="100" dirty="0" smtClean="0">
                          <a:solidFill>
                            <a:schemeClr val="tx1"/>
                          </a:solidFill>
                          <a:latin typeface="ＭＳ Ｐゴシック"/>
                          <a:cs typeface="Times New Roman"/>
                        </a:rPr>
                        <a:t>開発㈱ </a:t>
                      </a:r>
                      <a:r>
                        <a:rPr lang="en-US" altLang="ja-JP" sz="700" kern="100" dirty="0" smtClean="0">
                          <a:solidFill>
                            <a:schemeClr val="tx1"/>
                          </a:solidFill>
                          <a:latin typeface="ＭＳ Ｐゴシック"/>
                          <a:cs typeface="Times New Roman"/>
                        </a:rPr>
                        <a:t>(※) </a:t>
                      </a:r>
                      <a:r>
                        <a:rPr lang="en-US" altLang="ja-JP"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66700" fontAlgn="auto">
                        <a:lnSpc>
                          <a:spcPts val="800"/>
                        </a:lnSpc>
                        <a:spcBef>
                          <a:spcPts val="0"/>
                        </a:spcBef>
                        <a:spcAft>
                          <a:spcPts val="0"/>
                        </a:spcAft>
                        <a:defRPr/>
                      </a:pPr>
                      <a:r>
                        <a:rPr lang="ja-JP" altLang="en-US" sz="800" kern="100" dirty="0">
                          <a:solidFill>
                            <a:schemeClr val="tx1"/>
                          </a:solidFill>
                          <a:latin typeface="ＭＳ Ｐゴシック"/>
                          <a:cs typeface="Times New Roman"/>
                        </a:rPr>
                        <a:t>大阪外環状鉄道㈱ </a:t>
                      </a:r>
                      <a:r>
                        <a:rPr lang="en-US" altLang="ja-JP" sz="700" kern="100" dirty="0">
                          <a:solidFill>
                            <a:schemeClr val="tx1"/>
                          </a:solidFill>
                          <a:latin typeface="+mn-ea"/>
                          <a:cs typeface="Times New Roman"/>
                        </a:rPr>
                        <a:t>(※)</a:t>
                      </a:r>
                    </a:p>
                  </p:txBody>
                </p:sp>
                <p:sp>
                  <p:nvSpPr>
                    <p:cNvPr id="36" name="正方形/長方形 35"/>
                    <p:cNvSpPr/>
                    <p:nvPr/>
                  </p:nvSpPr>
                  <p:spPr>
                    <a:xfrm>
                      <a:off x="4157294" y="2553716"/>
                      <a:ext cx="2362689" cy="1287044"/>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800"/>
                        </a:lnSpc>
                        <a:spcBef>
                          <a:spcPts val="0"/>
                        </a:spcBef>
                        <a:spcAft>
                          <a:spcPts val="0"/>
                        </a:spcAft>
                        <a:defRPr/>
                      </a:pPr>
                      <a:r>
                        <a:rPr lang="ja-JP" altLang="en-US" sz="800" b="1" kern="100" dirty="0">
                          <a:solidFill>
                            <a:schemeClr val="tx1"/>
                          </a:solidFill>
                          <a:latin typeface="ＭＳ Ｐゴシック"/>
                          <a:cs typeface="Times New Roman"/>
                        </a:rPr>
                        <a:t>   </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○抜本的見直し</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㈱大阪国際会議場 </a:t>
                      </a:r>
                      <a:r>
                        <a:rPr lang="en-US" altLang="ja-JP" sz="700" kern="100" dirty="0">
                          <a:solidFill>
                            <a:schemeClr val="tx1"/>
                          </a:solidFill>
                          <a:latin typeface="+mn-ea"/>
                          <a:cs typeface="Times New Roman"/>
                        </a:rPr>
                        <a:t>(※)</a:t>
                      </a:r>
                      <a:endParaRPr lang="en-US" altLang="ja-JP" sz="7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smtClean="0">
                          <a:solidFill>
                            <a:schemeClr val="tx1"/>
                          </a:solidFill>
                          <a:latin typeface="ＭＳ Ｐゴシック"/>
                          <a:cs typeface="Times New Roman"/>
                        </a:rPr>
                        <a:t> </a:t>
                      </a:r>
                      <a:r>
                        <a:rPr lang="ja-JP" altLang="en-US" sz="800" kern="100" dirty="0" smtClean="0">
                          <a:solidFill>
                            <a:schemeClr val="tx1"/>
                          </a:solidFill>
                          <a:latin typeface="ＭＳ Ｐゴシック"/>
                          <a:cs typeface="Times New Roman"/>
                        </a:rPr>
                        <a:t>☆</a:t>
                      </a:r>
                      <a:r>
                        <a:rPr lang="en-US" altLang="ja-JP" sz="800" kern="100" dirty="0" smtClean="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大阪府保健医療財団</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smtClean="0">
                          <a:solidFill>
                            <a:schemeClr val="tx1"/>
                          </a:solidFill>
                          <a:latin typeface="ＭＳ Ｐゴシック"/>
                          <a:cs typeface="Times New Roman"/>
                        </a:rPr>
                        <a:t> </a:t>
                      </a:r>
                      <a:r>
                        <a:rPr lang="ja-JP" altLang="en-US" sz="800" kern="100" dirty="0" smtClean="0">
                          <a:solidFill>
                            <a:schemeClr val="tx1"/>
                          </a:solidFill>
                          <a:latin typeface="ＭＳ Ｐゴシック"/>
                          <a:cs typeface="Times New Roman"/>
                        </a:rPr>
                        <a:t>☆</a:t>
                      </a:r>
                      <a:r>
                        <a:rPr lang="en-US" altLang="ja-JP" sz="800" kern="100" dirty="0" smtClean="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大阪産業振興機構</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smtClean="0">
                          <a:solidFill>
                            <a:schemeClr val="tx1"/>
                          </a:solidFill>
                          <a:latin typeface="ＭＳ Ｐゴシック"/>
                          <a:cs typeface="Times New Roman"/>
                        </a:rPr>
                        <a:t> </a:t>
                      </a:r>
                      <a:r>
                        <a:rPr lang="ja-JP" altLang="en-US" sz="800" kern="100" dirty="0" smtClean="0">
                          <a:solidFill>
                            <a:schemeClr val="tx1"/>
                          </a:solidFill>
                          <a:latin typeface="ＭＳ Ｐゴシック"/>
                          <a:cs typeface="Times New Roman"/>
                        </a:rPr>
                        <a:t>☆</a:t>
                      </a:r>
                      <a:r>
                        <a:rPr lang="en-US" altLang="ja-JP" sz="800" kern="100" dirty="0" smtClean="0">
                          <a:solidFill>
                            <a:schemeClr val="tx1"/>
                          </a:solidFill>
                          <a:latin typeface="ＭＳ Ｐゴシック"/>
                          <a:cs typeface="Times New Roman"/>
                        </a:rPr>
                        <a:t> </a:t>
                      </a:r>
                      <a:r>
                        <a:rPr lang="ja-JP" altLang="en-US" sz="800" kern="100" spc="-100" dirty="0">
                          <a:solidFill>
                            <a:schemeClr val="tx1"/>
                          </a:solidFill>
                          <a:latin typeface="ＭＳ Ｐゴシック"/>
                          <a:cs typeface="Times New Roman"/>
                        </a:rPr>
                        <a:t>大阪府中小企業信用保証</a:t>
                      </a:r>
                      <a:r>
                        <a:rPr lang="ja-JP" altLang="en-US" sz="800" kern="100" spc="-100" dirty="0" smtClean="0">
                          <a:solidFill>
                            <a:schemeClr val="tx1"/>
                          </a:solidFill>
                          <a:latin typeface="ＭＳ Ｐゴシック"/>
                          <a:cs typeface="Times New Roman"/>
                        </a:rPr>
                        <a:t>協会　</a:t>
                      </a:r>
                      <a:r>
                        <a:rPr lang="en-US" altLang="ja-JP"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ja-JP" altLang="en-US" sz="600" b="1" kern="100" dirty="0">
                          <a:solidFill>
                            <a:schemeClr val="tx1"/>
                          </a:solidFill>
                          <a:latin typeface="ＭＳ Ｐゴシック"/>
                          <a:cs typeface="Times New Roman"/>
                        </a:rPr>
                        <a:t>　</a:t>
                      </a:r>
                      <a:r>
                        <a:rPr lang="ja-JP" altLang="en-US" sz="600" b="1" kern="100" dirty="0" smtClean="0">
                          <a:solidFill>
                            <a:schemeClr val="tx1"/>
                          </a:solidFill>
                          <a:latin typeface="ＭＳ Ｐゴシック"/>
                          <a:cs typeface="Times New Roman"/>
                        </a:rPr>
                        <a:t>　　　</a:t>
                      </a:r>
                      <a:r>
                        <a:rPr lang="ja-JP" altLang="en-US" sz="800" b="1" kern="100" dirty="0" smtClean="0">
                          <a:solidFill>
                            <a:schemeClr val="tx1"/>
                          </a:solidFill>
                          <a:latin typeface="ＭＳ Ｐゴシック"/>
                          <a:cs typeface="Times New Roman"/>
                        </a:rPr>
                        <a:t>　　　　　　　　　　　</a:t>
                      </a:r>
                      <a:r>
                        <a:rPr lang="en-US" altLang="ja-JP" sz="800" kern="100" dirty="0" smtClean="0">
                          <a:solidFill>
                            <a:schemeClr val="tx1"/>
                          </a:solidFill>
                          <a:latin typeface="ＭＳ Ｐゴシック"/>
                          <a:cs typeface="Times New Roman"/>
                        </a:rPr>
                        <a:t>〈</a:t>
                      </a:r>
                      <a:r>
                        <a:rPr lang="ja-JP" altLang="en-US" sz="800" kern="100" dirty="0" smtClean="0">
                          <a:solidFill>
                            <a:schemeClr val="tx1"/>
                          </a:solidFill>
                          <a:latin typeface="ＭＳ Ｐゴシック"/>
                          <a:cs typeface="Times New Roman"/>
                        </a:rPr>
                        <a:t>平成</a:t>
                      </a:r>
                      <a:r>
                        <a:rPr lang="en-US" altLang="ja-JP" sz="800" kern="100" dirty="0">
                          <a:solidFill>
                            <a:schemeClr val="tx1"/>
                          </a:solidFill>
                          <a:latin typeface="ＭＳ Ｐゴシック"/>
                          <a:cs typeface="Times New Roman"/>
                        </a:rPr>
                        <a:t>26</a:t>
                      </a:r>
                      <a:r>
                        <a:rPr lang="ja-JP" altLang="en-US" sz="800" kern="100" dirty="0">
                          <a:solidFill>
                            <a:schemeClr val="tx1"/>
                          </a:solidFill>
                          <a:latin typeface="ＭＳ Ｐゴシック"/>
                          <a:cs typeface="Times New Roman"/>
                        </a:rPr>
                        <a:t>年</a:t>
                      </a:r>
                      <a:r>
                        <a:rPr lang="en-US" altLang="ja-JP" sz="800" kern="100" dirty="0">
                          <a:solidFill>
                            <a:schemeClr val="tx1"/>
                          </a:solidFill>
                          <a:latin typeface="ＭＳ Ｐゴシック"/>
                          <a:cs typeface="Times New Roman"/>
                        </a:rPr>
                        <a:t>5</a:t>
                      </a:r>
                      <a:r>
                        <a:rPr lang="ja-JP" altLang="en-US" sz="800" kern="100" dirty="0" smtClean="0">
                          <a:solidFill>
                            <a:schemeClr val="tx1"/>
                          </a:solidFill>
                          <a:latin typeface="ＭＳ Ｐゴシック"/>
                          <a:cs typeface="Times New Roman"/>
                        </a:rPr>
                        <a:t>月合併</a:t>
                      </a:r>
                      <a:r>
                        <a:rPr lang="en-US" altLang="ja-JP" sz="800" kern="100" dirty="0" smtClean="0">
                          <a:solidFill>
                            <a:schemeClr val="tx1"/>
                          </a:solidFill>
                          <a:latin typeface="ＭＳ Ｐゴシック"/>
                          <a:cs typeface="Times New Roman"/>
                        </a:rPr>
                        <a:t>〉</a:t>
                      </a:r>
                      <a:endParaRPr lang="en-US" altLang="ja-JP" sz="800" b="1" kern="100" dirty="0">
                        <a:solidFill>
                          <a:schemeClr val="tx1"/>
                        </a:solidFill>
                        <a:latin typeface="ＭＳ Ｐゴシック"/>
                        <a:cs typeface="Times New Roman"/>
                      </a:endParaRPr>
                    </a:p>
                    <a:p>
                      <a:pPr fontAlgn="auto">
                        <a:lnSpc>
                          <a:spcPts val="800"/>
                        </a:lnSpc>
                        <a:spcBef>
                          <a:spcPts val="0"/>
                        </a:spcBef>
                        <a:spcAft>
                          <a:spcPts val="0"/>
                        </a:spcAft>
                        <a:defRPr/>
                      </a:pPr>
                      <a:r>
                        <a:rPr lang="ja-JP" altLang="en-US" sz="800" kern="100" dirty="0">
                          <a:solidFill>
                            <a:schemeClr val="tx1"/>
                          </a:solidFill>
                          <a:latin typeface="ＭＳ Ｐゴシック"/>
                          <a:cs typeface="Times New Roman"/>
                        </a:rPr>
                        <a:t>   </a:t>
                      </a:r>
                      <a:r>
                        <a:rPr lang="ja-JP" altLang="en-US" sz="800" kern="100" dirty="0" smtClean="0">
                          <a:solidFill>
                            <a:schemeClr val="tx1"/>
                          </a:solidFill>
                          <a:latin typeface="ＭＳ Ｐゴシック"/>
                          <a:cs typeface="Times New Roman"/>
                        </a:rPr>
                        <a:t> ☆ </a:t>
                      </a:r>
                      <a:r>
                        <a:rPr lang="ja-JP" altLang="en-US" sz="800" kern="100" dirty="0">
                          <a:solidFill>
                            <a:schemeClr val="tx1"/>
                          </a:solidFill>
                          <a:latin typeface="ＭＳ Ｐゴシック"/>
                          <a:cs typeface="Times New Roman"/>
                        </a:rPr>
                        <a:t>堺泉北埠頭㈱</a:t>
                      </a:r>
                    </a:p>
                  </p:txBody>
                </p:sp>
                <p:sp>
                  <p:nvSpPr>
                    <p:cNvPr id="37" name="正方形/長方形 36"/>
                    <p:cNvSpPr/>
                    <p:nvPr/>
                  </p:nvSpPr>
                  <p:spPr>
                    <a:xfrm>
                      <a:off x="4160795" y="3973126"/>
                      <a:ext cx="2362689" cy="226662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800"/>
                        </a:lnSpc>
                        <a:spcBef>
                          <a:spcPts val="0"/>
                        </a:spcBef>
                        <a:spcAft>
                          <a:spcPts val="0"/>
                        </a:spcAft>
                        <a:defRPr/>
                      </a:pPr>
                      <a:r>
                        <a:rPr lang="ja-JP" altLang="en-US" sz="900" b="1" kern="100" dirty="0">
                          <a:solidFill>
                            <a:schemeClr val="tx1"/>
                          </a:solidFill>
                          <a:latin typeface="ＭＳ Ｐゴシック"/>
                          <a:cs typeface="Times New Roman"/>
                        </a:rPr>
                        <a:t>    </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大阪府育英会 </a:t>
                      </a:r>
                      <a:r>
                        <a:rPr lang="ja-JP" altLang="en-US" sz="700" kern="100" dirty="0">
                          <a:solidFill>
                            <a:schemeClr val="tx1"/>
                          </a:solidFill>
                          <a:latin typeface="ＭＳ Ｐゴシック"/>
                          <a:cs typeface="Times New Roman"/>
                        </a:rPr>
                        <a:t>（</a:t>
                      </a:r>
                      <a:r>
                        <a:rPr lang="en-US" altLang="ja-JP" sz="700" kern="100" dirty="0">
                          <a:solidFill>
                            <a:schemeClr val="tx1"/>
                          </a:solidFill>
                          <a:latin typeface="ＭＳ Ｐゴシック"/>
                          <a:cs typeface="Times New Roman"/>
                        </a:rPr>
                        <a:t>※</a:t>
                      </a:r>
                      <a:r>
                        <a:rPr lang="ja-JP" altLang="en-US" sz="700" kern="100" dirty="0">
                          <a:solidFill>
                            <a:schemeClr val="tx1"/>
                          </a:solidFill>
                          <a:latin typeface="ＭＳ Ｐゴシック"/>
                          <a:cs typeface="Times New Roman"/>
                        </a:rPr>
                        <a:t>）</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大阪国際平和センター</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       (</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千里ライフサイエンス振興財団</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西成労働福祉センター</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一財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大阪府みどり公社</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大阪府漁業振興</a:t>
                      </a:r>
                      <a:r>
                        <a:rPr lang="ja-JP" altLang="en-US" sz="800" kern="100" dirty="0" smtClean="0">
                          <a:solidFill>
                            <a:schemeClr val="tx1"/>
                          </a:solidFill>
                          <a:latin typeface="ＭＳ Ｐゴシック"/>
                          <a:cs typeface="Times New Roman"/>
                        </a:rPr>
                        <a:t>基金</a:t>
                      </a:r>
                      <a:endParaRPr lang="en-US" altLang="ja-JP" sz="800" kern="100" dirty="0" smtClean="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en-US" altLang="ja-JP" sz="800" kern="100" dirty="0" smtClean="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smtClean="0">
                          <a:solidFill>
                            <a:schemeClr val="tx1"/>
                          </a:solidFill>
                          <a:latin typeface="ＭＳ Ｐゴシック"/>
                          <a:cs typeface="Times New Roman"/>
                        </a:rPr>
                        <a:t>大阪府</a:t>
                      </a:r>
                      <a:r>
                        <a:rPr lang="ja-JP" altLang="en-US" sz="800" kern="100" dirty="0">
                          <a:solidFill>
                            <a:schemeClr val="tx1"/>
                          </a:solidFill>
                          <a:latin typeface="ＭＳ Ｐゴシック"/>
                          <a:cs typeface="Times New Roman"/>
                        </a:rPr>
                        <a:t>都市整備推進センター</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大阪高速鉄道㈱ </a:t>
                      </a:r>
                      <a:r>
                        <a:rPr lang="en-US" altLang="ja-JP" sz="700" kern="100" dirty="0">
                          <a:solidFill>
                            <a:schemeClr val="tx1"/>
                          </a:solidFill>
                          <a:latin typeface="+mn-ea"/>
                          <a:cs typeface="Times New Roman"/>
                        </a:rPr>
                        <a:t>(※)</a:t>
                      </a:r>
                      <a:endParaRPr lang="en-US" altLang="ja-JP" sz="7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大阪府道路公社 </a:t>
                      </a:r>
                      <a:r>
                        <a:rPr lang="en-US" altLang="ja-JP" sz="700" kern="100" dirty="0">
                          <a:solidFill>
                            <a:schemeClr val="tx1"/>
                          </a:solidFill>
                          <a:latin typeface="+mn-ea"/>
                          <a:cs typeface="Times New Roman"/>
                        </a:rPr>
                        <a:t>(※)</a:t>
                      </a:r>
                      <a:endParaRPr lang="en-US" altLang="ja-JP" sz="7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大阪府土地開発公社</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a:solidFill>
                            <a:schemeClr val="tx1"/>
                          </a:solidFill>
                          <a:latin typeface="ＭＳ Ｐゴシック"/>
                          <a:cs typeface="Times New Roman"/>
                        </a:rPr>
                        <a:t>       </a:t>
                      </a:r>
                      <a:r>
                        <a:rPr lang="ja-JP" altLang="en-US" sz="800" kern="100" dirty="0">
                          <a:solidFill>
                            <a:schemeClr val="tx1"/>
                          </a:solidFill>
                          <a:latin typeface="ＭＳ Ｐゴシック"/>
                          <a:cs typeface="Times New Roman"/>
                        </a:rPr>
                        <a:t>大阪府住宅供給公社</a:t>
                      </a:r>
                      <a:endParaRPr lang="en-US" altLang="ja-JP" sz="800" kern="100" dirty="0">
                        <a:solidFill>
                          <a:schemeClr val="tx1"/>
                        </a:solidFill>
                        <a:latin typeface="ＭＳ Ｐゴシック"/>
                        <a:cs typeface="Times New Roman"/>
                      </a:endParaRPr>
                    </a:p>
                    <a:p>
                      <a:pPr fontAlgn="auto">
                        <a:lnSpc>
                          <a:spcPts val="800"/>
                        </a:lnSpc>
                        <a:spcBef>
                          <a:spcPts val="0"/>
                        </a:spcBef>
                        <a:spcAft>
                          <a:spcPts val="0"/>
                        </a:spcAft>
                        <a:defRPr/>
                      </a:pPr>
                      <a:r>
                        <a:rPr lang="en-US" altLang="ja-JP" sz="800" kern="100" dirty="0" smtClean="0">
                          <a:solidFill>
                            <a:schemeClr val="tx1"/>
                          </a:solidFill>
                          <a:latin typeface="ＭＳ Ｐゴシック"/>
                          <a:cs typeface="Times New Roman"/>
                        </a:rPr>
                        <a:t>       </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公財</a:t>
                      </a:r>
                      <a:r>
                        <a:rPr lang="en-US" altLang="ja-JP" sz="800" kern="100" dirty="0">
                          <a:solidFill>
                            <a:schemeClr val="tx1"/>
                          </a:solidFill>
                          <a:cs typeface="Times New Roman"/>
                        </a:rPr>
                        <a:t>)</a:t>
                      </a:r>
                      <a:r>
                        <a:rPr lang="ja-JP" altLang="en-US" sz="800" kern="100" dirty="0">
                          <a:solidFill>
                            <a:schemeClr val="tx1"/>
                          </a:solidFill>
                          <a:latin typeface="ＭＳ Ｐゴシック"/>
                          <a:cs typeface="Times New Roman"/>
                        </a:rPr>
                        <a:t>大阪府文化財センター </a:t>
                      </a:r>
                      <a:r>
                        <a:rPr lang="en-US" altLang="ja-JP" sz="700" kern="100" dirty="0">
                          <a:solidFill>
                            <a:schemeClr val="tx1"/>
                          </a:solidFill>
                          <a:latin typeface="+mn-ea"/>
                          <a:cs typeface="Times New Roman"/>
                        </a:rPr>
                        <a:t>(※)</a:t>
                      </a:r>
                      <a:endParaRPr lang="ja-JP" altLang="en-US" sz="700" kern="100" dirty="0">
                        <a:solidFill>
                          <a:schemeClr val="tx1"/>
                        </a:solidFill>
                        <a:latin typeface="+mn-ea"/>
                        <a:cs typeface="Times New Roman"/>
                      </a:endParaRPr>
                    </a:p>
                  </p:txBody>
                </p:sp>
                <p:sp>
                  <p:nvSpPr>
                    <p:cNvPr id="38" name="角丸四角形 4"/>
                    <p:cNvSpPr>
                      <a:spLocks noChangeArrowheads="1"/>
                    </p:cNvSpPr>
                    <p:nvPr/>
                  </p:nvSpPr>
                  <p:spPr bwMode="auto">
                    <a:xfrm>
                      <a:off x="684175" y="-304429"/>
                      <a:ext cx="2646702" cy="287175"/>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000" b="1" dirty="0" smtClean="0">
                          <a:solidFill>
                            <a:schemeClr val="bg1"/>
                          </a:solidFill>
                          <a:latin typeface="ＭＳ Ｐゴシック" charset="-128"/>
                          <a:ea typeface="Meiryo UI" pitchFamily="50" charset="-128"/>
                          <a:cs typeface="Meiryo UI" pitchFamily="50" charset="-128"/>
                        </a:rPr>
                        <a:t>財政構造改革プラン</a:t>
                      </a:r>
                      <a:r>
                        <a:rPr lang="ja-JP" altLang="en-US" sz="1000" b="1" dirty="0">
                          <a:solidFill>
                            <a:schemeClr val="bg1"/>
                          </a:solidFill>
                          <a:latin typeface="ＭＳ Ｐゴシック" charset="-128"/>
                          <a:ea typeface="Meiryo UI" pitchFamily="50" charset="-128"/>
                          <a:cs typeface="Meiryo UI" pitchFamily="50" charset="-128"/>
                        </a:rPr>
                        <a:t>（</a:t>
                      </a:r>
                      <a:r>
                        <a:rPr lang="ja-JP" altLang="en-US" sz="1000" b="1" dirty="0" smtClean="0">
                          <a:solidFill>
                            <a:schemeClr val="bg1"/>
                          </a:solidFill>
                          <a:latin typeface="ＭＳ Ｐゴシック" charset="-128"/>
                          <a:ea typeface="Meiryo UI" pitchFamily="50" charset="-128"/>
                          <a:cs typeface="Meiryo UI" pitchFamily="50" charset="-128"/>
                        </a:rPr>
                        <a:t>案</a:t>
                      </a:r>
                      <a:r>
                        <a:rPr lang="ja-JP" altLang="en-US" sz="1000" b="1" dirty="0">
                          <a:solidFill>
                            <a:schemeClr val="bg1"/>
                          </a:solidFill>
                          <a:latin typeface="ＭＳ Ｐゴシック" charset="-128"/>
                          <a:ea typeface="Meiryo UI" pitchFamily="50" charset="-128"/>
                          <a:cs typeface="Meiryo UI" pitchFamily="50" charset="-128"/>
                        </a:rPr>
                        <a:t>）</a:t>
                      </a:r>
                      <a:r>
                        <a:rPr lang="ja-JP" altLang="en-US" sz="1000" b="1" dirty="0" smtClean="0">
                          <a:solidFill>
                            <a:schemeClr val="bg1"/>
                          </a:solidFill>
                          <a:latin typeface="ＭＳ Ｐゴシック" charset="-128"/>
                          <a:ea typeface="Meiryo UI" pitchFamily="50" charset="-128"/>
                          <a:cs typeface="Meiryo UI" pitchFamily="50" charset="-128"/>
                        </a:rPr>
                        <a:t>で</a:t>
                      </a:r>
                      <a:r>
                        <a:rPr lang="ja-JP" altLang="en-US" sz="1000" b="1" dirty="0">
                          <a:solidFill>
                            <a:schemeClr val="bg1"/>
                          </a:solidFill>
                          <a:latin typeface="ＭＳ Ｐゴシック" charset="-128"/>
                          <a:ea typeface="Meiryo UI" pitchFamily="50" charset="-128"/>
                          <a:cs typeface="Meiryo UI" pitchFamily="50" charset="-128"/>
                        </a:rPr>
                        <a:t>の方向性</a:t>
                      </a:r>
                      <a:endParaRPr lang="en-US" altLang="ja-JP" sz="1000" b="1" dirty="0">
                        <a:solidFill>
                          <a:schemeClr val="bg1"/>
                        </a:solidFill>
                        <a:latin typeface="ＭＳ Ｐゴシック" charset="-128"/>
                        <a:ea typeface="Meiryo UI" pitchFamily="50" charset="-128"/>
                        <a:cs typeface="Meiryo UI" pitchFamily="50" charset="-128"/>
                      </a:endParaRPr>
                    </a:p>
                  </p:txBody>
                </p:sp>
                <p:sp>
                  <p:nvSpPr>
                    <p:cNvPr id="39" name="角丸四角形 4"/>
                    <p:cNvSpPr>
                      <a:spLocks noChangeArrowheads="1"/>
                    </p:cNvSpPr>
                    <p:nvPr/>
                  </p:nvSpPr>
                  <p:spPr bwMode="auto">
                    <a:xfrm>
                      <a:off x="4199841" y="-319793"/>
                      <a:ext cx="2284597" cy="289738"/>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000" b="1" dirty="0" smtClean="0">
                          <a:solidFill>
                            <a:schemeClr val="bg1"/>
                          </a:solidFill>
                          <a:latin typeface="ＭＳ Ｐゴシック" charset="-128"/>
                          <a:ea typeface="Meiryo UI" pitchFamily="50" charset="-128"/>
                          <a:cs typeface="Meiryo UI" pitchFamily="50" charset="-128"/>
                        </a:rPr>
                        <a:t>平成</a:t>
                      </a:r>
                      <a:r>
                        <a:rPr lang="en-US"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b="1" dirty="0" smtClean="0">
                          <a:solidFill>
                            <a:schemeClr val="bg1"/>
                          </a:solidFill>
                          <a:latin typeface="ＭＳ Ｐゴシック" charset="-128"/>
                          <a:ea typeface="Meiryo UI" pitchFamily="50" charset="-128"/>
                          <a:cs typeface="Meiryo UI" pitchFamily="50" charset="-128"/>
                        </a:rPr>
                        <a:t>年度の取組みにおける方向性</a:t>
                      </a:r>
                      <a:endParaRPr lang="en-US" altLang="ja-JP" sz="1000" b="1" dirty="0">
                        <a:solidFill>
                          <a:schemeClr val="bg1"/>
                        </a:solidFill>
                        <a:latin typeface="ＭＳ Ｐゴシック" charset="-128"/>
                        <a:ea typeface="Meiryo UI" pitchFamily="50" charset="-128"/>
                        <a:cs typeface="Meiryo UI" pitchFamily="50" charset="-128"/>
                      </a:endParaRPr>
                    </a:p>
                  </p:txBody>
                </p:sp>
              </p:grpSp>
              <p:cxnSp>
                <p:nvCxnSpPr>
                  <p:cNvPr id="15" name="直線コネクタ 14"/>
                  <p:cNvCxnSpPr>
                    <a:endCxn id="24" idx="3"/>
                  </p:cNvCxnSpPr>
                  <p:nvPr/>
                </p:nvCxnSpPr>
                <p:spPr>
                  <a:xfrm>
                    <a:off x="2687875" y="3392095"/>
                    <a:ext cx="1038269" cy="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24" idx="3"/>
                  </p:cNvCxnSpPr>
                  <p:nvPr/>
                </p:nvCxnSpPr>
                <p:spPr>
                  <a:xfrm flipV="1">
                    <a:off x="3726144" y="1184292"/>
                    <a:ext cx="860382" cy="2207804"/>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687875" y="4386736"/>
                    <a:ext cx="1519874"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625640" y="4544792"/>
                    <a:ext cx="1548267"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925161" y="4829555"/>
                    <a:ext cx="1140644"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265599" y="5954005"/>
                    <a:ext cx="1525221"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1" name="右矢印 20"/>
                  <p:cNvSpPr/>
                  <p:nvPr/>
                </p:nvSpPr>
                <p:spPr>
                  <a:xfrm>
                    <a:off x="3853682" y="2715450"/>
                    <a:ext cx="300174" cy="1646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点検</a:t>
                    </a:r>
                  </a:p>
                </p:txBody>
              </p:sp>
            </p:grpSp>
            <p:cxnSp>
              <p:nvCxnSpPr>
                <p:cNvPr id="46" name="直線矢印コネクタ 45"/>
                <p:cNvCxnSpPr/>
                <p:nvPr/>
              </p:nvCxnSpPr>
              <p:spPr bwMode="auto">
                <a:xfrm flipV="1">
                  <a:off x="3128845" y="4539312"/>
                  <a:ext cx="673218" cy="1783248"/>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84" name="正方形/長方形 83"/>
              <p:cNvSpPr/>
              <p:nvPr/>
            </p:nvSpPr>
            <p:spPr bwMode="auto">
              <a:xfrm>
                <a:off x="6263260" y="2221160"/>
                <a:ext cx="2413195" cy="4419876"/>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98" name="直線コネクタ 197"/>
              <p:cNvCxnSpPr/>
              <p:nvPr/>
            </p:nvCxnSpPr>
            <p:spPr bwMode="auto">
              <a:xfrm>
                <a:off x="4870139" y="5948009"/>
                <a:ext cx="1020371"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7" name="右矢印 46"/>
              <p:cNvSpPr/>
              <p:nvPr/>
            </p:nvSpPr>
            <p:spPr bwMode="auto">
              <a:xfrm>
                <a:off x="5899007" y="3927244"/>
                <a:ext cx="300173"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0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点検</a:t>
                </a:r>
              </a:p>
            </p:txBody>
          </p:sp>
        </p:grpSp>
      </p:grpSp>
      <p:cxnSp>
        <p:nvCxnSpPr>
          <p:cNvPr id="172" name="直線矢印コネクタ 171"/>
          <p:cNvCxnSpPr/>
          <p:nvPr/>
        </p:nvCxnSpPr>
        <p:spPr bwMode="auto">
          <a:xfrm flipV="1">
            <a:off x="5906553" y="4810548"/>
            <a:ext cx="746853" cy="1316212"/>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107</a:t>
            </a:fld>
            <a:endParaRPr kumimoji="1" lang="ja-JP" altLang="en-US" dirty="0"/>
          </a:p>
        </p:txBody>
      </p:sp>
      <p:sp>
        <p:nvSpPr>
          <p:cNvPr id="50" name="正方形/長方形 4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4" name="直線コネクタ 53"/>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229648"/>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430803789"/>
              </p:ext>
            </p:extLst>
          </p:nvPr>
        </p:nvGraphicFramePr>
        <p:xfrm>
          <a:off x="2843808" y="3543984"/>
          <a:ext cx="208280" cy="365760"/>
        </p:xfrm>
        <a:graphic>
          <a:graphicData uri="http://schemas.openxmlformats.org/drawingml/2006/table">
            <a:tbl>
              <a:tblPr/>
              <a:tblGrid>
                <a:gridCol w="208280"/>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sp>
        <p:nvSpPr>
          <p:cNvPr id="5" name="正方形/長方形 4"/>
          <p:cNvSpPr>
            <a:spLocks noChangeArrowheads="1"/>
          </p:cNvSpPr>
          <p:nvPr/>
        </p:nvSpPr>
        <p:spPr bwMode="auto">
          <a:xfrm>
            <a:off x="261101" y="807680"/>
            <a:ext cx="26356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廃 止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108</a:t>
            </a:fld>
            <a:endParaRPr kumimoji="1" lang="ja-JP" altLang="en-US" dirty="0"/>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9" name="表 8"/>
          <p:cNvGraphicFramePr>
            <a:graphicFrameLocks noGrp="1"/>
          </p:cNvGraphicFramePr>
          <p:nvPr>
            <p:extLst>
              <p:ext uri="{D42A27DB-BD31-4B8C-83A1-F6EECF244321}">
                <p14:modId xmlns:p14="http://schemas.microsoft.com/office/powerpoint/2010/main" val="2374727126"/>
              </p:ext>
            </p:extLst>
          </p:nvPr>
        </p:nvGraphicFramePr>
        <p:xfrm>
          <a:off x="230980" y="1179348"/>
          <a:ext cx="8682039" cy="3629432"/>
        </p:xfrm>
        <a:graphic>
          <a:graphicData uri="http://schemas.openxmlformats.org/drawingml/2006/table">
            <a:tbl>
              <a:tblPr firstRow="1" firstCol="1" bandRow="1">
                <a:tableStyleId>{BC89EF96-8CEA-46FF-86C4-4CE0E7609802}</a:tableStyleId>
              </a:tblPr>
              <a:tblGrid>
                <a:gridCol w="1512863"/>
                <a:gridCol w="2422919"/>
                <a:gridCol w="2545633"/>
                <a:gridCol w="2200624"/>
              </a:tblGrid>
              <a:tr h="216260">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01519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府国際交流財団</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・（財）大阪国際交流センターとの事業連</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携をさらにすすめ、類似･重複事業を整理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した上で、法人のあり方について整理</a:t>
                      </a: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その中で、必要な基本財産のあり方につい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整理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p>
                    <a:p>
                      <a:pPr marL="0" marR="0" lvl="0" indent="0" algn="l"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府国際交流財団・大阪国際交流センター</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endParaRPr kumimoji="1" 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大阪の国際化戦略のもと、府と財団が連携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し、「大阪府国際化戦略アクションプログラ</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ム」策定（平成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p>
                      <a:pPr marL="0" marR="0" lvl="0" indent="0" algn="just" defTabSz="914400" rtl="0" eaLnBrk="1" fontAlgn="base" latinLnBrk="0" hangingPunct="1">
                        <a:lnSpc>
                          <a:spcPts val="1400"/>
                        </a:lnSpc>
                        <a:spcBef>
                          <a:spcPct val="0"/>
                        </a:spcBef>
                        <a:spcAft>
                          <a:spcPct val="0"/>
                        </a:spcAft>
                        <a:buClrTx/>
                        <a:buSzTx/>
                        <a:buFontTx/>
                        <a:buNone/>
                        <a:tabLst/>
                        <a:defRPr/>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・次の</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spc="0"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つの</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目標に重点化して、事業実施</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①大阪から世界に発信する「グローバル人材の</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育成」</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②世界から人・モノ・資金を呼び込む「外国人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の受入環境整備」</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endPar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○事業実施にあたり、財団の基本財産を平成</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年間活用</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○新公益法人移行後の定款において、法人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の存続期間を平成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月までと規定</a:t>
                      </a:r>
                      <a:endPar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廃止</a:t>
                      </a:r>
                      <a:endPar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・新公益法人移行時の定款の定めに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基づき、平成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月に法人を解散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1309">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vMerge="1">
                  <a:txBody>
                    <a:bodyPr/>
                    <a:lstStyle/>
                    <a:p>
                      <a:pPr algn="just">
                        <a:lnSpc>
                          <a:spcPts val="1500"/>
                        </a:lnSpc>
                        <a:spcAft>
                          <a:spcPts val="0"/>
                        </a:spcAft>
                      </a:pPr>
                      <a:endParaRPr lang="ja-JP" sz="1000" kern="100" dirty="0">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r>
              <a:tr h="895863">
                <a:tc vMerge="1">
                  <a:txBody>
                    <a:bodyPr/>
                    <a:lstStyle/>
                    <a:p>
                      <a:endParaRPr kumimoji="1" lang="ja-JP" altLang="en-US"/>
                    </a:p>
                  </a:txBody>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廃止</a:t>
                      </a:r>
                      <a:endPar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・新公益法人移行時の定款の定めに基づき、平成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月に法人を解散予定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ts val="1500"/>
                        </a:lnSpc>
                        <a:spcBef>
                          <a:spcPts val="0"/>
                        </a:spcBef>
                        <a:spcAft>
                          <a:spcPts val="0"/>
                        </a:spcAft>
                        <a:buClrTx/>
                        <a:buSzTx/>
                        <a:buFontTx/>
                        <a:buNone/>
                        <a:tabLst/>
                        <a:defRPr/>
                      </a:pPr>
                      <a:endParaRPr lang="en-US" altLang="ja-JP" sz="10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471878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schemeClr val="tx1"/>
                </a:solidFill>
              </a:rPr>
              <a:pPr algn="ctr"/>
              <a:t>10</a:t>
            </a:fld>
            <a:endParaRPr lang="ja-JP" altLang="en-US" dirty="0">
              <a:solidFill>
                <a:schemeClr val="tx1"/>
              </a:solidFill>
            </a:endParaRPr>
          </a:p>
        </p:txBody>
      </p:sp>
      <p:sp>
        <p:nvSpPr>
          <p:cNvPr id="2" name="正方形/長方形 1"/>
          <p:cNvSpPr/>
          <p:nvPr/>
        </p:nvSpPr>
        <p:spPr>
          <a:xfrm>
            <a:off x="145818" y="620688"/>
            <a:ext cx="8784976" cy="1815882"/>
          </a:xfrm>
          <a:prstGeom prst="rect">
            <a:avLst/>
          </a:prstGeom>
        </p:spPr>
        <p:txBody>
          <a:bodyPr wrap="square">
            <a:spAutoFit/>
          </a:bodyPr>
          <a:lstStyle/>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「財政再建プログラム（案）」以降の主な取組み</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大阪府では、長年にわたり行財政改革に取り組む中で、特に、平成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年に策定した「財政再建プログラム（案）」以降は、将来世代に負担を先送りせず、「収入の範囲内で予算を組む」という原則を徹底し、全国的にも例のない規模・内容で改革を実施しました。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具体的には、</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すべての事務事業をゼロベースで見直すとともに、主要事業については、類似府県等との比較の視点で評価・点検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し、施策・事業の最適化を行いました。また、</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人件費については大幅な削減</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を行うとともに、府有財産の活用と売却、基金の活用、債権管理の強化等歳入確保にも取り組みました。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23528" y="159144"/>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１）改革</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dirty="0">
                <a:latin typeface="Meiryo UI" panose="020B0604030504040204" pitchFamily="50" charset="-128"/>
                <a:ea typeface="Meiryo UI" panose="020B0604030504040204" pitchFamily="50" charset="-128"/>
                <a:cs typeface="Meiryo UI" panose="020B0604030504040204" pitchFamily="50" charset="-128"/>
              </a:rPr>
              <a:t>現状</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認識</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7600386" y="2591326"/>
            <a:ext cx="1076070" cy="261610"/>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単位：億円</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434132" y="2492896"/>
            <a:ext cx="3384376" cy="338554"/>
          </a:xfrm>
          <a:prstGeom prst="rect">
            <a:avLst/>
          </a:prstGeom>
          <a:noFill/>
        </p:spPr>
        <p:txBody>
          <a:bodyPr wrap="square" rtlCol="0">
            <a:spAutoFit/>
          </a:bodyPr>
          <a:lstStyle/>
          <a:p>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　取組みの主な内容</a:t>
            </a:r>
            <a:endParaRPr lang="ja-JP" altLang="en-US" sz="1600" u="sng"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2611138351"/>
              </p:ext>
            </p:extLst>
          </p:nvPr>
        </p:nvGraphicFramePr>
        <p:xfrm>
          <a:off x="755579" y="2894135"/>
          <a:ext cx="7704852" cy="3634158"/>
        </p:xfrm>
        <a:graphic>
          <a:graphicData uri="http://schemas.openxmlformats.org/drawingml/2006/table">
            <a:tbl>
              <a:tblPr/>
              <a:tblGrid>
                <a:gridCol w="1368149"/>
                <a:gridCol w="1073783"/>
                <a:gridCol w="657865"/>
                <a:gridCol w="657865"/>
                <a:gridCol w="657865"/>
                <a:gridCol w="657865"/>
                <a:gridCol w="657865"/>
                <a:gridCol w="657865"/>
                <a:gridCol w="657865"/>
                <a:gridCol w="657865"/>
              </a:tblGrid>
              <a:tr h="690719">
                <a:tc rowSpan="2" gridSpan="2">
                  <a:txBody>
                    <a:bodyPr/>
                    <a:lstStyle/>
                    <a:p>
                      <a:pPr algn="ctr">
                        <a:spcAft>
                          <a:spcPts val="0"/>
                        </a:spcAft>
                      </a:pPr>
                      <a:r>
                        <a:rPr lang="en-US" sz="1200" b="1" kern="100" dirty="0">
                          <a:effectLst/>
                          <a:latin typeface="Meiryo UI" panose="020B0604030504040204" pitchFamily="50" charset="-128"/>
                          <a:ea typeface="Meiryo UI" panose="020B0604030504040204" pitchFamily="50" charset="-128"/>
                          <a:cs typeface="Meiryo UI" panose="020B0604030504040204" pitchFamily="50" charset="-128"/>
                        </a:rPr>
                        <a:t/>
                      </a:r>
                      <a:br>
                        <a:rPr lang="en-US" sz="1200" b="1" kern="100" dirty="0">
                          <a:effectLst/>
                          <a:latin typeface="Meiryo UI" panose="020B0604030504040204" pitchFamily="50" charset="-128"/>
                          <a:ea typeface="Meiryo UI" panose="020B0604030504040204" pitchFamily="50" charset="-128"/>
                          <a:cs typeface="Meiryo UI" panose="020B0604030504040204" pitchFamily="50" charset="-128"/>
                        </a:rPr>
                      </a:br>
                      <a:r>
                        <a:rPr lang="ja-JP" sz="1200" b="1" kern="100" dirty="0">
                          <a:effectLst/>
                          <a:latin typeface="Meiryo UI" panose="020B0604030504040204" pitchFamily="50" charset="-128"/>
                          <a:ea typeface="Meiryo UI" panose="020B0604030504040204" pitchFamily="50" charset="-128"/>
                          <a:cs typeface="Meiryo UI" panose="020B0604030504040204" pitchFamily="50" charset="-128"/>
                        </a:rPr>
                        <a:t>区分／計画・年度</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hMerge="1">
                  <a:txBody>
                    <a:bodyPr/>
                    <a:lstStyle/>
                    <a:p>
                      <a:endParaRPr kumimoji="1" lang="ja-JP" altLang="en-US"/>
                    </a:p>
                  </a:txBody>
                  <a:tcPr/>
                </a:tc>
                <a:tc gridSpan="4">
                  <a:txBody>
                    <a:bodyPr/>
                    <a:lstStyle/>
                    <a:p>
                      <a:pPr algn="ctr">
                        <a:lnSpc>
                          <a:spcPts val="1000"/>
                        </a:lnSpc>
                        <a:spcAft>
                          <a:spcPts val="0"/>
                        </a:spcAft>
                      </a:pPr>
                      <a:r>
                        <a:rPr lang="ja-JP" sz="1200" b="1" kern="100" dirty="0">
                          <a:effectLst/>
                          <a:latin typeface="Meiryo UI" panose="020B0604030504040204" pitchFamily="50" charset="-128"/>
                          <a:ea typeface="Meiryo UI" panose="020B0604030504040204" pitchFamily="50" charset="-128"/>
                          <a:cs typeface="Meiryo UI" panose="020B0604030504040204" pitchFamily="50" charset="-128"/>
                        </a:rPr>
                        <a:t>財政再建プログラム（案</a:t>
                      </a:r>
                      <a:r>
                        <a:rPr 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集中改革</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期間</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H20</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H22</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r>
                        <a:rPr lang="ja-JP" sz="1100" b="1" kern="100" dirty="0">
                          <a:effectLst/>
                          <a:latin typeface="Meiryo UI" panose="020B0604030504040204" pitchFamily="50" charset="-128"/>
                          <a:ea typeface="Meiryo UI" panose="020B0604030504040204" pitchFamily="50" charset="-128"/>
                          <a:cs typeface="Meiryo UI" panose="020B0604030504040204" pitchFamily="50" charset="-128"/>
                        </a:rPr>
                        <a:t>【一般財源ベース】</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28575"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ts val="1000"/>
                        </a:lnSpc>
                        <a:spcAft>
                          <a:spcPts val="0"/>
                        </a:spcAft>
                      </a:pPr>
                      <a:r>
                        <a:rPr lang="ja-JP" sz="1200" b="1" kern="100" dirty="0">
                          <a:effectLst/>
                          <a:latin typeface="Meiryo UI" panose="020B0604030504040204" pitchFamily="50" charset="-128"/>
                          <a:ea typeface="Meiryo UI" panose="020B0604030504040204" pitchFamily="50" charset="-128"/>
                          <a:cs typeface="Meiryo UI" panose="020B0604030504040204" pitchFamily="50" charset="-128"/>
                        </a:rPr>
                        <a:t>財政構造改革プラン（案</a:t>
                      </a:r>
                      <a:r>
                        <a:rPr 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※ﾌﾟﾗﾝ</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期間</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H23</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H25</a:t>
                      </a:r>
                      <a:endPar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spcAft>
                          <a:spcPts val="0"/>
                        </a:spcAft>
                      </a:pPr>
                      <a:r>
                        <a:rPr lang="ja-JP" sz="1100" b="1" kern="100" dirty="0" smtClean="0">
                          <a:effectLst/>
                          <a:latin typeface="Meiryo UI" panose="020B0604030504040204" pitchFamily="50" charset="-128"/>
                          <a:ea typeface="Meiryo UI" panose="020B0604030504040204" pitchFamily="50" charset="-128"/>
                          <a:cs typeface="Meiryo UI" panose="020B0604030504040204" pitchFamily="50" charset="-128"/>
                        </a:rPr>
                        <a:t>【一般財源ベース】</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0">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H</a:t>
                      </a:r>
                      <a:r>
                        <a:rPr lang="en-US" sz="1200" b="1" kern="100" dirty="0" smtClean="0">
                          <a:effectLst/>
                          <a:latin typeface="Meiryo UI" panose="020B0604030504040204" pitchFamily="50" charset="-128"/>
                          <a:ea typeface="Meiryo UI" panose="020B0604030504040204" pitchFamily="50" charset="-128"/>
                          <a:cs typeface="Meiryo UI" panose="020B0604030504040204" pitchFamily="50" charset="-128"/>
                        </a:rPr>
                        <a:t>20</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H</a:t>
                      </a:r>
                      <a:r>
                        <a:rPr lang="en-US" sz="1200" b="1" kern="10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1</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H</a:t>
                      </a:r>
                      <a:r>
                        <a:rPr lang="en-US" sz="1200" b="1" kern="10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2</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ja-JP" sz="1200" b="1" kern="100" dirty="0">
                          <a:effectLst/>
                          <a:latin typeface="Meiryo UI" panose="020B0604030504040204" pitchFamily="50" charset="-128"/>
                          <a:ea typeface="Meiryo UI" panose="020B0604030504040204" pitchFamily="50" charset="-128"/>
                          <a:cs typeface="Meiryo UI" panose="020B0604030504040204" pitchFamily="50" charset="-128"/>
                        </a:rPr>
                        <a:t>計</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H</a:t>
                      </a:r>
                      <a:r>
                        <a:rPr lang="en-US" sz="1200" b="1" kern="10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3</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H</a:t>
                      </a:r>
                      <a:r>
                        <a:rPr lang="en-US" sz="1200" b="1" kern="10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4</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H</a:t>
                      </a:r>
                      <a:r>
                        <a:rPr lang="en-US" sz="1200" b="1" kern="10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200" b="1" kern="100" dirty="0" smtClean="0">
                          <a:effectLst/>
                          <a:latin typeface="Meiryo UI" panose="020B0604030504040204" pitchFamily="50" charset="-128"/>
                          <a:ea typeface="Meiryo UI" panose="020B0604030504040204" pitchFamily="50" charset="-128"/>
                          <a:cs typeface="Meiryo UI" panose="020B0604030504040204" pitchFamily="50" charset="-128"/>
                        </a:rPr>
                        <a:t>5</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ja-JP" sz="1200" b="1" kern="100">
                          <a:effectLst/>
                          <a:latin typeface="Meiryo UI" panose="020B0604030504040204" pitchFamily="50" charset="-128"/>
                          <a:ea typeface="Meiryo UI" panose="020B0604030504040204" pitchFamily="50" charset="-128"/>
                          <a:cs typeface="Meiryo UI" panose="020B0604030504040204" pitchFamily="50" charset="-128"/>
                        </a:rPr>
                        <a:t>計</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27597">
                <a:tc gridSpan="2">
                  <a:txBody>
                    <a:bodyPr/>
                    <a:lstStyle/>
                    <a:p>
                      <a:pPr algn="ctr">
                        <a:spcAft>
                          <a:spcPts val="0"/>
                        </a:spcAft>
                      </a:pPr>
                      <a:r>
                        <a:rPr lang="ja-JP" altLang="en-US" sz="1200" b="1" i="1" kern="100" dirty="0" smtClean="0">
                          <a:effectLst/>
                          <a:latin typeface="Meiryo UI" panose="020B0604030504040204" pitchFamily="50" charset="-128"/>
                          <a:ea typeface="Meiryo UI" panose="020B0604030504040204" pitchFamily="50" charset="-128"/>
                          <a:cs typeface="Meiryo UI" panose="020B0604030504040204" pitchFamily="50" charset="-128"/>
                        </a:rPr>
                        <a:t>取組みによる効果額</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kumimoji="1" lang="ja-JP" altLang="en-US"/>
                    </a:p>
                  </a:txBody>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1,091</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1,014</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949</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3,054</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635</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659</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671</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a:lnSpc>
                          <a:spcPts val="1200"/>
                        </a:lnSpc>
                        <a:spcAft>
                          <a:spcPts val="0"/>
                        </a:spcAft>
                      </a:pPr>
                      <a:r>
                        <a:rPr lang="en-US" sz="1200" b="1" i="1" kern="100">
                          <a:effectLst/>
                          <a:latin typeface="Meiryo UI" panose="020B0604030504040204" pitchFamily="50" charset="-128"/>
                          <a:ea typeface="Meiryo UI" panose="020B0604030504040204" pitchFamily="50" charset="-128"/>
                          <a:cs typeface="Meiryo UI" panose="020B0604030504040204" pitchFamily="50" charset="-128"/>
                        </a:rPr>
                        <a:t>1,965</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62000">
                <a:tc rowSpan="3">
                  <a:txBody>
                    <a:bodyPr/>
                    <a:lstStyle/>
                    <a:p>
                      <a:pPr algn="ctr">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主な取組内容</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歳入歳出改革</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29210" indent="-50800" algn="l">
                        <a:lnSpc>
                          <a:spcPts val="1000"/>
                        </a:lnSpc>
                        <a:spcAft>
                          <a:spcPts val="0"/>
                        </a:spcAft>
                      </a:pP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主要事業の見直し</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歳入の確保（府有財産売却、基金の活</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用、出資法人からの歳入確保等）</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出資法人のあり方見直し</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公の施設の見直し</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indent="-50800" algn="l">
                        <a:lnSpc>
                          <a:spcPts val="1000"/>
                        </a:lnSpc>
                        <a:spcAft>
                          <a:spcPts val="0"/>
                        </a:spcAft>
                      </a:pP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28575"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50800" indent="-50800" algn="l">
                        <a:lnSpc>
                          <a:spcPts val="1000"/>
                        </a:lnSpc>
                        <a:spcAft>
                          <a:spcPts val="0"/>
                        </a:spcAft>
                      </a:pP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400</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事業の評価・点検</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主要分析事業の評価・点検</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歳入の確保（府有財産の活用と売却、</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基金の活用、債権管理の強化対策等）</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出資法人等のさらなる改革</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公の施設のさらなる改革</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49917">
                <a:tc vMerge="1">
                  <a:txBody>
                    <a:bodyPr/>
                    <a:lstStyle/>
                    <a:p>
                      <a:endParaRPr kumimoji="1" lang="ja-JP" altLang="en-US"/>
                    </a:p>
                  </a:txBody>
                  <a:tcPr/>
                </a:tc>
                <a:tc>
                  <a:txBody>
                    <a:bodyPr/>
                    <a:lstStyle/>
                    <a:p>
                      <a:pPr algn="ctr">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人件費</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29210" indent="-50800" algn="l">
                        <a:lnSpc>
                          <a:spcPts val="1000"/>
                        </a:lnSpc>
                        <a:spcAft>
                          <a:spcPts val="0"/>
                        </a:spcAft>
                      </a:pP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marR="0" indent="-50800" algn="l" defTabSz="914400" rtl="0" eaLnBrk="1" fontAlgn="auto" latinLnBrk="0" hangingPunct="1">
                        <a:lnSpc>
                          <a:spcPts val="1000"/>
                        </a:lnSpc>
                        <a:spcBef>
                          <a:spcPts val="0"/>
                        </a:spcBef>
                        <a:spcAft>
                          <a:spcPts val="0"/>
                        </a:spcAft>
                        <a:buClrTx/>
                        <a:buSzTx/>
                        <a:buFontTx/>
                        <a:buNone/>
                        <a:tabLst/>
                        <a:defRPr/>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給与カット等</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28575"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50800" indent="-50800" algn="l">
                        <a:lnSpc>
                          <a:spcPts val="1000"/>
                        </a:lnSpc>
                        <a:spcAft>
                          <a:spcPts val="0"/>
                        </a:spcAft>
                      </a:pP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marR="0" indent="-50800" algn="l" defTabSz="914400" rtl="0" eaLnBrk="1" fontAlgn="auto" latinLnBrk="0" hangingPunct="1">
                        <a:lnSpc>
                          <a:spcPts val="1000"/>
                        </a:lnSpc>
                        <a:spcBef>
                          <a:spcPts val="0"/>
                        </a:spcBef>
                        <a:spcAft>
                          <a:spcPts val="0"/>
                        </a:spcAft>
                        <a:buClrTx/>
                        <a:buSzTx/>
                        <a:buFontTx/>
                        <a:buNone/>
                        <a:tabLst/>
                        <a:defRPr/>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給与カット等</a:t>
                      </a:r>
                      <a:endParaRPr lang="ja-JP"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652721">
                <a:tc vMerge="1">
                  <a:txBody>
                    <a:bodyPr/>
                    <a:lstStyle/>
                    <a:p>
                      <a:endParaRPr kumimoji="1" lang="ja-JP" altLang="en-US"/>
                    </a:p>
                  </a:txBody>
                  <a:tcPr/>
                </a:tc>
                <a:tc>
                  <a:txBody>
                    <a:bodyPr/>
                    <a:lstStyle/>
                    <a:p>
                      <a:pPr algn="ctr">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その他</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29210" indent="-50800" algn="l">
                        <a:lnSpc>
                          <a:spcPts val="1000"/>
                        </a:lnSpc>
                        <a:spcAft>
                          <a:spcPts val="0"/>
                        </a:spcAft>
                      </a:pP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9210" marR="0" indent="-50800" algn="l" defTabSz="914400" rtl="0" eaLnBrk="1" fontAlgn="auto" latinLnBrk="0" hangingPunct="1">
                        <a:lnSpc>
                          <a:spcPts val="1000"/>
                        </a:lnSpc>
                        <a:spcBef>
                          <a:spcPts val="0"/>
                        </a:spcBef>
                        <a:spcAft>
                          <a:spcPts val="0"/>
                        </a:spcAft>
                        <a:buClrTx/>
                        <a:buSzTx/>
                        <a:buFontTx/>
                        <a:buNone/>
                        <a:tabLst/>
                        <a:defRPr/>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主要プロジェクトの点検</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28575"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50800" indent="-50800" algn="l">
                        <a:lnSpc>
                          <a:spcPts val="1000"/>
                        </a:lnSpc>
                        <a:spcAft>
                          <a:spcPts val="0"/>
                        </a:spcAft>
                      </a:pP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主要事業の「将来リスク」の点検</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国への制度提言</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公務員制度改革</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財政運営のあり方</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41324">
                <a:tc gridSpan="2">
                  <a:txBody>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備　　考</a:t>
                      </a: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4">
                  <a:txBody>
                    <a:bodyPr/>
                    <a:lstStyle/>
                    <a:p>
                      <a:pPr marL="29210" indent="-50800" algn="l">
                        <a:lnSpc>
                          <a:spcPts val="1000"/>
                        </a:lnSpc>
                        <a:spcAft>
                          <a:spcPts val="0"/>
                        </a:spcAft>
                      </a:pP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9210" indent="-50800" algn="l">
                        <a:lnSpc>
                          <a:spcPts val="1000"/>
                        </a:lnSpc>
                        <a:spcAft>
                          <a:spcPts val="0"/>
                        </a:spcAft>
                      </a:pP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効果額は</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各年度</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最終予算額ﾍﾞｰｽ</a:t>
                      </a:r>
                    </a:p>
                  </a:txBody>
                  <a:tcPr marL="62865" marR="62865" marT="0" marB="0">
                    <a:lnL w="28575"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50800" indent="-50800" algn="l">
                        <a:lnSpc>
                          <a:spcPts val="1000"/>
                        </a:lnSpc>
                        <a:spcAft>
                          <a:spcPts val="0"/>
                        </a:spcAft>
                      </a:pP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50800" indent="-50800" algn="l">
                        <a:lnSpc>
                          <a:spcPts val="1000"/>
                        </a:lnSpc>
                        <a:spcAft>
                          <a:spcPts val="0"/>
                        </a:spcAft>
                      </a:pP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効果額は</a:t>
                      </a:r>
                      <a:r>
                        <a:rPr 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各年度</a:t>
                      </a:r>
                      <a:r>
                        <a:rPr lang="ja-JP" sz="1100" kern="100" dirty="0">
                          <a:effectLst/>
                          <a:latin typeface="Meiryo UI" panose="020B0604030504040204" pitchFamily="50" charset="-128"/>
                          <a:ea typeface="Meiryo UI" panose="020B0604030504040204" pitchFamily="50" charset="-128"/>
                          <a:cs typeface="Meiryo UI" panose="020B0604030504040204" pitchFamily="50" charset="-128"/>
                        </a:rPr>
                        <a:t>最終予算額ﾍﾞｰｽ</a:t>
                      </a:r>
                    </a:p>
                  </a:txBody>
                  <a:tcPr marL="62865" marR="62865"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val="101208971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250823" y="765538"/>
            <a:ext cx="26356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統 合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90031124"/>
              </p:ext>
            </p:extLst>
          </p:nvPr>
        </p:nvGraphicFramePr>
        <p:xfrm>
          <a:off x="233674" y="1108958"/>
          <a:ext cx="8682038" cy="5565576"/>
        </p:xfrm>
        <a:graphic>
          <a:graphicData uri="http://schemas.openxmlformats.org/drawingml/2006/table">
            <a:tbl>
              <a:tblPr/>
              <a:tblGrid>
                <a:gridCol w="1385998"/>
                <a:gridCol w="2286410"/>
                <a:gridCol w="2669655"/>
                <a:gridCol w="2339975"/>
              </a:tblGrid>
              <a:tr h="21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プラン（案）での方向性</a:t>
                      </a: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後の方向性</a:t>
                      </a: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223224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（一財）大阪府タウン管理財団</a:t>
                      </a: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　合</a:t>
                      </a:r>
                      <a:r>
                        <a:rPr kumimoji="1" 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年度以降のできるだけ早い時期）</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保有資産の早期処分をすすめる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・ただし、主要資産である泉ヶ丘駅前</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区</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の資産処分については、泉北ニュータ</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ウン再生府市等</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連携</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協議会で策定さ</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れる「泉ヶ丘駅前地域活性化ビジョン」</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を踏まえて行い、</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年度以降の</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早期に（財）大阪府都市整備推進</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センターと</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統合をめざす</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中期経営計画</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づ</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き、</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一層</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の資産処分に取り組んでいるが、</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地元市</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関係者との協議調整に時間を要し</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いる</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ものもある</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○泉ヶ丘駅前地区については、「泉ヶ丘駅前地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域活性化ビジョン」を踏まえ、</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資産</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処分</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○一般財団法人移行時に作成した公益目的支</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出計画では、府へ</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150</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億円を特定寄附する</a:t>
                      </a:r>
                      <a:r>
                        <a:rPr kumimoji="1" lang="ja-JP"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とと</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している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億円の寄附を実施済）</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公益財団法人である大阪府都市整備推進</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センターと統合するため、公益目的事業比率</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％以上を達成できる規模まで事業・資産を</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圧縮する必要がある</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　合</a:t>
                      </a:r>
                      <a:r>
                        <a:rPr kumimoji="1" 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（できるだけ早い時期）</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地元市や関係者等の理解を求め</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里</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地区</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における</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保有資産の早期処分や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近隣センターの円滑な引継ぎを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める</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・こうした資産処分の取組みを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大阪府都市整備推進センター</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との早期統合をめざす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・府への特定寄附については、</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度に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億円を寄附予定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残る</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億円については、平成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に寄附できるよう努める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804">
                <a:tc vMerge="1">
                  <a:txBody>
                    <a:bodyPr/>
                    <a:lstStyle/>
                    <a:p>
                      <a:endParaRPr kumimoji="1" lang="ja-JP" altLang="en-US"/>
                    </a:p>
                  </a:txBody>
                  <a:tcPr/>
                </a:tc>
                <a:tc>
                  <a:txBody>
                    <a:bodyPr/>
                    <a:lstStyle/>
                    <a:p>
                      <a:pPr marL="133350" marR="0" lvl="0" indent="-13335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ja-JP" altLang="ja-JP" sz="1000" b="1" i="0" u="none" strike="noStrike" cap="none" spc="-100"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tr>
              <a:tr h="1513872">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　合</a:t>
                      </a:r>
                      <a:r>
                        <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（できるだけ早い時期）</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地元市や関係者等の理解を求め</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泉ヶ丘地区をはじめとする保有資産の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早期処分や近隣センターの円滑な引</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継ぎを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める</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・こうした資産処分の取組みを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大阪府都市整備推進セン</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ターとの早期統合をめざす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・府への特定寄附については、</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億円の寄附を実施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億円の寄附予定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残る</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ついては</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、早期</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に時</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期等を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確定</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していく</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n-ea"/>
                        <a:ea typeface="+mn-ea"/>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sz="1000" b="0" i="0" u="none" strike="noStrike" cap="none" normalizeH="0" baseline="0" dirty="0" smtClean="0">
                        <a:ln>
                          <a:noFill/>
                        </a:ln>
                        <a:solidFill>
                          <a:schemeClr val="tx1"/>
                        </a:solidFill>
                        <a:effectLst/>
                        <a:latin typeface="Century" pitchFamily="18" charset="0"/>
                        <a:ea typeface="ＭＳ 明朝" pitchFamily="17"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109</a:t>
            </a:fld>
            <a:endParaRPr kumimoji="1" lang="ja-JP" altLang="en-US" dirty="0"/>
          </a:p>
        </p:txBody>
      </p:sp>
    </p:spTree>
    <p:extLst>
      <p:ext uri="{BB962C8B-B14F-4D97-AF65-F5344CB8AC3E}">
        <p14:creationId xmlns:p14="http://schemas.microsoft.com/office/powerpoint/2010/main" val="389540346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666463354"/>
              </p:ext>
            </p:extLst>
          </p:nvPr>
        </p:nvGraphicFramePr>
        <p:xfrm>
          <a:off x="230981" y="1046917"/>
          <a:ext cx="8682038" cy="5622443"/>
        </p:xfrm>
        <a:graphic>
          <a:graphicData uri="http://schemas.openxmlformats.org/drawingml/2006/table">
            <a:tbl>
              <a:tblPr firstRow="1" firstCol="1" bandRow="1">
                <a:tableStyleId>{BC89EF96-8CEA-46FF-86C4-4CE0E7609802}</a:tableStyleId>
              </a:tblPr>
              <a:tblGrid>
                <a:gridCol w="1484605"/>
                <a:gridCol w="2448272"/>
                <a:gridCol w="2496374"/>
                <a:gridCol w="2252787"/>
              </a:tblGrid>
              <a:tr h="257652">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後</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386039">
                <a:tc rowSpan="3">
                  <a:txBody>
                    <a:bodyPr/>
                    <a:lstStyle/>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（株）大阪府食品</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流通</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en-US" altLang="ja-JP" sz="1000" b="1"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今後、府中央卸売市場</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もに</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流通</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構</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造</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の変化</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に対応した競争力のある総合食</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料物流基</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地を</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めざすため</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加工</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物流機能</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付加</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を検討するなど</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両者</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活性化</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spc="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めながら、</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大阪府食品流通</a:t>
                      </a:r>
                      <a:r>
                        <a:rPr lang="ja-JP"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の民営</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化に向けて取</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り組む</a:t>
                      </a:r>
                      <a:endParaRPr lang="ja-JP" sz="1000" kern="100" spc="-1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733425" indent="-733425"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33425" indent="-73342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保有株式の公募による売却に</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方針</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決定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株価</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鑑定を実施し</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月株式</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かる公募を実施</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応募企業なし）</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・株式の協調売却に向け、公募実施を調</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整中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年度中の株式売却をめざす</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7713">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217" marR="52217" marT="0" marB="0">
                    <a:lnT w="12700" cap="flat" cmpd="sng" algn="ctr">
                      <a:solidFill>
                        <a:schemeClr val="tx1"/>
                      </a:solidFill>
                      <a:prstDash val="solid"/>
                      <a:round/>
                      <a:headEnd type="none" w="med" len="med"/>
                      <a:tailEnd type="none" w="med" len="med"/>
                    </a:lnT>
                    <a:noFill/>
                  </a:tcPr>
                </a:tc>
                <a:tc>
                  <a:txBody>
                    <a:bodyPr/>
                    <a:lstStyle/>
                    <a:p>
                      <a:pPr algn="ctr">
                        <a:lnSpc>
                          <a:spcPts val="1500"/>
                        </a:lnSpc>
                        <a:spcAft>
                          <a:spcPts val="0"/>
                        </a:spcAft>
                      </a:pPr>
                      <a:r>
                        <a:rPr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lang="ja-JP"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c vMerge="1">
                  <a:txBody>
                    <a:bodyPr/>
                    <a:lstStyle/>
                    <a:p>
                      <a:endParaRPr kumimoji="1" lang="ja-JP" altLang="en-US"/>
                    </a:p>
                  </a:txBody>
                  <a:tcPr/>
                </a:tc>
              </a:tr>
              <a:tr h="788711">
                <a:tc vMerge="1">
                  <a:txBody>
                    <a:bodyPr/>
                    <a:lstStyle/>
                    <a:p>
                      <a:endParaRPr kumimoji="1" lang="ja-JP" altLang="en-US"/>
                    </a:p>
                  </a:txBody>
                  <a:tcPr/>
                </a:tc>
                <a:tc>
                  <a:txBody>
                    <a:bodyPr/>
                    <a:lstStyle/>
                    <a:p>
                      <a:pPr algn="just">
                        <a:lnSpc>
                          <a:spcPts val="1500"/>
                        </a:lnSpc>
                        <a:spcAft>
                          <a:spcPts val="0"/>
                        </a:spcAft>
                      </a:pPr>
                      <a:r>
                        <a:rPr lang="ja-JP"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marL="200025" indent="-2000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公募</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結果の検証、</a:t>
                      </a:r>
                      <a:r>
                        <a:rPr lang="ja-JP"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課題整理等を</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行い</a:t>
                      </a:r>
                      <a:r>
                        <a:rPr lang="ja-JP" alt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r>
                        <a:rPr lang="ja-JP" altLang="en-US" sz="1000" kern="100" spc="-15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引き続き民営化に向けた取組みをすす</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r h="1271241">
                <a:tc rowSpan="3">
                  <a:txBody>
                    <a:bodyPr/>
                    <a:lstStyle/>
                    <a:p>
                      <a:pPr algn="just">
                        <a:spcAft>
                          <a:spcPts val="0"/>
                        </a:spcAft>
                      </a:pPr>
                      <a:r>
                        <a:rPr lang="ja-JP" sz="10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（株）大阪鶴見</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フラワー</a:t>
                      </a:r>
                      <a:endParaRPr lang="en-US" alt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p>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再建</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プログラム</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累積赤字が解消した後</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に府</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有の株式</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350" indent="-133350"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133350" algn="just">
                        <a:lnSpc>
                          <a:spcPts val="15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年度作成の中期経営計画（</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年度）に基づき、累積赤字の解消を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1333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累積</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赤字解消</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目標</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末</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　題</a:t>
                      </a: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○大阪市の動向も踏まえ、府保有株式の</a:t>
                      </a: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indent="-1333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売却方法等、府の法人に対する関与の</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あり方について、具体的方向性を検討</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○大阪府・大阪市の出資割合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・累積赤字解消後に府保有の株式を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a:t>
                      </a:r>
                      <a:endPar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838">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217" marR="52217" marT="0" marB="0">
                    <a:lnT w="12700" cap="flat" cmpd="sng" algn="ctr">
                      <a:solidFill>
                        <a:schemeClr val="tx1"/>
                      </a:solidFill>
                      <a:prstDash val="solid"/>
                      <a:round/>
                      <a:headEnd type="none" w="med" len="med"/>
                      <a:tailEnd type="none" w="med" len="med"/>
                    </a:lnT>
                  </a:tcPr>
                </a:tc>
                <a:tc>
                  <a:txBody>
                    <a:bodyPr/>
                    <a:lstStyle/>
                    <a:p>
                      <a:pPr marL="266700" marR="0" indent="-26670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c vMerge="1">
                  <a:txBody>
                    <a:bodyPr/>
                    <a:lstStyle/>
                    <a:p>
                      <a:endParaRPr kumimoji="1" lang="ja-JP" altLang="en-US"/>
                    </a:p>
                  </a:txBody>
                  <a:tcPr/>
                </a:tc>
              </a:tr>
              <a:tr h="1451249">
                <a:tc vMerge="1">
                  <a:txBody>
                    <a:bodyPr/>
                    <a:lstStyle/>
                    <a:p>
                      <a:endParaRPr kumimoji="1" lang="ja-JP" altLang="en-US"/>
                    </a:p>
                  </a:txBody>
                  <a:tcPr/>
                </a:tc>
                <a:tc>
                  <a:txBody>
                    <a:bodyPr/>
                    <a:lstStyle/>
                    <a:p>
                      <a:pPr algn="just">
                        <a:lnSpc>
                          <a:spcPts val="1500"/>
                        </a:lnSpc>
                        <a:spcAft>
                          <a:spcPts val="0"/>
                        </a:spcAft>
                      </a:pPr>
                      <a:r>
                        <a:rPr lang="ja-JP"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marL="200025" indent="-2000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・累積赤字解消後に府</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有の株式を売却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5" name="正方形/長方形 4"/>
          <p:cNvSpPr>
            <a:spLocks noChangeArrowheads="1"/>
          </p:cNvSpPr>
          <p:nvPr/>
        </p:nvSpPr>
        <p:spPr bwMode="auto">
          <a:xfrm>
            <a:off x="265589" y="692696"/>
            <a:ext cx="27719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3.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民営化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110</a:t>
            </a:fld>
            <a:endParaRPr kumimoji="1" lang="ja-JP" altLang="en-US" dirty="0"/>
          </a:p>
        </p:txBody>
      </p:sp>
    </p:spTree>
    <p:extLst>
      <p:ext uri="{BB962C8B-B14F-4D97-AF65-F5344CB8AC3E}">
        <p14:creationId xmlns:p14="http://schemas.microsoft.com/office/powerpoint/2010/main" val="268385343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111</a:t>
            </a:fld>
            <a:endParaRPr kumimoji="1" lang="ja-JP" altLang="en-US" dirty="0"/>
          </a:p>
        </p:txBody>
      </p:sp>
      <p:sp>
        <p:nvSpPr>
          <p:cNvPr id="9" name="正方形/長方形 8"/>
          <p:cNvSpPr>
            <a:spLocks noChangeArrowheads="1"/>
          </p:cNvSpPr>
          <p:nvPr/>
        </p:nvSpPr>
        <p:spPr bwMode="auto">
          <a:xfrm>
            <a:off x="280686" y="725452"/>
            <a:ext cx="27719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3.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民営化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2999842899"/>
              </p:ext>
            </p:extLst>
          </p:nvPr>
        </p:nvGraphicFramePr>
        <p:xfrm>
          <a:off x="230980" y="1116335"/>
          <a:ext cx="8682039" cy="3087216"/>
        </p:xfrm>
        <a:graphic>
          <a:graphicData uri="http://schemas.openxmlformats.org/drawingml/2006/table">
            <a:tbl>
              <a:tblPr firstRow="1" firstCol="1" bandRow="1">
                <a:tableStyleId>{BC89EF96-8CEA-46FF-86C4-4CE0E7609802}</a:tableStyleId>
              </a:tblPr>
              <a:tblGrid>
                <a:gridCol w="1368847"/>
                <a:gridCol w="2447577"/>
                <a:gridCol w="2520280"/>
                <a:gridCol w="2345335"/>
              </a:tblGrid>
              <a:tr h="216024">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505080">
                <a:tc rowSpan="3">
                  <a:txBody>
                    <a:bodyPr/>
                    <a:lstStyle/>
                    <a:p>
                      <a:pPr algn="just">
                        <a:spcAft>
                          <a:spcPts val="0"/>
                        </a:spcAft>
                      </a:pP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大阪外環状鉄道（株）</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3400" indent="-5334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財政再建プログラム（案）</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・事業完了後、株式の一部民間売却</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府派遣職員についてもその時点で引揚げ</a:t>
                      </a:r>
                      <a:endParaRPr lang="en-US" altLang="ja-JP" sz="1000" b="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401320" indent="-401320" algn="just">
                        <a:lnSpc>
                          <a:spcPts val="15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年度に工事完成期限を延長</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年度に事業計画を策定</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年度末の完成に向けた計画的な</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事業執行</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・事業期間延伸に伴う一般管理費の増嵩</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を</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抑制</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266700" indent="-2667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・建設事業完了後、株式の一部売却に</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り資</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本的関与を見直すとともに、府派遣</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職員についてもその時点で引き揚げる</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112">
                <a:tc vMerge="1">
                  <a:txBody>
                    <a:bodyPr/>
                    <a:lstStyle/>
                    <a:p>
                      <a:pPr algn="just">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3400" marR="0" indent="-53340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266700" indent="-266700" algn="just">
                        <a:lnSpc>
                          <a:spcPts val="1500"/>
                        </a:lnSpc>
                        <a:spcAft>
                          <a:spcPts val="0"/>
                        </a:spcAft>
                      </a:pPr>
                      <a:endParaRPr lang="ja-JP" sz="1000" kern="100" dirty="0">
                        <a:solidFill>
                          <a:srgbClr val="FF0000"/>
                        </a:solidFill>
                        <a:effectLst/>
                        <a:latin typeface="Century"/>
                        <a:ea typeface="ＭＳ 明朝"/>
                        <a:cs typeface="Times New Roman"/>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2540">
                <a:tc vMerge="1">
                  <a:txBody>
                    <a:bodyPr/>
                    <a:lstStyle/>
                    <a:p>
                      <a:endParaRPr kumimoji="1" lang="ja-JP" altLang="en-US"/>
                    </a:p>
                  </a:txBody>
                  <a:tcPr/>
                </a:tc>
                <a:tc>
                  <a:txBody>
                    <a:bodyPr/>
                    <a:lstStyle/>
                    <a:p>
                      <a:pPr marL="533400" indent="-5334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建設事業完了後、株式の一部売却により</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資本的関与を見直すとともに、府派遣職員</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についてもその時点で引き揚げる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533400" indent="-533400"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341204764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485607256"/>
              </p:ext>
            </p:extLst>
          </p:nvPr>
        </p:nvGraphicFramePr>
        <p:xfrm>
          <a:off x="2843808" y="3429000"/>
          <a:ext cx="208280" cy="365760"/>
        </p:xfrm>
        <a:graphic>
          <a:graphicData uri="http://schemas.openxmlformats.org/drawingml/2006/table">
            <a:tbl>
              <a:tblPr/>
              <a:tblGrid>
                <a:gridCol w="208280"/>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sp>
        <p:nvSpPr>
          <p:cNvPr id="7" name="正方形/長方形 4"/>
          <p:cNvSpPr>
            <a:spLocks noChangeArrowheads="1"/>
          </p:cNvSpPr>
          <p:nvPr/>
        </p:nvSpPr>
        <p:spPr bwMode="auto">
          <a:xfrm>
            <a:off x="236310" y="769042"/>
            <a:ext cx="34050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4.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抜本的見直し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112</a:t>
            </a:fld>
            <a:endParaRPr kumimoji="1" lang="ja-JP" altLang="en-US" dirty="0"/>
          </a:p>
        </p:txBody>
      </p:sp>
      <p:sp>
        <p:nvSpPr>
          <p:cNvPr id="11" name="正方形/長方形 10"/>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9" name="表 8"/>
          <p:cNvGraphicFramePr>
            <a:graphicFrameLocks noGrp="1"/>
          </p:cNvGraphicFramePr>
          <p:nvPr>
            <p:extLst>
              <p:ext uri="{D42A27DB-BD31-4B8C-83A1-F6EECF244321}">
                <p14:modId xmlns:p14="http://schemas.microsoft.com/office/powerpoint/2010/main" val="843031029"/>
              </p:ext>
            </p:extLst>
          </p:nvPr>
        </p:nvGraphicFramePr>
        <p:xfrm>
          <a:off x="230980" y="1115966"/>
          <a:ext cx="8682039" cy="4608748"/>
        </p:xfrm>
        <a:graphic>
          <a:graphicData uri="http://schemas.openxmlformats.org/drawingml/2006/table">
            <a:tbl>
              <a:tblPr firstRow="1" firstCol="1" bandRow="1">
                <a:tableStyleId>{BC89EF96-8CEA-46FF-86C4-4CE0E7609802}</a:tableStyleId>
              </a:tblPr>
              <a:tblGrid>
                <a:gridCol w="1512863"/>
                <a:gridCol w="2448272"/>
                <a:gridCol w="2612133"/>
                <a:gridCol w="2108771"/>
              </a:tblGrid>
              <a:tr h="216260">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01519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（株）大阪国際会議場</a:t>
                      </a: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次期指定管理期間を暫定</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年とし</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管理者の選定方法や府出資比率も含</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めた</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法人のあり方、利益剰余金の活用</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方法</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ついて</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討</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○利益剰余金の活用方法</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23</a:t>
                      </a:r>
                      <a:r>
                        <a:rPr kumimoji="1" lang="ja-JP"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年度より納付金制度を導入</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ja-JP"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度から納付金を国際会議場</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基金</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に積み立て、施設の計画保全に活用</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○指定管理者の選定方法</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月議会において、公募で指定</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管理者を指定する規定に改正するための大</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阪府立国際会議場条例の一部を改正する</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議案が可決</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月に平成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以降の指定管理者を選定するため、公募を</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実施し、同法人を指定管理候補者として</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選定</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月議会において、同法人を指定</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管理者として指定する議案が可決</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年度以降、指定管理期間である</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       </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年間については、公募において提案のあった、</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毎年度、納付金</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億円、維持修繕に</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設備等の機能向上に</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8,000</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万円を支出</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・府の法人に対する関与のあり方に</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いては、法人の事業実施状況や経</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営状況等を踏まえ、その方向性に</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いて指定管理期間中に検討を行う</a:t>
                      </a: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1309">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vMerge="1">
                  <a:txBody>
                    <a:bodyPr/>
                    <a:lstStyle/>
                    <a:p>
                      <a:pPr algn="just">
                        <a:lnSpc>
                          <a:spcPts val="1500"/>
                        </a:lnSpc>
                        <a:spcAft>
                          <a:spcPts val="0"/>
                        </a:spcAft>
                      </a:pPr>
                      <a:endParaRPr lang="ja-JP" sz="1000" kern="100" dirty="0">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r>
              <a:tr h="2637179">
                <a:tc vMerge="1">
                  <a:txBody>
                    <a:bodyPr/>
                    <a:lstStyle/>
                    <a:p>
                      <a:endParaRPr kumimoji="1" lang="ja-JP" altLang="en-US"/>
                    </a:p>
                  </a:txBody>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・引き続き、府の法人に対する関わりのあり</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方などについて検討する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ts val="1500"/>
                        </a:lnSpc>
                        <a:spcBef>
                          <a:spcPts val="0"/>
                        </a:spcBef>
                        <a:spcAft>
                          <a:spcPts val="0"/>
                        </a:spcAft>
                        <a:buClrTx/>
                        <a:buSzTx/>
                        <a:buFontTx/>
                        <a:buNone/>
                        <a:tabLst/>
                        <a:defRPr/>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ts val="1500"/>
                        </a:lnSpc>
                        <a:spcBef>
                          <a:spcPts val="0"/>
                        </a:spcBef>
                        <a:spcAft>
                          <a:spcPts val="0"/>
                        </a:spcAft>
                        <a:buClrTx/>
                        <a:buSzTx/>
                        <a:buFontTx/>
                        <a:buNone/>
                        <a:tabLst/>
                        <a:defRPr/>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236293550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4"/>
          <p:cNvSpPr>
            <a:spLocks noChangeArrowheads="1"/>
          </p:cNvSpPr>
          <p:nvPr/>
        </p:nvSpPr>
        <p:spPr bwMode="auto">
          <a:xfrm>
            <a:off x="236310" y="769042"/>
            <a:ext cx="34050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4.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抜本的見直し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1" name="表 10"/>
          <p:cNvGraphicFramePr>
            <a:graphicFrameLocks noGrp="1"/>
          </p:cNvGraphicFramePr>
          <p:nvPr>
            <p:extLst>
              <p:ext uri="{D42A27DB-BD31-4B8C-83A1-F6EECF244321}">
                <p14:modId xmlns:p14="http://schemas.microsoft.com/office/powerpoint/2010/main" val="1793952490"/>
              </p:ext>
            </p:extLst>
          </p:nvPr>
        </p:nvGraphicFramePr>
        <p:xfrm>
          <a:off x="179512" y="1131515"/>
          <a:ext cx="8761288" cy="5472608"/>
        </p:xfrm>
        <a:graphic>
          <a:graphicData uri="http://schemas.openxmlformats.org/drawingml/2006/table">
            <a:tbl>
              <a:tblPr/>
              <a:tblGrid>
                <a:gridCol w="1368152"/>
                <a:gridCol w="2448272"/>
                <a:gridCol w="2604889"/>
                <a:gridCol w="2339975"/>
              </a:tblGrid>
              <a:tr h="21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プラン（案）での方向性</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51389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（公財）大阪府保健医療財団</a:t>
                      </a: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がん予防検診ｾﾝﾀｰの総合健診と健康科</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学ｾﾝﾀｰの健診を</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年度までに</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精査･</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a:t>
                      </a: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・総合健診以外のがん</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検診</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（一次検診）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は、対象を受診率の低い中小企業や市町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村に重点化</a:t>
                      </a: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・健康科学ｾﾝﾀｰは、</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年度末に公の</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施設としては廃止することを前提</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必要</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事業の実施方法等の調整を行う</a:t>
                      </a: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・中河内救命救急ｾﾝﾀｰは、より効率的な</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営をめざし、運営形態のあり方について</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討をすすめる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府保健医療財団・市環境保健協会</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　　関連法人</a:t>
                      </a: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がん予防検診</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健診と健康科学</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診の統合</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月から「大阪がん循環器病予防</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ｾﾝﾀｰ」として、がん・循環器病予防の総合</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診を実施</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○がん検診について中小企業や市町村へ重</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化</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○健康科学</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の事業実施方法等の調整</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月議会で「大阪府立健康科学</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ｾﾝﾀｰ条例を廃止する条例案」可決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月末日付けで廃止</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大阪がん循環器病予防</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として、大阪がん予防検診ｾﾝﾀｰと</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機能</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合するにあたり、事業見直しを実施</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中河内救命救急</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の運営形態のあり</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方に</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ついて東大阪市・東大阪市立総合</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病</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院</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議中</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・中河内救命救急</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の運営形態</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あり方について東大阪市・</a:t>
                      </a:r>
                      <a:r>
                        <a:rPr kumimoji="1" 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a:t>
                      </a:r>
                      <a:r>
                        <a:rPr kumimoji="1" lang="ja-JP" altLang="en-US"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a:t>
                      </a:r>
                      <a:r>
                        <a:rPr kumimoji="1" 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a:t>
                      </a:r>
                      <a:r>
                        <a:rPr kumimoji="1" lang="ja-JP" altLang="en-US"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市立</a:t>
                      </a:r>
                      <a:endParaRPr kumimoji="1" lang="en-US" alt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総合病院と</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・上記協議結果や府補助事業</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の終了</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などを踏まえ</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、自立化を検討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518">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txBody>
                  <a:tcPr marL="52918" marR="5291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tr>
              <a:tr h="1512168">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中河内救命救急ｾﾝﾀｰの運営形態の</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あり</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方</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東大阪市</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阪市立</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病</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院と協議を継続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・上記協議結果や府補助事業の終了など</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を踏まえ</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自立化を検討</a:t>
                      </a: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113</a:t>
            </a:fld>
            <a:endParaRPr kumimoji="1" lang="ja-JP" altLang="en-US" dirty="0"/>
          </a:p>
        </p:txBody>
      </p:sp>
    </p:spTree>
    <p:extLst>
      <p:ext uri="{BB962C8B-B14F-4D97-AF65-F5344CB8AC3E}">
        <p14:creationId xmlns:p14="http://schemas.microsoft.com/office/powerpoint/2010/main" val="410317664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114</a:t>
            </a:fld>
            <a:endParaRPr kumimoji="1" lang="ja-JP" altLang="en-US" dirty="0"/>
          </a:p>
        </p:txBody>
      </p:sp>
      <p:sp>
        <p:nvSpPr>
          <p:cNvPr id="8" name="正方形/長方形 4"/>
          <p:cNvSpPr>
            <a:spLocks noChangeArrowheads="1"/>
          </p:cNvSpPr>
          <p:nvPr/>
        </p:nvSpPr>
        <p:spPr bwMode="auto">
          <a:xfrm>
            <a:off x="236310" y="769042"/>
            <a:ext cx="34050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4.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抜本的見直し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1" name="表 10"/>
          <p:cNvGraphicFramePr>
            <a:graphicFrameLocks noGrp="1"/>
          </p:cNvGraphicFramePr>
          <p:nvPr>
            <p:extLst>
              <p:ext uri="{D42A27DB-BD31-4B8C-83A1-F6EECF244321}">
                <p14:modId xmlns:p14="http://schemas.microsoft.com/office/powerpoint/2010/main" val="2520744691"/>
              </p:ext>
            </p:extLst>
          </p:nvPr>
        </p:nvGraphicFramePr>
        <p:xfrm>
          <a:off x="179512" y="1107596"/>
          <a:ext cx="8761288" cy="4363202"/>
        </p:xfrm>
        <a:graphic>
          <a:graphicData uri="http://schemas.openxmlformats.org/drawingml/2006/table">
            <a:tbl>
              <a:tblPr/>
              <a:tblGrid>
                <a:gridCol w="1368152"/>
                <a:gridCol w="2448272"/>
                <a:gridCol w="2604889"/>
                <a:gridCol w="2339975"/>
              </a:tblGrid>
              <a:tr h="21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プラン（案）での方向性</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1440160">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a:t>
                      </a:r>
                      <a:r>
                        <a:rPr kumimoji="1" lang="ja-JP" altLang="en-US"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産業振興　機構</a:t>
                      </a:r>
                      <a:endParaRPr kumimoji="1" lang="ja-JP"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0" marR="0" lvl="0" indent="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大阪産業振興機構・市都市型産業振興　センター</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年度に府市統合本部会議において、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（公財）大阪市都市型産業振興ｾﾝﾀｰとの統</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合の方向性を決定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○法人統合を見据え、両法人のワンボードマネ</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ジメント組織である連携推進会議を設置・運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営</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回：平成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日開催</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回：平成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日開催</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事業の再構築方針の検討、統合手法の検</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討、所要財源の安定確保、財務状況等の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確認、組織・人員体制、施設の最適利用</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・（公財）大阪市都市型産業振興ｾﾝﾀｰ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との統合に向けた手続きを実施し、平成</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年度の法人統合をめざす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・連携推進会議において、以下の取組み</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を実施</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①法人統合に向けた課題・手続きの協</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議・調整</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②法人統合実現までの間も、連携推進</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会議において経営戦略・目標を共有し、</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両法人の事業を効率的・効果的に実</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518">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txBody>
                  <a:tcPr marL="52918" marR="5291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tr>
              <a:tr h="1512168">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・（公財）大阪市都市型産業振興ｾﾝﾀｰと</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の統合に向けた手続きを実施し、平成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年度の法人統合をめざす</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連携推進会議において、以下の取組みを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①法人統合に向けた課題・手続きの協議・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調整</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②法人統合実現までの間も、連携推進会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議において経営戦略・目標を共有し、両</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法人の事業を効率的・効果的に実施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altLang="ja-JP" sz="1000" b="0" i="0" u="none" strike="noStrike" cap="none" spc="0"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31240613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115</a:t>
            </a:fld>
            <a:endParaRPr kumimoji="1" lang="ja-JP" altLang="en-US" dirty="0"/>
          </a:p>
        </p:txBody>
      </p:sp>
      <p:sp>
        <p:nvSpPr>
          <p:cNvPr id="10" name="正方形/長方形 4"/>
          <p:cNvSpPr>
            <a:spLocks noChangeArrowheads="1"/>
          </p:cNvSpPr>
          <p:nvPr/>
        </p:nvSpPr>
        <p:spPr bwMode="auto">
          <a:xfrm>
            <a:off x="236310" y="769042"/>
            <a:ext cx="34050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4.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抜本的見直し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7" name="表 6"/>
          <p:cNvGraphicFramePr>
            <a:graphicFrameLocks noGrp="1"/>
          </p:cNvGraphicFramePr>
          <p:nvPr>
            <p:extLst>
              <p:ext uri="{D42A27DB-BD31-4B8C-83A1-F6EECF244321}">
                <p14:modId xmlns:p14="http://schemas.microsoft.com/office/powerpoint/2010/main" val="3697143506"/>
              </p:ext>
            </p:extLst>
          </p:nvPr>
        </p:nvGraphicFramePr>
        <p:xfrm>
          <a:off x="236310" y="1107596"/>
          <a:ext cx="8686800" cy="5112568"/>
        </p:xfrm>
        <a:graphic>
          <a:graphicData uri="http://schemas.openxmlformats.org/drawingml/2006/table">
            <a:tbl>
              <a:tblPr/>
              <a:tblGrid>
                <a:gridCol w="1349946"/>
                <a:gridCol w="2442099"/>
                <a:gridCol w="2544659"/>
                <a:gridCol w="2350096"/>
              </a:tblGrid>
              <a:tr h="21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r>
                        <a:rPr kumimoji="1" lang="en-US" alt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プラン（案）での方向性</a:t>
                      </a: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2304256">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大阪府道路公社</a:t>
                      </a: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・公社健全化計画を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年度中に</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策</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・事業許可取得時の予測交通量を満たし</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ていない路線の料金徴収期間の延長や、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維持管理経費等</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縮減により、収支の改</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善を図る</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・国貸付金の償還期限の延長を国へ要望</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府道路公社</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市道路公社</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年度実績を反映させた</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公社経営改善方針を策定</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予測交通量を満たしていない路線の収支</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改善の取組み</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・公社経営改善方針に基づき、維持管理</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費</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の縮減を図るなどして収支改善に取り組ん</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いる</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年度に経営改善方針を改定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・国に対し、料金徴収期間の延長等に係る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制度改善を要望</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・第二阪奈道路の料金徴収期間延長を国</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と調整</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○国貸付金償還期限延長の要望を実施</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・他府県とともに、国への制度改善の要望</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継続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○「新たな高速道路料金に関する基本方針」</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を決定（平成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　国土交通省）　</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・大都市圏においてシームレスな料金体系</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導入を検討　</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○借入金の償還財源の確保</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○阪神都市圏高速道路等の一体的な管理・</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・引き続き、利用促進、経費節減による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収支改善、国への償還期限</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延長</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望の継続など、借入金の償還財源の確</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保に努める</a:t>
                      </a: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・利用者の視点に立った阪神都市圏高</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速道路の一体的な管理･運営を実現す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るため、平成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年度当初を目途に道路</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公社路線も含めた料金体系一元化を</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ざすとともに、接続する高速道路会社へ</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の路線移管に向けた取組みをすすめる</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479">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txBody>
                  <a:tcPr marL="51383" marR="51383"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tr>
              <a:tr h="2341809">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・引き続き、利用促進、経費節減によ</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収支改善、国への償還期限延長</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の要望</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の継続など、借入金の償還財源の確保</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努める</a:t>
                      </a: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・阪神都市圏</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高速道路</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における</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金体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系一元化の具体的内容の</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と併せ、</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接続する</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高速</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会社</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への移管に向けた</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取組みを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める</a:t>
                      </a:r>
                      <a:endParaRPr kumimoji="1"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418879007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116</a:t>
            </a:fld>
            <a:endParaRPr kumimoji="1" lang="ja-JP" altLang="en-US" dirty="0"/>
          </a:p>
        </p:txBody>
      </p:sp>
      <p:sp>
        <p:nvSpPr>
          <p:cNvPr id="9" name="正方形/長方形 4"/>
          <p:cNvSpPr>
            <a:spLocks noChangeArrowheads="1"/>
          </p:cNvSpPr>
          <p:nvPr/>
        </p:nvSpPr>
        <p:spPr bwMode="auto">
          <a:xfrm>
            <a:off x="236310" y="769042"/>
            <a:ext cx="34050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4.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抜本的見直し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2868210037"/>
              </p:ext>
            </p:extLst>
          </p:nvPr>
        </p:nvGraphicFramePr>
        <p:xfrm>
          <a:off x="230980" y="1135422"/>
          <a:ext cx="8682039" cy="3886088"/>
        </p:xfrm>
        <a:graphic>
          <a:graphicData uri="http://schemas.openxmlformats.org/drawingml/2006/table">
            <a:tbl>
              <a:tblPr firstRow="1" firstCol="1" bandRow="1">
                <a:tableStyleId>{BC89EF96-8CEA-46FF-86C4-4CE0E7609802}</a:tableStyleId>
              </a:tblPr>
              <a:tblGrid>
                <a:gridCol w="1368847"/>
                <a:gridCol w="2447577"/>
                <a:gridCol w="2520280"/>
                <a:gridCol w="2345335"/>
              </a:tblGrid>
              <a:tr h="216024">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382328">
                <a:tc rowSpan="3">
                  <a:txBody>
                    <a:bodyPr/>
                    <a:lstStyle/>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堺泉北埠頭（株）</a:t>
                      </a: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266700" indent="-2667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国の動きもにらみながら</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、港湾行政の</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像</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見据え</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あり方</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再検討</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endPar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項目</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533400" indent="-533400" algn="just">
                        <a:lnSpc>
                          <a:spcPts val="1500"/>
                        </a:lnSpc>
                        <a:spcAft>
                          <a:spcPts val="0"/>
                        </a:spcAft>
                      </a:pPr>
                      <a:r>
                        <a:rPr 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a:t>
                      </a:r>
                      <a:r>
                        <a:rPr 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泉北埠頭</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大阪港</a:t>
                      </a:r>
                      <a:r>
                        <a:rPr lang="ja-JP" sz="1000"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a:t>
                      </a:r>
                      <a:r>
                        <a:rPr 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endPar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endPar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985" indent="-133985"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に府市統合本部会議</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略</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本部会議で基本的方向性を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決定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1333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市港湾事業の統合</a:t>
                      </a:r>
                    </a:p>
                    <a:p>
                      <a:pPr marL="400050" indent="-400050" algn="just">
                        <a:lnSpc>
                          <a:spcPts val="15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・大阪港</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埠頭㈱と神戸港埠頭㈱</a:t>
                      </a:r>
                      <a:r>
                        <a:rPr lang="ja-JP" sz="1000" kern="100" spc="-1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a:t>
                      </a:r>
                      <a:r>
                        <a:rPr lang="ja-JP" altLang="en-US"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a:t>
                      </a:r>
                      <a:endParaRPr lang="en-US" alt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後</a:t>
                      </a:r>
                      <a:r>
                        <a:rPr 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泉北</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埠頭㈱との経営統合</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をめざす</a:t>
                      </a:r>
                      <a:endParaRPr lang="en-US" altLang="ja-JP" sz="10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在来</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埠頭を含め府直営部分について</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、可</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能なところ</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から管理運営を委ねる</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ことで</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湾運営会社</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指定に向け、</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ノウ</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ハウ</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蓄</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積を図る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401320" indent="-401320" algn="just">
                        <a:lnSpc>
                          <a:spcPts val="15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港湾運営会社指定のための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ノウハウ</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蓄積</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港湾運営の委任方法・府営上屋売却</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係</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・関係者</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調整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見直し</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月設立の</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大阪港埠頭㈱と</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神戸港埠頭㈱の</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統合会社との</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経営統</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ざす</a:t>
                      </a:r>
                    </a:p>
                    <a:p>
                      <a:pPr marL="266700" indent="-266700" algn="just">
                        <a:lnSpc>
                          <a:spcPts val="1500"/>
                        </a:lnSpc>
                        <a:spcAft>
                          <a:spcPts val="0"/>
                        </a:spcAft>
                      </a:pP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年度の港湾運営会社指定を</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ざすとともに、経営統合までの間</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は、法人</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として収益性の向上、安定的な経営の維</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持や事業展開を引き続き行</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716">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918" marR="52918" marT="0" marB="0">
                    <a:no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noFill/>
                  </a:tcPr>
                </a:tc>
                <a:tc vMerge="1">
                  <a:txBody>
                    <a:bodyPr/>
                    <a:lstStyle/>
                    <a:p>
                      <a:pPr algn="just">
                        <a:lnSpc>
                          <a:spcPts val="1500"/>
                        </a:lnSpc>
                        <a:spcAft>
                          <a:spcPts val="0"/>
                        </a:spcAft>
                      </a:pPr>
                      <a:endParaRPr lang="ja-JP" sz="1000" kern="100" dirty="0">
                        <a:effectLst/>
                        <a:latin typeface="Century"/>
                        <a:ea typeface="ＭＳ 明朝"/>
                        <a:cs typeface="Times New Roman"/>
                      </a:endParaRPr>
                    </a:p>
                  </a:txBody>
                  <a:tcPr marL="52918" marR="52918" marT="0" marB="0">
                    <a:noFill/>
                  </a:tcPr>
                </a:tc>
              </a:tr>
              <a:tr h="1916348">
                <a:tc vMerge="1">
                  <a:txBody>
                    <a:bodyPr/>
                    <a:lstStyle/>
                    <a:p>
                      <a:endParaRPr kumimoji="1" lang="ja-JP" altLang="en-US"/>
                    </a:p>
                  </a:txBody>
                  <a:tcPr/>
                </a:tc>
                <a:tc>
                  <a:txBody>
                    <a:bodyPr/>
                    <a:lstStyle/>
                    <a:p>
                      <a:pPr algn="just">
                        <a:lnSpc>
                          <a:spcPts val="1500"/>
                        </a:lnSpc>
                        <a:spcAft>
                          <a:spcPts val="0"/>
                        </a:spcAft>
                      </a:pPr>
                      <a:r>
                        <a:rPr lang="ja-JP" altLang="ja-JP" sz="1000" b="1" kern="100" dirty="0" smtClean="0">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266700" indent="-266700" algn="just">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・大阪港埠頭㈱と神戸港埠頭㈱の経営統</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baseline="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合後に経営統合をめざす</a:t>
                      </a:r>
                    </a:p>
                    <a:p>
                      <a:pPr marL="266700" indent="-266700" algn="just">
                        <a:lnSpc>
                          <a:spcPts val="1500"/>
                        </a:lnSpc>
                        <a:spcAft>
                          <a:spcPts val="0"/>
                        </a:spcAft>
                      </a:pP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・それまでの間は、法人として収益性の向上、</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安定的な経営の維持や事業展開を引き続</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き行</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う</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とともに、</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港</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湾運営会社指定に向け</a:t>
                      </a:r>
                      <a:r>
                        <a:rPr lang="ja-JP" altLang="ja-JP" sz="1000" kern="100" spc="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spc="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spc="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spc="0" dirty="0" smtClean="0">
                          <a:effectLst/>
                          <a:latin typeface="Meiryo UI" panose="020B0604030504040204" pitchFamily="50" charset="-128"/>
                          <a:ea typeface="Meiryo UI" panose="020B0604030504040204" pitchFamily="50" charset="-128"/>
                          <a:cs typeface="Meiryo UI" panose="020B0604030504040204" pitchFamily="50" charset="-128"/>
                        </a:rPr>
                        <a:t>運営ノウハウ</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蓄積</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162969691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645142783"/>
              </p:ext>
            </p:extLst>
          </p:nvPr>
        </p:nvGraphicFramePr>
        <p:xfrm>
          <a:off x="240234" y="1124744"/>
          <a:ext cx="8663531" cy="5570841"/>
        </p:xfrm>
        <a:graphic>
          <a:graphicData uri="http://schemas.openxmlformats.org/drawingml/2006/table">
            <a:tbl>
              <a:tblPr firstRow="1" firstCol="1" bandRow="1">
                <a:tableStyleId>{BC89EF96-8CEA-46FF-86C4-4CE0E7609802}</a:tableStyleId>
              </a:tblPr>
              <a:tblGrid>
                <a:gridCol w="1988661"/>
                <a:gridCol w="3312368"/>
                <a:gridCol w="3362502"/>
              </a:tblGrid>
              <a:tr h="234915">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実施済の内容</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917213">
                <a:tc rowSpan="3">
                  <a:txBody>
                    <a:bodyPr/>
                    <a:lstStyle/>
                    <a:p>
                      <a:pPr algn="just">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大阪府中小企業信用保証協会</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500"/>
                        </a:lnSpc>
                        <a:spcAft>
                          <a:spcPts val="0"/>
                        </a:spcAft>
                      </a:pPr>
                      <a:r>
                        <a:rPr lang="ja-JP" altLang="en-US" sz="1000" b="1"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endParaRPr lang="en-US" altLang="ja-JP" sz="1000" b="1"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0" marR="0" indent="0" algn="l" defTabSz="914400" rtl="0" eaLnBrk="1" fontAlgn="auto" latinLnBrk="0" hangingPunct="1">
                        <a:lnSpc>
                          <a:spcPts val="1500"/>
                        </a:lnSpc>
                        <a:spcBef>
                          <a:spcPts val="0"/>
                        </a:spcBef>
                        <a:spcAft>
                          <a:spcPts val="0"/>
                        </a:spcAft>
                        <a:buClrTx/>
                        <a:buSzTx/>
                        <a:buFontTx/>
                        <a:buNone/>
                        <a:tabLst/>
                        <a:defRPr/>
                      </a:pP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en-US"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lang="en-US"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ts val="1500"/>
                        </a:lnSpc>
                        <a:spcAft>
                          <a:spcPts val="0"/>
                        </a:spcAft>
                      </a:pPr>
                      <a:r>
                        <a:rPr lang="en-US"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府信用保証協会・市信用保証協会</a:t>
                      </a:r>
                      <a:r>
                        <a:rPr lang="en-US"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endParaRPr lang="en-US" altLang="ja-JP" sz="1000" kern="100" spc="-15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endPar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日、国の合併認可を得て、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日、大阪</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市信用保証協会と合併</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＜合併後の信用保証協会の概要＞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・名称：大阪信用保証協会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・保証債務残高：約</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・利用企業：約</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万社</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・基本財産：約</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5651">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217" marR="52217" marT="0" marB="0">
                    <a:lnT w="12700" cap="flat" cmpd="sng" algn="ctr">
                      <a:solidFill>
                        <a:schemeClr val="tx1"/>
                      </a:solidFill>
                      <a:prstDash val="solid"/>
                      <a:round/>
                      <a:headEnd type="none" w="med" len="med"/>
                      <a:tailEnd type="none" w="med" len="med"/>
                    </a:lnT>
                    <a:noFill/>
                  </a:tcPr>
                </a:tc>
                <a:tc>
                  <a:txBody>
                    <a:bodyPr/>
                    <a:lstStyle/>
                    <a:p>
                      <a:pPr algn="ctr">
                        <a:lnSpc>
                          <a:spcPts val="1500"/>
                        </a:lnSpc>
                        <a:spcAft>
                          <a:spcPts val="0"/>
                        </a:spcAft>
                      </a:pPr>
                      <a:r>
                        <a:rPr kumimoji="1" lang="ja-JP" altLang="en-US"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r>
              <a:tr h="932939">
                <a:tc vMerge="1">
                  <a:txBody>
                    <a:bodyPr/>
                    <a:lstStyle/>
                    <a:p>
                      <a:endParaRPr kumimoji="1" lang="ja-JP" altLang="en-US"/>
                    </a:p>
                  </a:txBody>
                  <a:tcPr/>
                </a:tc>
                <a:tc>
                  <a:txBody>
                    <a:bodyPr/>
                    <a:lstStyle/>
                    <a:p>
                      <a:pPr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月実施予定）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・市保証協会を吸収合併</a:t>
                      </a:r>
                    </a:p>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・国の合併認可を得るべく、関係者間の協議・調整をすすめ、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月、新たな府保証協会による事業実施をめざす</a:t>
                      </a:r>
                      <a:endParaRPr lang="ja-JP" sz="1000" kern="100" spc="-1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r>
              <a:tr h="942093">
                <a:tc rowSpan="3">
                  <a:txBody>
                    <a:bodyPr/>
                    <a:lstStyle/>
                    <a:p>
                      <a:pPr algn="just">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大阪府都市開発</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・同社のさらなる発展と円滑な民営化推進という視点から、</a:t>
                      </a:r>
                    </a:p>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同社の府保有株式を一括ですべて売却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OTK</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事業の更なる発展、府民の利便</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性向上等の早期実現の観点から随意契約により株式譲渡</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契約を締結</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月議会において株式売却議案の議決を得て、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日、株式譲渡を完了し、完全民営化</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＜株式譲渡契約の概要＞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・譲渡先：南海電気鉄道㈱及び同社の子会社･関連会社</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・譲渡金額：府</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367.5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億円（全株主合計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・株式・事業譲渡制限：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・鉄道事業の運営：乗継割引（実質負担</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円値下げ）</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通学</a:t>
                      </a:r>
                      <a:r>
                        <a:rPr lang="ja-JP" altLang="en-US" sz="1000"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定期</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割引率の拡大（実質負担約</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％値下げ）</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・トラックターミナル等物流事業の運営：公共ターミナルとして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の事業継続、既存利用者への配慮　　　　　　   　　   　など</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8912">
                <a:tc vMerge="1">
                  <a:txBody>
                    <a:bodyPr/>
                    <a:lstStyle/>
                    <a:p>
                      <a:endParaRPr kumimoji="1" lang="ja-JP" altLang="en-US"/>
                    </a:p>
                  </a:txBody>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r>
              <a:tr h="1832924">
                <a:tc vMerge="1">
                  <a:txBody>
                    <a:bodyPr/>
                    <a:lstStyle/>
                    <a:p>
                      <a:endParaRPr kumimoji="1" lang="ja-JP" altLang="en-US"/>
                    </a:p>
                  </a:txBody>
                  <a:tcPr/>
                </a:tc>
                <a:tc>
                  <a:txBody>
                    <a:bodyPr/>
                    <a:lstStyle/>
                    <a:p>
                      <a:pPr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・引き続き、府保有株式の売却に向けた取組みをすすめる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ja-JP" altLang="en-US" sz="10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r>
            </a:tbl>
          </a:graphicData>
        </a:graphic>
      </p:graphicFrame>
      <p:sp>
        <p:nvSpPr>
          <p:cNvPr id="4" name="スライド番号プレースホルダー 3"/>
          <p:cNvSpPr>
            <a:spLocks noGrp="1"/>
          </p:cNvSpPr>
          <p:nvPr>
            <p:ph type="sldNum" sz="quarter" idx="12"/>
          </p:nvPr>
        </p:nvSpPr>
        <p:spPr>
          <a:xfrm>
            <a:off x="6553200" y="6525344"/>
            <a:ext cx="2133600" cy="365125"/>
          </a:xfrm>
        </p:spPr>
        <p:txBody>
          <a:bodyPr/>
          <a:lstStyle/>
          <a:p>
            <a:pPr>
              <a:defRPr/>
            </a:pPr>
            <a:r>
              <a:rPr lang="en-US" altLang="ja-JP" dirty="0" smtClean="0">
                <a:solidFill>
                  <a:prstClr val="black">
                    <a:tint val="75000"/>
                  </a:prstClr>
                </a:solidFill>
              </a:rPr>
              <a:t>14</a:t>
            </a:r>
            <a:endParaRPr lang="ja-JP" altLang="en-US" dirty="0">
              <a:solidFill>
                <a:prstClr val="black">
                  <a:tint val="75000"/>
                </a:prstClr>
              </a:solidFill>
            </a:endParaRPr>
          </a:p>
        </p:txBody>
      </p:sp>
      <p:sp>
        <p:nvSpPr>
          <p:cNvPr id="5" name="正方形/長方形 4"/>
          <p:cNvSpPr>
            <a:spLocks noChangeArrowheads="1"/>
          </p:cNvSpPr>
          <p:nvPr/>
        </p:nvSpPr>
        <p:spPr bwMode="auto">
          <a:xfrm>
            <a:off x="254855" y="764704"/>
            <a:ext cx="87136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5.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年度行財政改革の取組みで示した方向性を達成した法人</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117</a:t>
            </a:fld>
            <a:endParaRPr kumimoji="1" lang="ja-JP" altLang="en-US" dirty="0"/>
          </a:p>
        </p:txBody>
      </p:sp>
      <p:sp>
        <p:nvSpPr>
          <p:cNvPr id="3" name="大かっこ 2"/>
          <p:cNvSpPr/>
          <p:nvPr/>
        </p:nvSpPr>
        <p:spPr>
          <a:xfrm>
            <a:off x="5647447" y="4797152"/>
            <a:ext cx="3156272" cy="1584176"/>
          </a:xfrm>
          <a:prstGeom prst="bracketPair">
            <a:avLst>
              <a:gd name="adj" fmla="val 461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大かっこ 11"/>
          <p:cNvSpPr/>
          <p:nvPr/>
        </p:nvSpPr>
        <p:spPr>
          <a:xfrm>
            <a:off x="5655910" y="2276872"/>
            <a:ext cx="3156272" cy="1008112"/>
          </a:xfrm>
          <a:prstGeom prst="bracketPair">
            <a:avLst>
              <a:gd name="adj" fmla="val 708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31741939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右矢印 20"/>
          <p:cNvSpPr/>
          <p:nvPr/>
        </p:nvSpPr>
        <p:spPr>
          <a:xfrm>
            <a:off x="6230164" y="4178109"/>
            <a:ext cx="313075" cy="1739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 name="右矢印 10"/>
          <p:cNvSpPr/>
          <p:nvPr/>
        </p:nvSpPr>
        <p:spPr>
          <a:xfrm>
            <a:off x="3340213" y="4178109"/>
            <a:ext cx="324147" cy="1739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569" name="テキスト ボックス 3"/>
          <p:cNvSpPr txBox="1">
            <a:spLocks noChangeArrowheads="1"/>
          </p:cNvSpPr>
          <p:nvPr/>
        </p:nvSpPr>
        <p:spPr bwMode="auto">
          <a:xfrm>
            <a:off x="236311" y="620688"/>
            <a:ext cx="6265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出資法人が出資等をする法人（いわゆる孫</a:t>
            </a:r>
            <a:r>
              <a:rPr lang="ja-JP" altLang="en-US" sz="1600" b="1">
                <a:latin typeface="Meiryo UI" panose="020B0604030504040204" pitchFamily="50" charset="-128"/>
                <a:ea typeface="Meiryo UI" panose="020B0604030504040204" pitchFamily="50" charset="-128"/>
                <a:cs typeface="Meiryo UI" panose="020B0604030504040204" pitchFamily="50" charset="-128"/>
              </a:rPr>
              <a:t>法人</a:t>
            </a:r>
            <a:r>
              <a:rPr lang="ja-JP" altLang="en-US" sz="1600" b="1"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597" name="テキスト ボックス 7"/>
          <p:cNvSpPr txBox="1">
            <a:spLocks noChangeArrowheads="1"/>
          </p:cNvSpPr>
          <p:nvPr/>
        </p:nvSpPr>
        <p:spPr bwMode="auto">
          <a:xfrm>
            <a:off x="296005" y="6519446"/>
            <a:ext cx="29659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n-ea"/>
                <a:ea typeface="+mn-ea"/>
                <a:cs typeface="Meiryo UI" panose="020B0604030504040204" pitchFamily="50" charset="-128"/>
              </a:rPr>
              <a:t>平成</a:t>
            </a:r>
            <a:r>
              <a:rPr lang="en-US" altLang="ja-JP" sz="800" dirty="0">
                <a:latin typeface="+mn-ea"/>
                <a:ea typeface="+mn-ea"/>
                <a:cs typeface="Meiryo UI" pitchFamily="50" charset="-128"/>
              </a:rPr>
              <a:t>22</a:t>
            </a:r>
            <a:r>
              <a:rPr lang="ja-JP" altLang="en-US" sz="800" dirty="0">
                <a:latin typeface="+mn-ea"/>
                <a:ea typeface="+mn-ea"/>
                <a:cs typeface="Meiryo UI" pitchFamily="50" charset="-128"/>
              </a:rPr>
              <a:t>年度から、</a:t>
            </a:r>
            <a:r>
              <a:rPr lang="ja-JP" altLang="en-US" sz="800" dirty="0" smtClean="0">
                <a:latin typeface="+mn-ea"/>
                <a:ea typeface="+mn-ea"/>
                <a:cs typeface="Meiryo UI" panose="020B0604030504040204" pitchFamily="50" charset="-128"/>
              </a:rPr>
              <a:t>出資法人</a:t>
            </a:r>
            <a:r>
              <a:rPr lang="ja-JP" altLang="en-US" sz="800" dirty="0">
                <a:latin typeface="+mn-ea"/>
                <a:ea typeface="+mn-ea"/>
                <a:cs typeface="Meiryo UI" panose="020B0604030504040204" pitchFamily="50" charset="-128"/>
              </a:rPr>
              <a:t>による孫</a:t>
            </a:r>
            <a:r>
              <a:rPr lang="ja-JP" altLang="en-US" sz="800" dirty="0" smtClean="0">
                <a:latin typeface="+mn-ea"/>
                <a:ea typeface="+mn-ea"/>
                <a:cs typeface="Meiryo UI" panose="020B0604030504040204" pitchFamily="50" charset="-128"/>
              </a:rPr>
              <a:t>法人への委託など</a:t>
            </a:r>
            <a:endParaRPr lang="en-US" altLang="ja-JP" sz="800" dirty="0" smtClean="0">
              <a:latin typeface="+mn-ea"/>
              <a:ea typeface="+mn-ea"/>
              <a:cs typeface="Meiryo UI" panose="020B0604030504040204" pitchFamily="50" charset="-128"/>
            </a:endParaRPr>
          </a:p>
          <a:p>
            <a:pPr eaLnBrk="1" hangingPunct="1"/>
            <a:r>
              <a:rPr lang="ja-JP" altLang="en-US" sz="800" dirty="0">
                <a:latin typeface="+mn-ea"/>
                <a:ea typeface="+mn-ea"/>
                <a:cs typeface="Meiryo UI" panose="020B0604030504040204" pitchFamily="50" charset="-128"/>
              </a:rPr>
              <a:t>　</a:t>
            </a:r>
            <a:r>
              <a:rPr lang="ja-JP" altLang="en-US" sz="800" dirty="0" smtClean="0">
                <a:latin typeface="+mn-ea"/>
                <a:ea typeface="+mn-ea"/>
                <a:cs typeface="Meiryo UI" panose="020B0604030504040204" pitchFamily="50" charset="-128"/>
              </a:rPr>
              <a:t>　孫</a:t>
            </a:r>
            <a:r>
              <a:rPr lang="ja-JP" altLang="en-US" sz="800" dirty="0">
                <a:latin typeface="+mn-ea"/>
                <a:ea typeface="+mn-ea"/>
                <a:cs typeface="Meiryo UI" panose="020B0604030504040204" pitchFamily="50" charset="-128"/>
              </a:rPr>
              <a:t>法人の状況について点検</a:t>
            </a:r>
            <a:r>
              <a:rPr lang="ja-JP" altLang="en-US" sz="800" dirty="0" smtClean="0">
                <a:latin typeface="+mn-ea"/>
                <a:ea typeface="+mn-ea"/>
                <a:cs typeface="Meiryo UI" panose="020B0604030504040204" pitchFamily="50" charset="-128"/>
              </a:rPr>
              <a:t>を実施</a:t>
            </a:r>
            <a:r>
              <a:rPr lang="ja-JP" altLang="en-US" sz="800" dirty="0">
                <a:latin typeface="+mn-ea"/>
                <a:ea typeface="+mn-ea"/>
                <a:cs typeface="Meiryo UI" panose="020B0604030504040204" pitchFamily="50" charset="-128"/>
              </a:rPr>
              <a:t>し</a:t>
            </a:r>
            <a:r>
              <a:rPr lang="ja-JP" altLang="en-US" sz="800" dirty="0" smtClean="0">
                <a:latin typeface="+mn-ea"/>
                <a:ea typeface="+mn-ea"/>
                <a:cs typeface="Meiryo UI" panose="020B0604030504040204" pitchFamily="50" charset="-128"/>
              </a:rPr>
              <a:t>、府</a:t>
            </a:r>
            <a:r>
              <a:rPr lang="en-US" altLang="ja-JP" sz="800" dirty="0">
                <a:latin typeface="+mn-ea"/>
                <a:ea typeface="+mn-ea"/>
                <a:cs typeface="Meiryo UI" pitchFamily="50" charset="-128"/>
              </a:rPr>
              <a:t>HP</a:t>
            </a:r>
            <a:r>
              <a:rPr lang="ja-JP" altLang="en-US" sz="800" dirty="0">
                <a:latin typeface="+mn-ea"/>
                <a:ea typeface="+mn-ea"/>
                <a:cs typeface="Meiryo UI" panose="020B0604030504040204" pitchFamily="50" charset="-128"/>
              </a:rPr>
              <a:t>に公表</a:t>
            </a:r>
            <a:endParaRPr lang="en-US" altLang="ja-JP" sz="800" dirty="0">
              <a:latin typeface="+mn-ea"/>
              <a:ea typeface="+mn-ea"/>
              <a:cs typeface="Meiryo UI" panose="020B0604030504040204" pitchFamily="50" charset="-128"/>
            </a:endParaRPr>
          </a:p>
        </p:txBody>
      </p:sp>
      <p:sp>
        <p:nvSpPr>
          <p:cNvPr id="22599" name="角丸四角形 4"/>
          <p:cNvSpPr>
            <a:spLocks noChangeArrowheads="1"/>
          </p:cNvSpPr>
          <p:nvPr/>
        </p:nvSpPr>
        <p:spPr bwMode="auto">
          <a:xfrm>
            <a:off x="3792250" y="3049998"/>
            <a:ext cx="2300295" cy="257259"/>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100" b="1" dirty="0" smtClean="0">
                <a:solidFill>
                  <a:schemeClr val="bg1"/>
                </a:solidFill>
                <a:latin typeface="ＭＳ Ｐゴシック" charset="-128"/>
                <a:ea typeface="Meiryo UI" pitchFamily="50" charset="-128"/>
                <a:cs typeface="Meiryo UI" pitchFamily="50" charset="-128"/>
              </a:rPr>
              <a:t>前プラン</a:t>
            </a:r>
            <a:r>
              <a:rPr lang="ja-JP" altLang="en-US" sz="1100" b="1" dirty="0">
                <a:solidFill>
                  <a:schemeClr val="bg1"/>
                </a:solidFill>
                <a:latin typeface="ＭＳ Ｐゴシック" charset="-128"/>
                <a:ea typeface="Meiryo UI" pitchFamily="50" charset="-128"/>
                <a:cs typeface="Meiryo UI" pitchFamily="50" charset="-128"/>
              </a:rPr>
              <a:t>（案）策定後</a:t>
            </a:r>
            <a:r>
              <a:rPr lang="ja-JP" altLang="en-US" sz="1100" b="1" dirty="0" smtClean="0">
                <a:solidFill>
                  <a:schemeClr val="bg1"/>
                </a:solidFill>
                <a:latin typeface="ＭＳ Ｐゴシック" charset="-128"/>
                <a:ea typeface="Meiryo UI" pitchFamily="50" charset="-128"/>
                <a:cs typeface="Meiryo UI" pitchFamily="50" charset="-128"/>
              </a:rPr>
              <a:t>の点検</a:t>
            </a:r>
            <a:r>
              <a:rPr lang="ja-JP" altLang="en-US" sz="1100" b="1" dirty="0">
                <a:solidFill>
                  <a:schemeClr val="bg1"/>
                </a:solidFill>
                <a:latin typeface="ＭＳ Ｐゴシック" charset="-128"/>
                <a:ea typeface="Meiryo UI" pitchFamily="50" charset="-128"/>
                <a:cs typeface="Meiryo UI" pitchFamily="50" charset="-128"/>
              </a:rPr>
              <a:t>状況</a:t>
            </a:r>
            <a:endParaRPr lang="en-US" altLang="ja-JP" sz="1100" b="1" dirty="0">
              <a:solidFill>
                <a:schemeClr val="bg1"/>
              </a:solidFill>
              <a:latin typeface="ＭＳ Ｐゴシック" charset="-128"/>
              <a:ea typeface="Meiryo UI" pitchFamily="50" charset="-128"/>
              <a:cs typeface="Meiryo UI" pitchFamily="50" charset="-128"/>
            </a:endParaRPr>
          </a:p>
        </p:txBody>
      </p:sp>
      <p:sp>
        <p:nvSpPr>
          <p:cNvPr id="15" name="スライド番号プレースホルダー 3"/>
          <p:cNvSpPr>
            <a:spLocks noGrp="1"/>
          </p:cNvSpPr>
          <p:nvPr>
            <p:ph type="sldNum" sz="quarter" idx="12"/>
          </p:nvPr>
        </p:nvSpPr>
        <p:spPr>
          <a:xfrm>
            <a:off x="6598750" y="6492875"/>
            <a:ext cx="2133600" cy="365125"/>
          </a:xfrm>
        </p:spPr>
        <p:txBody>
          <a:bodyPr/>
          <a:lstStyle/>
          <a:p>
            <a:pPr>
              <a:defRPr/>
            </a:pPr>
            <a:r>
              <a:rPr lang="en-US" altLang="ja-JP" dirty="0" smtClean="0">
                <a:solidFill>
                  <a:prstClr val="black">
                    <a:tint val="75000"/>
                  </a:prstClr>
                </a:solidFill>
              </a:rPr>
              <a:t>18</a:t>
            </a:r>
            <a:endParaRPr lang="ja-JP" altLang="en-US" dirty="0">
              <a:solidFill>
                <a:prstClr val="black">
                  <a:tint val="75000"/>
                </a:prstClr>
              </a:solidFill>
            </a:endParaRPr>
          </a:p>
        </p:txBody>
      </p:sp>
      <p:sp>
        <p:nvSpPr>
          <p:cNvPr id="16" name="角丸四角形 4"/>
          <p:cNvSpPr>
            <a:spLocks noChangeArrowheads="1"/>
          </p:cNvSpPr>
          <p:nvPr/>
        </p:nvSpPr>
        <p:spPr bwMode="auto">
          <a:xfrm>
            <a:off x="324676" y="3049999"/>
            <a:ext cx="2808560" cy="257259"/>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050" b="1" dirty="0" smtClean="0">
                <a:solidFill>
                  <a:schemeClr val="bg1"/>
                </a:solidFill>
                <a:latin typeface="ＭＳ Ｐゴシック" charset="-128"/>
                <a:ea typeface="Meiryo UI" pitchFamily="50" charset="-128"/>
                <a:cs typeface="Meiryo UI" pitchFamily="50" charset="-128"/>
              </a:rPr>
              <a:t>前プラン</a:t>
            </a:r>
            <a:r>
              <a:rPr lang="ja-JP" altLang="en-US" sz="1050" b="1" dirty="0">
                <a:solidFill>
                  <a:schemeClr val="bg1"/>
                </a:solidFill>
                <a:latin typeface="ＭＳ Ｐゴシック" charset="-128"/>
                <a:ea typeface="Meiryo UI" pitchFamily="50" charset="-128"/>
                <a:cs typeface="Meiryo UI" pitchFamily="50" charset="-128"/>
              </a:rPr>
              <a:t>（案）</a:t>
            </a:r>
            <a:r>
              <a:rPr lang="ja-JP" altLang="en-US" sz="1050" b="1" dirty="0" smtClean="0">
                <a:solidFill>
                  <a:schemeClr val="bg1"/>
                </a:solidFill>
                <a:latin typeface="ＭＳ Ｐゴシック" charset="-128"/>
                <a:ea typeface="Meiryo UI" pitchFamily="50" charset="-128"/>
                <a:cs typeface="Meiryo UI" pitchFamily="50" charset="-128"/>
              </a:rPr>
              <a:t>策定時点の</a:t>
            </a:r>
            <a:r>
              <a:rPr lang="ja-JP" altLang="en-US" sz="1050" b="1" dirty="0">
                <a:solidFill>
                  <a:schemeClr val="bg1"/>
                </a:solidFill>
                <a:latin typeface="ＭＳ Ｐゴシック" charset="-128"/>
                <a:ea typeface="Meiryo UI" pitchFamily="50" charset="-128"/>
                <a:cs typeface="Meiryo UI" pitchFamily="50" charset="-128"/>
              </a:rPr>
              <a:t>孫法人</a:t>
            </a:r>
            <a:r>
              <a:rPr lang="ja-JP" altLang="en-US" sz="1050" b="1" dirty="0" smtClean="0">
                <a:solidFill>
                  <a:schemeClr val="bg1"/>
                </a:solidFill>
                <a:latin typeface="ＭＳ Ｐゴシック" charset="-128"/>
                <a:ea typeface="Meiryo UI" pitchFamily="50" charset="-128"/>
                <a:cs typeface="Meiryo UI" pitchFamily="50" charset="-128"/>
              </a:rPr>
              <a:t>の状況</a:t>
            </a:r>
            <a:endParaRPr lang="en-US" altLang="ja-JP" sz="1050" b="1" dirty="0">
              <a:solidFill>
                <a:schemeClr val="bg1"/>
              </a:solidFill>
              <a:latin typeface="ＭＳ Ｐゴシック" charset="-128"/>
              <a:ea typeface="Meiryo UI" pitchFamily="50" charset="-128"/>
              <a:cs typeface="Meiryo UI" pitchFamily="50" charset="-128"/>
            </a:endParaRPr>
          </a:p>
        </p:txBody>
      </p:sp>
      <p:sp>
        <p:nvSpPr>
          <p:cNvPr id="23" name="角丸四角形 4"/>
          <p:cNvSpPr>
            <a:spLocks noChangeArrowheads="1"/>
          </p:cNvSpPr>
          <p:nvPr/>
        </p:nvSpPr>
        <p:spPr bwMode="auto">
          <a:xfrm>
            <a:off x="6602175" y="3049998"/>
            <a:ext cx="2359481" cy="257259"/>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100" b="1" dirty="0" smtClean="0">
                <a:solidFill>
                  <a:schemeClr val="bg1"/>
                </a:solidFill>
                <a:latin typeface="ＭＳ Ｐゴシック" charset="-128"/>
                <a:ea typeface="Meiryo UI" pitchFamily="50" charset="-128"/>
                <a:cs typeface="Meiryo UI" pitchFamily="50" charset="-128"/>
              </a:rPr>
              <a:t>点　検　状　況</a:t>
            </a:r>
            <a:endParaRPr lang="en-US" altLang="ja-JP" sz="1100" b="1" dirty="0">
              <a:solidFill>
                <a:schemeClr val="bg1"/>
              </a:solidFill>
              <a:latin typeface="ＭＳ Ｐゴシック" charset="-128"/>
              <a:ea typeface="Meiryo UI" pitchFamily="50" charset="-128"/>
              <a:cs typeface="Meiryo UI" pitchFamily="50" charset="-128"/>
            </a:endParaRPr>
          </a:p>
        </p:txBody>
      </p:sp>
      <p:graphicFrame>
        <p:nvGraphicFramePr>
          <p:cNvPr id="18" name="Group 83"/>
          <p:cNvGraphicFramePr>
            <a:graphicFrameLocks noGrp="1"/>
          </p:cNvGraphicFramePr>
          <p:nvPr>
            <p:extLst>
              <p:ext uri="{D42A27DB-BD31-4B8C-83A1-F6EECF244321}">
                <p14:modId xmlns:p14="http://schemas.microsoft.com/office/powerpoint/2010/main" val="4179206663"/>
              </p:ext>
            </p:extLst>
          </p:nvPr>
        </p:nvGraphicFramePr>
        <p:xfrm>
          <a:off x="6596299" y="3373964"/>
          <a:ext cx="2375792" cy="3038410"/>
        </p:xfrm>
        <a:graphic>
          <a:graphicData uri="http://schemas.openxmlformats.org/drawingml/2006/table">
            <a:tbl>
              <a:tblPr/>
              <a:tblGrid>
                <a:gridCol w="2375792"/>
              </a:tblGrid>
              <a:tr h="0">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出資元法人の民営化により</a:t>
                      </a:r>
                      <a:endPar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　　　 　　 孫法人でなくなった法人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r h="32166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泉北鉄道サービス㈱</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595">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泉鉄産業㈱</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㈱パンジョ</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486">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出資元法人の株式譲渡により　　　　</a:t>
                      </a:r>
                      <a:endPar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　　        孫法人でなくなった法人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㈱北部冷蔵サービスセンター</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1712">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引き続き点検を実施する孫法人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大阪モノレールサービス㈱</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7639">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rPr>
                        <a:t>千里北センター ㈱</a:t>
                      </a:r>
                      <a:endParaRPr kumimoji="1" lang="en-US" altLang="ja-JP"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14483" name="Group 83"/>
          <p:cNvGraphicFramePr>
            <a:graphicFrameLocks noGrp="1"/>
          </p:cNvGraphicFramePr>
          <p:nvPr>
            <p:extLst>
              <p:ext uri="{D42A27DB-BD31-4B8C-83A1-F6EECF244321}">
                <p14:modId xmlns:p14="http://schemas.microsoft.com/office/powerpoint/2010/main" val="2265082768"/>
              </p:ext>
            </p:extLst>
          </p:nvPr>
        </p:nvGraphicFramePr>
        <p:xfrm>
          <a:off x="195682" y="3353186"/>
          <a:ext cx="3095575" cy="3151745"/>
        </p:xfrm>
        <a:graphic>
          <a:graphicData uri="http://schemas.openxmlformats.org/drawingml/2006/table">
            <a:tbl>
              <a:tblPr/>
              <a:tblGrid>
                <a:gridCol w="1583407"/>
                <a:gridCol w="1512168"/>
              </a:tblGrid>
              <a:tr h="286077">
                <a:tc gridSpan="2">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前プラン（案）策定時点の孫法人：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c hMerge="1">
                  <a:txBody>
                    <a:bodyPr/>
                    <a:lstStyle/>
                    <a:p>
                      <a:endParaRPr kumimoji="1" lang="ja-JP" altLang="en-US"/>
                    </a:p>
                  </a:txBody>
                  <a:tcPr/>
                </a:tc>
              </a:tr>
              <a:tr h="254790">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出資元法人名</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孫法人名</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r>
              <a:tr h="3066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㈱大阪府食品流通センター</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㈱北部冷蔵サービスセンター</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大阪高速鉄道㈱</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大阪モノレールサービス㈱</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泉北鉄道サービス㈱</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泉鉄産業㈱</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りんくう国際物流㈱</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㈱パンジョ</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大阪りんくうホテル㈱</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大阪府住宅供給公社</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㈱大阪住宅公社サービス</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spc="-100" normalizeH="0" baseline="0" dirty="0" smtClean="0">
                          <a:ln>
                            <a:noFill/>
                          </a:ln>
                          <a:solidFill>
                            <a:schemeClr val="tx1"/>
                          </a:solidFill>
                          <a:effectLst/>
                          <a:latin typeface="ＭＳ Ｐゴシック" charset="-128"/>
                          <a:ea typeface="Meiryo UI" pitchFamily="50" charset="-128"/>
                          <a:cs typeface="Meiryo UI" pitchFamily="50" charset="-128"/>
                        </a:rPr>
                        <a:t>（一財）大阪府タウン管理財団</a:t>
                      </a:r>
                      <a:endParaRPr kumimoji="1" lang="en-US" altLang="ja-JP" sz="900" b="0" i="0" u="none" strike="noStrike" cap="none" spc="-100"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千里北センター ㈱</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7" name="Group 83"/>
          <p:cNvGraphicFramePr>
            <a:graphicFrameLocks noGrp="1"/>
          </p:cNvGraphicFramePr>
          <p:nvPr>
            <p:extLst>
              <p:ext uri="{D42A27DB-BD31-4B8C-83A1-F6EECF244321}">
                <p14:modId xmlns:p14="http://schemas.microsoft.com/office/powerpoint/2010/main" val="1877601330"/>
              </p:ext>
            </p:extLst>
          </p:nvPr>
        </p:nvGraphicFramePr>
        <p:xfrm>
          <a:off x="3717740" y="3359474"/>
          <a:ext cx="2448272" cy="3288796"/>
        </p:xfrm>
        <a:graphic>
          <a:graphicData uri="http://schemas.openxmlformats.org/drawingml/2006/table">
            <a:tbl>
              <a:tblPr/>
              <a:tblGrid>
                <a:gridCol w="2448272"/>
              </a:tblGrid>
              <a:tr h="230157">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解散した孫法人：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大阪りんくうホテル㈱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H23.11</a:t>
                      </a: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りんくう国際物流㈱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H24.2</a:t>
                      </a: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㈱大阪住宅公社サービス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H24.3</a:t>
                      </a: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8887">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存続する孫法人：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㈱北部冷蔵サービスセンター</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大阪モノレールサービス㈱</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泉北鉄道サービス㈱</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泉鉄産業㈱</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㈱パンジョ</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rPr>
                        <a:t>千里北センター ㈱</a:t>
                      </a:r>
                      <a:endParaRPr kumimoji="1" lang="en-US" altLang="ja-JP"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2" name="グループ化 1"/>
          <p:cNvGrpSpPr/>
          <p:nvPr/>
        </p:nvGrpSpPr>
        <p:grpSpPr>
          <a:xfrm>
            <a:off x="251521" y="916259"/>
            <a:ext cx="8661693" cy="2047687"/>
            <a:chOff x="251521" y="332656"/>
            <a:chExt cx="8661693" cy="2047687"/>
          </a:xfrm>
        </p:grpSpPr>
        <p:sp>
          <p:nvSpPr>
            <p:cNvPr id="22530" name="正方形/長方形 6"/>
            <p:cNvSpPr>
              <a:spLocks noChangeArrowheads="1"/>
            </p:cNvSpPr>
            <p:nvPr/>
          </p:nvSpPr>
          <p:spPr bwMode="auto">
            <a:xfrm>
              <a:off x="323528" y="404665"/>
              <a:ext cx="8589686" cy="936104"/>
            </a:xfrm>
            <a:prstGeom prst="rect">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72000" rIns="0" bIns="72000" anchor="ctr"/>
            <a:lstStyle/>
            <a:p>
              <a:r>
                <a:rPr lang="en-US" altLang="ja-JP" sz="1200">
                  <a:latin typeface="Meiryo UI" pitchFamily="50" charset="-128"/>
                  <a:ea typeface="Meiryo UI" pitchFamily="50" charset="-128"/>
                  <a:cs typeface="Meiryo UI" pitchFamily="50" charset="-128"/>
                </a:rPr>
                <a:t>  </a:t>
              </a:r>
            </a:p>
            <a:p>
              <a:r>
                <a:rPr lang="ja-JP" altLang="en-US" sz="1200">
                  <a:latin typeface="Meiryo UI" pitchFamily="50" charset="-128"/>
                  <a:ea typeface="Meiryo UI" pitchFamily="50" charset="-128"/>
                  <a:cs typeface="Meiryo UI" pitchFamily="50" charset="-128"/>
                </a:rPr>
                <a:t> </a:t>
              </a:r>
              <a:r>
                <a:rPr lang="en-US" altLang="ja-JP" sz="1200">
                  <a:latin typeface="ＭＳ Ｐゴシック" charset="-128"/>
                  <a:ea typeface="Meiryo UI" pitchFamily="50" charset="-128"/>
                  <a:cs typeface="Meiryo UI" pitchFamily="50" charset="-128"/>
                </a:rPr>
                <a:t> </a:t>
              </a:r>
            </a:p>
            <a:p>
              <a:endParaRPr lang="ja-JP" altLang="en-US" sz="1200">
                <a:latin typeface="ＭＳ Ｐゴシック" charset="-128"/>
                <a:ea typeface="Meiryo UI" pitchFamily="50" charset="-128"/>
                <a:cs typeface="Meiryo UI" pitchFamily="50" charset="-128"/>
              </a:endParaRPr>
            </a:p>
            <a:p>
              <a:r>
                <a:rPr lang="ja-JP" altLang="en-US" sz="1200">
                  <a:latin typeface="ＭＳ Ｐゴシック" charset="-128"/>
                  <a:ea typeface="Meiryo UI" pitchFamily="50" charset="-128"/>
                  <a:cs typeface="Meiryo UI" pitchFamily="50" charset="-128"/>
                </a:rPr>
                <a:t>  　</a:t>
              </a:r>
              <a:endParaRPr lang="ja-JP" altLang="en-US" sz="1100">
                <a:latin typeface="ＭＳ Ｐゴシック" charset="-128"/>
                <a:ea typeface="Meiryo UI" pitchFamily="50" charset="-128"/>
                <a:cs typeface="Meiryo UI" pitchFamily="50" charset="-128"/>
              </a:endParaRPr>
            </a:p>
          </p:txBody>
        </p:sp>
        <p:sp>
          <p:nvSpPr>
            <p:cNvPr id="22598" name="テキスト ボックス 16"/>
            <p:cNvSpPr txBox="1">
              <a:spLocks noChangeArrowheads="1"/>
            </p:cNvSpPr>
            <p:nvPr/>
          </p:nvSpPr>
          <p:spPr bwMode="auto">
            <a:xfrm>
              <a:off x="395288" y="618068"/>
              <a:ext cx="85179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財政構造改革プラン</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（案</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）（以下、「前プラン（案）」といいます。）策定後に存続</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していた孫</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法人６法人のうち、出資元法人の民営化により孫法人で</a:t>
              </a:r>
              <a:r>
                <a:rPr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な</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く</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なった孫法人（</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法人）を除く</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法人について、出資元法人の関与</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状況等を確認・点検しました。</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その結果、出資元法人の株式譲渡により孫法人でなくなった法人が</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法人、平成</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年度以降も引き続き点検を実施する法人が</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法人となりました。　　</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今後も存続する孫法人については、引き続き、前プラン（案）での</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方</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向性を踏襲し、</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その必要性などに</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ついて定期的に</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点検</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していきます。</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600" name="角丸四角形 4"/>
            <p:cNvSpPr>
              <a:spLocks noChangeArrowheads="1"/>
            </p:cNvSpPr>
            <p:nvPr/>
          </p:nvSpPr>
          <p:spPr bwMode="auto">
            <a:xfrm>
              <a:off x="251521" y="332656"/>
              <a:ext cx="2016224" cy="307975"/>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100" b="1" dirty="0">
                  <a:solidFill>
                    <a:schemeClr val="bg1"/>
                  </a:solidFill>
                  <a:latin typeface="ＭＳ Ｐゴシック" charset="-128"/>
                  <a:ea typeface="Meiryo UI" pitchFamily="50" charset="-128"/>
                  <a:cs typeface="Meiryo UI" pitchFamily="50" charset="-128"/>
                </a:rPr>
                <a:t>点検結果・今後の取組み</a:t>
              </a:r>
              <a:endParaRPr lang="en-US" altLang="ja-JP" sz="1100" b="1" dirty="0">
                <a:solidFill>
                  <a:schemeClr val="bg1"/>
                </a:solidFill>
                <a:latin typeface="ＭＳ Ｐゴシック" charset="-128"/>
                <a:ea typeface="Meiryo UI" pitchFamily="50" charset="-128"/>
                <a:cs typeface="Meiryo UI" pitchFamily="50" charset="-128"/>
              </a:endParaRPr>
            </a:p>
          </p:txBody>
        </p:sp>
        <p:sp>
          <p:nvSpPr>
            <p:cNvPr id="19" name="メモ 18"/>
            <p:cNvSpPr/>
            <p:nvPr/>
          </p:nvSpPr>
          <p:spPr bwMode="auto">
            <a:xfrm>
              <a:off x="323528" y="1412776"/>
              <a:ext cx="6912769" cy="967567"/>
            </a:xfrm>
            <a:prstGeom prst="foldedCorner">
              <a:avLst/>
            </a:prstGeom>
            <a:solidFill>
              <a:schemeClr val="bg1">
                <a:lumMod val="95000"/>
              </a:schemeClr>
            </a:solidFill>
            <a:ln w="19050" cap="flat" cmpd="sng" algn="ctr">
              <a:solidFill>
                <a:srgbClr val="000000"/>
              </a:solidFill>
              <a:prstDash val="solid"/>
              <a:round/>
              <a:headEnd type="none" w="med" len="med"/>
              <a:tailEnd type="none" w="med" len="med"/>
            </a:ln>
            <a:effectLst>
              <a:outerShdw blurRad="50800" dist="50800" dir="5400000" algn="ctr" rotWithShape="0">
                <a:schemeClr val="bg1">
                  <a:lumMod val="75000"/>
                </a:schemeClr>
              </a:outerShdw>
            </a:effectLst>
          </p:spPr>
          <p:txBody>
            <a:bodyPr wrap="none" lIns="0" tIns="72000" rIns="0" bIns="72000" anchor="ctr"/>
            <a:lstStyle/>
            <a:p>
              <a:pPr fontAlgn="t">
                <a:lnSpc>
                  <a:spcPct val="110000"/>
                </a:lnSpc>
                <a:defRPr/>
              </a:pPr>
              <a:r>
                <a:rPr lang="ja-JP" altLang="en-US" sz="12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　</a:t>
              </a:r>
              <a:endParaRPr lang="ja-JP" altLang="en-US" sz="1000" dirty="0">
                <a:latin typeface="ＭＳ Ｐゴシック" charset="-128"/>
                <a:ea typeface="Meiryo UI" pitchFamily="50" charset="-128"/>
                <a:cs typeface="Meiryo UI" pitchFamily="50" charset="-128"/>
              </a:endParaRPr>
            </a:p>
          </p:txBody>
        </p:sp>
        <p:sp>
          <p:nvSpPr>
            <p:cNvPr id="24" name="テキスト ボックス 16"/>
            <p:cNvSpPr txBox="1">
              <a:spLocks noChangeArrowheads="1"/>
            </p:cNvSpPr>
            <p:nvPr/>
          </p:nvSpPr>
          <p:spPr bwMode="auto">
            <a:xfrm>
              <a:off x="348203" y="1323345"/>
              <a:ext cx="688809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fontAlgn="t">
                <a:lnSpc>
                  <a:spcPct val="150000"/>
                </a:lnSpc>
                <a:defRPr/>
              </a:pP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今後の</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a:t>
              </a:r>
            </a:p>
            <a:p>
              <a:pPr fontAlgn="t">
                <a:lnSpc>
                  <a:spcPct val="150000"/>
                </a:lnSpc>
                <a:defRPr/>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法人が府や出資法人の事業の一翼を担っている場合などには、 孫法人の状況も点検しておく必要があることから</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fontAlgn="t">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出資</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法人の孫法人に対する関与の状況等を踏まえながら、出資法人を通じて、以下の観点から定期的に点検して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いきます。</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p>
              <a:pPr fontAlgn="t">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fontAlgn="t">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①　孫</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法人の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必要性　　　②</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出資法人から孫法人への委託の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必要性</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③</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孫法人に関する透明性の確保　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0" name="正方形/長方形 19"/>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118</a:t>
            </a:fld>
            <a:endParaRPr kumimoji="1" lang="ja-JP" altLang="en-US" dirty="0"/>
          </a:p>
        </p:txBody>
      </p:sp>
      <p:sp>
        <p:nvSpPr>
          <p:cNvPr id="27" name="正方形/長方形 26"/>
          <p:cNvSpPr/>
          <p:nvPr/>
        </p:nvSpPr>
        <p:spPr>
          <a:xfrm>
            <a:off x="295624" y="-2738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 name="直線コネクタ 27"/>
          <p:cNvCxnSpPr/>
          <p:nvPr/>
        </p:nvCxnSpPr>
        <p:spPr>
          <a:xfrm>
            <a:off x="179512" y="629400"/>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4726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a:t>
            </a:fld>
            <a:endParaRPr lang="ja-JP" altLang="en-US" dirty="0">
              <a:solidFill>
                <a:prstClr val="black"/>
              </a:solidFill>
            </a:endParaRPr>
          </a:p>
        </p:txBody>
      </p:sp>
      <p:sp>
        <p:nvSpPr>
          <p:cNvPr id="2" name="正方形/長方形 1"/>
          <p:cNvSpPr/>
          <p:nvPr/>
        </p:nvSpPr>
        <p:spPr>
          <a:xfrm>
            <a:off x="145818" y="620688"/>
            <a:ext cx="8784976" cy="3046988"/>
          </a:xfrm>
          <a:prstGeom prst="rect">
            <a:avLst/>
          </a:prstGeom>
        </p:spPr>
        <p:txBody>
          <a:bodyPr wrap="square">
            <a:spAutoFit/>
          </a:bodyPr>
          <a:lstStyle/>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大阪府財政の現況</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「財政再建プログラム（案）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」や「財政構造改革プラン（案）」など長年にわたる行財政改革の取組みを経て、減債基金の計画的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復元等を行うことにより財政健全化団体や財政再建団体への転落をようやく回避できる見通しが立つまでになりました。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財政状況に関する中長期試算（粗い試算）で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の収支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見通しにおいても、府税収入が国の想定する成長率（中長期の経済財政に関する試算）どおりに推移し、確保できるといった前提のもと、中長期的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には改善傾向を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示しており、今後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依然予断は許さないものの、危機的な財政状況からの脱却の見通しが見えつつ</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あります。</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行財政改革による財政面の効果</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年度以降６年連続の黒字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決算</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減債</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基金の着実な復元（借入総額</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5,202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億円のうち、平成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年度当初までに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2,308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一定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規模の財政調整基金の確保（同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1,039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１）改革</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認識</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734" y="4005064"/>
            <a:ext cx="8730754" cy="280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ChangeArrowheads="1"/>
          </p:cNvSpPr>
          <p:nvPr/>
        </p:nvSpPr>
        <p:spPr bwMode="auto">
          <a:xfrm>
            <a:off x="251148" y="3668630"/>
            <a:ext cx="7201172" cy="26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財政状況に関する中長期試算（粗い試算）</a:t>
            </a:r>
            <a:r>
              <a:rPr lang="en-US" altLang="ja-JP"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【H26.2</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版</a:t>
            </a:r>
            <a:r>
              <a:rPr lang="en-US" altLang="ja-JP"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3111417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5496" y="1766018"/>
            <a:ext cx="9108504" cy="467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fontAlgn="base" hangingPunct="0">
              <a:lnSpc>
                <a:spcPts val="1700"/>
              </a:lnSpc>
              <a:spcBef>
                <a:spcPct val="0"/>
              </a:spcBef>
              <a:spcAft>
                <a:spcPct val="0"/>
              </a:spcAft>
              <a:defRPr/>
            </a:pP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これ</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までの進捗</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独立行政法人の設置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　　　　学　　公立大学法人大阪府立大学（平成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病　　　　院　　地方独立行政法人大阪府立病院機構（平成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　 究　所</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地方独立行政法人大阪府立産業技術総合研究所（平成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　 究　所</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地方独立行政法人大阪府立環境農林水産総合研究所（平成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今後の新た</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な取組み（</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市の地方独立行政法人の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大学、市立大学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の統合をめざす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病院、</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市民病院の法人統合</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めざす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産業技術総合研究所、市立工業研究所</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の法人統合</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めざす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（新た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な地方独立行政法人の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設立）</a:t>
            </a:r>
            <a:endParaRPr lang="ja-JP" altLang="en-US" sz="1600" strike="dbl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府立公衆衛生研究所と市立環境科学研究所を統合し、地方独立行政法人大阪健康安全基盤研</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究所の設立をめざす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の設立に向けた</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府市の文化施設８施設（博物館等）を一体運営する地方独立行政法人の設立をめざす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円滑な地方独立行政法人化のため、市単独による地方独立行政法人を設立したのち、府施設を合流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51" name="正方形/長方形 1"/>
          <p:cNvSpPr>
            <a:spLocks noChangeArrowheads="1"/>
          </p:cNvSpPr>
          <p:nvPr/>
        </p:nvSpPr>
        <p:spPr bwMode="auto">
          <a:xfrm>
            <a:off x="35496" y="767026"/>
            <a:ext cx="910850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ja-JP" altLang="en-US" sz="1600" dirty="0">
                <a:solidFill>
                  <a:prstClr val="black"/>
                </a:solidFill>
              </a:rPr>
              <a:t>　</a:t>
            </a:r>
            <a:r>
              <a:rPr lang="ja-JP" altLang="en-US" sz="1600" dirty="0" smtClean="0">
                <a:solidFill>
                  <a:prstClr val="black"/>
                </a:solidFill>
              </a:rPr>
              <a:t> </a:t>
            </a:r>
            <a:r>
              <a:rPr lang="ja-JP" altLang="en-US" sz="1600" b="1" dirty="0" smtClean="0">
                <a:solidFill>
                  <a:prstClr val="black"/>
                </a:solidFill>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地方独立行政法人</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独立行政法人について</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までの取組みの進捗状況や社会情勢の変化を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踏まえ、点検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しました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引き続き、</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新設予定法人を含む</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法人について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の法人との</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をめざ</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7" name="正方形/長方形 6"/>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119</a:t>
            </a:fld>
            <a:endParaRPr lang="ja-JP" altLang="en-US" dirty="0">
              <a:solidFill>
                <a:prstClr val="black"/>
              </a:solidFill>
            </a:endParaRPr>
          </a:p>
        </p:txBody>
      </p:sp>
      <p:sp>
        <p:nvSpPr>
          <p:cNvPr id="9" name="正方形/長方形 8"/>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7391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正方形/長方形 1"/>
          <p:cNvSpPr>
            <a:spLocks noChangeArrowheads="1"/>
          </p:cNvSpPr>
          <p:nvPr/>
        </p:nvSpPr>
        <p:spPr bwMode="auto">
          <a:xfrm>
            <a:off x="296021" y="692696"/>
            <a:ext cx="35290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法人の統合</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718151102"/>
              </p:ext>
            </p:extLst>
          </p:nvPr>
        </p:nvGraphicFramePr>
        <p:xfrm>
          <a:off x="240506" y="1000671"/>
          <a:ext cx="8701087" cy="5806359"/>
        </p:xfrm>
        <a:graphic>
          <a:graphicData uri="http://schemas.openxmlformats.org/drawingml/2006/table">
            <a:tbl>
              <a:tblPr firstRow="1" firstCol="1" bandRow="1">
                <a:tableStyleId>{BC89EF96-8CEA-46FF-86C4-4CE0E7609802}</a:tableStyleId>
              </a:tblPr>
              <a:tblGrid>
                <a:gridCol w="1512317"/>
                <a:gridCol w="2436302"/>
                <a:gridCol w="4752468"/>
              </a:tblGrid>
              <a:tr h="266914">
                <a:tc>
                  <a:txBody>
                    <a:bodyPr/>
                    <a:lstStyle/>
                    <a:p>
                      <a:pPr algn="ctr">
                        <a:spcAft>
                          <a:spcPts val="0"/>
                        </a:spcAft>
                      </a:pPr>
                      <a:r>
                        <a:rPr lang="ja-JP" sz="1000" kern="100" dirty="0">
                          <a:solidFill>
                            <a:schemeClr val="bg1"/>
                          </a:solidFill>
                          <a:effectLst/>
                        </a:rPr>
                        <a:t>法人名</a:t>
                      </a:r>
                      <a:endParaRPr lang="ja-JP" sz="1000" kern="100" dirty="0">
                        <a:solidFill>
                          <a:schemeClr val="bg1"/>
                        </a:solidFill>
                        <a:effectLst/>
                        <a:latin typeface="+mn-ea"/>
                        <a:ea typeface="+mn-ea"/>
                        <a:cs typeface="Times New Roman"/>
                      </a:endParaRPr>
                    </a:p>
                  </a:txBody>
                  <a:tcPr marL="55820" marR="5582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rPr>
                        <a:t>今後の目標</a:t>
                      </a:r>
                      <a:endParaRPr lang="ja-JP" sz="1000" kern="100" dirty="0">
                        <a:solidFill>
                          <a:schemeClr val="bg1"/>
                        </a:solidFill>
                        <a:effectLst/>
                        <a:latin typeface="+mn-ea"/>
                        <a:ea typeface="+mn-ea"/>
                        <a:cs typeface="Times New Roman"/>
                      </a:endParaRPr>
                    </a:p>
                  </a:txBody>
                  <a:tcPr marL="55820" marR="5582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rPr>
                        <a:t>取組状況と</a:t>
                      </a:r>
                      <a:r>
                        <a:rPr lang="ja-JP" sz="1000" kern="100" dirty="0" smtClean="0">
                          <a:solidFill>
                            <a:schemeClr val="bg1"/>
                          </a:solidFill>
                          <a:effectLst/>
                        </a:rPr>
                        <a:t>今後の</a:t>
                      </a:r>
                      <a:r>
                        <a:rPr lang="ja-JP" altLang="en-US" sz="1000" kern="100" dirty="0" smtClean="0">
                          <a:solidFill>
                            <a:schemeClr val="bg1"/>
                          </a:solidFill>
                          <a:effectLst/>
                        </a:rPr>
                        <a:t>予定</a:t>
                      </a:r>
                      <a:endParaRPr lang="ja-JP" sz="1000" kern="100" dirty="0">
                        <a:solidFill>
                          <a:schemeClr val="bg1"/>
                        </a:solidFill>
                        <a:effectLst/>
                        <a:latin typeface="+mn-ea"/>
                        <a:ea typeface="+mn-ea"/>
                        <a:cs typeface="Times New Roman"/>
                      </a:endParaRPr>
                    </a:p>
                  </a:txBody>
                  <a:tcPr marL="55820" marR="55820" marT="0" marB="0" anchor="ct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r>
              <a:tr h="1696774">
                <a:tc>
                  <a:txBody>
                    <a:bodyPr/>
                    <a:lstStyle/>
                    <a:p>
                      <a:pPr algn="just">
                        <a:lnSpc>
                          <a:spcPts val="1500"/>
                        </a:lnSpc>
                        <a:spcAft>
                          <a:spcPts val="0"/>
                        </a:spcAft>
                      </a:pPr>
                      <a:r>
                        <a:rPr lang="ja-JP" sz="1000" kern="100" dirty="0">
                          <a:solidFill>
                            <a:schemeClr val="tx1"/>
                          </a:solidFill>
                          <a:effectLst/>
                        </a:rPr>
                        <a:t>府立大学</a:t>
                      </a:r>
                      <a:endParaRPr lang="ja-JP" sz="1000" kern="100" dirty="0">
                        <a:solidFill>
                          <a:schemeClr val="tx1"/>
                        </a:solidFill>
                        <a:effectLst/>
                        <a:latin typeface="+mn-ea"/>
                        <a:ea typeface="+mn-ea"/>
                        <a:cs typeface="Times New Roman"/>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世界的</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な大学間競争を勝ち抜き、より強い大阪を実現するための知的インフラ拠点として存在感を高めるため、府市大学の統合による新大学の実現</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めざ</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＊新大学ビジョン策定</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＊新大学案</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・新法人基本方針</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策定</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統合スケジュールを延期</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今後は、この間の大学統合に関する議論の状況を踏まえ、両大学で、主体的に</a:t>
                      </a:r>
                      <a:endParaRPr kumimoji="1"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00000"/>
                        </a:lnSpc>
                        <a:spcBef>
                          <a:spcPts val="0"/>
                        </a:spcBef>
                        <a:spcAft>
                          <a:spcPts val="0"/>
                        </a:spcAft>
                        <a:defRPr/>
                      </a:pPr>
                      <a:r>
                        <a:rPr kumimoji="1"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大阪における公立大学のあり方について検討</a:t>
                      </a:r>
                      <a:endParaRPr kumimoji="1"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kern="100" noProof="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これを踏まえ、今後の進め方やスケジュールについて、府市及び両大学の四者で、　　</a:t>
                      </a:r>
                      <a:endParaRPr kumimoji="1" lang="en-US" altLang="ja-JP" sz="1000" u="none" kern="100" noProof="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kern="100" noProof="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新大学構想会議からの意見も聞き、協議・検討していく</a:t>
                      </a:r>
                      <a:endParaRPr kumimoji="1" lang="en-US" altLang="ja-JP" sz="1000" u="none" kern="100" noProof="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＊法人統合</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及び新大学設立</a:t>
                      </a:r>
                      <a:endParaRPr lang="zh-CN"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0" marR="55820" marT="36000" marB="3600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1651027">
                <a:tc>
                  <a:txBody>
                    <a:bodyPr/>
                    <a:lstStyle/>
                    <a:p>
                      <a:pPr algn="just">
                        <a:lnSpc>
                          <a:spcPts val="1500"/>
                        </a:lnSpc>
                        <a:spcAft>
                          <a:spcPts val="0"/>
                        </a:spcAft>
                      </a:pPr>
                      <a:r>
                        <a:rPr lang="ja-JP" sz="1000" kern="100" dirty="0">
                          <a:solidFill>
                            <a:schemeClr val="tx1"/>
                          </a:solidFill>
                          <a:effectLst/>
                        </a:rPr>
                        <a:t>府立</a:t>
                      </a:r>
                      <a:r>
                        <a:rPr lang="ja-JP" sz="1000" kern="100" dirty="0" smtClean="0">
                          <a:solidFill>
                            <a:schemeClr val="tx1"/>
                          </a:solidFill>
                          <a:effectLst/>
                        </a:rPr>
                        <a:t>病院</a:t>
                      </a:r>
                      <a:r>
                        <a:rPr lang="ja-JP" altLang="en-US" sz="1000" kern="100" dirty="0" smtClean="0">
                          <a:solidFill>
                            <a:schemeClr val="tx1"/>
                          </a:solidFill>
                          <a:effectLst/>
                        </a:rPr>
                        <a:t>機構</a:t>
                      </a:r>
                      <a:endParaRPr lang="ja-JP" sz="1000" kern="100" dirty="0">
                        <a:solidFill>
                          <a:schemeClr val="tx1"/>
                        </a:solidFill>
                        <a:effectLst/>
                        <a:latin typeface="+mn-ea"/>
                        <a:ea typeface="+mn-ea"/>
                        <a:cs typeface="Times New Roman"/>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大阪府域全体の医療資源を充実するための有効活用を図り、府市病院を一体的に運営するため、地方独立行政法人大阪病院機構（仮称）の設立をめざす。 </a:t>
                      </a:r>
                    </a:p>
                    <a:p>
                      <a:pPr marL="266700" indent="-266700"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＊府立病院</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機構</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の非公務員化</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定款</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変更</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indent="-133350" algn="just" defTabSz="914400" rtl="0" eaLnBrk="1" fontAlgn="auto" latinLnBrk="0" hangingPunct="1">
                        <a:lnSpc>
                          <a:spcPct val="100000"/>
                        </a:lnSpc>
                        <a:spcBef>
                          <a:spcPts val="0"/>
                        </a:spcBef>
                        <a:spcAft>
                          <a:spcPts val="0"/>
                        </a:spcAft>
                        <a:buClrTx/>
                        <a:buSzTx/>
                        <a:buFontTx/>
                        <a:buNone/>
                        <a:tabLst/>
                        <a:defRPr/>
                      </a:pPr>
                      <a:r>
                        <a:rPr lang="ja-JP" altLang="en-US" sz="100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＊大阪市民病院の地方独立法人化に向けた定款の策定（市）</a:t>
                      </a:r>
                      <a:endParaRPr lang="en-US" altLang="ja-JP" sz="100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＊府立病院</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機構</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の非公務員化</a:t>
                      </a:r>
                    </a:p>
                    <a:p>
                      <a:pPr marL="133350" marR="0" indent="-133350"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＊大阪市民病院の地方独立行政法人化に向けた</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中期目標等</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策定</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indent="-133350"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法人統合に向け</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た新</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定款、中期目標等</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策定</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indent="-133350"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大阪市民病院の地方独立行政法人化（平成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月予定）</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「地方独立行政法人</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大阪病院機構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（仮称）」</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による法人統合</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0" marR="55820" marT="36000" marB="3600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1585445">
                <a:tc>
                  <a:txBody>
                    <a:bodyPr/>
                    <a:lstStyle/>
                    <a:p>
                      <a:pPr algn="just">
                        <a:lnSpc>
                          <a:spcPts val="1500"/>
                        </a:lnSpc>
                        <a:spcAft>
                          <a:spcPts val="0"/>
                        </a:spcAft>
                      </a:pPr>
                      <a:r>
                        <a:rPr lang="ja-JP" sz="1000" kern="100" dirty="0">
                          <a:solidFill>
                            <a:schemeClr val="tx1"/>
                          </a:solidFill>
                          <a:effectLst/>
                        </a:rPr>
                        <a:t>府立産業技術総合研究所</a:t>
                      </a:r>
                      <a:endParaRPr lang="ja-JP" sz="1000" kern="100" dirty="0">
                        <a:solidFill>
                          <a:schemeClr val="tx1"/>
                        </a:solidFill>
                        <a:effectLst/>
                        <a:latin typeface="+mn-ea"/>
                        <a:ea typeface="+mn-ea"/>
                        <a:cs typeface="Times New Roman"/>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市両研究所の強み</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総合力</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活かし</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法人統合により、</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工業</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技術とものづくりを支える知と技術の支援拠点「スーパー公設試」を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めざす。</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合同経営戦略会議による一体的業務推進</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に向けた各種</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業務</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のあり方、諸課題</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の検討</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合同経営戦略会議による一体的業務推進</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向けた</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新法人の定款、中期目標、中期計画の検討・策定　  </a:t>
                      </a:r>
                      <a:endPar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lnSpc>
                          <a:spcPct val="100000"/>
                        </a:lnSpc>
                        <a:spcAft>
                          <a:spcPts val="0"/>
                        </a:spcAft>
                      </a:pP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lnSpc>
                          <a:spcPct val="100000"/>
                        </a:lnSpc>
                        <a:spcAft>
                          <a:spcPts val="0"/>
                        </a:spcAft>
                      </a:pP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a:t>
                      </a: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0" marR="55820" marT="3600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bl>
          </a:graphicData>
        </a:graphic>
      </p:graphicFrame>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120</a:t>
            </a:fld>
            <a:endParaRPr lang="ja-JP" altLang="en-US" dirty="0">
              <a:solidFill>
                <a:prstClr val="black"/>
              </a:solidFill>
            </a:endParaRPr>
          </a:p>
        </p:txBody>
      </p:sp>
      <p:sp>
        <p:nvSpPr>
          <p:cNvPr id="9" name="正方形/長方形 8"/>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493693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472463070"/>
              </p:ext>
            </p:extLst>
          </p:nvPr>
        </p:nvGraphicFramePr>
        <p:xfrm>
          <a:off x="223486" y="3524317"/>
          <a:ext cx="8726488" cy="3009833"/>
        </p:xfrm>
        <a:graphic>
          <a:graphicData uri="http://schemas.openxmlformats.org/drawingml/2006/table">
            <a:tbl>
              <a:tblPr firstRow="1" firstCol="1" bandRow="1">
                <a:tableStyleId>{BC89EF96-8CEA-46FF-86C4-4CE0E7609802}</a:tableStyleId>
              </a:tblPr>
              <a:tblGrid>
                <a:gridCol w="1574006"/>
                <a:gridCol w="2399786"/>
                <a:gridCol w="4752696"/>
              </a:tblGrid>
              <a:tr h="257651">
                <a:tc>
                  <a:txBody>
                    <a:bodyPr/>
                    <a:lstStyle/>
                    <a:p>
                      <a:pPr algn="ctr">
                        <a:spcAft>
                          <a:spcPts val="0"/>
                        </a:spcAft>
                      </a:pPr>
                      <a:r>
                        <a:rPr lang="ja-JP" sz="1000" kern="100" dirty="0">
                          <a:solidFill>
                            <a:schemeClr val="bg1"/>
                          </a:solidFill>
                          <a:effectLst/>
                        </a:rPr>
                        <a:t>法人名</a:t>
                      </a:r>
                      <a:endParaRPr lang="ja-JP" sz="1000" kern="100" dirty="0">
                        <a:solidFill>
                          <a:schemeClr val="bg1"/>
                        </a:solidFill>
                        <a:effectLst/>
                        <a:latin typeface="+mn-ea"/>
                        <a:ea typeface="+mn-ea"/>
                        <a:cs typeface="Times New Roman"/>
                      </a:endParaRPr>
                    </a:p>
                  </a:txBody>
                  <a:tcPr marL="55823" marR="55823"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rPr>
                        <a:t>今後の目標</a:t>
                      </a:r>
                      <a:endParaRPr lang="ja-JP" sz="1000" kern="100" dirty="0">
                        <a:solidFill>
                          <a:schemeClr val="bg1"/>
                        </a:solidFill>
                        <a:effectLst/>
                        <a:latin typeface="+mn-ea"/>
                        <a:ea typeface="+mn-ea"/>
                        <a:cs typeface="Times New Roman"/>
                      </a:endParaRPr>
                    </a:p>
                  </a:txBody>
                  <a:tcPr marL="55823" marR="55823"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rPr>
                        <a:t>取組状況と今後の予定</a:t>
                      </a:r>
                    </a:p>
                  </a:txBody>
                  <a:tcPr marL="55823" marR="55823"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r>
              <a:tr h="2752182">
                <a:tc>
                  <a:txBody>
                    <a:bodyPr/>
                    <a:lstStyle/>
                    <a:p>
                      <a:pPr algn="just">
                        <a:lnSpc>
                          <a:spcPts val="1500"/>
                        </a:lnSpc>
                        <a:spcAft>
                          <a:spcPts val="0"/>
                        </a:spcAft>
                      </a:pPr>
                      <a:r>
                        <a:rPr lang="ja-JP" sz="1000" kern="100" dirty="0">
                          <a:effectLst/>
                        </a:rPr>
                        <a:t>文化施設</a:t>
                      </a:r>
                      <a:endParaRPr lang="ja-JP" sz="1000" kern="100" dirty="0">
                        <a:effectLst/>
                        <a:latin typeface="+mn-ea"/>
                        <a:ea typeface="+mn-ea"/>
                        <a:cs typeface="Times New Roman"/>
                      </a:endParaRPr>
                    </a:p>
                  </a:txBody>
                  <a:tcPr marL="55823" marR="5582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c>
                  <a:txBody>
                    <a:bodyPr/>
                    <a:lstStyle/>
                    <a:p>
                      <a:pPr marL="0" marR="0" indent="0"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市の博物館</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a:t>
                      </a:r>
                      <a:r>
                        <a:rPr lang="ja-JP" sz="1000"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strike="noStrike"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継続性を確保しつつより柔軟かつ効果的</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運営するため、</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独立行政</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化をめざす</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円滑な法人化のため、</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市単独による地独法人を設立したのち、府施設を合流</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3" marR="5582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c>
                  <a:txBody>
                    <a:bodyPr/>
                    <a:lstStyle/>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地独法人法施行令の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改正</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法人化に向けた基本プラン策定</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法人設立に向けた定款、中期目標等の検討・策定</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認可</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申請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市単独による</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独立行政法人</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施設の合流</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3" marR="5582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r>
            </a:tbl>
          </a:graphicData>
        </a:graphic>
      </p:graphicFrame>
      <p:sp>
        <p:nvSpPr>
          <p:cNvPr id="4098" name="正方形/長方形 1"/>
          <p:cNvSpPr>
            <a:spLocks noChangeArrowheads="1"/>
          </p:cNvSpPr>
          <p:nvPr/>
        </p:nvSpPr>
        <p:spPr bwMode="auto">
          <a:xfrm>
            <a:off x="281717" y="744399"/>
            <a:ext cx="33313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新たな地</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方独立行政法人</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設立</a:t>
            </a:r>
            <a:endParaRPr lang="ja-JP" altLang="ja-JP" sz="1600" b="1"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045283158"/>
              </p:ext>
            </p:extLst>
          </p:nvPr>
        </p:nvGraphicFramePr>
        <p:xfrm>
          <a:off x="240129" y="1039754"/>
          <a:ext cx="8701088" cy="1955749"/>
        </p:xfrm>
        <a:graphic>
          <a:graphicData uri="http://schemas.openxmlformats.org/drawingml/2006/table">
            <a:tbl>
              <a:tblPr firstRow="1" firstCol="1" bandRow="1">
                <a:tableStyleId>{BC89EF96-8CEA-46FF-86C4-4CE0E7609802}</a:tableStyleId>
              </a:tblPr>
              <a:tblGrid>
                <a:gridCol w="1564035"/>
                <a:gridCol w="2384584"/>
                <a:gridCol w="4752469"/>
              </a:tblGrid>
              <a:tr h="241303">
                <a:tc>
                  <a:txBody>
                    <a:bodyPr/>
                    <a:lstStyle/>
                    <a:p>
                      <a:pPr algn="ctr">
                        <a:spcAft>
                          <a:spcPts val="0"/>
                        </a:spcAft>
                      </a:pPr>
                      <a:r>
                        <a:rPr lang="ja-JP" sz="1000" kern="100" dirty="0">
                          <a:solidFill>
                            <a:schemeClr val="bg1"/>
                          </a:solidFill>
                          <a:effectLst/>
                        </a:rPr>
                        <a:t>法人名</a:t>
                      </a:r>
                      <a:endParaRPr lang="ja-JP" sz="1000" kern="100" dirty="0">
                        <a:solidFill>
                          <a:schemeClr val="bg1"/>
                        </a:solidFill>
                        <a:effectLst/>
                        <a:latin typeface="+mn-ea"/>
                        <a:ea typeface="+mn-ea"/>
                        <a:cs typeface="Times New Roman"/>
                      </a:endParaRPr>
                    </a:p>
                  </a:txBody>
                  <a:tcPr marL="55821" marR="55821"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rPr>
                        <a:t>今後の目標</a:t>
                      </a:r>
                      <a:endParaRPr lang="ja-JP" sz="1000" kern="100" dirty="0">
                        <a:solidFill>
                          <a:schemeClr val="bg1"/>
                        </a:solidFill>
                        <a:effectLst/>
                        <a:latin typeface="+mn-ea"/>
                        <a:ea typeface="+mn-ea"/>
                        <a:cs typeface="Times New Roman"/>
                      </a:endParaRPr>
                    </a:p>
                  </a:txBody>
                  <a:tcPr marL="55821" marR="55821"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rPr>
                        <a:t>取組状況と今後の予定</a:t>
                      </a:r>
                    </a:p>
                  </a:txBody>
                  <a:tcPr marL="55821" marR="55821"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r>
              <a:tr h="1714446">
                <a:tc>
                  <a:txBody>
                    <a:bodyPr/>
                    <a:lstStyle/>
                    <a:p>
                      <a:pPr algn="just">
                        <a:lnSpc>
                          <a:spcPts val="1500"/>
                        </a:lnSpc>
                        <a:spcAft>
                          <a:spcPts val="0"/>
                        </a:spcAft>
                      </a:pPr>
                      <a:r>
                        <a:rPr lang="ja-JP" sz="1000" kern="100" dirty="0">
                          <a:effectLst/>
                        </a:rPr>
                        <a:t>府立公衆衛生研究所</a:t>
                      </a:r>
                      <a:endParaRPr lang="ja-JP" sz="1000" kern="100" dirty="0">
                        <a:effectLst/>
                        <a:latin typeface="+mn-ea"/>
                        <a:ea typeface="+mn-ea"/>
                        <a:cs typeface="Times New Roman"/>
                      </a:endParaRPr>
                    </a:p>
                  </a:txBody>
                  <a:tcPr marL="55821" marR="5582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c>
                  <a:txBody>
                    <a:bodyPr/>
                    <a:lstStyle/>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府市研究所を統合すること</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、それぞれが有する特色を</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活かした</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、より質の高い業務を推進</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するとともに</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将来にわたって効率的な運営を</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図るため</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、地方独立行政法人大阪健康安全基盤研究所</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の設立をめざす</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just">
                        <a:lnSpc>
                          <a:spcPts val="15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5821" marR="5582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c>
                  <a:txBody>
                    <a:bodyPr/>
                    <a:lstStyle/>
                    <a:p>
                      <a:pPr marL="0" indent="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indent="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＊人事給与制度決定</a:t>
                      </a:r>
                    </a:p>
                    <a:p>
                      <a:pPr marL="87313" indent="-87313"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月議会で</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中期目標案、承継</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権利案</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、職員引継条例</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、研究所廃止条例</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案及び</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7313" indent="-87313"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重要な財産協議案可決</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7313" indent="-87313"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（大阪市会において現在継続審議中）</a:t>
                      </a:r>
                      <a:endPar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indent="0"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法人設立認可申請</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1" marR="5582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r>
            </a:tbl>
          </a:graphicData>
        </a:graphic>
      </p:graphicFrame>
      <p:sp>
        <p:nvSpPr>
          <p:cNvPr id="4114" name="正方形/長方形 3"/>
          <p:cNvSpPr>
            <a:spLocks noChangeArrowheads="1"/>
          </p:cNvSpPr>
          <p:nvPr/>
        </p:nvSpPr>
        <p:spPr bwMode="auto">
          <a:xfrm>
            <a:off x="282575" y="3231055"/>
            <a:ext cx="8360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の設立に向けた</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a:t>
            </a:r>
            <a:endParaRPr lang="ja-JP" altLang="ja-JP"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大かっこ 8"/>
          <p:cNvSpPr/>
          <p:nvPr/>
        </p:nvSpPr>
        <p:spPr>
          <a:xfrm>
            <a:off x="1835656" y="5736470"/>
            <a:ext cx="2314574" cy="648072"/>
          </a:xfrm>
          <a:prstGeom prst="bracketPair">
            <a:avLst/>
          </a:prstGeom>
          <a:noFill/>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4131" name="テキスト ボックス 10"/>
          <p:cNvSpPr txBox="1">
            <a:spLocks noChangeArrowheads="1"/>
          </p:cNvSpPr>
          <p:nvPr/>
        </p:nvSpPr>
        <p:spPr bwMode="auto">
          <a:xfrm>
            <a:off x="1845181" y="4797152"/>
            <a:ext cx="234230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pPr>
            <a:r>
              <a:rPr lang="ja-JP" altLang="en-US" sz="1000" dirty="0">
                <a:solidFill>
                  <a:prstClr val="black"/>
                </a:solidFill>
              </a:rPr>
              <a:t>（対象施設）</a:t>
            </a:r>
            <a:endParaRPr lang="en-US" altLang="ja-JP" sz="1000" dirty="0">
              <a:solidFill>
                <a:prstClr val="black"/>
              </a:solidFill>
            </a:endParaRPr>
          </a:p>
          <a:p>
            <a:pPr eaLnBrk="1" fontAlgn="base" hangingPunct="1">
              <a:spcBef>
                <a:spcPct val="0"/>
              </a:spcBef>
              <a:spcAft>
                <a:spcPct val="0"/>
              </a:spcAft>
            </a:pPr>
            <a:r>
              <a:rPr lang="ja-JP" altLang="en-US" sz="1000" dirty="0">
                <a:solidFill>
                  <a:prstClr val="black"/>
                </a:solidFill>
              </a:rPr>
              <a:t>府：弥生文化博物館、近</a:t>
            </a:r>
            <a:r>
              <a:rPr lang="ja-JP" altLang="en-US" sz="1000" dirty="0" err="1">
                <a:solidFill>
                  <a:prstClr val="black"/>
                </a:solidFill>
              </a:rPr>
              <a:t>つ</a:t>
            </a:r>
            <a:r>
              <a:rPr lang="ja-JP" altLang="en-US" sz="1000" dirty="0">
                <a:solidFill>
                  <a:prstClr val="black"/>
                </a:solidFill>
              </a:rPr>
              <a:t>飛鳥博物館、</a:t>
            </a:r>
          </a:p>
          <a:p>
            <a:pPr eaLnBrk="1" fontAlgn="base" hangingPunct="1">
              <a:spcBef>
                <a:spcPct val="0"/>
              </a:spcBef>
              <a:spcAft>
                <a:spcPct val="0"/>
              </a:spcAft>
            </a:pPr>
            <a:r>
              <a:rPr lang="ja-JP" altLang="en-US" sz="1000" dirty="0">
                <a:solidFill>
                  <a:prstClr val="black"/>
                </a:solidFill>
              </a:rPr>
              <a:t>　　日本民家集落博物館</a:t>
            </a:r>
          </a:p>
          <a:p>
            <a:pPr eaLnBrk="1" fontAlgn="base" hangingPunct="1">
              <a:spcBef>
                <a:spcPct val="0"/>
              </a:spcBef>
              <a:spcAft>
                <a:spcPct val="0"/>
              </a:spcAft>
            </a:pPr>
            <a:r>
              <a:rPr lang="ja-JP" altLang="en-US" sz="1000" dirty="0">
                <a:solidFill>
                  <a:prstClr val="black"/>
                </a:solidFill>
              </a:rPr>
              <a:t>市：大阪歴史博物館、東洋陶磁美術館、</a:t>
            </a:r>
          </a:p>
          <a:p>
            <a:pPr eaLnBrk="1" fontAlgn="base" hangingPunct="1">
              <a:spcBef>
                <a:spcPct val="0"/>
              </a:spcBef>
              <a:spcAft>
                <a:spcPct val="0"/>
              </a:spcAft>
            </a:pPr>
            <a:r>
              <a:rPr lang="ja-JP" altLang="en-US" sz="1000" dirty="0">
                <a:solidFill>
                  <a:prstClr val="black"/>
                </a:solidFill>
              </a:rPr>
              <a:t>　　自然史博物館</a:t>
            </a:r>
            <a:r>
              <a:rPr lang="ja-JP" altLang="en-US" sz="1000" dirty="0" smtClean="0">
                <a:solidFill>
                  <a:prstClr val="black"/>
                </a:solidFill>
              </a:rPr>
              <a:t>、美術館</a:t>
            </a:r>
            <a:r>
              <a:rPr lang="ja-JP" altLang="en-US" sz="1000" dirty="0">
                <a:solidFill>
                  <a:prstClr val="black"/>
                </a:solidFill>
              </a:rPr>
              <a:t>、</a:t>
            </a:r>
            <a:r>
              <a:rPr lang="ja-JP" altLang="en-US" sz="1000" dirty="0" smtClean="0">
                <a:solidFill>
                  <a:prstClr val="black"/>
                </a:solidFill>
              </a:rPr>
              <a:t>科学館</a:t>
            </a:r>
            <a:endParaRPr lang="ja-JP" altLang="en-US" sz="1000" dirty="0">
              <a:solidFill>
                <a:prstClr val="black"/>
              </a:solidFill>
            </a:endParaRPr>
          </a:p>
        </p:txBody>
      </p:sp>
      <p:sp>
        <p:nvSpPr>
          <p:cNvPr id="4132" name="テキスト ボックス 11"/>
          <p:cNvSpPr txBox="1">
            <a:spLocks noChangeArrowheads="1"/>
          </p:cNvSpPr>
          <p:nvPr/>
        </p:nvSpPr>
        <p:spPr bwMode="auto">
          <a:xfrm>
            <a:off x="1871499" y="5706563"/>
            <a:ext cx="23599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altLang="ja-JP" sz="1000" dirty="0" smtClean="0">
                <a:solidFill>
                  <a:prstClr val="black"/>
                </a:solidFill>
              </a:rPr>
              <a:t>※</a:t>
            </a:r>
            <a:r>
              <a:rPr lang="ja-JP" altLang="en-US" sz="1000" dirty="0" smtClean="0">
                <a:solidFill>
                  <a:prstClr val="black"/>
                </a:solidFill>
              </a:rPr>
              <a:t>当初対象としていた大阪城天守閣は、</a:t>
            </a:r>
            <a:endParaRPr lang="en-US" altLang="ja-JP" sz="1000" dirty="0" smtClean="0">
              <a:solidFill>
                <a:prstClr val="black"/>
              </a:solidFill>
            </a:endParaRPr>
          </a:p>
          <a:p>
            <a:pPr eaLnBrk="1" fontAlgn="base" hangingPunct="1">
              <a:spcBef>
                <a:spcPct val="0"/>
              </a:spcBef>
              <a:spcAft>
                <a:spcPct val="0"/>
              </a:spcAft>
            </a:pPr>
            <a:r>
              <a:rPr lang="ja-JP" altLang="en-US" sz="1000" dirty="0" smtClean="0">
                <a:solidFill>
                  <a:prstClr val="black"/>
                </a:solidFill>
              </a:rPr>
              <a:t>　ＰＭＯ事業者との役割分担を明確にし</a:t>
            </a:r>
            <a:endParaRPr lang="en-US" altLang="ja-JP" sz="1000" dirty="0" smtClean="0">
              <a:solidFill>
                <a:prstClr val="black"/>
              </a:solidFill>
            </a:endParaRPr>
          </a:p>
          <a:p>
            <a:pPr eaLnBrk="1" fontAlgn="base" hangingPunct="1">
              <a:spcBef>
                <a:spcPct val="0"/>
              </a:spcBef>
              <a:spcAft>
                <a:spcPct val="0"/>
              </a:spcAft>
            </a:pPr>
            <a:r>
              <a:rPr lang="ja-JP" altLang="en-US" sz="1000" dirty="0" smtClean="0">
                <a:solidFill>
                  <a:prstClr val="black"/>
                </a:solidFill>
              </a:rPr>
              <a:t>　たうえで、博物館機能の取扱いを別途</a:t>
            </a:r>
            <a:endParaRPr lang="en-US" altLang="ja-JP" sz="1000" dirty="0" smtClean="0">
              <a:solidFill>
                <a:prstClr val="black"/>
              </a:solidFill>
            </a:endParaRPr>
          </a:p>
          <a:p>
            <a:pPr eaLnBrk="1" fontAlgn="base" hangingPunct="1">
              <a:spcBef>
                <a:spcPct val="0"/>
              </a:spcBef>
              <a:spcAft>
                <a:spcPct val="0"/>
              </a:spcAft>
            </a:pPr>
            <a:r>
              <a:rPr lang="ja-JP" altLang="en-US" sz="1000" dirty="0">
                <a:solidFill>
                  <a:prstClr val="black"/>
                </a:solidFill>
              </a:rPr>
              <a:t>　</a:t>
            </a:r>
            <a:r>
              <a:rPr lang="ja-JP" altLang="en-US" sz="1000" dirty="0" smtClean="0">
                <a:solidFill>
                  <a:prstClr val="black"/>
                </a:solidFill>
              </a:rPr>
              <a:t>検討。</a:t>
            </a:r>
            <a:endParaRPr lang="ja-JP" altLang="en-US" sz="1000" dirty="0">
              <a:solidFill>
                <a:prstClr val="black"/>
              </a:solidFill>
            </a:endParaRPr>
          </a:p>
        </p:txBody>
      </p:sp>
      <p:sp>
        <p:nvSpPr>
          <p:cNvPr id="10" name="スライド番号プレースホルダー 3"/>
          <p:cNvSpPr>
            <a:spLocks noGrp="1"/>
          </p:cNvSpPr>
          <p:nvPr>
            <p:ph type="sldNum" sz="quarter" idx="12"/>
          </p:nvPr>
        </p:nvSpPr>
        <p:spPr>
          <a:xfrm>
            <a:off x="6553200" y="6520259"/>
            <a:ext cx="2133600" cy="365125"/>
          </a:xfrm>
        </p:spPr>
        <p:txBody>
          <a:bodyPr/>
          <a:lstStyle/>
          <a:p>
            <a:pPr>
              <a:defRPr/>
            </a:pPr>
            <a:r>
              <a:rPr lang="en-US" altLang="ja-JP" dirty="0" smtClean="0">
                <a:solidFill>
                  <a:prstClr val="black">
                    <a:tint val="75000"/>
                  </a:prstClr>
                </a:solidFill>
              </a:rPr>
              <a:t>21</a:t>
            </a:r>
            <a:endParaRPr lang="ja-JP" altLang="en-US" dirty="0">
              <a:solidFill>
                <a:prstClr val="black">
                  <a:tint val="75000"/>
                </a:prstClr>
              </a:solidFill>
            </a:endParaRPr>
          </a:p>
        </p:txBody>
      </p:sp>
      <p:sp>
        <p:nvSpPr>
          <p:cNvPr id="11" name="正方形/長方形 10"/>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121</a:t>
            </a:fld>
            <a:endParaRPr lang="ja-JP" altLang="en-US" dirty="0">
              <a:solidFill>
                <a:prstClr val="black"/>
              </a:solidFill>
            </a:endParaRPr>
          </a:p>
        </p:txBody>
      </p:sp>
      <p:sp>
        <p:nvSpPr>
          <p:cNvPr id="15" name="正方形/長方形 14"/>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3542989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正方形/長方形 1"/>
          <p:cNvSpPr>
            <a:spLocks noChangeArrowheads="1"/>
          </p:cNvSpPr>
          <p:nvPr/>
        </p:nvSpPr>
        <p:spPr bwMode="auto">
          <a:xfrm>
            <a:off x="316609" y="1787625"/>
            <a:ext cx="321969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ja-JP" altLang="en-US" sz="1400" dirty="0">
                <a:solidFill>
                  <a:prstClr val="black"/>
                </a:solidFill>
              </a:rPr>
              <a:t>　　</a:t>
            </a:r>
            <a:r>
              <a:rPr lang="en-US" altLang="ja-JP" sz="1400" dirty="0">
                <a:solidFill>
                  <a:prstClr val="black"/>
                </a:solidFill>
              </a:rPr>
              <a:t>【</a:t>
            </a:r>
            <a:r>
              <a:rPr lang="ja-JP" altLang="ja-JP" sz="1400" dirty="0">
                <a:solidFill>
                  <a:prstClr val="black"/>
                </a:solidFill>
              </a:rPr>
              <a:t>公の施設の点検状況</a:t>
            </a:r>
            <a:r>
              <a:rPr lang="en-US" altLang="ja-JP" sz="1400" dirty="0">
                <a:solidFill>
                  <a:prstClr val="black"/>
                </a:solidFill>
              </a:rPr>
              <a:t>】</a:t>
            </a:r>
            <a:endParaRPr lang="ja-JP" altLang="en-US" sz="1400" dirty="0">
              <a:solidFill>
                <a:prstClr val="black"/>
              </a:solidFill>
            </a:endParaRPr>
          </a:p>
        </p:txBody>
      </p:sp>
      <p:grpSp>
        <p:nvGrpSpPr>
          <p:cNvPr id="2051" name="グループ化 2"/>
          <p:cNvGrpSpPr>
            <a:grpSpLocks/>
          </p:cNvGrpSpPr>
          <p:nvPr/>
        </p:nvGrpSpPr>
        <p:grpSpPr bwMode="auto">
          <a:xfrm>
            <a:off x="497235" y="1971434"/>
            <a:ext cx="8221762" cy="4442801"/>
            <a:chOff x="234248" y="1505835"/>
            <a:chExt cx="8657396" cy="3903705"/>
          </a:xfrm>
        </p:grpSpPr>
        <p:sp>
          <p:nvSpPr>
            <p:cNvPr id="5" name="正方形/長方形 4"/>
            <p:cNvSpPr/>
            <p:nvPr/>
          </p:nvSpPr>
          <p:spPr>
            <a:xfrm>
              <a:off x="296908" y="1935168"/>
              <a:ext cx="2555899" cy="3451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○青少年海洋センター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青少年海洋センター・ファミリー棟</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○万国博覧会記念公園</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男女共同参画・青少年</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国際会議場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上方演芸資料館</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○江之子島文化芸術創造センター</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者交流促進センター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者自立センター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○砂川厚生福祉センター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金剛コロニー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○整肢学院</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稲スポーツセンター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大型児童館ビッグバン</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修徳学院</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子</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どもライフサポートセンター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女性自立支援</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センター（２寮）</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中河内救命救急センター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高等職業技術</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専門校（５校）</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prstClr val="black"/>
                </a:solidFill>
                <a:ea typeface="ＭＳ 明朝"/>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ctr">
                <a:lnSpc>
                  <a:spcPts val="1500"/>
                </a:lnSpc>
                <a:defRPr/>
              </a:pPr>
              <a:r>
                <a:rPr lang="en-US" sz="1000" kern="100" dirty="0">
                  <a:solidFill>
                    <a:srgbClr val="000000"/>
                  </a:solidFill>
                  <a:latin typeface="ＭＳ ゴシック"/>
                  <a:ea typeface="ＭＳ 明朝"/>
                  <a:cs typeface="Times New Roman"/>
                </a:rPr>
                <a:t> </a:t>
              </a:r>
              <a:endParaRPr lang="ja-JP" altLang="en-US" sz="1000" kern="100" dirty="0">
                <a:solidFill>
                  <a:prstClr val="white"/>
                </a:solidFill>
                <a:ea typeface="ＭＳ 明朝"/>
                <a:cs typeface="Times New Roman"/>
              </a:endParaRPr>
            </a:p>
          </p:txBody>
        </p:sp>
        <p:sp>
          <p:nvSpPr>
            <p:cNvPr id="6" name="正方形/長方形 5"/>
            <p:cNvSpPr/>
            <p:nvPr/>
          </p:nvSpPr>
          <p:spPr>
            <a:xfrm>
              <a:off x="2697791" y="1935167"/>
              <a:ext cx="2244978" cy="3451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○府民の</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森（９園地</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金剛登山道駐車場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花の文化園</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○中央卸売市場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港湾施設</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○堺泉北港の緑地</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駐車場（３箇所）</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狭山池博物館</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○府営公園（１８公園）</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○体育会館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門真スポーツセンター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臨海スポーツセンター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○漕艇センター</a:t>
              </a: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中央図書館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中之島図書館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少年自然の家</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弥生文化博物館</a:t>
              </a: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飛鳥博物館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000" kern="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飛鳥風土記</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の丘</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just">
                <a:lnSpc>
                  <a:spcPts val="1500"/>
                </a:lnSpc>
                <a:defRPr/>
              </a:pPr>
              <a:endParaRPr lang="ja-JP" altLang="en-US" sz="1000" kern="100" dirty="0">
                <a:solidFill>
                  <a:prstClr val="white"/>
                </a:solidFill>
                <a:ea typeface="ＭＳ 明朝"/>
                <a:cs typeface="Times New Roman"/>
              </a:endParaRPr>
            </a:p>
          </p:txBody>
        </p:sp>
        <p:sp>
          <p:nvSpPr>
            <p:cNvPr id="7" name="角丸四角形 6"/>
            <p:cNvSpPr/>
            <p:nvPr/>
          </p:nvSpPr>
          <p:spPr>
            <a:xfrm>
              <a:off x="234248" y="1775326"/>
              <a:ext cx="4739027" cy="3634214"/>
            </a:xfrm>
            <a:prstGeom prst="roundRect">
              <a:avLst>
                <a:gd name="adj" fmla="val 9167"/>
              </a:avLst>
            </a:prstGeom>
            <a:no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4" name="正方形/長方形 3"/>
            <p:cNvSpPr/>
            <p:nvPr/>
          </p:nvSpPr>
          <p:spPr>
            <a:xfrm>
              <a:off x="920956" y="1621442"/>
              <a:ext cx="3385020" cy="3077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公の施設（</a:t>
              </a:r>
              <a:r>
                <a:rPr lang="en-US" altLang="ja-JP"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72</a:t>
              </a:r>
              <a:r>
                <a:rPr lang="ja-JP" altLang="en-US"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施設</a:t>
              </a:r>
              <a:r>
                <a:rPr lang="ja-JP" altLang="en-US"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5648163" y="1757211"/>
              <a:ext cx="3243481" cy="3652329"/>
            </a:xfrm>
            <a:prstGeom prst="roundRect">
              <a:avLst>
                <a:gd name="adj" fmla="val 5190"/>
              </a:avLst>
            </a:prstGeom>
            <a:noFill/>
            <a:ln w="38100" cap="flat" cmpd="sng" algn="ctr">
              <a:solidFill>
                <a:srgbClr val="4F81BD">
                  <a:shade val="50000"/>
                </a:srgbClr>
              </a:solidFill>
              <a:prstDash val="solid"/>
            </a:ln>
            <a:effectLst>
              <a:outerShdw blurRad="50800" dist="38100" dir="2700000" algn="tl" rotWithShape="0">
                <a:prstClr val="black">
                  <a:alpha val="40000"/>
                </a:prstClr>
              </a:outerShdw>
            </a:effectLst>
          </p:spPr>
          <p:txBody>
            <a:bodyPr/>
            <a:lstStyle/>
            <a:p>
              <a:pPr indent="114300">
                <a:defRPr/>
              </a:pPr>
              <a:r>
                <a:rPr lang="en-US" sz="900" kern="100" dirty="0">
                  <a:solidFill>
                    <a:prstClr val="black"/>
                  </a:solidFill>
                  <a:latin typeface="ＭＳ ゴシック"/>
                  <a:ea typeface="ＭＳ 明朝"/>
                  <a:cs typeface="Times New Roman"/>
                </a:rPr>
                <a:t> </a:t>
              </a:r>
              <a:endParaRPr lang="ja-JP" altLang="en-US" sz="1050" kern="100" dirty="0">
                <a:solidFill>
                  <a:prstClr val="black"/>
                </a:solidFill>
                <a:latin typeface="Century"/>
                <a:ea typeface="ＭＳ 明朝"/>
                <a:cs typeface="Times New Roman"/>
              </a:endParaRPr>
            </a:p>
          </p:txBody>
        </p:sp>
        <p:sp>
          <p:nvSpPr>
            <p:cNvPr id="12" name="正方形/長方形 11"/>
            <p:cNvSpPr/>
            <p:nvPr/>
          </p:nvSpPr>
          <p:spPr>
            <a:xfrm>
              <a:off x="5706137" y="2016210"/>
              <a:ext cx="3179321" cy="3288949"/>
            </a:xfrm>
            <a:prstGeom prst="rect">
              <a:avLst/>
            </a:prstGeom>
            <a:noFill/>
            <a:ln w="25400" cap="flat" cmpd="sng" algn="ctr">
              <a:noFill/>
              <a:prstDash val="solid"/>
            </a:ln>
            <a:effectLst/>
          </p:spPr>
          <p:txBody>
            <a:bodyPr/>
            <a:lstStyle/>
            <a:p>
              <a:pPr>
                <a:lnSpc>
                  <a:spcPts val="1400"/>
                </a:lnSpc>
                <a:defRPr/>
              </a:pPr>
              <a:r>
                <a:rPr lang="ja-JP" altLang="en-US" sz="13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上方</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演芸</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資料館</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施設のあり方検討</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金剛コロニー</a:t>
              </a:r>
            </a:p>
            <a:p>
              <a:pPr>
                <a:lnSpc>
                  <a:spcPts val="14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平成</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年度民営化に向けた取組み</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子どもライフサポートセンター</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通所の廃止をめざす</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en-US" altLang="ja-JP" sz="1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入所実態を踏まえた施設のあり方を検討</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中河内救命救急センター</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運営形態の</a:t>
              </a:r>
              <a:r>
                <a:rPr lang="ja-JP" altLang="en-US" sz="1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あり方について、東大阪市・</a:t>
              </a:r>
              <a:endParaRPr lang="en-US" altLang="ja-JP" sz="1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東大阪市立総合病院と協議を継続</a:t>
              </a:r>
              <a:endParaRPr lang="en-US" altLang="ja-JP" sz="1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中央図書館</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施設管理業務等に指定管理者制度導入</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中之島図書館</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施設管理業務等に指定管理者制度導入</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新しいタイプの図書館にリニューアル</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5787415" y="1505835"/>
              <a:ext cx="3016766" cy="429334"/>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年度行財政改革の取組みについて」で示した方向性等の取組みを進める施設</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６施設</a:t>
              </a:r>
              <a:r>
                <a:rPr lang="en-US" altLang="ja-JP" sz="1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62" name="右矢印 14"/>
            <p:cNvSpPr>
              <a:spLocks noChangeArrowheads="1"/>
            </p:cNvSpPr>
            <p:nvPr/>
          </p:nvSpPr>
          <p:spPr bwMode="auto">
            <a:xfrm>
              <a:off x="5140181" y="2737492"/>
              <a:ext cx="371438" cy="1846389"/>
            </a:xfrm>
            <a:prstGeom prst="rightArrow">
              <a:avLst>
                <a:gd name="adj1" fmla="val 47944"/>
                <a:gd name="adj2" fmla="val 50000"/>
              </a:avLst>
            </a:prstGeom>
            <a:solidFill>
              <a:srgbClr val="4F81BD"/>
            </a:solidFill>
            <a:ln w="25400" algn="ctr">
              <a:solidFill>
                <a:srgbClr val="385D8A"/>
              </a:solidFill>
              <a:miter lim="800000"/>
              <a:headEnd/>
              <a:tailEnd/>
            </a:ln>
          </p:spPr>
          <p:txBody>
            <a:bodyPr anchor="ctr"/>
            <a:lstStyle/>
            <a:p>
              <a:pPr fontAlgn="base">
                <a:spcBef>
                  <a:spcPct val="0"/>
                </a:spcBef>
                <a:spcAft>
                  <a:spcPct val="0"/>
                </a:spcAft>
              </a:pPr>
              <a:endParaRPr lang="ja-JP" altLang="en-US">
                <a:solidFill>
                  <a:prstClr val="black"/>
                </a:solidFill>
              </a:endParaRPr>
            </a:p>
          </p:txBody>
        </p:sp>
      </p:grpSp>
      <p:sp>
        <p:nvSpPr>
          <p:cNvPr id="2053" name="正方形/長方形 15"/>
          <p:cNvSpPr>
            <a:spLocks noChangeArrowheads="1"/>
          </p:cNvSpPr>
          <p:nvPr/>
        </p:nvSpPr>
        <p:spPr bwMode="auto">
          <a:xfrm>
            <a:off x="107504" y="771962"/>
            <a:ext cx="90364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ts val="1800"/>
              </a:lnSpc>
              <a:spcBef>
                <a:spcPct val="0"/>
              </a:spcBef>
              <a:spcAft>
                <a:spcPct val="0"/>
              </a:spcAft>
            </a:pPr>
            <a:r>
              <a:rPr lang="ja-JP" altLang="en-US" dirty="0" smtClean="0">
                <a:solidFill>
                  <a:prstClr val="black"/>
                </a:solidFill>
              </a:rPr>
              <a:t>　</a:t>
            </a:r>
            <a:r>
              <a:rPr lang="ja-JP" altLang="en-US" sz="1600" dirty="0" smtClean="0">
                <a:solidFill>
                  <a:prstClr val="black"/>
                </a:solidFill>
                <a:latin typeface="Microsoft Himalaya" panose="01010100010101010101" pitchFamily="2" charset="0"/>
                <a:ea typeface="Meiryo UI" panose="020B0604030504040204" pitchFamily="50" charset="-128"/>
                <a:cs typeface="Microsoft Himalaya" panose="01010100010101010101" pitchFamily="2" charset="0"/>
              </a:rPr>
              <a:t>■</a:t>
            </a:r>
            <a:r>
              <a:rPr lang="ja-JP" altLang="en-US" sz="1600" dirty="0" smtClean="0">
                <a:solidFill>
                  <a:prstClr val="black"/>
                </a:solidFill>
                <a:latin typeface="Microsoft Himalaya" panose="01010100010101010101" pitchFamily="2" charset="0"/>
                <a:cs typeface="Microsoft Himalaya" panose="01010100010101010101" pitchFamily="2" charset="0"/>
              </a:rPr>
              <a:t>　公の施設</a:t>
            </a:r>
            <a:r>
              <a:rPr lang="ja-JP" altLang="en-US" dirty="0">
                <a:solidFill>
                  <a:prstClr val="black"/>
                </a:solidFill>
              </a:rPr>
              <a:t>　</a:t>
            </a:r>
            <a:r>
              <a:rPr lang="ja-JP" altLang="en-US" dirty="0" smtClean="0">
                <a:solidFill>
                  <a:prstClr val="black"/>
                </a:solidFill>
              </a:rPr>
              <a:t> </a:t>
            </a:r>
            <a:endParaRPr lang="en-US" altLang="ja-JP" dirty="0" smtClean="0">
              <a:solidFill>
                <a:prstClr val="black"/>
              </a:solidFill>
            </a:endParaRPr>
          </a:p>
          <a:p>
            <a:pPr fontAlgn="base">
              <a:lnSpc>
                <a:spcPts val="1800"/>
              </a:lnSpc>
              <a:spcBef>
                <a:spcPct val="0"/>
              </a:spcBef>
              <a:spcAft>
                <a:spcPct val="0"/>
              </a:spcAft>
            </a:pPr>
            <a:r>
              <a:rPr lang="ja-JP" altLang="en-US" dirty="0" smtClean="0">
                <a:solidFill>
                  <a:prstClr val="black"/>
                </a:solidFill>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公</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の施設</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72</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）について、これまでの取組みの進捗状況や社会情勢の変化</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を踏まえた点検を実</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施し、</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施設について「平成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年度行財政改革の取組みについて」で示した方向性等の取組みを進めて</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いきます。</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5" name="スライド番号プレースホルダー 3"/>
          <p:cNvSpPr>
            <a:spLocks noGrp="1"/>
          </p:cNvSpPr>
          <p:nvPr>
            <p:ph type="sldNum" sz="quarter" idx="12"/>
          </p:nvPr>
        </p:nvSpPr>
        <p:spPr>
          <a:xfrm>
            <a:off x="3801368" y="6844630"/>
            <a:ext cx="2124004" cy="533007"/>
          </a:xfrm>
        </p:spPr>
        <p:txBody>
          <a:bodyPr/>
          <a:lstStyle/>
          <a:p>
            <a:pPr>
              <a:lnSpc>
                <a:spcPts val="1500"/>
              </a:lnSpc>
              <a:defRPr/>
            </a:pPr>
            <a:r>
              <a:rPr lang="ja-JP" altLang="en-US" kern="100" dirty="0" smtClean="0">
                <a:solidFill>
                  <a:prstClr val="black">
                    <a:tint val="75000"/>
                  </a:prstClr>
                </a:solidFill>
                <a:latin typeface="Century"/>
                <a:ea typeface="ＭＳ 明朝"/>
                <a:cs typeface="Times New Roman"/>
              </a:rPr>
              <a:t>　</a:t>
            </a:r>
            <a:endParaRPr lang="ja-JP" altLang="ja-JP" kern="100" dirty="0">
              <a:solidFill>
                <a:prstClr val="black">
                  <a:tint val="75000"/>
                </a:prstClr>
              </a:solidFill>
              <a:latin typeface="Century"/>
              <a:ea typeface="ＭＳ 明朝"/>
              <a:cs typeface="Times New Roman"/>
            </a:endParaRPr>
          </a:p>
          <a:p>
            <a:pPr>
              <a:defRPr/>
            </a:pPr>
            <a:endParaRPr lang="ja-JP" altLang="en-US" dirty="0">
              <a:solidFill>
                <a:prstClr val="black">
                  <a:tint val="75000"/>
                </a:prstClr>
              </a:solidFill>
            </a:endParaRPr>
          </a:p>
        </p:txBody>
      </p:sp>
      <p:sp>
        <p:nvSpPr>
          <p:cNvPr id="20" name="正方形/長方形 19"/>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fld id="{C8692C38-0430-4F61-A0D4-4C5C3C1314F7}" type="slidenum">
              <a:rPr lang="ja-JP" altLang="en-US" smtClean="0">
                <a:solidFill>
                  <a:prstClr val="black"/>
                </a:solidFill>
              </a:rPr>
              <a:pPr algn="ctr" fontAlgn="base">
                <a:spcBef>
                  <a:spcPct val="0"/>
                </a:spcBef>
                <a:spcAft>
                  <a:spcPct val="0"/>
                </a:spcAft>
              </a:pPr>
              <a:t>122</a:t>
            </a:fld>
            <a:endParaRPr lang="ja-JP" altLang="en-US" dirty="0">
              <a:solidFill>
                <a:prstClr val="black"/>
              </a:solidFill>
            </a:endParaRPr>
          </a:p>
        </p:txBody>
      </p:sp>
      <p:sp>
        <p:nvSpPr>
          <p:cNvPr id="23" name="正方形/長方形 22"/>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④　公の施設の改革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a:off x="179512" y="701408"/>
            <a:ext cx="8784976" cy="0"/>
          </a:xfrm>
          <a:prstGeom prst="line">
            <a:avLst/>
          </a:prstGeom>
          <a:ln>
            <a:solidFill>
              <a:srgbClr val="92D05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39440435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711335320"/>
              </p:ext>
            </p:extLst>
          </p:nvPr>
        </p:nvGraphicFramePr>
        <p:xfrm>
          <a:off x="250825" y="1091479"/>
          <a:ext cx="8642351" cy="5577881"/>
        </p:xfrm>
        <a:graphic>
          <a:graphicData uri="http://schemas.openxmlformats.org/drawingml/2006/table">
            <a:tbl>
              <a:tblPr firstRow="1" firstCol="1" bandRow="1">
                <a:tableStyleId>{BC89EF96-8CEA-46FF-86C4-4CE0E7609802}</a:tableStyleId>
              </a:tblPr>
              <a:tblGrid>
                <a:gridCol w="1072668"/>
                <a:gridCol w="2672351"/>
                <a:gridCol w="2592705"/>
                <a:gridCol w="2304627"/>
              </a:tblGrid>
              <a:tr h="370017">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施設名</a:t>
                      </a:r>
                    </a:p>
                  </a:txBody>
                  <a:tcPr marL="58606" marR="58606" marT="0" marB="0" anchor="ctr">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「平成２６年度行財政改革の取組みについて」</a:t>
                      </a:r>
                      <a:endPar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000" kern="100" dirty="0" err="1"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で</a:t>
                      </a:r>
                      <a:r>
                        <a:rPr lang="ja-JP" sz="1000" kern="100" dirty="0" err="1"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8606" marR="58606" marT="0" marB="0" anchor="ctr">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8606" marR="58606" marT="0" marB="0" anchor="ctr">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a:t>
                      </a:r>
                    </a:p>
                  </a:txBody>
                  <a:tcPr marL="58606" marR="58606" marT="0" marB="0" anchor="ctr">
                    <a:solidFill>
                      <a:srgbClr val="0070C0"/>
                    </a:solidFill>
                  </a:tcPr>
                </a:tc>
              </a:tr>
              <a:tr h="1463448">
                <a:tc>
                  <a:txBody>
                    <a:bodyPr/>
                    <a:lstStyle/>
                    <a:p>
                      <a:pPr algn="just">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上方演芸資料館（ワッハ上方）</a:t>
                      </a:r>
                    </a:p>
                  </a:txBody>
                  <a:tcPr marL="58606" marR="58606" marT="0" marB="0" anchor="ctr">
                    <a:noFill/>
                  </a:tcPr>
                </a:tc>
                <a:tc>
                  <a:txBody>
                    <a:bodyPr/>
                    <a:lstStyle/>
                    <a:p>
                      <a:pPr marL="133985" indent="-133985" algn="just">
                        <a:spcAft>
                          <a:spcPts val="0"/>
                        </a:spcAft>
                      </a:pP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年度実績（</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年度は事業計画を含む）を踏まえ、アーツカウンシルで評価</a:t>
                      </a:r>
                    </a:p>
                    <a:p>
                      <a:pPr marL="133985" indent="-133985" algn="just">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spcAft>
                          <a:spcPts val="0"/>
                        </a:spcAft>
                      </a:pP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○アーツカウンシルでの評価を踏まえ、平成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年度以降のあり方について、</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月議会まで</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に府の方針</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を決定</a:t>
                      </a:r>
                    </a:p>
                  </a:txBody>
                  <a:tcPr marL="58606" marR="58606" marT="36000" marB="0">
                    <a:noFill/>
                  </a:tcPr>
                </a:tc>
                <a:tc>
                  <a:txBody>
                    <a:bodyPr/>
                    <a:lstStyle/>
                    <a:p>
                      <a:pPr marL="133985" marR="0" indent="-133985" algn="just" defTabSz="914400" rtl="0" eaLnBrk="1" fontAlgn="auto" latinLnBrk="0" hangingPunct="1">
                        <a:lnSpc>
                          <a:spcPct val="1000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ja-JP" altLang="en-US" sz="1000" b="0"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文化振興会議アーツカウンシル部会</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ら府に対し、大阪独自の文化である上方演芸を後世に伝えていくことは、府の文化行政が担うべき役割の一つであり、現時点では、その仕事は「ワッハ上方」が果たすことが望ましいこと、当面は現在地でワッハ上方の使命を果たすことや、資料の蓄積、閲覧、研究により適した場所がある場合は移転を検討することなどの提言あり</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noFill/>
                  </a:tcPr>
                </a:tc>
                <a:tc>
                  <a:txBody>
                    <a:bodyPr/>
                    <a:lstStyle/>
                    <a:p>
                      <a:pPr marL="133985" marR="0" indent="-133985" algn="just" defTabSz="914400" rtl="0" eaLnBrk="1" fontAlgn="auto" latinLnBrk="0" hangingPunct="1">
                        <a:lnSpc>
                          <a:spcPct val="100000"/>
                        </a:lnSpc>
                        <a:spcBef>
                          <a:spcPts val="0"/>
                        </a:spcBef>
                        <a:spcAft>
                          <a:spcPts val="0"/>
                        </a:spcAft>
                        <a:buClrTx/>
                        <a:buSzTx/>
                        <a:buFontTx/>
                        <a:buNone/>
                        <a:tabLst/>
                        <a:defRPr/>
                      </a:pP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提言</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を踏まえ、平成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年度以降のあり方について、</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月議会まで</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府の方針</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を決定</a:t>
                      </a:r>
                    </a:p>
                  </a:txBody>
                  <a:tcPr marL="58606" marR="58606" marT="36000" marB="0">
                    <a:noFill/>
                  </a:tcPr>
                </a:tc>
              </a:tr>
              <a:tr h="479512">
                <a:tc>
                  <a:txBody>
                    <a:bodyPr/>
                    <a:lstStyle/>
                    <a:p>
                      <a:pPr algn="just">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金剛コロニー</a:t>
                      </a:r>
                    </a:p>
                  </a:txBody>
                  <a:tcPr marL="58596" marR="58596" marT="0" marB="0" anchor="ctr"/>
                </a:tc>
                <a:tc>
                  <a:txBody>
                    <a:bodyPr/>
                    <a:lstStyle/>
                    <a:p>
                      <a:pPr marL="133985" indent="-133985" algn="just">
                        <a:lnSpc>
                          <a:spcPts val="1400"/>
                        </a:lnSpc>
                        <a:spcAft>
                          <a:spcPts val="0"/>
                        </a:spcAft>
                      </a:pP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29</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年度の民営化に向けた取組みを継続</a:t>
                      </a:r>
                      <a:endParaRPr lang="ja-JP" alt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tc>
                <a:tc>
                  <a:txBody>
                    <a:bodyPr/>
                    <a:lstStyle/>
                    <a:p>
                      <a:pPr marL="133985" indent="-133985" algn="just">
                        <a:lnSpc>
                          <a:spcPts val="14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年度の民営化に向けて、地域生活支援拠点施設等の整備を計画的に進める</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tc>
                <a:tc>
                  <a:txBody>
                    <a:bodyPr/>
                    <a:lstStyle/>
                    <a:p>
                      <a:pPr marL="133985" indent="-133985" algn="just">
                        <a:lnSpc>
                          <a:spcPts val="1400"/>
                        </a:lnSpc>
                        <a:spcAft>
                          <a:spcPts val="0"/>
                        </a:spcAft>
                      </a:pP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29</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年度の民営化に向けた取組みを継続</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tc>
              </a:tr>
              <a:tr h="878146">
                <a:tc>
                  <a:txBody>
                    <a:bodyPr/>
                    <a:lstStyle/>
                    <a:p>
                      <a:pPr algn="just">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子ども</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ライフ</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サポートセンター</a:t>
                      </a:r>
                      <a:endParaRPr lang="ja-JP" sz="10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78" marR="68578" marT="0" marB="0" anchor="ctr">
                    <a:noFill/>
                  </a:tcPr>
                </a:tc>
                <a:tc>
                  <a:txBody>
                    <a:bodyPr/>
                    <a:lstStyle/>
                    <a:p>
                      <a:pPr marL="133985" indent="-133985" algn="just">
                        <a:spcAft>
                          <a:spcPts val="0"/>
                        </a:spcAft>
                      </a:pP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○通所については、「子ども・若者自立支援センター」や「地域支援ネットワーク」の設置状況等を踏まえ、廃止をめざす</a:t>
                      </a:r>
                      <a:endParaRPr lang="ja-JP" altLang="ja-JP" sz="10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78" marR="68578" marT="36000" marB="0">
                    <a:noFill/>
                  </a:tcPr>
                </a:tc>
                <a:tc>
                  <a:txBody>
                    <a:bodyPr/>
                    <a:lstStyle/>
                    <a:p>
                      <a:pPr marL="133985" indent="-133985" algn="just">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○地域の支援体制確立を含め、通所事業の廃止に向けたプロセスを検討</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marR="0" indent="-133985"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○開設時と比べて、入所児童における、ひきこもり・不登校等の児童の割合が低下</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78" marR="68578" marT="36000" marB="0">
                    <a:noFill/>
                  </a:tcPr>
                </a:tc>
                <a:tc>
                  <a:txBody>
                    <a:bodyPr/>
                    <a:lstStyle/>
                    <a:p>
                      <a:pPr marL="133985" indent="-133985" algn="just">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〇通所については、</a:t>
                      </a:r>
                      <a:r>
                        <a:rPr lang="ja-JP" altLang="en-US" sz="1000" b="0"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民間支援機関や市町村と協働のうえ、廃止をめざす</a:t>
                      </a:r>
                      <a:endParaRPr lang="en-US" altLang="ja-JP" sz="1000" b="0"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spcAft>
                          <a:spcPts val="0"/>
                        </a:spcAft>
                      </a:pPr>
                      <a:endParaRPr lang="en-US" altLang="ja-JP" sz="1000" b="0" strike="sng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marR="0" indent="-133985" algn="just" defTabSz="914400" rtl="0" eaLnBrk="1" fontAlgn="auto" latinLnBrk="0" hangingPunct="1">
                        <a:lnSpc>
                          <a:spcPct val="100000"/>
                        </a:lnSpc>
                        <a:spcBef>
                          <a:spcPts val="0"/>
                        </a:spcBef>
                        <a:spcAft>
                          <a:spcPts val="0"/>
                        </a:spcAft>
                        <a:buClrTx/>
                        <a:buSzTx/>
                        <a:buFontTx/>
                        <a:buNone/>
                        <a:tabLst/>
                        <a:defRPr/>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○入所については、入所実態を踏まえた施設のあり方を検討</a:t>
                      </a:r>
                      <a:endParaRPr lang="ja-JP"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78" marR="68578" marT="36000" marB="0">
                    <a:noFill/>
                  </a:tcPr>
                </a:tc>
              </a:tr>
              <a:tr h="609478">
                <a:tc>
                  <a:txBody>
                    <a:bodyPr/>
                    <a:lstStyle/>
                    <a:p>
                      <a:pPr algn="just">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中河内救命</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救急</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0" marB="0" anchor="ctr">
                    <a:noFill/>
                  </a:tcPr>
                </a:tc>
                <a:tc>
                  <a:txBody>
                    <a:bodyPr/>
                    <a:lstStyle/>
                    <a:p>
                      <a:pPr marL="133985" indent="-133985" algn="just">
                        <a:lnSpc>
                          <a:spcPts val="1400"/>
                        </a:lnSpc>
                        <a:spcAft>
                          <a:spcPts val="0"/>
                        </a:spcAft>
                      </a:pP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○運営形態のあり方について、東大阪市・東大阪市立総合病院と協議を継続していく</a:t>
                      </a:r>
                    </a:p>
                    <a:p>
                      <a:pPr algn="just">
                        <a:lnSpc>
                          <a:spcPts val="14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noFill/>
                  </a:tcPr>
                </a:tc>
                <a:tc>
                  <a:txBody>
                    <a:bodyPr/>
                    <a:lstStyle/>
                    <a:p>
                      <a:pPr marL="133985" indent="-133985" algn="just">
                        <a:lnSpc>
                          <a:spcPts val="1400"/>
                        </a:lnSpc>
                        <a:spcAft>
                          <a:spcPts val="0"/>
                        </a:spcAft>
                      </a:pP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○運営形態のあり方について、東大阪市・東大阪市立総合病院と協議を継続</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中</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noFill/>
                  </a:tcPr>
                </a:tc>
                <a:tc>
                  <a:txBody>
                    <a:bodyPr/>
                    <a:lstStyle/>
                    <a:p>
                      <a:pPr marL="133985" indent="-133985" algn="just">
                        <a:lnSpc>
                          <a:spcPts val="1400"/>
                        </a:lnSpc>
                        <a:spcAft>
                          <a:spcPts val="0"/>
                        </a:spcAft>
                      </a:pP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○運営形態のあり方について、東大阪市・東大阪市立総合病院と協議を継続していく</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noFill/>
                  </a:tcPr>
                </a:tc>
              </a:tr>
              <a:tr h="465462">
                <a:tc>
                  <a:txBody>
                    <a:bodyPr/>
                    <a:lstStyle/>
                    <a:p>
                      <a:pPr algn="just">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中央</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図書館</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0" marB="0" anchor="ctr">
                    <a:noFill/>
                  </a:tcPr>
                </a:tc>
                <a:tc>
                  <a:txBody>
                    <a:bodyPr/>
                    <a:lstStyle/>
                    <a:p>
                      <a:pPr marL="133985" indent="-133985" algn="just">
                        <a:lnSpc>
                          <a:spcPts val="14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年度に施設管理業務等に指定管理者制度を導入</a:t>
                      </a:r>
                      <a:endParaRPr lang="ja-JP" altLang="ja-JP" sz="1000" i="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noFill/>
                  </a:tcPr>
                </a:tc>
                <a:tc>
                  <a:txBody>
                    <a:bodyPr/>
                    <a:lstStyle/>
                    <a:p>
                      <a:pPr marL="133985" indent="-133985" algn="just">
                        <a:lnSpc>
                          <a:spcPts val="14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年度から指定管理者制度を導入するための条例改正を実施予定</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noFill/>
                  </a:tcPr>
                </a:tc>
                <a:tc>
                  <a:txBody>
                    <a:bodyPr/>
                    <a:lstStyle/>
                    <a:p>
                      <a:pPr marL="133985" indent="-133985" algn="just">
                        <a:lnSpc>
                          <a:spcPts val="1400"/>
                        </a:lnSpc>
                        <a:spcAft>
                          <a:spcPts val="0"/>
                        </a:spcAft>
                      </a:pP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月から施設管理業務等に指定管理者制度を導入</a:t>
                      </a:r>
                      <a:endParaRPr lang="ja-JP" sz="1000" i="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noFill/>
                  </a:tcPr>
                </a:tc>
              </a:tr>
              <a:tr h="1311818">
                <a:tc>
                  <a:txBody>
                    <a:bodyPr/>
                    <a:lstStyle/>
                    <a:p>
                      <a:pPr algn="just">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中之島図書館</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0" marB="0" anchor="ctr">
                    <a:noFill/>
                  </a:tcPr>
                </a:tc>
                <a:tc>
                  <a:txBody>
                    <a:bodyPr/>
                    <a:lstStyle/>
                    <a:p>
                      <a:pPr marL="133985" marR="0" indent="-133985" algn="just" defTabSz="914400" rtl="0" eaLnBrk="1" fontAlgn="auto" latinLnBrk="0" hangingPunct="1">
                        <a:lnSpc>
                          <a:spcPts val="1400"/>
                        </a:lnSpc>
                        <a:spcBef>
                          <a:spcPts val="0"/>
                        </a:spcBef>
                        <a:spcAft>
                          <a:spcPts val="0"/>
                        </a:spcAft>
                        <a:buClrTx/>
                        <a:buSzTx/>
                        <a:buFontTx/>
                        <a:buNone/>
                        <a:tabLst/>
                        <a:defRPr/>
                      </a:pPr>
                      <a:r>
                        <a:rPr lang="ja-JP" altLang="en-US" sz="1000" i="0" kern="100" dirty="0" smtClean="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中之島図書館については、建物、蔵書、培ってきたノウハウなどの特徴を最大限活用し、平成</a:t>
                      </a:r>
                      <a:r>
                        <a:rPr lang="en-US" altLang="ja-JP"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年度中に新しいタイプの図書館にリニューアルする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400"/>
                        </a:lnSpc>
                        <a:spcAft>
                          <a:spcPts val="0"/>
                        </a:spcAft>
                      </a:pPr>
                      <a:endParaRPr lang="en-US" altLang="ja-JP" sz="1000" i="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marR="0" indent="-133985" algn="just" defTabSz="914400" rtl="0" eaLnBrk="1" fontAlgn="auto" latinLnBrk="0" hangingPunct="1">
                        <a:lnSpc>
                          <a:spcPts val="1400"/>
                        </a:lnSpc>
                        <a:spcBef>
                          <a:spcPts val="0"/>
                        </a:spcBef>
                        <a:spcAft>
                          <a:spcPts val="0"/>
                        </a:spcAft>
                        <a:buClrTx/>
                        <a:buSzTx/>
                        <a:buFontTx/>
                        <a:buNone/>
                        <a:tabLst/>
                        <a:defRPr/>
                      </a:pP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年度に施設管理業務等に指定管理者制度を導入</a:t>
                      </a:r>
                      <a:endParaRPr lang="ja-JP" altLang="ja-JP" sz="1000" i="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noFill/>
                  </a:tcPr>
                </a:tc>
                <a:tc>
                  <a:txBody>
                    <a:bodyPr/>
                    <a:lstStyle/>
                    <a:p>
                      <a:pPr marL="133985" indent="-133985" algn="just">
                        <a:lnSpc>
                          <a:spcPts val="14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月のグランドオープンに向けての改修工事等を実施</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4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4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年度から指定管理者制度を導入するための条例改正等を実施予定</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noFill/>
                  </a:tcPr>
                </a:tc>
                <a:tc>
                  <a:txBody>
                    <a:bodyPr/>
                    <a:lstStyle/>
                    <a:p>
                      <a:pPr marL="133985" indent="-133985" algn="just">
                        <a:lnSpc>
                          <a:spcPts val="1400"/>
                        </a:lnSpc>
                        <a:spcAft>
                          <a:spcPts val="0"/>
                        </a:spcAft>
                      </a:pP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月から施設管理業務等に指定管理者制度を導入</a:t>
                      </a:r>
                      <a:endParaRPr lang="ja-JP" sz="1000" i="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noFill/>
                  </a:tcPr>
                </a:tc>
              </a:tr>
            </a:tbl>
          </a:graphicData>
        </a:graphic>
      </p:graphicFrame>
      <p:sp>
        <p:nvSpPr>
          <p:cNvPr id="3096" name="テキスト ボックス 1"/>
          <p:cNvSpPr txBox="1">
            <a:spLocks noChangeArrowheads="1"/>
          </p:cNvSpPr>
          <p:nvPr/>
        </p:nvSpPr>
        <p:spPr bwMode="auto">
          <a:xfrm>
            <a:off x="250825" y="783702"/>
            <a:ext cx="74895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pP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平成２６年度行財政改革の取組みについて</a:t>
            </a: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」で示した</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方向性等の取組みを進める施設</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fld id="{C8692C38-0430-4F61-A0D4-4C5C3C1314F7}" type="slidenum">
              <a:rPr lang="ja-JP" altLang="en-US" smtClean="0">
                <a:solidFill>
                  <a:prstClr val="black"/>
                </a:solidFill>
              </a:rPr>
              <a:pPr algn="ctr" fontAlgn="base">
                <a:spcBef>
                  <a:spcPct val="0"/>
                </a:spcBef>
                <a:spcAft>
                  <a:spcPct val="0"/>
                </a:spcAft>
              </a:pPr>
              <a:t>123</a:t>
            </a:fld>
            <a:endParaRPr lang="ja-JP" altLang="en-US" dirty="0">
              <a:solidFill>
                <a:prstClr val="black"/>
              </a:solidFill>
            </a:endParaRPr>
          </a:p>
        </p:txBody>
      </p:sp>
      <p:sp>
        <p:nvSpPr>
          <p:cNvPr id="11" name="正方形/長方形 10"/>
          <p:cNvSpPr/>
          <p:nvPr/>
        </p:nvSpPr>
        <p:spPr>
          <a:xfrm>
            <a:off x="295624" y="4462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④　公の施設の改革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692696"/>
            <a:ext cx="8784976" cy="0"/>
          </a:xfrm>
          <a:prstGeom prst="line">
            <a:avLst/>
          </a:prstGeom>
          <a:ln>
            <a:solidFill>
              <a:srgbClr val="92D05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07246318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57972"/>
            <a:ext cx="8989031" cy="1815882"/>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１．</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公共交通戦略（戦略４路線）</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府民の暮らしを支えるとともに、都市が成長していくうえで重要なインフラである公共交通については、将来に向けた取組みの方向性を示した「公共交通戦略」の下、各施策に取り組みます。</a:t>
            </a:r>
            <a:endParaRPr lang="en-US" altLang="ja-JP" sz="1600" strike="sngStrike"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特に、大阪の鉄道ネットワークを形成する路線である「戦略４路線（北大阪急行延伸、大阪モノレール延伸、なにわ筋線、西梅田十三新大阪連絡線）」については、事業費、スキーム、採算性や、鉄道事業者の意欲、地元市との連携等について十分精査しなが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事業実施の可否について個別に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検討を行います。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Group 39"/>
          <p:cNvGraphicFramePr>
            <a:graphicFrameLocks noGrp="1"/>
          </p:cNvGraphicFramePr>
          <p:nvPr>
            <p:extLst>
              <p:ext uri="{D42A27DB-BD31-4B8C-83A1-F6EECF244321}">
                <p14:modId xmlns:p14="http://schemas.microsoft.com/office/powerpoint/2010/main" val="793240213"/>
              </p:ext>
            </p:extLst>
          </p:nvPr>
        </p:nvGraphicFramePr>
        <p:xfrm>
          <a:off x="56369" y="3501008"/>
          <a:ext cx="8961437" cy="3247201"/>
        </p:xfrm>
        <a:graphic>
          <a:graphicData uri="http://schemas.openxmlformats.org/drawingml/2006/table">
            <a:tbl>
              <a:tblPr/>
              <a:tblGrid>
                <a:gridCol w="1240475"/>
                <a:gridCol w="3318598"/>
                <a:gridCol w="4402364"/>
              </a:tblGrid>
              <a:tr h="33522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endParaRP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概要</a:t>
                      </a: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a:t>
                      </a:r>
                      <a:r>
                        <a:rPr kumimoji="1" lang="ja-JP" altLang="en-US" sz="1200" b="1" i="0" u="none" strike="noStrike" cap="none" normalizeH="0" baseline="0" dirty="0" smtClean="0">
                          <a:ln>
                            <a:noFill/>
                          </a:ln>
                          <a:solidFill>
                            <a:srgbClr val="FFFFFF"/>
                          </a:solidFill>
                          <a:effectLst/>
                          <a:latin typeface="Meiryo UI" pitchFamily="50" charset="-128"/>
                          <a:ea typeface="ＭＳ Ｐゴシック" pitchFamily="50" charset="-128"/>
                        </a:rPr>
                        <a:t>数値は概数</a:t>
                      </a: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今後の対応方針</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r>
              <a:tr h="923309">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北大阪急行延伸</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（千里中央～新箕面）</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600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＊府戦略本部会議で決定した事業スキーム</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府の負担は事業費の</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1/6</a:t>
                      </a:r>
                      <a:r>
                        <a:rPr kumimoji="1" lang="ja-JP" altLang="en-US" sz="14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上限</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の下、平成</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年度末に鉄道事業者、地元市と締結した基本合意書に沿って協議・調整を進める</a:t>
                      </a: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655438">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大阪モノレール延伸</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9.0㎞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門真市～瓜生堂</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1,050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（インフラ：</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740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億、インフラ外：</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310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＊平成</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26</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年度中の事業化の意思決定に向け、関係者と協議調整</a:t>
                      </a: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644367">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なにわ筋線</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10.2㎞</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新大阪～</a:t>
                      </a:r>
                      <a:r>
                        <a:rPr kumimoji="1" lang="en-US" altLang="zh-TW"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JR</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南海難波</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2,500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＊事業化に向けた府市一体での検討をスタート</a:t>
                      </a: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（体制強化、共同調査）</a:t>
                      </a: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538372">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西梅田十三新大阪連絡線</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5.2㎞</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（西梅田～十三～新大阪）</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1,350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＊うめきたのまちづくり、東海道支線地下化の状況を見て判断</a:t>
                      </a: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bl>
          </a:graphicData>
        </a:graphic>
      </p:graphicFrame>
      <p:sp>
        <p:nvSpPr>
          <p:cNvPr id="8" name="テキスト ボックス 3"/>
          <p:cNvSpPr>
            <a:spLocks noChangeArrowheads="1"/>
          </p:cNvSpPr>
          <p:nvPr/>
        </p:nvSpPr>
        <p:spPr bwMode="auto">
          <a:xfrm>
            <a:off x="71530" y="2397785"/>
            <a:ext cx="8989031" cy="815191"/>
          </a:xfrm>
          <a:prstGeom prst="roundRect">
            <a:avLst>
              <a:gd name="adj" fmla="val 7463"/>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lvl="0" indent="0" defTabSz="914400" eaLnBrk="1" fontAlgn="auto" latinLnBrk="0" hangingPunct="1">
              <a:lnSpc>
                <a:spcPts val="1800"/>
              </a:lnSpc>
              <a:spcBef>
                <a:spcPts val="0"/>
              </a:spcBef>
              <a:spcAft>
                <a:spcPts val="0"/>
              </a:spcAft>
              <a:buClrTx/>
              <a:buSzTx/>
              <a:buFontTx/>
              <a:buNone/>
              <a:tabLst/>
              <a:defRPr/>
            </a:pPr>
            <a:r>
              <a:rPr kumimoji="0" lang="ja-JP" altLang="en-US" sz="1600" b="1" i="0" u="none" strike="noStrike" kern="0" cap="none" spc="0" normalizeH="0" baseline="0" noProof="0" dirty="0" smtClean="0">
                <a:ln>
                  <a:noFill/>
                </a:ln>
                <a:solidFill>
                  <a:sysClr val="windowText" lastClr="000000"/>
                </a:solidFill>
                <a:effectLst/>
                <a:uLnTx/>
                <a:uFillTx/>
                <a:latin typeface="Meiryo UI" pitchFamily="50" charset="-128"/>
                <a:ea typeface="Meiryo UI" pitchFamily="50" charset="-128"/>
                <a:cs typeface="Meiryo UI" pitchFamily="50" charset="-128"/>
              </a:rPr>
              <a:t> ◆ </a:t>
            </a:r>
            <a:r>
              <a:rPr kumimoji="0" lang="ja-JP" altLang="en-US" sz="1600" b="1" i="0" u="sng" strike="noStrike" kern="0" cap="none" spc="0" normalizeH="0" baseline="0" noProof="0" dirty="0" smtClean="0">
                <a:ln>
                  <a:noFill/>
                </a:ln>
                <a:solidFill>
                  <a:sysClr val="windowText" lastClr="000000"/>
                </a:solidFill>
                <a:effectLst/>
                <a:uLnTx/>
                <a:uFillTx/>
                <a:latin typeface="Meiryo UI" pitchFamily="50" charset="-128"/>
                <a:ea typeface="Meiryo UI" pitchFamily="50" charset="-128"/>
                <a:cs typeface="Meiryo UI" pitchFamily="50" charset="-128"/>
              </a:rPr>
              <a:t>府として、事業実施の可否の判断の際には、以下の事項を精査</a:t>
            </a:r>
            <a:r>
              <a:rPr kumimoji="0" lang="ja-JP" altLang="en-US" sz="1600" b="1" u="sng" kern="0" dirty="0">
                <a:solidFill>
                  <a:sysClr val="windowText" lastClr="000000"/>
                </a:solidFill>
                <a:latin typeface="Meiryo UI" pitchFamily="50" charset="-128"/>
                <a:ea typeface="Meiryo UI" pitchFamily="50" charset="-128"/>
                <a:cs typeface="Meiryo UI" pitchFamily="50" charset="-128"/>
              </a:rPr>
              <a:t>　</a:t>
            </a:r>
            <a:endParaRPr kumimoji="0" lang="en-US" altLang="ja-JP" sz="1600" b="1" u="sng" kern="0" dirty="0" smtClean="0">
              <a:solidFill>
                <a:sysClr val="windowText" lastClr="000000"/>
              </a:solidFill>
              <a:latin typeface="Meiryo UI" pitchFamily="50" charset="-128"/>
              <a:ea typeface="Meiryo UI" pitchFamily="50" charset="-128"/>
              <a:cs typeface="Meiryo UI" pitchFamily="50" charset="-128"/>
            </a:endParaRPr>
          </a:p>
          <a:p>
            <a:pPr marL="0" marR="0" lvl="0" indent="0" defTabSz="914400" eaLnBrk="1" fontAlgn="auto" latinLnBrk="0" hangingPunct="1">
              <a:lnSpc>
                <a:spcPts val="18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sysClr val="windowText" lastClr="000000"/>
                </a:solidFill>
                <a:effectLst/>
                <a:uLnTx/>
                <a:uFillTx/>
                <a:latin typeface="Meiryo UI" pitchFamily="50" charset="-128"/>
                <a:ea typeface="Meiryo UI" pitchFamily="50" charset="-128"/>
                <a:cs typeface="Meiryo UI" pitchFamily="50" charset="-128"/>
              </a:rPr>
              <a:t>　　　○ 事業費、事業スキーム、事業の採算性　○ 鉄道事業者の意欲、地元市との連携</a:t>
            </a:r>
            <a:endParaRPr kumimoji="0" lang="en-US" altLang="ja-JP" sz="1600" kern="0" dirty="0">
              <a:solidFill>
                <a:srgbClr val="FF0000"/>
              </a:solidFill>
              <a:latin typeface="Meiryo UI" pitchFamily="50" charset="-128"/>
              <a:ea typeface="Meiryo UI" pitchFamily="50" charset="-128"/>
              <a:cs typeface="Meiryo UI" pitchFamily="50" charset="-128"/>
            </a:endParaRPr>
          </a:p>
          <a:p>
            <a:pPr marL="0" marR="0" lvl="0" indent="0" defTabSz="914400" eaLnBrk="1" fontAlgn="auto" latinLnBrk="0" hangingPunct="1">
              <a:lnSpc>
                <a:spcPts val="18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sysClr val="windowText" lastClr="000000"/>
                </a:solidFill>
                <a:effectLst/>
                <a:uLnTx/>
                <a:uFillTx/>
                <a:latin typeface="Meiryo UI" pitchFamily="50" charset="-128"/>
                <a:ea typeface="Meiryo UI" pitchFamily="50" charset="-128"/>
                <a:cs typeface="Meiryo UI" pitchFamily="50" charset="-128"/>
              </a:rPr>
              <a:t>　　</a:t>
            </a:r>
            <a:r>
              <a:rPr kumimoji="0" lang="ja-JP" altLang="en-US" sz="1600" b="0" i="0" u="none" strike="noStrike" kern="0" cap="none" spc="0" normalizeH="0" noProof="0" dirty="0" smtClean="0">
                <a:ln>
                  <a:noFill/>
                </a:ln>
                <a:solidFill>
                  <a:sysClr val="windowText" lastClr="000000"/>
                </a:solidFill>
                <a:effectLst/>
                <a:uLnTx/>
                <a:uFillTx/>
                <a:latin typeface="Meiryo UI" pitchFamily="50" charset="-128"/>
                <a:ea typeface="Meiryo UI" pitchFamily="50" charset="-128"/>
                <a:cs typeface="Meiryo UI" pitchFamily="50" charset="-128"/>
              </a:rPr>
              <a:t>  </a:t>
            </a:r>
            <a:r>
              <a:rPr kumimoji="0" lang="ja-JP" altLang="en-US" sz="1600" b="0" i="0" u="none" strike="noStrike" kern="0" cap="none" spc="0" normalizeH="0" baseline="0" noProof="0" dirty="0" smtClean="0">
                <a:ln>
                  <a:noFill/>
                </a:ln>
                <a:solidFill>
                  <a:sysClr val="windowText" lastClr="000000"/>
                </a:solidFill>
                <a:effectLst/>
                <a:uLnTx/>
                <a:uFillTx/>
                <a:latin typeface="Meiryo UI" pitchFamily="50" charset="-128"/>
                <a:ea typeface="Meiryo UI" pitchFamily="50" charset="-128"/>
                <a:cs typeface="Meiryo UI" pitchFamily="50" charset="-128"/>
              </a:rPr>
              <a:t>○ 広域的な効果、関連まちづくり　○ 府としての関与の度合い、他の事業中路線の進捗状況　など</a:t>
            </a:r>
            <a:endParaRPr kumimoji="0" lang="en-US" altLang="ja-JP" sz="1600" b="0" i="0" u="none" strike="noStrike" kern="0" cap="none" spc="0" normalizeH="0" baseline="0" noProof="0" dirty="0" smtClean="0">
              <a:ln>
                <a:noFill/>
              </a:ln>
              <a:solidFill>
                <a:sysClr val="windowText" lastClr="000000"/>
              </a:solidFill>
              <a:effectLst/>
              <a:uLnTx/>
              <a:uFillTx/>
              <a:latin typeface="Meiryo UI" pitchFamily="50" charset="-128"/>
              <a:ea typeface="Meiryo UI" pitchFamily="50" charset="-128"/>
              <a:cs typeface="Meiryo UI" pitchFamily="50" charset="-128"/>
            </a:endParaRPr>
          </a:p>
        </p:txBody>
      </p:sp>
      <p:sp>
        <p:nvSpPr>
          <p:cNvPr id="2" name="下矢印 1"/>
          <p:cNvSpPr/>
          <p:nvPr/>
        </p:nvSpPr>
        <p:spPr>
          <a:xfrm>
            <a:off x="3779912" y="3212976"/>
            <a:ext cx="1584176" cy="264929"/>
          </a:xfrm>
          <a:prstGeom prst="down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9525">
            <a:solidFill>
              <a:srgbClr val="92D050"/>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124</a:t>
            </a:fld>
            <a:endParaRPr lang="ja-JP" altLang="en-US" dirty="0">
              <a:solidFill>
                <a:prstClr val="black"/>
              </a:solidFill>
            </a:endParaRPr>
          </a:p>
        </p:txBody>
      </p:sp>
      <p:sp>
        <p:nvSpPr>
          <p:cNvPr id="10" name="正方形/長方形 9"/>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）主なプロジェクト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の今後の方向性</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7645601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125</a:t>
            </a:fld>
            <a:endParaRPr lang="ja-JP" altLang="en-US" dirty="0">
              <a:solidFill>
                <a:prstClr val="black"/>
              </a:solidFill>
            </a:endParaRPr>
          </a:p>
        </p:txBody>
      </p:sp>
      <p:sp>
        <p:nvSpPr>
          <p:cNvPr id="7" name="テキスト ボックス 6"/>
          <p:cNvSpPr txBox="1"/>
          <p:nvPr/>
        </p:nvSpPr>
        <p:spPr>
          <a:xfrm>
            <a:off x="207414" y="548680"/>
            <a:ext cx="8873186" cy="4042132"/>
          </a:xfrm>
          <a:prstGeom prst="rect">
            <a:avLst/>
          </a:prstGeom>
          <a:noFill/>
        </p:spPr>
        <p:txBody>
          <a:bodyPr wrap="square" rtlCol="0">
            <a:spAutoFit/>
          </a:bodyPr>
          <a:lstStyle/>
          <a:p>
            <a:pP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２．南海トラフ巨大地震等、地震防災対策</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大阪府地域防災計画（平成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年３月）に基づき、主に南海トラフ巨大地震を想定した新たな地震防災対策を強力に推進するため、「新・大阪府地震防災アクションプラン」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年度末までに策定することとしています。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①　防潮堤の津波浸水対策</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高潮対策として整備した大阪湾の防潮堤は、南海トラフ巨大地震に伴う津波に対しても概ね「高さ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確保</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しています。しかし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年８月、大阪府地域防災会議の検討部会が公表した被害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想定で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液状化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により防潮堤が沈下し、浸水する可能性が明らかに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なりました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このため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年度から防潮堤の液状化対策に速やかに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取り組んで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おり、今後概ね</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年程度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完成させます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対策にあたっては、津波を直接防御する第一線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防潮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ライン（水門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外側）の防潮堤を優先実施す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こととし、特に、防潮堤の沈下により、地震直後に満潮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位で浸水する箇所については最優先で対策を</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完了させ、水門の内側等にある防潮堤についても、</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第一線防潮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ラインの対策に引き続き、順次、対策を</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実施していきます。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613396" y="4801327"/>
            <a:ext cx="3526556" cy="1796025"/>
            <a:chOff x="5671750" y="1452832"/>
            <a:chExt cx="2805455" cy="1224704"/>
          </a:xfrm>
        </p:grpSpPr>
        <p:pic>
          <p:nvPicPr>
            <p:cNvPr id="8" name="Picture 3" descr="D:\ShishidoH\Desktop\図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9161"/>
            <a:stretch/>
          </p:blipFill>
          <p:spPr bwMode="auto">
            <a:xfrm>
              <a:off x="5671750" y="1452832"/>
              <a:ext cx="2805455" cy="1224704"/>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7150992" y="2251619"/>
              <a:ext cx="650031" cy="175081"/>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陸　側</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5854848" y="1613528"/>
              <a:ext cx="650031" cy="225828"/>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海　側</a:t>
              </a:r>
              <a:endParaRPr lang="ja-JP" altLang="en-US" sz="1100"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15" name="正方形/長方形 14"/>
          <p:cNvSpPr/>
          <p:nvPr/>
        </p:nvSpPr>
        <p:spPr>
          <a:xfrm>
            <a:off x="295624" y="4462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）主なプロジェクト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の今後の方向性</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179512" y="476672"/>
            <a:ext cx="8784976" cy="0"/>
          </a:xfrm>
          <a:prstGeom prst="line">
            <a:avLst/>
          </a:prstGeom>
          <a:ln>
            <a:solidFill>
              <a:srgbClr val="92D050"/>
            </a:solidFill>
          </a:ln>
        </p:spPr>
        <p:style>
          <a:lnRef idx="3">
            <a:schemeClr val="accent3"/>
          </a:lnRef>
          <a:fillRef idx="0">
            <a:schemeClr val="accent3"/>
          </a:fillRef>
          <a:effectRef idx="2">
            <a:schemeClr val="accent3"/>
          </a:effectRef>
          <a:fontRef idx="minor">
            <a:schemeClr val="tx1"/>
          </a:fontRef>
        </p:style>
      </p:cxnSp>
      <p:grpSp>
        <p:nvGrpSpPr>
          <p:cNvPr id="17" name="グループ化 16"/>
          <p:cNvGrpSpPr>
            <a:grpSpLocks noChangeAspect="1"/>
          </p:cNvGrpSpPr>
          <p:nvPr/>
        </p:nvGrpSpPr>
        <p:grpSpPr>
          <a:xfrm>
            <a:off x="4211960" y="4263414"/>
            <a:ext cx="3915317" cy="2519293"/>
            <a:chOff x="6806400" y="3841987"/>
            <a:chExt cx="1325868" cy="723883"/>
          </a:xfrm>
        </p:grpSpPr>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t="9058"/>
            <a:stretch/>
          </p:blipFill>
          <p:spPr>
            <a:xfrm>
              <a:off x="6806400" y="3841987"/>
              <a:ext cx="1325868" cy="723883"/>
            </a:xfrm>
            <a:prstGeom prst="rect">
              <a:avLst/>
            </a:prstGeom>
            <a:ln>
              <a:solidFill>
                <a:sysClr val="windowText" lastClr="000000"/>
              </a:solidFill>
            </a:ln>
          </p:spPr>
        </p:pic>
        <p:sp>
          <p:nvSpPr>
            <p:cNvPr id="19" name="テキスト ボックス 1"/>
            <p:cNvSpPr txBox="1">
              <a:spLocks noChangeArrowheads="1"/>
            </p:cNvSpPr>
            <p:nvPr/>
          </p:nvSpPr>
          <p:spPr bwMode="auto">
            <a:xfrm>
              <a:off x="6810306" y="4285293"/>
              <a:ext cx="612000" cy="118941"/>
            </a:xfrm>
            <a:prstGeom prst="rect">
              <a:avLst/>
            </a:prstGeom>
            <a:solidFill>
              <a:schemeClr val="tx1"/>
            </a:solidFill>
            <a:ln>
              <a:noFill/>
            </a:ln>
            <a:extLst/>
          </p:spPr>
          <p:txBody>
            <a:bodyPr rot="0" vert="horz" wrap="square" lIns="74295" tIns="8890" rIns="74295" bIns="8890" anchor="ctr" anchorCtr="0" upright="1">
              <a:noAutofit/>
            </a:bodyPr>
            <a:lstStyle/>
            <a:p>
              <a:pPr algn="ctr"/>
              <a:r>
                <a:rPr lang="ja-JP" altLang="en-US" sz="900" b="1" kern="100" dirty="0">
                  <a:solidFill>
                    <a:prstClr val="white"/>
                  </a:solidFill>
                  <a:latin typeface="Century"/>
                  <a:ea typeface="HG丸ｺﾞｼｯｸM-PRO"/>
                  <a:cs typeface="Times New Roman"/>
                </a:rPr>
                <a:t>対策後</a:t>
              </a:r>
              <a:endParaRPr lang="ja-JP" altLang="en-US" sz="900" kern="100" dirty="0">
                <a:solidFill>
                  <a:prstClr val="white"/>
                </a:solidFill>
                <a:latin typeface="Century"/>
                <a:ea typeface="ＭＳ 明朝"/>
                <a:cs typeface="Times New Roman"/>
              </a:endParaRPr>
            </a:p>
          </p:txBody>
        </p:sp>
        <p:sp>
          <p:nvSpPr>
            <p:cNvPr id="20" name="テキスト ボックス 5"/>
            <p:cNvSpPr txBox="1">
              <a:spLocks noChangeArrowheads="1"/>
            </p:cNvSpPr>
            <p:nvPr/>
          </p:nvSpPr>
          <p:spPr bwMode="auto">
            <a:xfrm>
              <a:off x="7508031" y="4417957"/>
              <a:ext cx="612000" cy="118941"/>
            </a:xfrm>
            <a:prstGeom prst="rect">
              <a:avLst/>
            </a:prstGeom>
            <a:solidFill>
              <a:schemeClr val="tx1"/>
            </a:solidFill>
            <a:ln>
              <a:noFill/>
            </a:ln>
            <a:extLst/>
          </p:spPr>
          <p:txBody>
            <a:bodyPr rot="0" vert="horz" wrap="square" lIns="74295" tIns="8890" rIns="74295" bIns="8890" anchor="ctr" anchorCtr="0" upright="1">
              <a:noAutofit/>
            </a:bodyPr>
            <a:lstStyle/>
            <a:p>
              <a:pPr algn="ctr"/>
              <a:r>
                <a:rPr lang="ja-JP" altLang="en-US" sz="900" b="1" kern="100" dirty="0">
                  <a:solidFill>
                    <a:prstClr val="white"/>
                  </a:solidFill>
                  <a:latin typeface="Century"/>
                  <a:ea typeface="HG丸ｺﾞｼｯｸM-PRO"/>
                  <a:cs typeface="Times New Roman"/>
                </a:rPr>
                <a:t>対策前</a:t>
              </a:r>
              <a:endParaRPr lang="ja-JP" altLang="en-US" sz="900" kern="100" dirty="0">
                <a:solidFill>
                  <a:prstClr val="white"/>
                </a:solidFill>
                <a:latin typeface="Century"/>
                <a:ea typeface="ＭＳ 明朝"/>
                <a:cs typeface="Times New Roman"/>
              </a:endParaRPr>
            </a:p>
          </p:txBody>
        </p:sp>
      </p:grpSp>
    </p:spTree>
    <p:extLst>
      <p:ext uri="{BB962C8B-B14F-4D97-AF65-F5344CB8AC3E}">
        <p14:creationId xmlns:p14="http://schemas.microsoft.com/office/powerpoint/2010/main" val="319900014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4868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323528" y="642174"/>
            <a:ext cx="7200800" cy="338554"/>
          </a:xfrm>
          <a:prstGeom prst="rect">
            <a:avLst/>
          </a:prstGeom>
          <a:noFill/>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　密集市街地対策</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410059" y="2924944"/>
            <a:ext cx="3040161" cy="3744416"/>
            <a:chOff x="0" y="0"/>
            <a:chExt cx="2047875" cy="2209800"/>
          </a:xfrm>
        </p:grpSpPr>
        <p:pic>
          <p:nvPicPr>
            <p:cNvPr id="8" name="図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2019300" cy="2209800"/>
            </a:xfrm>
            <a:prstGeom prst="rect">
              <a:avLst/>
            </a:prstGeom>
          </p:spPr>
        </p:pic>
        <p:sp>
          <p:nvSpPr>
            <p:cNvPr id="9" name="テキスト ボックス 71"/>
            <p:cNvSpPr txBox="1"/>
            <p:nvPr/>
          </p:nvSpPr>
          <p:spPr>
            <a:xfrm>
              <a:off x="1257300" y="2105698"/>
              <a:ext cx="790575" cy="857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lnSpc>
                  <a:spcPts val="500"/>
                </a:lnSpc>
                <a:spcAft>
                  <a:spcPts val="0"/>
                </a:spcAft>
              </a:pPr>
              <a:r>
                <a:rPr lang="ja-JP" sz="400" kern="100" dirty="0">
                  <a:effectLst/>
                  <a:ea typeface="Meiryo UI"/>
                  <a:cs typeface="Times New Roman"/>
                </a:rPr>
                <a:t>地震時等に著しく危険な密集市街地</a:t>
              </a:r>
              <a:endParaRPr lang="ja-JP" sz="400" kern="100" dirty="0">
                <a:effectLst/>
                <a:ea typeface="ＭＳ 明朝"/>
                <a:cs typeface="Times New Roman"/>
              </a:endParaRPr>
            </a:p>
          </p:txBody>
        </p:sp>
        <p:sp>
          <p:nvSpPr>
            <p:cNvPr id="10" name="テキスト ボックス 72"/>
            <p:cNvSpPr txBox="1"/>
            <p:nvPr/>
          </p:nvSpPr>
          <p:spPr>
            <a:xfrm>
              <a:off x="1576388" y="1219200"/>
              <a:ext cx="404495"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若江・岩田・瓜生堂地区</a:t>
              </a:r>
              <a:endParaRPr lang="ja-JP" sz="400" kern="100">
                <a:effectLst/>
                <a:latin typeface="Century"/>
                <a:ea typeface="ＭＳ 明朝"/>
                <a:cs typeface="Times New Roman"/>
              </a:endParaRPr>
            </a:p>
          </p:txBody>
        </p:sp>
        <p:sp>
          <p:nvSpPr>
            <p:cNvPr id="11" name="テキスト ボックス 73"/>
            <p:cNvSpPr txBox="1"/>
            <p:nvPr/>
          </p:nvSpPr>
          <p:spPr>
            <a:xfrm>
              <a:off x="1385888" y="623888"/>
              <a:ext cx="28575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dirty="0">
                  <a:effectLst/>
                  <a:latin typeface="Century"/>
                  <a:ea typeface="Meiryo UI"/>
                  <a:cs typeface="Times New Roman"/>
                </a:rPr>
                <a:t>門真市北部地区</a:t>
              </a:r>
              <a:endParaRPr lang="ja-JP" sz="400" kern="100" dirty="0">
                <a:effectLst/>
                <a:latin typeface="Century"/>
                <a:ea typeface="ＭＳ 明朝"/>
                <a:cs typeface="Times New Roman"/>
              </a:endParaRPr>
            </a:p>
          </p:txBody>
        </p:sp>
        <p:sp>
          <p:nvSpPr>
            <p:cNvPr id="12" name="テキスト ボックス 74"/>
            <p:cNvSpPr txBox="1"/>
            <p:nvPr/>
          </p:nvSpPr>
          <p:spPr>
            <a:xfrm>
              <a:off x="461963" y="1128713"/>
              <a:ext cx="180975" cy="66040"/>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優先地区</a:t>
              </a:r>
              <a:endParaRPr lang="ja-JP" sz="400" kern="100">
                <a:effectLst/>
                <a:latin typeface="Century"/>
                <a:ea typeface="ＭＳ 明朝"/>
                <a:cs typeface="Times New Roman"/>
              </a:endParaRPr>
            </a:p>
          </p:txBody>
        </p:sp>
        <p:sp>
          <p:nvSpPr>
            <p:cNvPr id="13" name="テキスト ボックス 75"/>
            <p:cNvSpPr txBox="1"/>
            <p:nvPr/>
          </p:nvSpPr>
          <p:spPr>
            <a:xfrm>
              <a:off x="1728788" y="266700"/>
              <a:ext cx="27305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dirty="0">
                  <a:effectLst/>
                  <a:latin typeface="Century"/>
                  <a:ea typeface="Meiryo UI"/>
                  <a:cs typeface="Times New Roman"/>
                </a:rPr>
                <a:t>池田・大利地区</a:t>
              </a:r>
              <a:endParaRPr lang="ja-JP" sz="400" kern="100" dirty="0">
                <a:effectLst/>
                <a:latin typeface="Century"/>
                <a:ea typeface="ＭＳ 明朝"/>
                <a:cs typeface="Times New Roman"/>
              </a:endParaRPr>
            </a:p>
          </p:txBody>
        </p:sp>
        <p:sp>
          <p:nvSpPr>
            <p:cNvPr id="14" name="テキスト ボックス 76"/>
            <p:cNvSpPr txBox="1"/>
            <p:nvPr/>
          </p:nvSpPr>
          <p:spPr>
            <a:xfrm>
              <a:off x="1724025" y="457200"/>
              <a:ext cx="206375"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萱島東地区</a:t>
              </a:r>
              <a:endParaRPr lang="ja-JP" sz="400" kern="100">
                <a:effectLst/>
                <a:latin typeface="Century"/>
                <a:ea typeface="ＭＳ 明朝"/>
                <a:cs typeface="Times New Roman"/>
              </a:endParaRPr>
            </a:p>
          </p:txBody>
        </p:sp>
        <p:sp>
          <p:nvSpPr>
            <p:cNvPr id="15" name="テキスト ボックス 77"/>
            <p:cNvSpPr txBox="1"/>
            <p:nvPr/>
          </p:nvSpPr>
          <p:spPr>
            <a:xfrm>
              <a:off x="1047750" y="285750"/>
              <a:ext cx="339725"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大日･八雲東町地区</a:t>
              </a:r>
              <a:endParaRPr lang="ja-JP" sz="400" kern="100">
                <a:effectLst/>
                <a:latin typeface="Century"/>
                <a:ea typeface="ＭＳ 明朝"/>
                <a:cs typeface="Times New Roman"/>
              </a:endParaRPr>
            </a:p>
          </p:txBody>
        </p:sp>
        <p:sp>
          <p:nvSpPr>
            <p:cNvPr id="16" name="テキスト ボックス 78"/>
            <p:cNvSpPr txBox="1"/>
            <p:nvPr/>
          </p:nvSpPr>
          <p:spPr>
            <a:xfrm>
              <a:off x="1362075" y="119063"/>
              <a:ext cx="19177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東部地区</a:t>
              </a:r>
              <a:endParaRPr lang="ja-JP" sz="400" kern="100">
                <a:effectLst/>
                <a:latin typeface="Century"/>
                <a:ea typeface="ＭＳ 明朝"/>
                <a:cs typeface="Times New Roman"/>
              </a:endParaRPr>
            </a:p>
          </p:txBody>
        </p:sp>
        <p:sp>
          <p:nvSpPr>
            <p:cNvPr id="17" name="テキスト ボックス 79"/>
            <p:cNvSpPr txBox="1"/>
            <p:nvPr/>
          </p:nvSpPr>
          <p:spPr>
            <a:xfrm>
              <a:off x="257175" y="1832406"/>
              <a:ext cx="19050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新湊地区</a:t>
              </a:r>
              <a:endParaRPr lang="ja-JP" sz="400" kern="100">
                <a:effectLst/>
                <a:latin typeface="Century"/>
                <a:ea typeface="ＭＳ 明朝"/>
                <a:cs typeface="Times New Roman"/>
              </a:endParaRPr>
            </a:p>
          </p:txBody>
        </p:sp>
        <p:sp>
          <p:nvSpPr>
            <p:cNvPr id="18" name="テキスト ボックス 80"/>
            <p:cNvSpPr txBox="1"/>
            <p:nvPr/>
          </p:nvSpPr>
          <p:spPr>
            <a:xfrm>
              <a:off x="1795463" y="104775"/>
              <a:ext cx="188595"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香里地区</a:t>
              </a:r>
              <a:endParaRPr lang="ja-JP" sz="400" kern="100">
                <a:effectLst/>
                <a:latin typeface="Century"/>
                <a:ea typeface="ＭＳ 明朝"/>
                <a:cs typeface="Times New Roman"/>
              </a:endParaRPr>
            </a:p>
          </p:txBody>
        </p:sp>
        <p:sp>
          <p:nvSpPr>
            <p:cNvPr id="19" name="テキスト ボックス 82"/>
            <p:cNvSpPr txBox="1"/>
            <p:nvPr/>
          </p:nvSpPr>
          <p:spPr>
            <a:xfrm>
              <a:off x="666750" y="328613"/>
              <a:ext cx="21590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豊南町地区</a:t>
              </a:r>
              <a:endParaRPr lang="ja-JP" sz="400" kern="100">
                <a:effectLst/>
                <a:latin typeface="Century"/>
                <a:ea typeface="ＭＳ 明朝"/>
                <a:cs typeface="Times New Roman"/>
              </a:endParaRPr>
            </a:p>
          </p:txBody>
        </p:sp>
        <p:sp>
          <p:nvSpPr>
            <p:cNvPr id="20" name="テキスト ボックス 83"/>
            <p:cNvSpPr txBox="1"/>
            <p:nvPr/>
          </p:nvSpPr>
          <p:spPr>
            <a:xfrm>
              <a:off x="385763" y="295275"/>
              <a:ext cx="174625" cy="63500"/>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庄内地区区</a:t>
              </a:r>
              <a:endParaRPr lang="ja-JP" sz="400" kern="100">
                <a:effectLst/>
                <a:latin typeface="Century"/>
                <a:ea typeface="ＭＳ 明朝"/>
                <a:cs typeface="Times New Roman"/>
              </a:endParaRPr>
            </a:p>
          </p:txBody>
        </p:sp>
        <p:sp>
          <p:nvSpPr>
            <p:cNvPr id="21" name="テキスト ボックス 84"/>
            <p:cNvSpPr txBox="1"/>
            <p:nvPr/>
          </p:nvSpPr>
          <p:spPr>
            <a:xfrm>
              <a:off x="561975" y="266700"/>
              <a:ext cx="152400" cy="60325"/>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豊中市</a:t>
              </a:r>
              <a:endParaRPr lang="ja-JP" sz="400" kern="100">
                <a:effectLst/>
                <a:latin typeface="Century"/>
                <a:ea typeface="ＭＳ 明朝"/>
                <a:cs typeface="Times New Roman"/>
              </a:endParaRPr>
            </a:p>
          </p:txBody>
        </p:sp>
        <p:sp>
          <p:nvSpPr>
            <p:cNvPr id="22" name="テキスト ボックス 86"/>
            <p:cNvSpPr txBox="1"/>
            <p:nvPr/>
          </p:nvSpPr>
          <p:spPr>
            <a:xfrm>
              <a:off x="795338" y="1066646"/>
              <a:ext cx="128587" cy="50800"/>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大阪市</a:t>
              </a:r>
              <a:endParaRPr lang="ja-JP" sz="400" kern="100">
                <a:effectLst/>
                <a:latin typeface="Century"/>
                <a:ea typeface="ＭＳ 明朝"/>
                <a:cs typeface="Times New Roman"/>
              </a:endParaRPr>
            </a:p>
          </p:txBody>
        </p:sp>
        <p:sp>
          <p:nvSpPr>
            <p:cNvPr id="23" name="テキスト ボックス 87"/>
            <p:cNvSpPr txBox="1"/>
            <p:nvPr/>
          </p:nvSpPr>
          <p:spPr>
            <a:xfrm>
              <a:off x="1628775" y="323850"/>
              <a:ext cx="171450" cy="56515"/>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寝屋川市</a:t>
              </a:r>
              <a:endParaRPr lang="ja-JP" sz="400" kern="100">
                <a:effectLst/>
                <a:latin typeface="Century"/>
                <a:ea typeface="ＭＳ 明朝"/>
                <a:cs typeface="Times New Roman"/>
              </a:endParaRPr>
            </a:p>
          </p:txBody>
        </p:sp>
        <p:sp>
          <p:nvSpPr>
            <p:cNvPr id="24" name="テキスト ボックス 88"/>
            <p:cNvSpPr txBox="1"/>
            <p:nvPr/>
          </p:nvSpPr>
          <p:spPr>
            <a:xfrm>
              <a:off x="1533525" y="1066800"/>
              <a:ext cx="180975" cy="63500"/>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東大阪市</a:t>
              </a:r>
              <a:endParaRPr lang="ja-JP" sz="400" kern="100">
                <a:effectLst/>
                <a:latin typeface="Century"/>
                <a:ea typeface="ＭＳ 明朝"/>
                <a:cs typeface="Times New Roman"/>
              </a:endParaRPr>
            </a:p>
          </p:txBody>
        </p:sp>
        <p:sp>
          <p:nvSpPr>
            <p:cNvPr id="25" name="テキスト ボックス 89"/>
            <p:cNvSpPr txBox="1"/>
            <p:nvPr/>
          </p:nvSpPr>
          <p:spPr>
            <a:xfrm>
              <a:off x="657225" y="1845265"/>
              <a:ext cx="82550" cy="63500"/>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spcAft>
                  <a:spcPts val="0"/>
                </a:spcAft>
              </a:pPr>
              <a:r>
                <a:rPr lang="ja-JP" sz="400" kern="100">
                  <a:effectLst/>
                  <a:latin typeface="Century"/>
                  <a:ea typeface="Meiryo UI"/>
                  <a:cs typeface="Times New Roman"/>
                </a:rPr>
                <a:t>堺市</a:t>
              </a:r>
              <a:endParaRPr lang="ja-JP" sz="400" kern="100">
                <a:effectLst/>
                <a:latin typeface="Century"/>
                <a:ea typeface="ＭＳ 明朝"/>
                <a:cs typeface="Times New Roman"/>
              </a:endParaRPr>
            </a:p>
          </p:txBody>
        </p:sp>
      </p:grpSp>
      <p:sp>
        <p:nvSpPr>
          <p:cNvPr id="30" name="正方形/長方形 29"/>
          <p:cNvSpPr/>
          <p:nvPr/>
        </p:nvSpPr>
        <p:spPr bwMode="auto">
          <a:xfrm>
            <a:off x="395536" y="2573288"/>
            <a:ext cx="2986340" cy="279648"/>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74295" tIns="8890" rIns="74295" bIns="8890" numCol="1" rtlCol="0" anchor="ctr" anchorCtr="0" compatLnSpc="1">
            <a:prstTxWarp prst="textNoShape">
              <a:avLst/>
            </a:prstTxWarp>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府内の密集市街地</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bwMode="auto">
          <a:xfrm>
            <a:off x="3673892" y="2573288"/>
            <a:ext cx="2986340" cy="279648"/>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74295" tIns="8890" rIns="74295" bIns="8890" numCol="1" rtlCol="0" anchor="ctr" anchorCtr="0" compatLnSpc="1">
            <a:prstTxWarp prst="textNoShape">
              <a:avLst/>
            </a:prstTxWarp>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635896" y="3004401"/>
            <a:ext cx="2664295" cy="3664960"/>
          </a:xfrm>
          <a:prstGeom prst="rect">
            <a:avLst/>
          </a:prstGeom>
          <a:solidFill>
            <a:schemeClr val="bg2">
              <a:lumMod val="9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著しく危険な密集市街地の解消</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6444208" y="2990228"/>
            <a:ext cx="2520280" cy="2000602"/>
          </a:xfrm>
          <a:prstGeom prst="rect">
            <a:avLst/>
          </a:prstGeom>
          <a:solidFill>
            <a:schemeClr val="bg2">
              <a:lumMod val="9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108000" indent="-457200"/>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防災性の向上とともに成長を支える魅力あるまちづくり</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6444208" y="5157192"/>
            <a:ext cx="2520280" cy="1512169"/>
          </a:xfrm>
          <a:prstGeom prst="rect">
            <a:avLst/>
          </a:prstGeom>
          <a:solidFill>
            <a:schemeClr val="bg2">
              <a:lumMod val="9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108000" indent="-457200"/>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地域防災力の向上</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3779911" y="3304848"/>
            <a:ext cx="2393875" cy="677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①地区公共施設（道路・公園）</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の重点的整備</a:t>
            </a:r>
          </a:p>
          <a:p>
            <a:pPr marL="108000" indent="-457200"/>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・必要性の高い施設に絞り込み</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に事業実施　</a:t>
            </a:r>
          </a:p>
        </p:txBody>
      </p:sp>
      <p:sp>
        <p:nvSpPr>
          <p:cNvPr id="36" name="正方形/長方形 35"/>
          <p:cNvSpPr/>
          <p:nvPr/>
        </p:nvSpPr>
        <p:spPr>
          <a:xfrm>
            <a:off x="3779911" y="4099419"/>
            <a:ext cx="2393875" cy="913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②老朽住宅の除却促進の強化</a:t>
            </a:r>
          </a:p>
          <a:p>
            <a:pPr marL="108000" indent="-457200"/>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・燃えやすく</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、壊れやすい建物を徹底的に</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減らす</a:t>
            </a:r>
          </a:p>
          <a:p>
            <a:pPr marL="108000" indent="-457200"/>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除却に特化した活用しやすい補助制度</a:t>
            </a:r>
          </a:p>
          <a:p>
            <a:pPr marL="108000" indent="-45720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・住宅税制を活用した除却促進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3779911" y="5157192"/>
            <a:ext cx="2393875" cy="571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③防火規制の強化</a:t>
            </a:r>
          </a:p>
          <a:p>
            <a:pPr marL="108000" indent="-45720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・準防火地域の拡大に加え、小規模建物を不燃化する地区計画等を導入</a:t>
            </a:r>
          </a:p>
        </p:txBody>
      </p:sp>
      <p:sp>
        <p:nvSpPr>
          <p:cNvPr id="39" name="正方形/長方形 38"/>
          <p:cNvSpPr/>
          <p:nvPr/>
        </p:nvSpPr>
        <p:spPr>
          <a:xfrm>
            <a:off x="3779912" y="5877272"/>
            <a:ext cx="2393875" cy="549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④耐震改修促進の強化</a:t>
            </a:r>
          </a:p>
          <a:p>
            <a:pPr marL="108000" indent="-45720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・密集市街地における地域への働きかけ強化</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、負担</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の少ない改修の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　</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6516216" y="3429000"/>
            <a:ext cx="2376265" cy="677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①延焼遮断帯の整備</a:t>
            </a:r>
          </a:p>
          <a:p>
            <a:pPr marL="108000" indent="-45720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・延焼遮断帯の核となる広幅員の道路について密集市街地対策として整備を早期化、遮断効果の先行的な確保 </a:t>
            </a:r>
          </a:p>
        </p:txBody>
      </p:sp>
      <p:sp>
        <p:nvSpPr>
          <p:cNvPr id="41" name="正方形/長方形 40"/>
          <p:cNvSpPr/>
          <p:nvPr/>
        </p:nvSpPr>
        <p:spPr>
          <a:xfrm>
            <a:off x="6516215" y="4221088"/>
            <a:ext cx="2376265" cy="677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②地域拠点等の整備</a:t>
            </a:r>
          </a:p>
          <a:p>
            <a:pPr marL="108000" indent="-45720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・地域のポテンシャルを活かした防災拠点の整備や大規模道路沿道の土地利用転換等を誘導</a:t>
            </a:r>
          </a:p>
        </p:txBody>
      </p:sp>
      <p:sp>
        <p:nvSpPr>
          <p:cNvPr id="42" name="正方形/長方形 41"/>
          <p:cNvSpPr/>
          <p:nvPr/>
        </p:nvSpPr>
        <p:spPr>
          <a:xfrm>
            <a:off x="6516881" y="5485743"/>
            <a:ext cx="2376265" cy="823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・まちの危険度情報や対策等に関する地域住民等への周知を徹底し、地域の防災意識の向上を図り</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、自助</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・共助の防災活動や密集事業等への事業協力を促進　</a:t>
            </a: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126</a:t>
            </a:fld>
            <a:endParaRPr kumimoji="1" lang="ja-JP" altLang="en-US" dirty="0"/>
          </a:p>
        </p:txBody>
      </p:sp>
      <p:sp>
        <p:nvSpPr>
          <p:cNvPr id="44" name="正方形/長方形 43"/>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）主なプロジェクト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の今後の方向性</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295624" y="908720"/>
            <a:ext cx="8596856" cy="1708160"/>
          </a:xfrm>
          <a:prstGeom prst="rect">
            <a:avLst/>
          </a:prstGeom>
          <a:solidFill>
            <a:schemeClr val="bg1"/>
          </a:solidFill>
        </p:spPr>
        <p:txBody>
          <a:bodyPr wrap="square">
            <a:spAutoFit/>
          </a:bodyPr>
          <a:lstStyle/>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南海トラフ巨大地震や上町断層帯地震など、巨大地震が起こった場合、特に地震に脆弱な密集市街地で甚大な被害が想定されます。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そのため、平成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月に国が発表した地震時等に延焼等により避難が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困難に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なる可能性が高い密集市街地である府内</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地区（</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2,248ha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：全国ワースト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の規模）について、庁内横断的な「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密集市街地対策推進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チーム」を発足し（平成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年５月）、関係市等と連携して平成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年度までに解消を図ります。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解消の水準：市街地が消失する割合が大幅に低減する不燃領域率</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％以上の確保、あるいは地区外へ避難ができる水準の確保</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373355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127</a:t>
            </a:fld>
            <a:endParaRPr lang="ja-JP" altLang="en-US" dirty="0">
              <a:solidFill>
                <a:prstClr val="black"/>
              </a:solidFill>
            </a:endParaRPr>
          </a:p>
        </p:txBody>
      </p:sp>
      <p:sp>
        <p:nvSpPr>
          <p:cNvPr id="7" name="テキスト ボックス 6"/>
          <p:cNvSpPr txBox="1"/>
          <p:nvPr/>
        </p:nvSpPr>
        <p:spPr>
          <a:xfrm>
            <a:off x="135110" y="642174"/>
            <a:ext cx="8945489" cy="1815882"/>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３</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．箕面森町（第３区域）</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箕面森町の第３区域については、施設立地に関する企業判断が明確になり保留地処分の可能性や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採算性を見極められる平成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年度までに実施の判断を行うこととしていました。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月の府戦略本部会議において、企業のエントリー募集</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やヒアリング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の結果等を踏まえ、企業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の進出意欲が高</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、保留地処分の可能性が高いことから、事業実施を図ることとしました。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また、現在の府費負担額</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603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億円を超過することなく維持できるよう、第３区域だけでなく、第１区域の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保留地処分も進めることとしています。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4508600" y="2575303"/>
            <a:ext cx="4455888" cy="3861556"/>
            <a:chOff x="8043863" y="5430838"/>
            <a:chExt cx="4572000" cy="4044950"/>
          </a:xfrm>
        </p:grpSpPr>
        <p:sp>
          <p:nvSpPr>
            <p:cNvPr id="12" name="Rectangle 65"/>
            <p:cNvSpPr>
              <a:spLocks noChangeArrowheads="1"/>
            </p:cNvSpPr>
            <p:nvPr/>
          </p:nvSpPr>
          <p:spPr bwMode="auto">
            <a:xfrm>
              <a:off x="8043863" y="8912225"/>
              <a:ext cx="519112" cy="319088"/>
            </a:xfrm>
            <a:prstGeom prst="rect">
              <a:avLst/>
            </a:prstGeom>
            <a:noFill/>
            <a:ln>
              <a:noFill/>
            </a:ln>
            <a:extLst>
              <a:ext uri="{909E8E84-426E-40DD-AFC4-6F175D3DCCD1}">
                <a14:hiddenFill xmlns:a14="http://schemas.microsoft.com/office/drawing/2010/main">
                  <a:solidFill>
                    <a:srgbClr val="D8D8D8"/>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lIns="0" tIns="0" rIns="0" bIns="0" anchor="ctr"/>
            <a:lstStyle/>
            <a:p>
              <a:pPr>
                <a:lnSpc>
                  <a:spcPct val="120000"/>
                </a:lnSpc>
                <a:defRPr/>
              </a:pPr>
              <a:r>
                <a:rPr kumimoji="0" lang="en-US" altLang="ja-JP" sz="800" b="1" kern="0" dirty="0" smtClean="0">
                  <a:solidFill>
                    <a:srgbClr val="000000"/>
                  </a:solidFill>
                  <a:latin typeface="ＭＳ 明朝" pitchFamily="17" charset="-128"/>
                  <a:ea typeface="ＭＳ 明朝" pitchFamily="17" charset="-128"/>
                  <a:cs typeface="ＭＳ Ｐゴシック" charset="-128"/>
                </a:rPr>
                <a:t>H29</a:t>
              </a:r>
              <a:r>
                <a:rPr kumimoji="0" lang="ja-JP" altLang="en-US" sz="800" b="1" kern="0" dirty="0" smtClean="0">
                  <a:solidFill>
                    <a:srgbClr val="000000"/>
                  </a:solidFill>
                  <a:latin typeface="ＭＳ 明朝" pitchFamily="17" charset="-128"/>
                  <a:ea typeface="ＭＳ 明朝" pitchFamily="17" charset="-128"/>
                  <a:cs typeface="ＭＳ Ｐゴシック" charset="-128"/>
                </a:rPr>
                <a:t>年度</a:t>
              </a:r>
            </a:p>
            <a:p>
              <a:pPr>
                <a:lnSpc>
                  <a:spcPct val="120000"/>
                </a:lnSpc>
                <a:defRPr/>
              </a:pPr>
              <a:r>
                <a:rPr kumimoji="0" lang="ja-JP" altLang="en-US" sz="800" b="1" kern="0" dirty="0" smtClean="0">
                  <a:solidFill>
                    <a:srgbClr val="000000"/>
                  </a:solidFill>
                  <a:latin typeface="ＭＳ 明朝" pitchFamily="17" charset="-128"/>
                  <a:ea typeface="ＭＳ 明朝" pitchFamily="17" charset="-128"/>
                  <a:cs typeface="ＭＳ Ｐゴシック" charset="-128"/>
                </a:rPr>
                <a:t>以降順次</a:t>
              </a:r>
              <a:endParaRPr kumimoji="0" lang="ja-JP" altLang="en-US" sz="800" b="1" kern="0" dirty="0" smtClean="0">
                <a:solidFill>
                  <a:sysClr val="windowText" lastClr="000000"/>
                </a:solidFill>
                <a:latin typeface="Arial" charset="0"/>
                <a:ea typeface="ＭＳ 明朝" pitchFamily="17" charset="-128"/>
                <a:cs typeface="ＭＳ Ｐゴシック" charset="-128"/>
              </a:endParaRPr>
            </a:p>
          </p:txBody>
        </p:sp>
        <p:sp>
          <p:nvSpPr>
            <p:cNvPr id="13" name="Rectangle 65"/>
            <p:cNvSpPr>
              <a:spLocks noChangeArrowheads="1"/>
            </p:cNvSpPr>
            <p:nvPr/>
          </p:nvSpPr>
          <p:spPr bwMode="auto">
            <a:xfrm>
              <a:off x="8043863" y="9253538"/>
              <a:ext cx="2317750" cy="222250"/>
            </a:xfrm>
            <a:prstGeom prst="rect">
              <a:avLst/>
            </a:prstGeom>
            <a:noFill/>
            <a:ln>
              <a:noFill/>
            </a:ln>
            <a:extLst>
              <a:ext uri="{909E8E84-426E-40DD-AFC4-6F175D3DCCD1}">
                <a14:hiddenFill xmlns:a14="http://schemas.microsoft.com/office/drawing/2010/main">
                  <a:solidFill>
                    <a:srgbClr val="D8D8D8"/>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lIns="0" tIns="0" rIns="0" bIns="0" anchor="ctr"/>
            <a:lstStyle/>
            <a:p>
              <a:pPr>
                <a:lnSpc>
                  <a:spcPct val="120000"/>
                </a:lnSpc>
                <a:defRPr/>
              </a:pPr>
              <a:r>
                <a:rPr kumimoji="0" lang="en-US" altLang="ja-JP" sz="800" b="1" kern="0" dirty="0" smtClean="0">
                  <a:solidFill>
                    <a:sysClr val="windowText" lastClr="000000"/>
                  </a:solidFill>
                  <a:latin typeface="ＭＳ 明朝" pitchFamily="17" charset="-128"/>
                  <a:ea typeface="ＭＳ 明朝" pitchFamily="17" charset="-128"/>
                  <a:cs typeface="ＭＳ Ｐゴシック" charset="-128"/>
                </a:rPr>
                <a:t>H30</a:t>
              </a:r>
              <a:r>
                <a:rPr kumimoji="0" lang="ja-JP" altLang="en-US" sz="800" b="1" kern="0" dirty="0" smtClean="0">
                  <a:solidFill>
                    <a:sysClr val="windowText" lastClr="000000"/>
                  </a:solidFill>
                  <a:latin typeface="ＭＳ 明朝" pitchFamily="17" charset="-128"/>
                  <a:ea typeface="ＭＳ 明朝" pitchFamily="17" charset="-128"/>
                  <a:cs typeface="ＭＳ Ｐゴシック" charset="-128"/>
                </a:rPr>
                <a:t>年度　　</a:t>
              </a:r>
              <a:r>
                <a:rPr kumimoji="0" lang="ja-JP" altLang="en-US" sz="1100" b="1" kern="0" dirty="0" smtClean="0">
                  <a:solidFill>
                    <a:sysClr val="windowText" lastClr="000000"/>
                  </a:solidFill>
                  <a:latin typeface="ＭＳ 明朝" pitchFamily="17" charset="-128"/>
                  <a:ea typeface="ＭＳ 明朝" pitchFamily="17" charset="-128"/>
                  <a:cs typeface="ＭＳ Ｐゴシック" charset="-128"/>
                </a:rPr>
                <a:t>　　　　　</a:t>
              </a:r>
              <a:r>
                <a:rPr kumimoji="0" lang="ja-JP" altLang="en-US" sz="600" b="1" kern="0" dirty="0" smtClean="0">
                  <a:solidFill>
                    <a:sysClr val="windowText" lastClr="000000"/>
                  </a:solidFill>
                  <a:latin typeface="ＭＳ 明朝" pitchFamily="17" charset="-128"/>
                  <a:ea typeface="ＭＳ 明朝" pitchFamily="17" charset="-128"/>
                  <a:cs typeface="ＭＳ Ｐゴシック" charset="-128"/>
                </a:rPr>
                <a:t> </a:t>
              </a:r>
              <a:r>
                <a:rPr kumimoji="0" lang="ja-JP" altLang="en-US" sz="1100" b="1" kern="0" dirty="0" smtClean="0">
                  <a:solidFill>
                    <a:sysClr val="windowText" lastClr="000000"/>
                  </a:solidFill>
                  <a:latin typeface="ＭＳ 明朝" pitchFamily="17" charset="-128"/>
                  <a:ea typeface="ＭＳ 明朝" pitchFamily="17" charset="-128"/>
                  <a:cs typeface="ＭＳ Ｐゴシック" charset="-128"/>
                </a:rPr>
                <a:t>企業操業開始</a:t>
              </a:r>
            </a:p>
          </p:txBody>
        </p:sp>
        <p:sp>
          <p:nvSpPr>
            <p:cNvPr id="14" name="Rectangle 59"/>
            <p:cNvSpPr>
              <a:spLocks noChangeArrowheads="1"/>
            </p:cNvSpPr>
            <p:nvPr/>
          </p:nvSpPr>
          <p:spPr bwMode="auto">
            <a:xfrm>
              <a:off x="8043863" y="5430838"/>
              <a:ext cx="504825" cy="234950"/>
            </a:xfrm>
            <a:prstGeom prst="rect">
              <a:avLst/>
            </a:prstGeom>
            <a:noFill/>
            <a:ln>
              <a:noFill/>
            </a:ln>
            <a:extLst>
              <a:ext uri="{909E8E84-426E-40DD-AFC4-6F175D3DCCD1}">
                <a14:hiddenFill xmlns:a14="http://schemas.microsoft.com/office/drawing/2010/main">
                  <a:solidFill>
                    <a:srgbClr val="AC0A00"/>
                  </a:solidFill>
                </a14:hiddenFill>
              </a:ext>
              <a:ext uri="{91240B29-F687-4F45-9708-019B960494DF}">
                <a14:hiddenLine xmlns:a14="http://schemas.microsoft.com/office/drawing/2010/main" w="12700">
                  <a:solidFill>
                    <a:srgbClr val="8D0C00"/>
                  </a:solidFill>
                  <a:prstDash val="dash"/>
                  <a:miter lim="800000"/>
                  <a:headEnd/>
                  <a:tailEnd/>
                </a14:hiddenLine>
              </a:ext>
            </a:extLst>
          </p:spPr>
          <p:txBody>
            <a:bodyPr lIns="0" tIns="0" rIns="0" bIns="0" anchor="ctr"/>
            <a:lstStyle/>
            <a:p>
              <a:pPr>
                <a:lnSpc>
                  <a:spcPct val="120000"/>
                </a:lnSpc>
                <a:defRPr/>
              </a:pPr>
              <a:r>
                <a:rPr kumimoji="0" lang="en-US" altLang="ja-JP" sz="800" b="1" kern="0" dirty="0" smtClean="0">
                  <a:solidFill>
                    <a:srgbClr val="000000"/>
                  </a:solidFill>
                  <a:latin typeface="ＭＳ 明朝" pitchFamily="17" charset="-128"/>
                  <a:ea typeface="ＭＳ 明朝" pitchFamily="17" charset="-128"/>
                  <a:cs typeface="ＭＳ Ｐゴシック" charset="-128"/>
                </a:rPr>
                <a:t>H25</a:t>
              </a:r>
              <a:r>
                <a:rPr kumimoji="0" lang="ja-JP" altLang="en-US" sz="800" b="1" kern="0" dirty="0" smtClean="0">
                  <a:solidFill>
                    <a:srgbClr val="000000"/>
                  </a:solidFill>
                  <a:latin typeface="ＭＳ 明朝" pitchFamily="17" charset="-128"/>
                  <a:ea typeface="ＭＳ 明朝" pitchFamily="17" charset="-128"/>
                  <a:cs typeface="ＭＳ Ｐゴシック" charset="-128"/>
                </a:rPr>
                <a:t>年</a:t>
              </a:r>
            </a:p>
            <a:p>
              <a:pPr>
                <a:lnSpc>
                  <a:spcPct val="120000"/>
                </a:lnSpc>
                <a:defRPr/>
              </a:pPr>
              <a:r>
                <a:rPr kumimoji="0" lang="en-US" altLang="ja-JP" sz="800" b="1" kern="0" dirty="0" smtClean="0">
                  <a:solidFill>
                    <a:srgbClr val="000000"/>
                  </a:solidFill>
                  <a:latin typeface="ＭＳ 明朝" pitchFamily="17" charset="-128"/>
                  <a:ea typeface="ＭＳ 明朝" pitchFamily="17" charset="-128"/>
                  <a:cs typeface="ＭＳ Ｐゴシック" charset="-128"/>
                </a:rPr>
                <a:t>9</a:t>
              </a:r>
              <a:r>
                <a:rPr kumimoji="0" lang="ja-JP" altLang="en-US" sz="800" b="1" kern="0" dirty="0" smtClean="0">
                  <a:solidFill>
                    <a:srgbClr val="000000"/>
                  </a:solidFill>
                  <a:latin typeface="ＭＳ 明朝" pitchFamily="17" charset="-128"/>
                  <a:ea typeface="ＭＳ 明朝" pitchFamily="17" charset="-128"/>
                  <a:cs typeface="ＭＳ Ｐゴシック" charset="-128"/>
                </a:rPr>
                <a:t>～</a:t>
              </a:r>
              <a:r>
                <a:rPr kumimoji="0" lang="en-US" altLang="ja-JP" sz="800" b="1" kern="0" dirty="0" smtClean="0">
                  <a:solidFill>
                    <a:srgbClr val="000000"/>
                  </a:solidFill>
                  <a:latin typeface="ＭＳ 明朝" pitchFamily="17" charset="-128"/>
                  <a:ea typeface="ＭＳ 明朝" pitchFamily="17" charset="-128"/>
                  <a:cs typeface="ＭＳ Ｐゴシック" charset="-128"/>
                </a:rPr>
                <a:t>10</a:t>
              </a:r>
              <a:r>
                <a:rPr kumimoji="0" lang="ja-JP" altLang="en-US" sz="800" b="1" kern="0" dirty="0" smtClean="0">
                  <a:solidFill>
                    <a:srgbClr val="000000"/>
                  </a:solidFill>
                  <a:latin typeface="ＭＳ 明朝" pitchFamily="17" charset="-128"/>
                  <a:ea typeface="ＭＳ 明朝" pitchFamily="17" charset="-128"/>
                  <a:cs typeface="ＭＳ Ｐゴシック" charset="-128"/>
                </a:rPr>
                <a:t>月</a:t>
              </a:r>
              <a:endParaRPr kumimoji="0" lang="ja-JP" altLang="en-US" sz="800" b="1" kern="0" dirty="0" smtClean="0">
                <a:solidFill>
                  <a:sysClr val="windowText" lastClr="000000"/>
                </a:solidFill>
                <a:latin typeface="Arial" charset="0"/>
                <a:ea typeface="ＭＳ 明朝" pitchFamily="17" charset="-128"/>
                <a:cs typeface="ＭＳ Ｐゴシック" charset="-128"/>
              </a:endParaRPr>
            </a:p>
          </p:txBody>
        </p:sp>
        <p:sp>
          <p:nvSpPr>
            <p:cNvPr id="15" name="Rectangle 60"/>
            <p:cNvSpPr>
              <a:spLocks noChangeArrowheads="1"/>
            </p:cNvSpPr>
            <p:nvPr/>
          </p:nvSpPr>
          <p:spPr bwMode="auto">
            <a:xfrm>
              <a:off x="8043863" y="5861050"/>
              <a:ext cx="504825" cy="225425"/>
            </a:xfrm>
            <a:prstGeom prst="rect">
              <a:avLst/>
            </a:prstGeom>
            <a:noFill/>
            <a:ln>
              <a:noFill/>
            </a:ln>
            <a:extLst>
              <a:ext uri="{909E8E84-426E-40DD-AFC4-6F175D3DCCD1}">
                <a14:hiddenFill xmlns:a14="http://schemas.microsoft.com/office/drawing/2010/main">
                  <a:solidFill>
                    <a:srgbClr val="AC0A00"/>
                  </a:solidFill>
                </a14:hiddenFill>
              </a:ext>
              <a:ext uri="{91240B29-F687-4F45-9708-019B960494DF}">
                <a14:hiddenLine xmlns:a14="http://schemas.microsoft.com/office/drawing/2010/main" w="12700">
                  <a:solidFill>
                    <a:srgbClr val="8D0C00"/>
                  </a:solidFill>
                  <a:prstDash val="dash"/>
                  <a:miter lim="800000"/>
                  <a:headEnd/>
                  <a:tailEnd/>
                </a14:hiddenLine>
              </a:ext>
            </a:extLst>
          </p:spPr>
          <p:txBody>
            <a:bodyPr lIns="0" tIns="0" rIns="0" bIns="0" anchor="ctr"/>
            <a:lstStyle/>
            <a:p>
              <a:pPr>
                <a:lnSpc>
                  <a:spcPct val="120000"/>
                </a:lnSpc>
                <a:defRPr/>
              </a:pPr>
              <a:r>
                <a:rPr kumimoji="0" lang="en-US" altLang="ja-JP" sz="800" b="1" kern="0" dirty="0" smtClean="0">
                  <a:solidFill>
                    <a:srgbClr val="000000"/>
                  </a:solidFill>
                  <a:latin typeface="ＭＳ 明朝" pitchFamily="17" charset="-128"/>
                  <a:ea typeface="ＭＳ 明朝" pitchFamily="17" charset="-128"/>
                  <a:cs typeface="ＭＳ Ｐゴシック" charset="-128"/>
                </a:rPr>
                <a:t>H25</a:t>
              </a:r>
              <a:r>
                <a:rPr kumimoji="0" lang="ja-JP" altLang="en-US" sz="800" b="1" kern="0" dirty="0" smtClean="0">
                  <a:solidFill>
                    <a:srgbClr val="000000"/>
                  </a:solidFill>
                  <a:latin typeface="ＭＳ 明朝" pitchFamily="17" charset="-128"/>
                  <a:ea typeface="ＭＳ 明朝" pitchFamily="17" charset="-128"/>
                  <a:cs typeface="ＭＳ Ｐゴシック" charset="-128"/>
                </a:rPr>
                <a:t>年</a:t>
              </a:r>
            </a:p>
            <a:p>
              <a:pPr>
                <a:lnSpc>
                  <a:spcPct val="120000"/>
                </a:lnSpc>
                <a:defRPr/>
              </a:pPr>
              <a:r>
                <a:rPr kumimoji="0" lang="en-US" altLang="ja-JP" sz="800" b="1" kern="0" dirty="0" smtClean="0">
                  <a:solidFill>
                    <a:srgbClr val="000000"/>
                  </a:solidFill>
                  <a:latin typeface="ＭＳ 明朝" pitchFamily="17" charset="-128"/>
                  <a:ea typeface="ＭＳ 明朝" pitchFamily="17" charset="-128"/>
                  <a:cs typeface="ＭＳ Ｐゴシック" charset="-128"/>
                </a:rPr>
                <a:t>11</a:t>
              </a:r>
              <a:r>
                <a:rPr kumimoji="0" lang="ja-JP" altLang="en-US" sz="800" b="1" kern="0" dirty="0" smtClean="0">
                  <a:solidFill>
                    <a:srgbClr val="000000"/>
                  </a:solidFill>
                  <a:latin typeface="ＭＳ 明朝" pitchFamily="17" charset="-128"/>
                  <a:ea typeface="ＭＳ 明朝" pitchFamily="17" charset="-128"/>
                  <a:cs typeface="ＭＳ Ｐゴシック" charset="-128"/>
                </a:rPr>
                <a:t>月～</a:t>
              </a:r>
              <a:endParaRPr kumimoji="0" lang="ja-JP" altLang="en-US" sz="800" b="1" kern="0" dirty="0" smtClean="0">
                <a:solidFill>
                  <a:sysClr val="windowText" lastClr="000000"/>
                </a:solidFill>
                <a:latin typeface="Arial" charset="0"/>
                <a:ea typeface="ＭＳ 明朝" pitchFamily="17" charset="-128"/>
                <a:cs typeface="ＭＳ Ｐゴシック" charset="-128"/>
              </a:endParaRPr>
            </a:p>
          </p:txBody>
        </p:sp>
        <p:sp>
          <p:nvSpPr>
            <p:cNvPr id="16" name="Rectangle 66"/>
            <p:cNvSpPr>
              <a:spLocks noChangeArrowheads="1"/>
            </p:cNvSpPr>
            <p:nvPr/>
          </p:nvSpPr>
          <p:spPr bwMode="auto">
            <a:xfrm>
              <a:off x="8615363" y="5430838"/>
              <a:ext cx="2305050" cy="234950"/>
            </a:xfrm>
            <a:prstGeom prst="rect">
              <a:avLst/>
            </a:prstGeom>
            <a:solidFill>
              <a:sysClr val="window" lastClr="FFFFFF"/>
            </a:solidFill>
            <a:ln w="12700">
              <a:solidFill>
                <a:sysClr val="windowText" lastClr="000000"/>
              </a:solidFill>
              <a:miter lim="800000"/>
              <a:headEnd/>
              <a:tailEnd/>
            </a:ln>
          </p:spPr>
          <p:txBody>
            <a:bodyPr lIns="0" tIns="0" rIns="0" bIns="0" anchor="ctr"/>
            <a:lstStyle/>
            <a:p>
              <a:pPr algn="ctr">
                <a:lnSpc>
                  <a:spcPct val="120000"/>
                </a:lnSpc>
                <a:defRPr/>
              </a:pPr>
              <a:r>
                <a:rPr kumimoji="0" lang="ja-JP" altLang="en-US" sz="1100" b="1" kern="0" dirty="0" smtClean="0">
                  <a:solidFill>
                    <a:srgbClr val="000000"/>
                  </a:solidFill>
                  <a:latin typeface="ＭＳ 明朝" pitchFamily="17" charset="-128"/>
                  <a:ea typeface="ＭＳ 明朝" pitchFamily="17" charset="-128"/>
                  <a:cs typeface="ＭＳ Ｐゴシック" charset="-128"/>
                </a:rPr>
                <a:t>エントリー募集</a:t>
              </a:r>
              <a:endParaRPr kumimoji="0" lang="ja-JP" altLang="en-US" sz="1400" kern="0" dirty="0" smtClean="0">
                <a:solidFill>
                  <a:sysClr val="windowText" lastClr="000000"/>
                </a:solidFill>
                <a:latin typeface="Arial" charset="0"/>
                <a:ea typeface="ＭＳ 明朝" pitchFamily="17" charset="-128"/>
                <a:cs typeface="ＭＳ Ｐゴシック" charset="-128"/>
              </a:endParaRPr>
            </a:p>
          </p:txBody>
        </p:sp>
        <p:sp>
          <p:nvSpPr>
            <p:cNvPr id="17" name="Rectangle 74"/>
            <p:cNvSpPr>
              <a:spLocks noChangeArrowheads="1"/>
            </p:cNvSpPr>
            <p:nvPr/>
          </p:nvSpPr>
          <p:spPr bwMode="auto">
            <a:xfrm>
              <a:off x="8615363" y="6351588"/>
              <a:ext cx="4000500" cy="339725"/>
            </a:xfrm>
            <a:prstGeom prst="rect">
              <a:avLst/>
            </a:prstGeom>
            <a:solidFill>
              <a:srgbClr val="EEECE1">
                <a:lumMod val="75000"/>
              </a:srgbClr>
            </a:solidFill>
            <a:ln w="57150" cmpd="thinThick">
              <a:solidFill>
                <a:srgbClr val="000000"/>
              </a:solidFill>
              <a:miter lim="800000"/>
              <a:headEnd/>
              <a:tailEnd/>
            </a:ln>
          </p:spPr>
          <p:txBody>
            <a:bodyPr lIns="0" tIns="0" rIns="0" bIns="0" anchor="ct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defTabSz="914400">
                <a:defRPr/>
              </a:pPr>
              <a:r>
                <a:rPr lang="ja-JP" altLang="en-US" sz="1400" b="1" u="sng" dirty="0" smtClean="0">
                  <a:solidFill>
                    <a:srgbClr val="000000"/>
                  </a:solidFill>
                  <a:latin typeface="ＭＳ ゴシック" pitchFamily="49" charset="-128"/>
                  <a:ea typeface="ＭＳ ゴシック" pitchFamily="49" charset="-128"/>
                  <a:cs typeface="ＭＳ Ｐゴシック" pitchFamily="50" charset="-128"/>
                </a:rPr>
                <a:t>実　　施　　判　　断</a:t>
              </a:r>
              <a:endParaRPr lang="en-US" altLang="ja-JP" sz="1400" b="1" u="sng" dirty="0">
                <a:solidFill>
                  <a:srgbClr val="000000"/>
                </a:solidFill>
                <a:latin typeface="ＭＳ ゴシック" pitchFamily="49" charset="-128"/>
                <a:ea typeface="ＭＳ ゴシック" pitchFamily="49" charset="-128"/>
                <a:cs typeface="ＭＳ Ｐゴシック" pitchFamily="50" charset="-128"/>
              </a:endParaRPr>
            </a:p>
          </p:txBody>
        </p:sp>
        <p:sp>
          <p:nvSpPr>
            <p:cNvPr id="18" name="Rectangle 62"/>
            <p:cNvSpPr>
              <a:spLocks noChangeArrowheads="1"/>
            </p:cNvSpPr>
            <p:nvPr/>
          </p:nvSpPr>
          <p:spPr bwMode="auto">
            <a:xfrm>
              <a:off x="8043863" y="6351588"/>
              <a:ext cx="519112" cy="339725"/>
            </a:xfrm>
            <a:prstGeom prst="rect">
              <a:avLst/>
            </a:prstGeom>
            <a:noFill/>
            <a:ln>
              <a:noFill/>
            </a:ln>
            <a:extLst>
              <a:ext uri="{909E8E84-426E-40DD-AFC4-6F175D3DCCD1}">
                <a14:hiddenFill xmlns:a14="http://schemas.microsoft.com/office/drawing/2010/main">
                  <a:solidFill>
                    <a:srgbClr val="AC0A00"/>
                  </a:solidFill>
                </a14:hiddenFill>
              </a:ext>
              <a:ext uri="{91240B29-F687-4F45-9708-019B960494DF}">
                <a14:hiddenLine xmlns:a14="http://schemas.microsoft.com/office/drawing/2010/main" w="12700">
                  <a:solidFill>
                    <a:srgbClr val="8D0C00"/>
                  </a:solidFill>
                  <a:prstDash val="dash"/>
                  <a:miter lim="800000"/>
                  <a:headEnd/>
                  <a:tailEnd/>
                </a14:hiddenLine>
              </a:ext>
            </a:extLst>
          </p:spPr>
          <p:txBody>
            <a:bodyPr lIns="0" tIns="0" rIns="0" bIns="0" anchor="ctr"/>
            <a:lstStyle/>
            <a:p>
              <a:pPr>
                <a:defRPr/>
              </a:pPr>
              <a:r>
                <a:rPr kumimoji="0" lang="en-US" altLang="ja-JP" sz="800" b="1" kern="0" dirty="0" smtClean="0">
                  <a:solidFill>
                    <a:sysClr val="windowText" lastClr="000000"/>
                  </a:solidFill>
                  <a:latin typeface="ＭＳ 明朝" pitchFamily="17" charset="-128"/>
                  <a:ea typeface="ＭＳ 明朝" pitchFamily="17" charset="-128"/>
                  <a:cs typeface="ＭＳ Ｐゴシック" charset="-128"/>
                </a:rPr>
                <a:t>H26</a:t>
              </a:r>
              <a:r>
                <a:rPr kumimoji="0" lang="ja-JP" altLang="en-US" sz="800" b="1" kern="0" dirty="0" smtClean="0">
                  <a:solidFill>
                    <a:sysClr val="windowText" lastClr="000000"/>
                  </a:solidFill>
                  <a:latin typeface="ＭＳ 明朝" pitchFamily="17" charset="-128"/>
                  <a:ea typeface="ＭＳ 明朝" pitchFamily="17" charset="-128"/>
                  <a:cs typeface="ＭＳ Ｐゴシック" charset="-128"/>
                </a:rPr>
                <a:t>年</a:t>
              </a:r>
              <a:r>
                <a:rPr kumimoji="0" lang="en-US" altLang="ja-JP" sz="800" b="1" kern="0" dirty="0" smtClean="0">
                  <a:solidFill>
                    <a:sysClr val="windowText" lastClr="000000"/>
                  </a:solidFill>
                  <a:latin typeface="ＭＳ 明朝" pitchFamily="17" charset="-128"/>
                  <a:ea typeface="ＭＳ 明朝" pitchFamily="17" charset="-128"/>
                  <a:cs typeface="ＭＳ Ｐゴシック" charset="-128"/>
                </a:rPr>
                <a:t>1</a:t>
              </a:r>
              <a:r>
                <a:rPr kumimoji="0" lang="ja-JP" altLang="en-US" sz="800" b="1" kern="0" dirty="0" smtClean="0">
                  <a:solidFill>
                    <a:sysClr val="windowText" lastClr="000000"/>
                  </a:solidFill>
                  <a:latin typeface="ＭＳ 明朝" pitchFamily="17" charset="-128"/>
                  <a:ea typeface="ＭＳ 明朝" pitchFamily="17" charset="-128"/>
                  <a:cs typeface="ＭＳ Ｐゴシック" charset="-128"/>
                </a:rPr>
                <a:t>月</a:t>
              </a:r>
              <a:endParaRPr kumimoji="0" lang="en-US" altLang="ja-JP" sz="800" b="1" kern="0" dirty="0" smtClean="0">
                <a:solidFill>
                  <a:sysClr val="windowText" lastClr="000000"/>
                </a:solidFill>
                <a:latin typeface="ＭＳ 明朝" pitchFamily="17" charset="-128"/>
                <a:ea typeface="ＭＳ 明朝" pitchFamily="17" charset="-128"/>
                <a:cs typeface="ＭＳ Ｐゴシック" charset="-128"/>
              </a:endParaRPr>
            </a:p>
          </p:txBody>
        </p:sp>
        <p:sp>
          <p:nvSpPr>
            <p:cNvPr id="19" name="Rectangle 76"/>
            <p:cNvSpPr>
              <a:spLocks noChangeArrowheads="1"/>
            </p:cNvSpPr>
            <p:nvPr/>
          </p:nvSpPr>
          <p:spPr bwMode="auto">
            <a:xfrm>
              <a:off x="8615363" y="8469313"/>
              <a:ext cx="2305050" cy="236537"/>
            </a:xfrm>
            <a:prstGeom prst="rect">
              <a:avLst/>
            </a:prstGeom>
            <a:noFill/>
            <a:ln w="15875">
              <a:solidFill>
                <a:sysClr val="windowText" lastClr="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defRPr/>
              </a:pPr>
              <a:r>
                <a:rPr kumimoji="0" lang="ja-JP" altLang="en-US" sz="1100" b="1" kern="0" dirty="0" smtClean="0">
                  <a:solidFill>
                    <a:srgbClr val="000000"/>
                  </a:solidFill>
                  <a:latin typeface="ＭＳ 明朝" pitchFamily="17" charset="-128"/>
                  <a:ea typeface="ＭＳ 明朝" pitchFamily="17" charset="-128"/>
                  <a:cs typeface="ＭＳ Ｐゴシック" charset="-128"/>
                </a:rPr>
                <a:t>土地の売買契約</a:t>
              </a:r>
              <a:endParaRPr kumimoji="0" lang="en-US" altLang="ja-JP" sz="1100" b="1" kern="0" dirty="0" smtClean="0">
                <a:solidFill>
                  <a:srgbClr val="000000"/>
                </a:solidFill>
                <a:latin typeface="ＭＳ 明朝" pitchFamily="17" charset="-128"/>
                <a:ea typeface="ＭＳ 明朝" pitchFamily="17" charset="-128"/>
                <a:cs typeface="ＭＳ Ｐゴシック" charset="-128"/>
              </a:endParaRPr>
            </a:p>
          </p:txBody>
        </p:sp>
        <p:sp>
          <p:nvSpPr>
            <p:cNvPr id="20" name="Rectangle 72"/>
            <p:cNvSpPr>
              <a:spLocks noChangeArrowheads="1"/>
            </p:cNvSpPr>
            <p:nvPr/>
          </p:nvSpPr>
          <p:spPr bwMode="auto">
            <a:xfrm>
              <a:off x="8615363" y="6940550"/>
              <a:ext cx="2305050" cy="735013"/>
            </a:xfrm>
            <a:prstGeom prst="rect">
              <a:avLst/>
            </a:prstGeom>
            <a:solidFill>
              <a:srgbClr val="FFFFFF"/>
            </a:solidFill>
            <a:ln w="12700">
              <a:solidFill>
                <a:srgbClr val="000000"/>
              </a:solidFill>
              <a:prstDash val="dash"/>
              <a:miter lim="800000"/>
              <a:headEnd/>
              <a:tailEnd/>
            </a:ln>
          </p:spPr>
          <p:txBody>
            <a:bodyPr lIns="0" tIns="0" rIns="0" bIns="0" anchor="ctr"/>
            <a:lstStyle/>
            <a:p>
              <a:pPr algn="ctr">
                <a:defRPr/>
              </a:pPr>
              <a:r>
                <a:rPr kumimoji="0" lang="ja-JP" altLang="en-US" sz="1100" b="1" kern="0" dirty="0" smtClean="0">
                  <a:solidFill>
                    <a:sysClr val="windowText" lastClr="000000"/>
                  </a:solidFill>
                  <a:latin typeface="ＭＳ 明朝" pitchFamily="17" charset="-128"/>
                  <a:ea typeface="ＭＳ 明朝" pitchFamily="17" charset="-128"/>
                  <a:cs typeface="ＭＳ Ｐゴシック" charset="-128"/>
                </a:rPr>
                <a:t>企業ヒアリングを踏まえた</a:t>
              </a:r>
              <a:endParaRPr kumimoji="0" lang="en-US" altLang="ja-JP" sz="1100" b="1" kern="0" dirty="0" smtClean="0">
                <a:solidFill>
                  <a:sysClr val="windowText" lastClr="000000"/>
                </a:solidFill>
                <a:latin typeface="ＭＳ 明朝" pitchFamily="17" charset="-128"/>
                <a:ea typeface="ＭＳ 明朝" pitchFamily="17" charset="-128"/>
                <a:cs typeface="ＭＳ Ｐゴシック" charset="-128"/>
              </a:endParaRPr>
            </a:p>
            <a:p>
              <a:pPr algn="ctr">
                <a:defRPr/>
              </a:pPr>
              <a:r>
                <a:rPr kumimoji="0" lang="ja-JP" altLang="en-US" sz="1100" b="1" kern="0" dirty="0" smtClean="0">
                  <a:solidFill>
                    <a:sysClr val="windowText" lastClr="000000"/>
                  </a:solidFill>
                  <a:latin typeface="ＭＳ 明朝" pitchFamily="17" charset="-128"/>
                  <a:ea typeface="ＭＳ 明朝" pitchFamily="17" charset="-128"/>
                  <a:cs typeface="ＭＳ Ｐゴシック" charset="-128"/>
                </a:rPr>
                <a:t>基本計画策定</a:t>
              </a:r>
            </a:p>
            <a:p>
              <a:pPr algn="ctr">
                <a:lnSpc>
                  <a:spcPct val="48000"/>
                </a:lnSpc>
                <a:defRPr/>
              </a:pPr>
              <a:endParaRPr kumimoji="0" lang="ja-JP" altLang="en-US" sz="1000" b="1" u="sng" kern="0" dirty="0" smtClean="0">
                <a:solidFill>
                  <a:sysClr val="windowText" lastClr="000000"/>
                </a:solidFill>
                <a:latin typeface="ＭＳ 明朝" pitchFamily="17" charset="-128"/>
                <a:ea typeface="ＭＳ 明朝" pitchFamily="17" charset="-128"/>
                <a:cs typeface="ＭＳ Ｐゴシック" charset="-128"/>
              </a:endParaRPr>
            </a:p>
            <a:p>
              <a:pPr algn="ctr">
                <a:lnSpc>
                  <a:spcPct val="120000"/>
                </a:lnSpc>
                <a:defRPr/>
              </a:pPr>
              <a:r>
                <a:rPr kumimoji="0" lang="ja-JP" altLang="en-US" sz="800" kern="0" dirty="0" smtClean="0">
                  <a:solidFill>
                    <a:sysClr val="windowText" lastClr="000000"/>
                  </a:solidFill>
                  <a:latin typeface="ＭＳ 明朝" pitchFamily="17" charset="-128"/>
                  <a:ea typeface="ＭＳ 明朝" pitchFamily="17" charset="-128"/>
                  <a:cs typeface="ＭＳ Ｐゴシック" charset="-128"/>
                </a:rPr>
                <a:t>上下水道、電気、通信等のインフラ施設の検討</a:t>
              </a:r>
              <a:endParaRPr kumimoji="0" lang="en-US" altLang="ja-JP" sz="800" kern="0" dirty="0" smtClean="0">
                <a:solidFill>
                  <a:sysClr val="windowText" lastClr="000000"/>
                </a:solidFill>
                <a:latin typeface="ＭＳ 明朝" pitchFamily="17" charset="-128"/>
                <a:ea typeface="ＭＳ 明朝" pitchFamily="17" charset="-128"/>
                <a:cs typeface="ＭＳ Ｐゴシック" charset="-128"/>
              </a:endParaRPr>
            </a:p>
          </p:txBody>
        </p:sp>
        <p:sp>
          <p:nvSpPr>
            <p:cNvPr id="21" name="Rectangle 75"/>
            <p:cNvSpPr>
              <a:spLocks noChangeArrowheads="1"/>
            </p:cNvSpPr>
            <p:nvPr/>
          </p:nvSpPr>
          <p:spPr bwMode="auto">
            <a:xfrm>
              <a:off x="8615363" y="7945438"/>
              <a:ext cx="2305050" cy="263525"/>
            </a:xfrm>
            <a:prstGeom prst="rect">
              <a:avLst/>
            </a:prstGeom>
            <a:solidFill>
              <a:sysClr val="window" lastClr="FFFFFF"/>
            </a:solidFill>
            <a:ln w="12700">
              <a:solidFill>
                <a:sysClr val="windowText" lastClr="000000"/>
              </a:solidFill>
              <a:prstDash val="dash"/>
              <a:miter lim="800000"/>
              <a:headEnd/>
              <a:tailEnd/>
            </a:ln>
          </p:spPr>
          <p:txBody>
            <a:bodyPr lIns="0" tIns="0" rIns="0" bIns="0" anchor="ctr"/>
            <a:lstStyle/>
            <a:p>
              <a:pPr algn="ctr">
                <a:defRPr/>
              </a:pPr>
              <a:r>
                <a:rPr kumimoji="0" lang="ja-JP" altLang="en-US" sz="1100" b="1" kern="0" dirty="0" smtClean="0">
                  <a:solidFill>
                    <a:sysClr val="windowText" lastClr="000000"/>
                  </a:solidFill>
                  <a:latin typeface="ＭＳ 明朝" pitchFamily="17" charset="-128"/>
                  <a:ea typeface="ＭＳ 明朝" pitchFamily="17" charset="-128"/>
                  <a:cs typeface="ＭＳ Ｐゴシック" charset="-128"/>
                </a:rPr>
                <a:t>具体的な契約手続きに着手</a:t>
              </a:r>
              <a:endParaRPr kumimoji="0" lang="en-US" altLang="ja-JP" sz="1100" b="1" kern="0" dirty="0" smtClean="0">
                <a:solidFill>
                  <a:sysClr val="windowText" lastClr="000000"/>
                </a:solidFill>
                <a:latin typeface="ＭＳ 明朝" pitchFamily="17" charset="-128"/>
                <a:ea typeface="ＭＳ 明朝" pitchFamily="17" charset="-128"/>
                <a:cs typeface="ＭＳ Ｐゴシック" charset="-128"/>
              </a:endParaRPr>
            </a:p>
          </p:txBody>
        </p:sp>
        <p:sp>
          <p:nvSpPr>
            <p:cNvPr id="22" name="Rectangle 77"/>
            <p:cNvSpPr>
              <a:spLocks noChangeArrowheads="1"/>
            </p:cNvSpPr>
            <p:nvPr/>
          </p:nvSpPr>
          <p:spPr bwMode="auto">
            <a:xfrm>
              <a:off x="8615363" y="8958263"/>
              <a:ext cx="2305050" cy="227012"/>
            </a:xfrm>
            <a:prstGeom prst="rect">
              <a:avLst/>
            </a:prstGeom>
            <a:solidFill>
              <a:sysClr val="window" lastClr="FFFFFF"/>
            </a:solidFill>
            <a:ln w="12700">
              <a:solidFill>
                <a:srgbClr val="000000"/>
              </a:solidFill>
              <a:prstDash val="dash"/>
              <a:miter lim="800000"/>
              <a:headEnd/>
              <a:tailEnd/>
            </a:ln>
          </p:spPr>
          <p:txBody>
            <a:bodyPr lIns="0" tIns="0" rIns="0" bIns="0" anchor="ctr"/>
            <a:lstStyle/>
            <a:p>
              <a:pPr algn="ctr">
                <a:defRPr/>
              </a:pPr>
              <a:r>
                <a:rPr kumimoji="0" lang="ja-JP" altLang="en-US" sz="1100" b="1" kern="0" dirty="0" smtClean="0">
                  <a:solidFill>
                    <a:srgbClr val="000000"/>
                  </a:solidFill>
                  <a:latin typeface="ＭＳ 明朝" pitchFamily="17" charset="-128"/>
                  <a:ea typeface="ＭＳ 明朝" pitchFamily="17" charset="-128"/>
                  <a:cs typeface="ＭＳ Ｐゴシック" charset="-128"/>
                </a:rPr>
                <a:t>土地の引渡し</a:t>
              </a:r>
              <a:endParaRPr kumimoji="0" lang="ja-JP" altLang="en-US" sz="1100" kern="0" dirty="0" smtClean="0">
                <a:solidFill>
                  <a:sysClr val="windowText" lastClr="000000"/>
                </a:solidFill>
                <a:latin typeface="Arial" charset="0"/>
                <a:ea typeface="ＭＳ 明朝" pitchFamily="17" charset="-128"/>
                <a:cs typeface="ＭＳ Ｐゴシック" charset="-128"/>
              </a:endParaRPr>
            </a:p>
          </p:txBody>
        </p:sp>
        <p:sp>
          <p:nvSpPr>
            <p:cNvPr id="23" name="Rectangle 78"/>
            <p:cNvSpPr>
              <a:spLocks noChangeArrowheads="1"/>
            </p:cNvSpPr>
            <p:nvPr/>
          </p:nvSpPr>
          <p:spPr bwMode="auto">
            <a:xfrm>
              <a:off x="11074400" y="6945313"/>
              <a:ext cx="1541463" cy="2522537"/>
            </a:xfrm>
            <a:prstGeom prst="rect">
              <a:avLst/>
            </a:prstGeom>
            <a:solidFill>
              <a:srgbClr val="1F497D">
                <a:lumMod val="20000"/>
                <a:lumOff val="80000"/>
              </a:srgbClr>
            </a:solidFill>
            <a:ln w="12700">
              <a:solidFill>
                <a:sysClr val="windowText" lastClr="000000"/>
              </a:solidFill>
              <a:prstDash val="dash"/>
              <a:miter lim="800000"/>
              <a:headEnd/>
              <a:tailEnd/>
            </a:ln>
          </p:spPr>
          <p:txBody>
            <a:bodyPr lIns="0" tIns="0" rIns="0" bIns="0" anchor="ct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defTabSz="914400">
                <a:defRPr/>
              </a:pPr>
              <a:r>
                <a:rPr lang="ja-JP" altLang="en-US" sz="1100" b="1" dirty="0" smtClean="0">
                  <a:solidFill>
                    <a:srgbClr val="000000"/>
                  </a:solidFill>
                  <a:latin typeface="ＭＳ 明朝" pitchFamily="17" charset="-128"/>
                  <a:ea typeface="ＭＳ 明朝" pitchFamily="17" charset="-128"/>
                  <a:cs typeface="ＭＳ Ｐゴシック" pitchFamily="50" charset="-128"/>
                </a:rPr>
                <a:t>止々呂美吉川線の</a:t>
              </a:r>
              <a:endParaRPr lang="en-US" altLang="ja-JP" sz="1100" b="1" dirty="0" smtClean="0">
                <a:solidFill>
                  <a:srgbClr val="000000"/>
                </a:solidFill>
                <a:latin typeface="ＭＳ 明朝" pitchFamily="17" charset="-128"/>
                <a:ea typeface="ＭＳ 明朝" pitchFamily="17" charset="-128"/>
                <a:cs typeface="ＭＳ Ｐゴシック" pitchFamily="50" charset="-128"/>
              </a:endParaRPr>
            </a:p>
            <a:p>
              <a:pPr algn="ctr" defTabSz="914400">
                <a:defRPr/>
              </a:pPr>
              <a:r>
                <a:rPr lang="ja-JP" altLang="en-US" sz="1100" b="1" dirty="0" smtClean="0">
                  <a:solidFill>
                    <a:srgbClr val="000000"/>
                  </a:solidFill>
                  <a:latin typeface="ＭＳ 明朝" pitchFamily="17" charset="-128"/>
                  <a:ea typeface="ＭＳ 明朝" pitchFamily="17" charset="-128"/>
                  <a:cs typeface="ＭＳ Ｐゴシック" pitchFamily="50" charset="-128"/>
                </a:rPr>
                <a:t>事業着手</a:t>
              </a:r>
              <a:endParaRPr lang="ja-JP" altLang="en-US" sz="1100" b="1" dirty="0">
                <a:solidFill>
                  <a:srgbClr val="000000"/>
                </a:solidFill>
                <a:latin typeface="ＭＳ 明朝" pitchFamily="17" charset="-128"/>
                <a:ea typeface="ＭＳ 明朝" pitchFamily="17" charset="-128"/>
                <a:cs typeface="ＭＳ Ｐゴシック" pitchFamily="50" charset="-128"/>
              </a:endParaRPr>
            </a:p>
            <a:p>
              <a:pPr algn="ctr" defTabSz="914400">
                <a:defRPr/>
              </a:pPr>
              <a:endParaRPr lang="en-US" altLang="ja-JP" sz="1050" b="1" dirty="0" smtClean="0">
                <a:solidFill>
                  <a:srgbClr val="000000"/>
                </a:solidFill>
                <a:latin typeface="ＭＳ 明朝" pitchFamily="17" charset="-128"/>
                <a:ea typeface="ＭＳ 明朝" pitchFamily="17" charset="-128"/>
                <a:cs typeface="ＭＳ Ｐゴシック" pitchFamily="50" charset="-128"/>
              </a:endParaRPr>
            </a:p>
            <a:p>
              <a:pPr algn="ctr" defTabSz="914400">
                <a:defRPr/>
              </a:pPr>
              <a:endParaRPr lang="en-US" altLang="ja-JP" sz="1050" b="1" dirty="0" smtClean="0">
                <a:solidFill>
                  <a:srgbClr val="000000"/>
                </a:solidFill>
                <a:latin typeface="ＭＳ 明朝" pitchFamily="17" charset="-128"/>
                <a:ea typeface="ＭＳ 明朝" pitchFamily="17" charset="-128"/>
                <a:cs typeface="ＭＳ Ｐゴシック" pitchFamily="50" charset="-128"/>
              </a:endParaRPr>
            </a:p>
            <a:p>
              <a:pPr algn="ctr" defTabSz="914400">
                <a:defRPr/>
              </a:pPr>
              <a:r>
                <a:rPr lang="ja-JP" altLang="en-US" sz="1100" b="1" dirty="0" smtClean="0">
                  <a:solidFill>
                    <a:srgbClr val="000000"/>
                  </a:solidFill>
                  <a:latin typeface="ＭＳ 明朝" pitchFamily="17" charset="-128"/>
                  <a:ea typeface="ＭＳ 明朝" pitchFamily="17" charset="-128"/>
                  <a:cs typeface="ＭＳ Ｐゴシック" pitchFamily="50" charset="-128"/>
                </a:rPr>
                <a:t>箕面森町第３区域の</a:t>
              </a:r>
              <a:endParaRPr lang="en-US" altLang="ja-JP" sz="1100" b="1" dirty="0" smtClean="0">
                <a:solidFill>
                  <a:srgbClr val="000000"/>
                </a:solidFill>
                <a:latin typeface="ＭＳ 明朝" pitchFamily="17" charset="-128"/>
                <a:ea typeface="ＭＳ 明朝" pitchFamily="17" charset="-128"/>
                <a:cs typeface="ＭＳ Ｐゴシック" pitchFamily="50" charset="-128"/>
              </a:endParaRPr>
            </a:p>
            <a:p>
              <a:pPr algn="ctr" defTabSz="914400">
                <a:defRPr/>
              </a:pPr>
              <a:r>
                <a:rPr lang="ja-JP" altLang="en-US" sz="1100" b="1" dirty="0" smtClean="0">
                  <a:solidFill>
                    <a:srgbClr val="000000"/>
                  </a:solidFill>
                  <a:latin typeface="ＭＳ 明朝" pitchFamily="17" charset="-128"/>
                  <a:ea typeface="ＭＳ 明朝" pitchFamily="17" charset="-128"/>
                  <a:cs typeface="ＭＳ Ｐゴシック" pitchFamily="50" charset="-128"/>
                </a:rPr>
                <a:t>事業着手</a:t>
              </a:r>
            </a:p>
          </p:txBody>
        </p:sp>
        <p:sp>
          <p:nvSpPr>
            <p:cNvPr id="24" name="Rectangle 63"/>
            <p:cNvSpPr>
              <a:spLocks noChangeArrowheads="1"/>
            </p:cNvSpPr>
            <p:nvPr/>
          </p:nvSpPr>
          <p:spPr bwMode="auto">
            <a:xfrm>
              <a:off x="8043863" y="7948613"/>
              <a:ext cx="519112" cy="234950"/>
            </a:xfrm>
            <a:prstGeom prst="rect">
              <a:avLst/>
            </a:prstGeom>
            <a:noFill/>
            <a:ln>
              <a:noFill/>
            </a:ln>
            <a:extLst>
              <a:ext uri="{909E8E84-426E-40DD-AFC4-6F175D3DCCD1}">
                <a14:hiddenFill xmlns:a14="http://schemas.microsoft.com/office/drawing/2010/main">
                  <a:solidFill>
                    <a:srgbClr val="D8D8D8"/>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lIns="0" tIns="0" rIns="0" bIns="0" anchor="ctr"/>
            <a:lstStyle/>
            <a:p>
              <a:pPr>
                <a:lnSpc>
                  <a:spcPct val="120000"/>
                </a:lnSpc>
                <a:defRPr/>
              </a:pPr>
              <a:r>
                <a:rPr kumimoji="0" lang="en-US" altLang="ja-JP" sz="800" b="1" kern="0" dirty="0" smtClean="0">
                  <a:solidFill>
                    <a:srgbClr val="000000"/>
                  </a:solidFill>
                  <a:latin typeface="ＭＳ 明朝" pitchFamily="17" charset="-128"/>
                  <a:ea typeface="ＭＳ 明朝" pitchFamily="17" charset="-128"/>
                  <a:cs typeface="ＭＳ Ｐゴシック" charset="-128"/>
                </a:rPr>
                <a:t>H27</a:t>
              </a:r>
              <a:r>
                <a:rPr kumimoji="0" lang="ja-JP" altLang="en-US" sz="800" b="1" kern="0" dirty="0" smtClean="0">
                  <a:solidFill>
                    <a:srgbClr val="000000"/>
                  </a:solidFill>
                  <a:latin typeface="ＭＳ 明朝" pitchFamily="17" charset="-128"/>
                  <a:ea typeface="ＭＳ 明朝" pitchFamily="17" charset="-128"/>
                  <a:cs typeface="ＭＳ Ｐゴシック" charset="-128"/>
                </a:rPr>
                <a:t>年度～</a:t>
              </a:r>
              <a:endParaRPr kumimoji="0" lang="ja-JP" altLang="en-US" sz="800" b="1" kern="0" dirty="0" smtClean="0">
                <a:solidFill>
                  <a:sysClr val="windowText" lastClr="000000"/>
                </a:solidFill>
                <a:latin typeface="Arial" charset="0"/>
                <a:ea typeface="ＭＳ 明朝" pitchFamily="17" charset="-128"/>
                <a:cs typeface="ＭＳ Ｐゴシック" charset="-128"/>
              </a:endParaRPr>
            </a:p>
          </p:txBody>
        </p:sp>
        <p:sp>
          <p:nvSpPr>
            <p:cNvPr id="25" name="Rectangle 66"/>
            <p:cNvSpPr>
              <a:spLocks noChangeArrowheads="1"/>
            </p:cNvSpPr>
            <p:nvPr/>
          </p:nvSpPr>
          <p:spPr bwMode="auto">
            <a:xfrm>
              <a:off x="11009313" y="5430838"/>
              <a:ext cx="1601787" cy="663575"/>
            </a:xfrm>
            <a:prstGeom prst="rect">
              <a:avLst/>
            </a:prstGeom>
            <a:solidFill>
              <a:sysClr val="window" lastClr="FFFFFF"/>
            </a:solidFill>
            <a:ln w="12700">
              <a:solidFill>
                <a:sysClr val="windowText" lastClr="000000"/>
              </a:solidFill>
              <a:miter lim="800000"/>
              <a:headEnd/>
              <a:tailEnd/>
            </a:ln>
          </p:spPr>
          <p:txBody>
            <a:bodyPr lIns="0" tIns="0" rIns="0" bIns="0" anchor="ct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defTabSz="914400">
                <a:lnSpc>
                  <a:spcPct val="120000"/>
                </a:lnSpc>
                <a:defRPr/>
              </a:pPr>
              <a:r>
                <a:rPr lang="ja-JP" altLang="en-US" sz="1050" b="1" dirty="0" smtClean="0">
                  <a:solidFill>
                    <a:srgbClr val="000000"/>
                  </a:solidFill>
                  <a:latin typeface="ＭＳ 明朝" pitchFamily="17" charset="-128"/>
                  <a:ea typeface="ＭＳ 明朝" pitchFamily="17" charset="-128"/>
                  <a:cs typeface="ＭＳ Ｐゴシック" pitchFamily="50" charset="-128"/>
                </a:rPr>
                <a:t> アクセス道路の検討</a:t>
              </a:r>
              <a:endParaRPr lang="en-US" altLang="ja-JP" sz="1050" b="1" dirty="0" smtClean="0">
                <a:solidFill>
                  <a:srgbClr val="000000"/>
                </a:solidFill>
                <a:latin typeface="ＭＳ 明朝" pitchFamily="17" charset="-128"/>
                <a:ea typeface="ＭＳ 明朝" pitchFamily="17" charset="-128"/>
                <a:cs typeface="ＭＳ Ｐゴシック" pitchFamily="50" charset="-128"/>
              </a:endParaRPr>
            </a:p>
            <a:p>
              <a:pPr defTabSz="914400">
                <a:lnSpc>
                  <a:spcPct val="120000"/>
                </a:lnSpc>
                <a:defRPr/>
              </a:pPr>
              <a:r>
                <a:rPr lang="ja-JP" altLang="en-US" sz="1050" b="1" dirty="0" smtClean="0">
                  <a:solidFill>
                    <a:srgbClr val="000000"/>
                  </a:solidFill>
                  <a:latin typeface="ＭＳ 明朝" pitchFamily="17" charset="-128"/>
                  <a:ea typeface="ＭＳ 明朝" pitchFamily="17" charset="-128"/>
                  <a:cs typeface="ＭＳ Ｐゴシック" pitchFamily="50" charset="-128"/>
                </a:rPr>
                <a:t> 概略の整備検討</a:t>
              </a:r>
              <a:endParaRPr lang="en-US" altLang="ja-JP" sz="1050" b="1" dirty="0">
                <a:solidFill>
                  <a:srgbClr val="000000"/>
                </a:solidFill>
                <a:latin typeface="ＭＳ 明朝" pitchFamily="17" charset="-128"/>
                <a:ea typeface="ＭＳ 明朝" pitchFamily="17" charset="-128"/>
                <a:cs typeface="ＭＳ Ｐゴシック" pitchFamily="50" charset="-128"/>
              </a:endParaRPr>
            </a:p>
            <a:p>
              <a:pPr defTabSz="914400">
                <a:lnSpc>
                  <a:spcPct val="120000"/>
                </a:lnSpc>
                <a:defRPr/>
              </a:pPr>
              <a:r>
                <a:rPr lang="ja-JP" altLang="en-US" sz="1050" b="1" dirty="0" smtClean="0">
                  <a:solidFill>
                    <a:srgbClr val="000000"/>
                  </a:solidFill>
                  <a:latin typeface="ＭＳ 明朝" pitchFamily="17" charset="-128"/>
                  <a:ea typeface="ＭＳ 明朝" pitchFamily="17" charset="-128"/>
                  <a:cs typeface="ＭＳ Ｐゴシック" pitchFamily="50" charset="-128"/>
                </a:rPr>
                <a:t> 地元市との協議・調整</a:t>
              </a:r>
              <a:endParaRPr lang="ja-JP" altLang="en-US" sz="1200" dirty="0" smtClean="0">
                <a:solidFill>
                  <a:sysClr val="windowText" lastClr="000000"/>
                </a:solidFill>
                <a:latin typeface="Arial" pitchFamily="34" charset="0"/>
                <a:cs typeface="ＭＳ Ｐゴシック" pitchFamily="50" charset="-128"/>
              </a:endParaRPr>
            </a:p>
          </p:txBody>
        </p:sp>
        <p:sp>
          <p:nvSpPr>
            <p:cNvPr id="26" name="Rectangle 62"/>
            <p:cNvSpPr>
              <a:spLocks noChangeArrowheads="1"/>
            </p:cNvSpPr>
            <p:nvPr/>
          </p:nvSpPr>
          <p:spPr bwMode="auto">
            <a:xfrm>
              <a:off x="8043863" y="6928502"/>
              <a:ext cx="571500" cy="233363"/>
            </a:xfrm>
            <a:prstGeom prst="rect">
              <a:avLst/>
            </a:prstGeom>
            <a:noFill/>
            <a:ln>
              <a:noFill/>
            </a:ln>
            <a:extLst>
              <a:ext uri="{909E8E84-426E-40DD-AFC4-6F175D3DCCD1}">
                <a14:hiddenFill xmlns:a14="http://schemas.microsoft.com/office/drawing/2010/main">
                  <a:solidFill>
                    <a:srgbClr val="AC0A00"/>
                  </a:solidFill>
                </a14:hiddenFill>
              </a:ext>
              <a:ext uri="{91240B29-F687-4F45-9708-019B960494DF}">
                <a14:hiddenLine xmlns:a14="http://schemas.microsoft.com/office/drawing/2010/main" w="12700">
                  <a:solidFill>
                    <a:srgbClr val="8D0C00"/>
                  </a:solidFill>
                  <a:prstDash val="dash"/>
                  <a:miter lim="800000"/>
                  <a:headEnd/>
                  <a:tailEnd/>
                </a14:hiddenLine>
              </a:ext>
            </a:extLst>
          </p:spPr>
          <p:txBody>
            <a:bodyPr lIns="0" tIns="0" rIns="0" bIns="0" anchor="ctr"/>
            <a:lstStyle/>
            <a:p>
              <a:pPr>
                <a:defRPr/>
              </a:pPr>
              <a:r>
                <a:rPr kumimoji="0" lang="en-US" altLang="ja-JP" sz="800" b="1" kern="0" dirty="0" smtClean="0">
                  <a:solidFill>
                    <a:sysClr val="windowText" lastClr="000000"/>
                  </a:solidFill>
                  <a:latin typeface="ＭＳ 明朝" pitchFamily="17" charset="-128"/>
                  <a:ea typeface="ＭＳ 明朝" pitchFamily="17" charset="-128"/>
                  <a:cs typeface="ＭＳ Ｐゴシック" charset="-128"/>
                </a:rPr>
                <a:t>H26</a:t>
              </a:r>
              <a:r>
                <a:rPr kumimoji="0" lang="ja-JP" altLang="en-US" sz="800" b="1" kern="0" dirty="0" smtClean="0">
                  <a:solidFill>
                    <a:sysClr val="windowText" lastClr="000000"/>
                  </a:solidFill>
                  <a:latin typeface="ＭＳ 明朝" pitchFamily="17" charset="-128"/>
                  <a:ea typeface="ＭＳ 明朝" pitchFamily="17" charset="-128"/>
                  <a:cs typeface="ＭＳ Ｐゴシック" charset="-128"/>
                </a:rPr>
                <a:t>年</a:t>
              </a:r>
              <a:r>
                <a:rPr kumimoji="0" lang="en-US" altLang="ja-JP" sz="800" b="1" kern="0" dirty="0" smtClean="0">
                  <a:solidFill>
                    <a:sysClr val="windowText" lastClr="000000"/>
                  </a:solidFill>
                  <a:latin typeface="ＭＳ 明朝" pitchFamily="17" charset="-128"/>
                  <a:ea typeface="ＭＳ 明朝" pitchFamily="17" charset="-128"/>
                  <a:cs typeface="ＭＳ Ｐゴシック" charset="-128"/>
                </a:rPr>
                <a:t>4</a:t>
              </a:r>
              <a:r>
                <a:rPr kumimoji="0" lang="ja-JP" altLang="en-US" sz="800" b="1" kern="0" dirty="0" smtClean="0">
                  <a:solidFill>
                    <a:sysClr val="windowText" lastClr="000000"/>
                  </a:solidFill>
                  <a:latin typeface="ＭＳ 明朝" pitchFamily="17" charset="-128"/>
                  <a:ea typeface="ＭＳ 明朝" pitchFamily="17" charset="-128"/>
                  <a:cs typeface="ＭＳ Ｐゴシック" charset="-128"/>
                </a:rPr>
                <a:t>月～</a:t>
              </a:r>
              <a:endParaRPr kumimoji="0" lang="en-US" altLang="ja-JP" sz="800" b="1" kern="0" dirty="0" smtClean="0">
                <a:solidFill>
                  <a:sysClr val="windowText" lastClr="000000"/>
                </a:solidFill>
                <a:latin typeface="ＭＳ 明朝" pitchFamily="17" charset="-128"/>
                <a:ea typeface="ＭＳ 明朝" pitchFamily="17" charset="-128"/>
                <a:cs typeface="ＭＳ Ｐゴシック" charset="-128"/>
              </a:endParaRPr>
            </a:p>
          </p:txBody>
        </p:sp>
        <p:sp>
          <p:nvSpPr>
            <p:cNvPr id="27" name="Rectangle 66"/>
            <p:cNvSpPr>
              <a:spLocks noChangeArrowheads="1"/>
            </p:cNvSpPr>
            <p:nvPr/>
          </p:nvSpPr>
          <p:spPr bwMode="auto">
            <a:xfrm>
              <a:off x="8615363" y="5861050"/>
              <a:ext cx="2305050" cy="233363"/>
            </a:xfrm>
            <a:prstGeom prst="rect">
              <a:avLst/>
            </a:prstGeom>
            <a:solidFill>
              <a:sysClr val="window" lastClr="FFFFFF"/>
            </a:solidFill>
            <a:ln w="12700">
              <a:solidFill>
                <a:sysClr val="windowText" lastClr="000000"/>
              </a:solidFill>
              <a:miter lim="800000"/>
              <a:headEnd/>
              <a:tailEnd/>
            </a:ln>
          </p:spPr>
          <p:txBody>
            <a:bodyPr lIns="0" tIns="0" rIns="0" bIns="0" anchor="ctr"/>
            <a:lstStyle/>
            <a:p>
              <a:pPr algn="ctr">
                <a:lnSpc>
                  <a:spcPct val="120000"/>
                </a:lnSpc>
                <a:defRPr/>
              </a:pPr>
              <a:r>
                <a:rPr kumimoji="0" lang="ja-JP" altLang="en-US" sz="1100" b="1" kern="0" dirty="0" smtClean="0">
                  <a:solidFill>
                    <a:sysClr val="windowText" lastClr="000000"/>
                  </a:solidFill>
                  <a:latin typeface="ＭＳ Ｐ明朝" charset="-128"/>
                  <a:ea typeface="ＭＳ Ｐ明朝" charset="-128"/>
                  <a:cs typeface="ＭＳ Ｐゴシック" charset="-128"/>
                </a:rPr>
                <a:t>企業ヒアリング</a:t>
              </a:r>
            </a:p>
          </p:txBody>
        </p:sp>
        <p:sp>
          <p:nvSpPr>
            <p:cNvPr id="28" name="AutoShape 69"/>
            <p:cNvSpPr>
              <a:spLocks noChangeArrowheads="1"/>
            </p:cNvSpPr>
            <p:nvPr/>
          </p:nvSpPr>
          <p:spPr bwMode="auto">
            <a:xfrm rot="10800000">
              <a:off x="9174163" y="8802688"/>
              <a:ext cx="1187450" cy="68262"/>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smtClean="0">
                <a:solidFill>
                  <a:sysClr val="windowText" lastClr="000000"/>
                </a:solidFill>
              </a:endParaRPr>
            </a:p>
          </p:txBody>
        </p:sp>
        <p:sp>
          <p:nvSpPr>
            <p:cNvPr id="29" name="AutoShape 69"/>
            <p:cNvSpPr>
              <a:spLocks noChangeArrowheads="1"/>
            </p:cNvSpPr>
            <p:nvPr/>
          </p:nvSpPr>
          <p:spPr bwMode="auto">
            <a:xfrm rot="10800000">
              <a:off x="9174163" y="8313738"/>
              <a:ext cx="1187450" cy="66675"/>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smtClean="0">
                <a:solidFill>
                  <a:sysClr val="windowText" lastClr="000000"/>
                </a:solidFill>
              </a:endParaRPr>
            </a:p>
          </p:txBody>
        </p:sp>
        <p:sp>
          <p:nvSpPr>
            <p:cNvPr id="30" name="AutoShape 69"/>
            <p:cNvSpPr>
              <a:spLocks noChangeArrowheads="1"/>
            </p:cNvSpPr>
            <p:nvPr/>
          </p:nvSpPr>
          <p:spPr bwMode="auto">
            <a:xfrm rot="10800000">
              <a:off x="9174163" y="7789863"/>
              <a:ext cx="1187450" cy="68262"/>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smtClean="0">
                <a:solidFill>
                  <a:sysClr val="windowText" lastClr="000000"/>
                </a:solidFill>
              </a:endParaRPr>
            </a:p>
          </p:txBody>
        </p:sp>
        <p:sp>
          <p:nvSpPr>
            <p:cNvPr id="31" name="AutoShape 69"/>
            <p:cNvSpPr>
              <a:spLocks noChangeArrowheads="1"/>
            </p:cNvSpPr>
            <p:nvPr/>
          </p:nvSpPr>
          <p:spPr bwMode="auto">
            <a:xfrm rot="10800000">
              <a:off x="9174163" y="6802438"/>
              <a:ext cx="1187450" cy="68262"/>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smtClean="0">
                <a:solidFill>
                  <a:sysClr val="windowText" lastClr="000000"/>
                </a:solidFill>
              </a:endParaRPr>
            </a:p>
          </p:txBody>
        </p:sp>
        <p:sp>
          <p:nvSpPr>
            <p:cNvPr id="32" name="AutoShape 69"/>
            <p:cNvSpPr>
              <a:spLocks noChangeArrowheads="1"/>
            </p:cNvSpPr>
            <p:nvPr/>
          </p:nvSpPr>
          <p:spPr bwMode="auto">
            <a:xfrm rot="10800000">
              <a:off x="9174163" y="6181725"/>
              <a:ext cx="1187450" cy="68263"/>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smtClean="0">
                <a:solidFill>
                  <a:sysClr val="windowText" lastClr="000000"/>
                </a:solidFill>
              </a:endParaRPr>
            </a:p>
          </p:txBody>
        </p:sp>
        <p:sp>
          <p:nvSpPr>
            <p:cNvPr id="33" name="AutoShape 69"/>
            <p:cNvSpPr>
              <a:spLocks noChangeArrowheads="1"/>
            </p:cNvSpPr>
            <p:nvPr/>
          </p:nvSpPr>
          <p:spPr bwMode="auto">
            <a:xfrm rot="10800000">
              <a:off x="11180763" y="6181725"/>
              <a:ext cx="1187450" cy="68263"/>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smtClean="0">
                <a:solidFill>
                  <a:sysClr val="windowText" lastClr="000000"/>
                </a:solidFill>
              </a:endParaRPr>
            </a:p>
          </p:txBody>
        </p:sp>
        <p:sp>
          <p:nvSpPr>
            <p:cNvPr id="34" name="AutoShape 69"/>
            <p:cNvSpPr>
              <a:spLocks noChangeArrowheads="1"/>
            </p:cNvSpPr>
            <p:nvPr/>
          </p:nvSpPr>
          <p:spPr bwMode="auto">
            <a:xfrm rot="10800000">
              <a:off x="9174163" y="5737225"/>
              <a:ext cx="1187450" cy="66675"/>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smtClean="0">
                <a:solidFill>
                  <a:sysClr val="windowText" lastClr="000000"/>
                </a:solidFill>
              </a:endParaRPr>
            </a:p>
          </p:txBody>
        </p:sp>
      </p:grpSp>
      <p:sp>
        <p:nvSpPr>
          <p:cNvPr id="36" name="テキスト ボックス 35"/>
          <p:cNvSpPr txBox="1"/>
          <p:nvPr/>
        </p:nvSpPr>
        <p:spPr>
          <a:xfrm>
            <a:off x="6000902" y="2296385"/>
            <a:ext cx="1988178" cy="276999"/>
          </a:xfrm>
          <a:prstGeom prst="rect">
            <a:avLst/>
          </a:prstGeom>
          <a:noFill/>
        </p:spPr>
        <p:txBody>
          <a:bodyPr wrap="square" rtlCol="0">
            <a:spAutoFit/>
          </a:bodyPr>
          <a:lstStyle/>
          <a:p>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今後の事業の進め方</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Picture 102" descr="H20"/>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545177"/>
            <a:ext cx="3960440" cy="4238944"/>
          </a:xfrm>
          <a:prstGeom prst="rect">
            <a:avLst/>
          </a:prstGeom>
          <a:blipFill dpi="0" rotWithShape="1">
            <a:blip r:embed="rId4"/>
            <a:srcRect/>
            <a:stretch>
              <a:fillRect/>
            </a:stretch>
          </a:blipFill>
          <a:ln w="12700">
            <a:noFill/>
            <a:prstDash val="sysDash"/>
            <a:miter lim="800000"/>
            <a:headEnd/>
            <a:tailEnd/>
          </a:ln>
        </p:spPr>
      </p:pic>
      <p:sp>
        <p:nvSpPr>
          <p:cNvPr id="37" name="角丸四角形吹き出し 36"/>
          <p:cNvSpPr/>
          <p:nvPr/>
        </p:nvSpPr>
        <p:spPr>
          <a:xfrm>
            <a:off x="3197681" y="2654189"/>
            <a:ext cx="942271" cy="369308"/>
          </a:xfrm>
          <a:prstGeom prst="wedgeRoundRectCallout">
            <a:avLst>
              <a:gd name="adj1" fmla="val -41707"/>
              <a:gd name="adj2" fmla="val 74110"/>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700" dirty="0" smtClean="0">
                <a:solidFill>
                  <a:prstClr val="black"/>
                </a:solidFill>
              </a:rPr>
              <a:t>　第１区域</a:t>
            </a:r>
            <a:endParaRPr lang="en-US" altLang="ja-JP" sz="700" dirty="0" smtClean="0">
              <a:solidFill>
                <a:prstClr val="black"/>
              </a:solidFill>
            </a:endParaRPr>
          </a:p>
          <a:p>
            <a:r>
              <a:rPr lang="ja-JP" altLang="en-US" sz="700" dirty="0" smtClean="0">
                <a:solidFill>
                  <a:prstClr val="black"/>
                </a:solidFill>
              </a:rPr>
              <a:t>　　一般地権者仮換地</a:t>
            </a:r>
            <a:endParaRPr lang="en-US" altLang="ja-JP" sz="700" dirty="0" smtClean="0">
              <a:solidFill>
                <a:prstClr val="black"/>
              </a:solidFill>
            </a:endParaRPr>
          </a:p>
          <a:p>
            <a:r>
              <a:rPr lang="ja-JP" altLang="en-US" sz="700" dirty="0" smtClean="0">
                <a:solidFill>
                  <a:prstClr val="black"/>
                </a:solidFill>
              </a:rPr>
              <a:t>　　保留地</a:t>
            </a:r>
            <a:endParaRPr lang="ja-JP" altLang="en-US" sz="700" dirty="0">
              <a:solidFill>
                <a:prstClr val="black"/>
              </a:solidFill>
            </a:endParaRPr>
          </a:p>
        </p:txBody>
      </p:sp>
      <p:sp>
        <p:nvSpPr>
          <p:cNvPr id="38" name="角丸四角形吹き出し 37"/>
          <p:cNvSpPr/>
          <p:nvPr/>
        </p:nvSpPr>
        <p:spPr>
          <a:xfrm>
            <a:off x="1780248" y="5101628"/>
            <a:ext cx="897833" cy="408470"/>
          </a:xfrm>
          <a:prstGeom prst="wedgeRoundRectCallout">
            <a:avLst>
              <a:gd name="adj1" fmla="val 37778"/>
              <a:gd name="adj2" fmla="val -94133"/>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700" dirty="0" smtClean="0">
                <a:solidFill>
                  <a:prstClr val="black"/>
                </a:solidFill>
              </a:rPr>
              <a:t>　第２区域</a:t>
            </a:r>
            <a:endParaRPr lang="en-US" altLang="ja-JP" sz="700" dirty="0" smtClean="0">
              <a:solidFill>
                <a:prstClr val="black"/>
              </a:solidFill>
            </a:endParaRPr>
          </a:p>
          <a:p>
            <a:r>
              <a:rPr lang="ja-JP" altLang="en-US" sz="700" dirty="0" smtClean="0">
                <a:solidFill>
                  <a:prstClr val="black"/>
                </a:solidFill>
              </a:rPr>
              <a:t>　　民間地権者による</a:t>
            </a:r>
            <a:endParaRPr lang="en-US" altLang="ja-JP" sz="700" dirty="0" smtClean="0">
              <a:solidFill>
                <a:prstClr val="black"/>
              </a:solidFill>
            </a:endParaRPr>
          </a:p>
          <a:p>
            <a:r>
              <a:rPr lang="ja-JP" altLang="en-US" sz="700" dirty="0" smtClean="0">
                <a:solidFill>
                  <a:prstClr val="black"/>
                </a:solidFill>
              </a:rPr>
              <a:t>　宅地開発</a:t>
            </a:r>
            <a:endParaRPr lang="ja-JP" altLang="en-US" sz="700" dirty="0">
              <a:solidFill>
                <a:prstClr val="black"/>
              </a:solidFill>
            </a:endParaRPr>
          </a:p>
        </p:txBody>
      </p:sp>
      <p:sp>
        <p:nvSpPr>
          <p:cNvPr id="39" name="フリーフォーム 38"/>
          <p:cNvSpPr/>
          <p:nvPr/>
        </p:nvSpPr>
        <p:spPr>
          <a:xfrm>
            <a:off x="1162652" y="5759527"/>
            <a:ext cx="549341" cy="700167"/>
          </a:xfrm>
          <a:custGeom>
            <a:avLst/>
            <a:gdLst>
              <a:gd name="connsiteX0" fmla="*/ 0 w 739498"/>
              <a:gd name="connsiteY0" fmla="*/ 0 h 529905"/>
              <a:gd name="connsiteX1" fmla="*/ 104327 w 739498"/>
              <a:gd name="connsiteY1" fmla="*/ 70574 h 529905"/>
              <a:gd name="connsiteX2" fmla="*/ 230134 w 739498"/>
              <a:gd name="connsiteY2" fmla="*/ 239340 h 529905"/>
              <a:gd name="connsiteX3" fmla="*/ 263887 w 739498"/>
              <a:gd name="connsiteY3" fmla="*/ 340599 h 529905"/>
              <a:gd name="connsiteX4" fmla="*/ 294572 w 739498"/>
              <a:gd name="connsiteY4" fmla="*/ 451063 h 529905"/>
              <a:gd name="connsiteX5" fmla="*/ 362078 w 739498"/>
              <a:gd name="connsiteY5" fmla="*/ 500158 h 529905"/>
              <a:gd name="connsiteX6" fmla="*/ 484816 w 739498"/>
              <a:gd name="connsiteY6" fmla="*/ 518569 h 529905"/>
              <a:gd name="connsiteX7" fmla="*/ 573801 w 739498"/>
              <a:gd name="connsiteY7" fmla="*/ 527774 h 529905"/>
              <a:gd name="connsiteX8" fmla="*/ 644376 w 739498"/>
              <a:gd name="connsiteY8" fmla="*/ 524706 h 529905"/>
              <a:gd name="connsiteX9" fmla="*/ 714950 w 739498"/>
              <a:gd name="connsiteY9" fmla="*/ 475611 h 529905"/>
              <a:gd name="connsiteX10" fmla="*/ 739498 w 739498"/>
              <a:gd name="connsiteY10" fmla="*/ 435721 h 529905"/>
              <a:gd name="connsiteX0" fmla="*/ 0 w 759449"/>
              <a:gd name="connsiteY0" fmla="*/ 0 h 539881"/>
              <a:gd name="connsiteX1" fmla="*/ 124278 w 759449"/>
              <a:gd name="connsiteY1" fmla="*/ 80550 h 539881"/>
              <a:gd name="connsiteX2" fmla="*/ 250085 w 759449"/>
              <a:gd name="connsiteY2" fmla="*/ 249316 h 539881"/>
              <a:gd name="connsiteX3" fmla="*/ 283838 w 759449"/>
              <a:gd name="connsiteY3" fmla="*/ 350575 h 539881"/>
              <a:gd name="connsiteX4" fmla="*/ 314523 w 759449"/>
              <a:gd name="connsiteY4" fmla="*/ 461039 h 539881"/>
              <a:gd name="connsiteX5" fmla="*/ 382029 w 759449"/>
              <a:gd name="connsiteY5" fmla="*/ 510134 h 539881"/>
              <a:gd name="connsiteX6" fmla="*/ 504767 w 759449"/>
              <a:gd name="connsiteY6" fmla="*/ 528545 h 539881"/>
              <a:gd name="connsiteX7" fmla="*/ 593752 w 759449"/>
              <a:gd name="connsiteY7" fmla="*/ 537750 h 539881"/>
              <a:gd name="connsiteX8" fmla="*/ 664327 w 759449"/>
              <a:gd name="connsiteY8" fmla="*/ 534682 h 539881"/>
              <a:gd name="connsiteX9" fmla="*/ 734901 w 759449"/>
              <a:gd name="connsiteY9" fmla="*/ 485587 h 539881"/>
              <a:gd name="connsiteX10" fmla="*/ 759449 w 759449"/>
              <a:gd name="connsiteY10" fmla="*/ 445697 h 539881"/>
              <a:gd name="connsiteX0" fmla="*/ 0 w 759449"/>
              <a:gd name="connsiteY0" fmla="*/ 0 h 539881"/>
              <a:gd name="connsiteX1" fmla="*/ 130928 w 759449"/>
              <a:gd name="connsiteY1" fmla="*/ 97176 h 539881"/>
              <a:gd name="connsiteX2" fmla="*/ 250085 w 759449"/>
              <a:gd name="connsiteY2" fmla="*/ 249316 h 539881"/>
              <a:gd name="connsiteX3" fmla="*/ 283838 w 759449"/>
              <a:gd name="connsiteY3" fmla="*/ 350575 h 539881"/>
              <a:gd name="connsiteX4" fmla="*/ 314523 w 759449"/>
              <a:gd name="connsiteY4" fmla="*/ 461039 h 539881"/>
              <a:gd name="connsiteX5" fmla="*/ 382029 w 759449"/>
              <a:gd name="connsiteY5" fmla="*/ 510134 h 539881"/>
              <a:gd name="connsiteX6" fmla="*/ 504767 w 759449"/>
              <a:gd name="connsiteY6" fmla="*/ 528545 h 539881"/>
              <a:gd name="connsiteX7" fmla="*/ 593752 w 759449"/>
              <a:gd name="connsiteY7" fmla="*/ 537750 h 539881"/>
              <a:gd name="connsiteX8" fmla="*/ 664327 w 759449"/>
              <a:gd name="connsiteY8" fmla="*/ 534682 h 539881"/>
              <a:gd name="connsiteX9" fmla="*/ 734901 w 759449"/>
              <a:gd name="connsiteY9" fmla="*/ 485587 h 539881"/>
              <a:gd name="connsiteX10" fmla="*/ 759449 w 759449"/>
              <a:gd name="connsiteY10" fmla="*/ 445697 h 539881"/>
              <a:gd name="connsiteX0" fmla="*/ 0 w 759449"/>
              <a:gd name="connsiteY0" fmla="*/ 0 h 539881"/>
              <a:gd name="connsiteX1" fmla="*/ 130928 w 759449"/>
              <a:gd name="connsiteY1" fmla="*/ 97176 h 539881"/>
              <a:gd name="connsiteX2" fmla="*/ 250085 w 759449"/>
              <a:gd name="connsiteY2" fmla="*/ 249316 h 539881"/>
              <a:gd name="connsiteX3" fmla="*/ 283838 w 759449"/>
              <a:gd name="connsiteY3" fmla="*/ 350575 h 539881"/>
              <a:gd name="connsiteX4" fmla="*/ 314523 w 759449"/>
              <a:gd name="connsiteY4" fmla="*/ 461039 h 539881"/>
              <a:gd name="connsiteX5" fmla="*/ 382029 w 759449"/>
              <a:gd name="connsiteY5" fmla="*/ 510134 h 539881"/>
              <a:gd name="connsiteX6" fmla="*/ 504767 w 759449"/>
              <a:gd name="connsiteY6" fmla="*/ 528545 h 539881"/>
              <a:gd name="connsiteX7" fmla="*/ 593752 w 759449"/>
              <a:gd name="connsiteY7" fmla="*/ 537750 h 539881"/>
              <a:gd name="connsiteX8" fmla="*/ 664327 w 759449"/>
              <a:gd name="connsiteY8" fmla="*/ 534682 h 539881"/>
              <a:gd name="connsiteX9" fmla="*/ 734901 w 759449"/>
              <a:gd name="connsiteY9" fmla="*/ 485587 h 539881"/>
              <a:gd name="connsiteX10" fmla="*/ 759449 w 759449"/>
              <a:gd name="connsiteY10" fmla="*/ 445697 h 539881"/>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37197 w 752799"/>
              <a:gd name="connsiteY5" fmla="*/ 483801 h 529906"/>
              <a:gd name="connsiteX6" fmla="*/ 375379 w 752799"/>
              <a:gd name="connsiteY6" fmla="*/ 500159 h 529906"/>
              <a:gd name="connsiteX7" fmla="*/ 498117 w 752799"/>
              <a:gd name="connsiteY7" fmla="*/ 518570 h 529906"/>
              <a:gd name="connsiteX8" fmla="*/ 587102 w 752799"/>
              <a:gd name="connsiteY8" fmla="*/ 527775 h 529906"/>
              <a:gd name="connsiteX9" fmla="*/ 657677 w 752799"/>
              <a:gd name="connsiteY9" fmla="*/ 524707 h 529906"/>
              <a:gd name="connsiteX10" fmla="*/ 728251 w 752799"/>
              <a:gd name="connsiteY10" fmla="*/ 475612 h 529906"/>
              <a:gd name="connsiteX11" fmla="*/ 752799 w 752799"/>
              <a:gd name="connsiteY11"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718"/>
              <a:gd name="connsiteX1" fmla="*/ 124278 w 752799"/>
              <a:gd name="connsiteY1" fmla="*/ 87201 h 529718"/>
              <a:gd name="connsiteX2" fmla="*/ 243435 w 752799"/>
              <a:gd name="connsiteY2" fmla="*/ 239341 h 529718"/>
              <a:gd name="connsiteX3" fmla="*/ 277188 w 752799"/>
              <a:gd name="connsiteY3" fmla="*/ 340600 h 529718"/>
              <a:gd name="connsiteX4" fmla="*/ 307873 w 752799"/>
              <a:gd name="connsiteY4" fmla="*/ 451064 h 529718"/>
              <a:gd name="connsiteX5" fmla="*/ 375379 w 752799"/>
              <a:gd name="connsiteY5" fmla="*/ 500159 h 529718"/>
              <a:gd name="connsiteX6" fmla="*/ 481492 w 752799"/>
              <a:gd name="connsiteY6" fmla="*/ 521895 h 529718"/>
              <a:gd name="connsiteX7" fmla="*/ 587102 w 752799"/>
              <a:gd name="connsiteY7" fmla="*/ 527775 h 529718"/>
              <a:gd name="connsiteX8" fmla="*/ 657677 w 752799"/>
              <a:gd name="connsiteY8" fmla="*/ 524707 h 529718"/>
              <a:gd name="connsiteX9" fmla="*/ 728251 w 752799"/>
              <a:gd name="connsiteY9" fmla="*/ 475612 h 529718"/>
              <a:gd name="connsiteX10" fmla="*/ 752799 w 752799"/>
              <a:gd name="connsiteY10" fmla="*/ 435722 h 529718"/>
              <a:gd name="connsiteX0" fmla="*/ 0 w 752799"/>
              <a:gd name="connsiteY0" fmla="*/ 0 h 529718"/>
              <a:gd name="connsiteX1" fmla="*/ 124278 w 752799"/>
              <a:gd name="connsiteY1" fmla="*/ 87201 h 529718"/>
              <a:gd name="connsiteX2" fmla="*/ 243435 w 752799"/>
              <a:gd name="connsiteY2" fmla="*/ 239341 h 529718"/>
              <a:gd name="connsiteX3" fmla="*/ 307873 w 752799"/>
              <a:gd name="connsiteY3" fmla="*/ 451064 h 529718"/>
              <a:gd name="connsiteX4" fmla="*/ 375379 w 752799"/>
              <a:gd name="connsiteY4" fmla="*/ 500159 h 529718"/>
              <a:gd name="connsiteX5" fmla="*/ 481492 w 752799"/>
              <a:gd name="connsiteY5" fmla="*/ 521895 h 529718"/>
              <a:gd name="connsiteX6" fmla="*/ 587102 w 752799"/>
              <a:gd name="connsiteY6" fmla="*/ 527775 h 529718"/>
              <a:gd name="connsiteX7" fmla="*/ 657677 w 752799"/>
              <a:gd name="connsiteY7" fmla="*/ 524707 h 529718"/>
              <a:gd name="connsiteX8" fmla="*/ 728251 w 752799"/>
              <a:gd name="connsiteY8" fmla="*/ 475612 h 529718"/>
              <a:gd name="connsiteX9" fmla="*/ 752799 w 752799"/>
              <a:gd name="connsiteY9" fmla="*/ 435722 h 529718"/>
              <a:gd name="connsiteX0" fmla="*/ 0 w 752799"/>
              <a:gd name="connsiteY0" fmla="*/ 0 h 529718"/>
              <a:gd name="connsiteX1" fmla="*/ 124278 w 752799"/>
              <a:gd name="connsiteY1" fmla="*/ 87201 h 529718"/>
              <a:gd name="connsiteX2" fmla="*/ 243435 w 752799"/>
              <a:gd name="connsiteY2" fmla="*/ 239341 h 529718"/>
              <a:gd name="connsiteX3" fmla="*/ 304548 w 752799"/>
              <a:gd name="connsiteY3" fmla="*/ 431113 h 529718"/>
              <a:gd name="connsiteX4" fmla="*/ 375379 w 752799"/>
              <a:gd name="connsiteY4" fmla="*/ 500159 h 529718"/>
              <a:gd name="connsiteX5" fmla="*/ 481492 w 752799"/>
              <a:gd name="connsiteY5" fmla="*/ 521895 h 529718"/>
              <a:gd name="connsiteX6" fmla="*/ 587102 w 752799"/>
              <a:gd name="connsiteY6" fmla="*/ 527775 h 529718"/>
              <a:gd name="connsiteX7" fmla="*/ 657677 w 752799"/>
              <a:gd name="connsiteY7" fmla="*/ 524707 h 529718"/>
              <a:gd name="connsiteX8" fmla="*/ 728251 w 752799"/>
              <a:gd name="connsiteY8" fmla="*/ 475612 h 529718"/>
              <a:gd name="connsiteX9" fmla="*/ 752799 w 752799"/>
              <a:gd name="connsiteY9" fmla="*/ 435722 h 529718"/>
              <a:gd name="connsiteX0" fmla="*/ 0 w 776941"/>
              <a:gd name="connsiteY0" fmla="*/ 0 h 538771"/>
              <a:gd name="connsiteX1" fmla="*/ 148420 w 776941"/>
              <a:gd name="connsiteY1" fmla="*/ 96254 h 538771"/>
              <a:gd name="connsiteX2" fmla="*/ 267577 w 776941"/>
              <a:gd name="connsiteY2" fmla="*/ 248394 h 538771"/>
              <a:gd name="connsiteX3" fmla="*/ 328690 w 776941"/>
              <a:gd name="connsiteY3" fmla="*/ 440166 h 538771"/>
              <a:gd name="connsiteX4" fmla="*/ 399521 w 776941"/>
              <a:gd name="connsiteY4" fmla="*/ 509212 h 538771"/>
              <a:gd name="connsiteX5" fmla="*/ 505634 w 776941"/>
              <a:gd name="connsiteY5" fmla="*/ 530948 h 538771"/>
              <a:gd name="connsiteX6" fmla="*/ 611244 w 776941"/>
              <a:gd name="connsiteY6" fmla="*/ 536828 h 538771"/>
              <a:gd name="connsiteX7" fmla="*/ 681819 w 776941"/>
              <a:gd name="connsiteY7" fmla="*/ 533760 h 538771"/>
              <a:gd name="connsiteX8" fmla="*/ 752393 w 776941"/>
              <a:gd name="connsiteY8" fmla="*/ 484665 h 538771"/>
              <a:gd name="connsiteX9" fmla="*/ 776941 w 776941"/>
              <a:gd name="connsiteY9" fmla="*/ 444775 h 538771"/>
              <a:gd name="connsiteX0" fmla="*/ 0 w 776941"/>
              <a:gd name="connsiteY0" fmla="*/ 0 h 538771"/>
              <a:gd name="connsiteX1" fmla="*/ 148420 w 776941"/>
              <a:gd name="connsiteY1" fmla="*/ 96254 h 538771"/>
              <a:gd name="connsiteX2" fmla="*/ 267577 w 776941"/>
              <a:gd name="connsiteY2" fmla="*/ 248394 h 538771"/>
              <a:gd name="connsiteX3" fmla="*/ 328690 w 776941"/>
              <a:gd name="connsiteY3" fmla="*/ 440166 h 538771"/>
              <a:gd name="connsiteX4" fmla="*/ 399521 w 776941"/>
              <a:gd name="connsiteY4" fmla="*/ 509212 h 538771"/>
              <a:gd name="connsiteX5" fmla="*/ 505634 w 776941"/>
              <a:gd name="connsiteY5" fmla="*/ 530948 h 538771"/>
              <a:gd name="connsiteX6" fmla="*/ 611244 w 776941"/>
              <a:gd name="connsiteY6" fmla="*/ 536828 h 538771"/>
              <a:gd name="connsiteX7" fmla="*/ 681819 w 776941"/>
              <a:gd name="connsiteY7" fmla="*/ 533760 h 538771"/>
              <a:gd name="connsiteX8" fmla="*/ 752393 w 776941"/>
              <a:gd name="connsiteY8" fmla="*/ 484665 h 538771"/>
              <a:gd name="connsiteX9" fmla="*/ 776941 w 776941"/>
              <a:gd name="connsiteY9" fmla="*/ 444775 h 538771"/>
              <a:gd name="connsiteX0" fmla="*/ 0 w 776941"/>
              <a:gd name="connsiteY0" fmla="*/ 0 h 537026"/>
              <a:gd name="connsiteX1" fmla="*/ 148420 w 776941"/>
              <a:gd name="connsiteY1" fmla="*/ 96254 h 537026"/>
              <a:gd name="connsiteX2" fmla="*/ 267577 w 776941"/>
              <a:gd name="connsiteY2" fmla="*/ 248394 h 537026"/>
              <a:gd name="connsiteX3" fmla="*/ 328690 w 776941"/>
              <a:gd name="connsiteY3" fmla="*/ 440166 h 537026"/>
              <a:gd name="connsiteX4" fmla="*/ 399521 w 776941"/>
              <a:gd name="connsiteY4" fmla="*/ 509212 h 537026"/>
              <a:gd name="connsiteX5" fmla="*/ 505634 w 776941"/>
              <a:gd name="connsiteY5" fmla="*/ 530948 h 537026"/>
              <a:gd name="connsiteX6" fmla="*/ 611244 w 776941"/>
              <a:gd name="connsiteY6" fmla="*/ 536828 h 537026"/>
              <a:gd name="connsiteX7" fmla="*/ 681819 w 776941"/>
              <a:gd name="connsiteY7" fmla="*/ 525559 h 537026"/>
              <a:gd name="connsiteX8" fmla="*/ 752393 w 776941"/>
              <a:gd name="connsiteY8" fmla="*/ 484665 h 537026"/>
              <a:gd name="connsiteX9" fmla="*/ 776941 w 776941"/>
              <a:gd name="connsiteY9" fmla="*/ 444775 h 537026"/>
              <a:gd name="connsiteX0" fmla="*/ 0 w 776941"/>
              <a:gd name="connsiteY0" fmla="*/ 0 h 537026"/>
              <a:gd name="connsiteX1" fmla="*/ 148420 w 776941"/>
              <a:gd name="connsiteY1" fmla="*/ 96254 h 537026"/>
              <a:gd name="connsiteX2" fmla="*/ 267577 w 776941"/>
              <a:gd name="connsiteY2" fmla="*/ 248394 h 537026"/>
              <a:gd name="connsiteX3" fmla="*/ 328690 w 776941"/>
              <a:gd name="connsiteY3" fmla="*/ 440166 h 537026"/>
              <a:gd name="connsiteX4" fmla="*/ 399521 w 776941"/>
              <a:gd name="connsiteY4" fmla="*/ 509212 h 537026"/>
              <a:gd name="connsiteX5" fmla="*/ 505634 w 776941"/>
              <a:gd name="connsiteY5" fmla="*/ 530948 h 537026"/>
              <a:gd name="connsiteX6" fmla="*/ 611244 w 776941"/>
              <a:gd name="connsiteY6" fmla="*/ 536828 h 537026"/>
              <a:gd name="connsiteX7" fmla="*/ 681819 w 776941"/>
              <a:gd name="connsiteY7" fmla="*/ 525559 h 537026"/>
              <a:gd name="connsiteX8" fmla="*/ 740092 w 776941"/>
              <a:gd name="connsiteY8" fmla="*/ 480564 h 537026"/>
              <a:gd name="connsiteX9" fmla="*/ 776941 w 776941"/>
              <a:gd name="connsiteY9" fmla="*/ 444775 h 537026"/>
              <a:gd name="connsiteX0" fmla="*/ 0 w 776941"/>
              <a:gd name="connsiteY0" fmla="*/ 0 h 537026"/>
              <a:gd name="connsiteX1" fmla="*/ 148420 w 776941"/>
              <a:gd name="connsiteY1" fmla="*/ 96254 h 537026"/>
              <a:gd name="connsiteX2" fmla="*/ 267577 w 776941"/>
              <a:gd name="connsiteY2" fmla="*/ 248394 h 537026"/>
              <a:gd name="connsiteX3" fmla="*/ 328690 w 776941"/>
              <a:gd name="connsiteY3" fmla="*/ 440166 h 537026"/>
              <a:gd name="connsiteX4" fmla="*/ 399521 w 776941"/>
              <a:gd name="connsiteY4" fmla="*/ 509212 h 537026"/>
              <a:gd name="connsiteX5" fmla="*/ 505634 w 776941"/>
              <a:gd name="connsiteY5" fmla="*/ 530948 h 537026"/>
              <a:gd name="connsiteX6" fmla="*/ 611244 w 776941"/>
              <a:gd name="connsiteY6" fmla="*/ 536828 h 537026"/>
              <a:gd name="connsiteX7" fmla="*/ 681819 w 776941"/>
              <a:gd name="connsiteY7" fmla="*/ 525559 h 537026"/>
              <a:gd name="connsiteX8" fmla="*/ 776941 w 776941"/>
              <a:gd name="connsiteY8" fmla="*/ 444775 h 537026"/>
              <a:gd name="connsiteX0" fmla="*/ 0 w 776941"/>
              <a:gd name="connsiteY0" fmla="*/ 0 h 537806"/>
              <a:gd name="connsiteX1" fmla="*/ 148420 w 776941"/>
              <a:gd name="connsiteY1" fmla="*/ 96254 h 537806"/>
              <a:gd name="connsiteX2" fmla="*/ 267577 w 776941"/>
              <a:gd name="connsiteY2" fmla="*/ 248394 h 537806"/>
              <a:gd name="connsiteX3" fmla="*/ 328690 w 776941"/>
              <a:gd name="connsiteY3" fmla="*/ 440166 h 537806"/>
              <a:gd name="connsiteX4" fmla="*/ 399521 w 776941"/>
              <a:gd name="connsiteY4" fmla="*/ 509212 h 537806"/>
              <a:gd name="connsiteX5" fmla="*/ 505634 w 776941"/>
              <a:gd name="connsiteY5" fmla="*/ 530948 h 537806"/>
              <a:gd name="connsiteX6" fmla="*/ 611244 w 776941"/>
              <a:gd name="connsiteY6" fmla="*/ 536828 h 537806"/>
              <a:gd name="connsiteX7" fmla="*/ 706422 w 776941"/>
              <a:gd name="connsiteY7" fmla="*/ 513258 h 537806"/>
              <a:gd name="connsiteX8" fmla="*/ 776941 w 776941"/>
              <a:gd name="connsiteY8" fmla="*/ 444775 h 537806"/>
              <a:gd name="connsiteX0" fmla="*/ 0 w 776941"/>
              <a:gd name="connsiteY0" fmla="*/ 0 h 536828"/>
              <a:gd name="connsiteX1" fmla="*/ 148420 w 776941"/>
              <a:gd name="connsiteY1" fmla="*/ 96254 h 536828"/>
              <a:gd name="connsiteX2" fmla="*/ 267577 w 776941"/>
              <a:gd name="connsiteY2" fmla="*/ 248394 h 536828"/>
              <a:gd name="connsiteX3" fmla="*/ 328690 w 776941"/>
              <a:gd name="connsiteY3" fmla="*/ 440166 h 536828"/>
              <a:gd name="connsiteX4" fmla="*/ 399521 w 776941"/>
              <a:gd name="connsiteY4" fmla="*/ 509212 h 536828"/>
              <a:gd name="connsiteX5" fmla="*/ 611244 w 776941"/>
              <a:gd name="connsiteY5" fmla="*/ 536828 h 536828"/>
              <a:gd name="connsiteX6" fmla="*/ 706422 w 776941"/>
              <a:gd name="connsiteY6" fmla="*/ 513258 h 536828"/>
              <a:gd name="connsiteX7" fmla="*/ 776941 w 776941"/>
              <a:gd name="connsiteY7" fmla="*/ 444775 h 536828"/>
              <a:gd name="connsiteX0" fmla="*/ 0 w 776941"/>
              <a:gd name="connsiteY0" fmla="*/ 0 h 520009"/>
              <a:gd name="connsiteX1" fmla="*/ 148420 w 776941"/>
              <a:gd name="connsiteY1" fmla="*/ 96254 h 520009"/>
              <a:gd name="connsiteX2" fmla="*/ 267577 w 776941"/>
              <a:gd name="connsiteY2" fmla="*/ 248394 h 520009"/>
              <a:gd name="connsiteX3" fmla="*/ 328690 w 776941"/>
              <a:gd name="connsiteY3" fmla="*/ 440166 h 520009"/>
              <a:gd name="connsiteX4" fmla="*/ 399521 w 776941"/>
              <a:gd name="connsiteY4" fmla="*/ 509212 h 520009"/>
              <a:gd name="connsiteX5" fmla="*/ 706422 w 776941"/>
              <a:gd name="connsiteY5" fmla="*/ 513258 h 520009"/>
              <a:gd name="connsiteX6" fmla="*/ 776941 w 776941"/>
              <a:gd name="connsiteY6" fmla="*/ 444775 h 520009"/>
              <a:gd name="connsiteX0" fmla="*/ 0 w 776941"/>
              <a:gd name="connsiteY0" fmla="*/ 0 h 509220"/>
              <a:gd name="connsiteX1" fmla="*/ 148420 w 776941"/>
              <a:gd name="connsiteY1" fmla="*/ 96254 h 509220"/>
              <a:gd name="connsiteX2" fmla="*/ 267577 w 776941"/>
              <a:gd name="connsiteY2" fmla="*/ 248394 h 509220"/>
              <a:gd name="connsiteX3" fmla="*/ 328690 w 776941"/>
              <a:gd name="connsiteY3" fmla="*/ 440166 h 509220"/>
              <a:gd name="connsiteX4" fmla="*/ 399521 w 776941"/>
              <a:gd name="connsiteY4" fmla="*/ 509212 h 509220"/>
              <a:gd name="connsiteX5" fmla="*/ 776941 w 776941"/>
              <a:gd name="connsiteY5" fmla="*/ 444775 h 509220"/>
              <a:gd name="connsiteX0" fmla="*/ 0 w 399521"/>
              <a:gd name="connsiteY0" fmla="*/ 0 h 509212"/>
              <a:gd name="connsiteX1" fmla="*/ 148420 w 399521"/>
              <a:gd name="connsiteY1" fmla="*/ 96254 h 509212"/>
              <a:gd name="connsiteX2" fmla="*/ 267577 w 399521"/>
              <a:gd name="connsiteY2" fmla="*/ 248394 h 509212"/>
              <a:gd name="connsiteX3" fmla="*/ 328690 w 399521"/>
              <a:gd name="connsiteY3" fmla="*/ 440166 h 509212"/>
              <a:gd name="connsiteX4" fmla="*/ 399521 w 399521"/>
              <a:gd name="connsiteY4" fmla="*/ 509212 h 509212"/>
              <a:gd name="connsiteX0" fmla="*/ 0 w 399521"/>
              <a:gd name="connsiteY0" fmla="*/ 0 h 509212"/>
              <a:gd name="connsiteX1" fmla="*/ 148420 w 399521"/>
              <a:gd name="connsiteY1" fmla="*/ 96254 h 509212"/>
              <a:gd name="connsiteX2" fmla="*/ 267577 w 399521"/>
              <a:gd name="connsiteY2" fmla="*/ 248394 h 509212"/>
              <a:gd name="connsiteX3" fmla="*/ 328690 w 399521"/>
              <a:gd name="connsiteY3" fmla="*/ 440166 h 509212"/>
              <a:gd name="connsiteX4" fmla="*/ 399521 w 399521"/>
              <a:gd name="connsiteY4" fmla="*/ 509212 h 50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521" h="509212">
                <a:moveTo>
                  <a:pt x="0" y="0"/>
                </a:moveTo>
                <a:cubicBezTo>
                  <a:pt x="72662" y="17116"/>
                  <a:pt x="103824" y="54855"/>
                  <a:pt x="148420" y="96254"/>
                </a:cubicBezTo>
                <a:cubicBezTo>
                  <a:pt x="193016" y="137653"/>
                  <a:pt x="237532" y="191075"/>
                  <a:pt x="267577" y="248394"/>
                </a:cubicBezTo>
                <a:cubicBezTo>
                  <a:pt x="297622" y="305713"/>
                  <a:pt x="306699" y="396696"/>
                  <a:pt x="328690" y="440166"/>
                </a:cubicBezTo>
                <a:cubicBezTo>
                  <a:pt x="350681" y="483636"/>
                  <a:pt x="328212" y="471053"/>
                  <a:pt x="399521" y="509212"/>
                </a:cubicBezTo>
              </a:path>
            </a:pathLst>
          </a:cu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cxnSp>
        <p:nvCxnSpPr>
          <p:cNvPr id="40" name="直線コネクタ 39"/>
          <p:cNvCxnSpPr>
            <a:stCxn id="41" idx="0"/>
            <a:endCxn id="39" idx="3"/>
          </p:cNvCxnSpPr>
          <p:nvPr/>
        </p:nvCxnSpPr>
        <p:spPr>
          <a:xfrm flipV="1">
            <a:off x="1003603" y="6364756"/>
            <a:ext cx="610998" cy="170598"/>
          </a:xfrm>
          <a:prstGeom prst="line">
            <a:avLst/>
          </a:prstGeom>
          <a:ln>
            <a:solidFill>
              <a:schemeClr val="tx1"/>
            </a:solidFill>
            <a:headEnd type="none" w="med" len="med"/>
            <a:tailEnd type="oval" w="sm" len="sm"/>
          </a:ln>
          <a:effectLst>
            <a:glow rad="12700">
              <a:schemeClr val="bg1"/>
            </a:glow>
          </a:effectLst>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422539" y="6535353"/>
            <a:ext cx="1162127" cy="190436"/>
          </a:xfrm>
          <a:prstGeom prst="rect">
            <a:avLst/>
          </a:prstGeom>
          <a:noFill/>
          <a:ln>
            <a:solidFill>
              <a:schemeClr val="tx1"/>
            </a:solidFill>
          </a:ln>
        </p:spPr>
        <p:txBody>
          <a:bodyPr wrap="square" lIns="0" tIns="0" rIns="0" bIns="0" rtlCol="0">
            <a:spAutoFit/>
          </a:bodyPr>
          <a:lstStyle/>
          <a:p>
            <a:pPr algn="ctr"/>
            <a:r>
              <a:rPr lang="ja-JP" altLang="en-US" sz="900" dirty="0" smtClean="0">
                <a:ln w="3175">
                  <a:noFill/>
                </a:ln>
                <a:solidFill>
                  <a:prstClr val="black"/>
                </a:solidFill>
                <a:latin typeface="HGSｺﾞｼｯｸE" panose="020B0900000000000000" pitchFamily="50" charset="-128"/>
                <a:ea typeface="HGSｺﾞｼｯｸE" panose="020B0900000000000000" pitchFamily="50" charset="-128"/>
              </a:rPr>
              <a:t>止々呂美吉川線</a:t>
            </a:r>
            <a:endParaRPr lang="ja-JP" altLang="en-US" sz="900" dirty="0">
              <a:ln w="3175">
                <a:noFill/>
              </a:ln>
              <a:solidFill>
                <a:prstClr val="black"/>
              </a:solidFill>
              <a:latin typeface="HGSｺﾞｼｯｸE" panose="020B0900000000000000" pitchFamily="50" charset="-128"/>
              <a:ea typeface="HGSｺﾞｼｯｸE" panose="020B0900000000000000" pitchFamily="50" charset="-128"/>
            </a:endParaRPr>
          </a:p>
        </p:txBody>
      </p:sp>
      <p:sp>
        <p:nvSpPr>
          <p:cNvPr id="42" name="テキスト ボックス 41"/>
          <p:cNvSpPr txBox="1"/>
          <p:nvPr/>
        </p:nvSpPr>
        <p:spPr>
          <a:xfrm>
            <a:off x="764562" y="4704143"/>
            <a:ext cx="510217" cy="123111"/>
          </a:xfrm>
          <a:prstGeom prst="rect">
            <a:avLst/>
          </a:prstGeom>
          <a:solidFill>
            <a:schemeClr val="bg1"/>
          </a:solidFill>
          <a:ln>
            <a:noFill/>
          </a:ln>
        </p:spPr>
        <p:txBody>
          <a:bodyPr wrap="square" lIns="0" tIns="0" rIns="0" bIns="0" rtlCol="0">
            <a:spAutoFit/>
          </a:bodyPr>
          <a:lstStyle/>
          <a:p>
            <a:pPr algn="ctr"/>
            <a:r>
              <a:rPr lang="ja-JP" altLang="en-US" sz="800" dirty="0" smtClean="0">
                <a:ln w="3175">
                  <a:noFill/>
                </a:ln>
                <a:solidFill>
                  <a:prstClr val="black"/>
                </a:solidFill>
                <a:latin typeface="HGSｺﾞｼｯｸE" panose="020B0900000000000000" pitchFamily="50" charset="-128"/>
                <a:ea typeface="HGSｺﾞｼｯｸE" panose="020B0900000000000000" pitchFamily="50" charset="-128"/>
              </a:rPr>
              <a:t>第３区域</a:t>
            </a:r>
            <a:endParaRPr lang="ja-JP" altLang="en-US" sz="800" dirty="0">
              <a:ln w="3175">
                <a:noFill/>
              </a:ln>
              <a:solidFill>
                <a:prstClr val="black"/>
              </a:solidFill>
              <a:latin typeface="HGSｺﾞｼｯｸE" panose="020B0900000000000000" pitchFamily="50" charset="-128"/>
              <a:ea typeface="HGSｺﾞｼｯｸE" panose="020B0900000000000000" pitchFamily="50" charset="-128"/>
            </a:endParaRPr>
          </a:p>
        </p:txBody>
      </p:sp>
      <p:sp>
        <p:nvSpPr>
          <p:cNvPr id="43" name="フリーフォーム 42"/>
          <p:cNvSpPr/>
          <p:nvPr/>
        </p:nvSpPr>
        <p:spPr>
          <a:xfrm>
            <a:off x="1451720" y="4293153"/>
            <a:ext cx="147683" cy="15968"/>
          </a:xfrm>
          <a:custGeom>
            <a:avLst/>
            <a:gdLst>
              <a:gd name="connsiteX0" fmla="*/ 0 w 87086"/>
              <a:gd name="connsiteY0" fmla="*/ 14515 h 14515"/>
              <a:gd name="connsiteX1" fmla="*/ 87086 w 87086"/>
              <a:gd name="connsiteY1" fmla="*/ 0 h 14515"/>
              <a:gd name="connsiteX0" fmla="*/ 0 w 98697"/>
              <a:gd name="connsiteY0" fmla="*/ 20321 h 20321"/>
              <a:gd name="connsiteX1" fmla="*/ 98697 w 98697"/>
              <a:gd name="connsiteY1" fmla="*/ 0 h 20321"/>
              <a:gd name="connsiteX0" fmla="*/ 0 w 107406"/>
              <a:gd name="connsiteY0" fmla="*/ 11613 h 11613"/>
              <a:gd name="connsiteX1" fmla="*/ 107406 w 107406"/>
              <a:gd name="connsiteY1" fmla="*/ 0 h 11613"/>
            </a:gdLst>
            <a:ahLst/>
            <a:cxnLst>
              <a:cxn ang="0">
                <a:pos x="connsiteX0" y="connsiteY0"/>
              </a:cxn>
              <a:cxn ang="0">
                <a:pos x="connsiteX1" y="connsiteY1"/>
              </a:cxn>
            </a:cxnLst>
            <a:rect l="l" t="t" r="r" b="b"/>
            <a:pathLst>
              <a:path w="107406" h="11613">
                <a:moveTo>
                  <a:pt x="0" y="11613"/>
                </a:moveTo>
                <a:lnTo>
                  <a:pt x="107406"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4" name="フリーフォーム 43"/>
          <p:cNvSpPr/>
          <p:nvPr/>
        </p:nvSpPr>
        <p:spPr>
          <a:xfrm>
            <a:off x="403732" y="3931008"/>
            <a:ext cx="1153287" cy="1960790"/>
          </a:xfrm>
          <a:custGeom>
            <a:avLst/>
            <a:gdLst>
              <a:gd name="connsiteX0" fmla="*/ 276726 w 1271337"/>
              <a:gd name="connsiteY0" fmla="*/ 862263 h 1900989"/>
              <a:gd name="connsiteX1" fmla="*/ 348916 w 1271337"/>
              <a:gd name="connsiteY1" fmla="*/ 850231 h 1900989"/>
              <a:gd name="connsiteX2" fmla="*/ 389021 w 1271337"/>
              <a:gd name="connsiteY2" fmla="*/ 814137 h 1900989"/>
              <a:gd name="connsiteX3" fmla="*/ 409074 w 1271337"/>
              <a:gd name="connsiteY3" fmla="*/ 729916 h 1900989"/>
              <a:gd name="connsiteX4" fmla="*/ 401053 w 1271337"/>
              <a:gd name="connsiteY4" fmla="*/ 693821 h 1900989"/>
              <a:gd name="connsiteX5" fmla="*/ 376990 w 1271337"/>
              <a:gd name="connsiteY5" fmla="*/ 661737 h 1900989"/>
              <a:gd name="connsiteX6" fmla="*/ 372979 w 1271337"/>
              <a:gd name="connsiteY6" fmla="*/ 633663 h 1900989"/>
              <a:gd name="connsiteX7" fmla="*/ 409074 w 1271337"/>
              <a:gd name="connsiteY7" fmla="*/ 613610 h 1900989"/>
              <a:gd name="connsiteX8" fmla="*/ 429126 w 1271337"/>
              <a:gd name="connsiteY8" fmla="*/ 605589 h 1900989"/>
              <a:gd name="connsiteX9" fmla="*/ 433137 w 1271337"/>
              <a:gd name="connsiteY9" fmla="*/ 585537 h 1900989"/>
              <a:gd name="connsiteX10" fmla="*/ 433137 w 1271337"/>
              <a:gd name="connsiteY10" fmla="*/ 545431 h 1900989"/>
              <a:gd name="connsiteX11" fmla="*/ 449179 w 1271337"/>
              <a:gd name="connsiteY11" fmla="*/ 537410 h 1900989"/>
              <a:gd name="connsiteX12" fmla="*/ 453190 w 1271337"/>
              <a:gd name="connsiteY12" fmla="*/ 509337 h 1900989"/>
              <a:gd name="connsiteX13" fmla="*/ 453190 w 1271337"/>
              <a:gd name="connsiteY13" fmla="*/ 469231 h 1900989"/>
              <a:gd name="connsiteX14" fmla="*/ 461211 w 1271337"/>
              <a:gd name="connsiteY14" fmla="*/ 457200 h 1900989"/>
              <a:gd name="connsiteX15" fmla="*/ 461211 w 1271337"/>
              <a:gd name="connsiteY15" fmla="*/ 417095 h 1900989"/>
              <a:gd name="connsiteX16" fmla="*/ 461211 w 1271337"/>
              <a:gd name="connsiteY16" fmla="*/ 417095 h 1900989"/>
              <a:gd name="connsiteX17" fmla="*/ 437147 w 1271337"/>
              <a:gd name="connsiteY17" fmla="*/ 376989 h 1900989"/>
              <a:gd name="connsiteX18" fmla="*/ 461211 w 1271337"/>
              <a:gd name="connsiteY18" fmla="*/ 352926 h 1900989"/>
              <a:gd name="connsiteX19" fmla="*/ 485274 w 1271337"/>
              <a:gd name="connsiteY19" fmla="*/ 336884 h 1900989"/>
              <a:gd name="connsiteX20" fmla="*/ 489284 w 1271337"/>
              <a:gd name="connsiteY20" fmla="*/ 312821 h 1900989"/>
              <a:gd name="connsiteX21" fmla="*/ 489284 w 1271337"/>
              <a:gd name="connsiteY21" fmla="*/ 312821 h 1900989"/>
              <a:gd name="connsiteX22" fmla="*/ 505326 w 1271337"/>
              <a:gd name="connsiteY22" fmla="*/ 272716 h 1900989"/>
              <a:gd name="connsiteX23" fmla="*/ 557463 w 1271337"/>
              <a:gd name="connsiteY23" fmla="*/ 236621 h 1900989"/>
              <a:gd name="connsiteX24" fmla="*/ 585537 w 1271337"/>
              <a:gd name="connsiteY24" fmla="*/ 232610 h 1900989"/>
              <a:gd name="connsiteX25" fmla="*/ 597568 w 1271337"/>
              <a:gd name="connsiteY25" fmla="*/ 192505 h 1900989"/>
              <a:gd name="connsiteX26" fmla="*/ 593558 w 1271337"/>
              <a:gd name="connsiteY26" fmla="*/ 156410 h 1900989"/>
              <a:gd name="connsiteX27" fmla="*/ 573505 w 1271337"/>
              <a:gd name="connsiteY27" fmla="*/ 100263 h 1900989"/>
              <a:gd name="connsiteX28" fmla="*/ 593558 w 1271337"/>
              <a:gd name="connsiteY28" fmla="*/ 72189 h 1900989"/>
              <a:gd name="connsiteX29" fmla="*/ 621632 w 1271337"/>
              <a:gd name="connsiteY29" fmla="*/ 64168 h 1900989"/>
              <a:gd name="connsiteX30" fmla="*/ 645695 w 1271337"/>
              <a:gd name="connsiteY30" fmla="*/ 52137 h 1900989"/>
              <a:gd name="connsiteX31" fmla="*/ 693821 w 1271337"/>
              <a:gd name="connsiteY31" fmla="*/ 72189 h 1900989"/>
              <a:gd name="connsiteX32" fmla="*/ 729916 w 1271337"/>
              <a:gd name="connsiteY32" fmla="*/ 36095 h 1900989"/>
              <a:gd name="connsiteX33" fmla="*/ 790074 w 1271337"/>
              <a:gd name="connsiteY33" fmla="*/ 0 h 1900989"/>
              <a:gd name="connsiteX34" fmla="*/ 838200 w 1271337"/>
              <a:gd name="connsiteY34" fmla="*/ 8021 h 1900989"/>
              <a:gd name="connsiteX35" fmla="*/ 806116 w 1271337"/>
              <a:gd name="connsiteY35" fmla="*/ 60158 h 1900989"/>
              <a:gd name="connsiteX36" fmla="*/ 802105 w 1271337"/>
              <a:gd name="connsiteY36" fmla="*/ 136358 h 1900989"/>
              <a:gd name="connsiteX37" fmla="*/ 818147 w 1271337"/>
              <a:gd name="connsiteY37" fmla="*/ 200526 h 1900989"/>
              <a:gd name="connsiteX38" fmla="*/ 794084 w 1271337"/>
              <a:gd name="connsiteY38" fmla="*/ 208547 h 1900989"/>
              <a:gd name="connsiteX39" fmla="*/ 814137 w 1271337"/>
              <a:gd name="connsiteY39" fmla="*/ 252663 h 1900989"/>
              <a:gd name="connsiteX40" fmla="*/ 778042 w 1271337"/>
              <a:gd name="connsiteY40" fmla="*/ 292768 h 1900989"/>
              <a:gd name="connsiteX41" fmla="*/ 814137 w 1271337"/>
              <a:gd name="connsiteY41" fmla="*/ 316831 h 1900989"/>
              <a:gd name="connsiteX42" fmla="*/ 826168 w 1271337"/>
              <a:gd name="connsiteY42" fmla="*/ 376989 h 1900989"/>
              <a:gd name="connsiteX43" fmla="*/ 854242 w 1271337"/>
              <a:gd name="connsiteY43" fmla="*/ 441158 h 1900989"/>
              <a:gd name="connsiteX44" fmla="*/ 934453 w 1271337"/>
              <a:gd name="connsiteY44" fmla="*/ 421105 h 1900989"/>
              <a:gd name="connsiteX45" fmla="*/ 1054768 w 1271337"/>
              <a:gd name="connsiteY45" fmla="*/ 405063 h 1900989"/>
              <a:gd name="connsiteX46" fmla="*/ 1159042 w 1271337"/>
              <a:gd name="connsiteY46" fmla="*/ 401052 h 1900989"/>
              <a:gd name="connsiteX47" fmla="*/ 1163053 w 1271337"/>
              <a:gd name="connsiteY47" fmla="*/ 461210 h 1900989"/>
              <a:gd name="connsiteX48" fmla="*/ 1183105 w 1271337"/>
              <a:gd name="connsiteY48" fmla="*/ 477252 h 1900989"/>
              <a:gd name="connsiteX49" fmla="*/ 1199147 w 1271337"/>
              <a:gd name="connsiteY49" fmla="*/ 517358 h 1900989"/>
              <a:gd name="connsiteX50" fmla="*/ 1179095 w 1271337"/>
              <a:gd name="connsiteY50" fmla="*/ 537410 h 1900989"/>
              <a:gd name="connsiteX51" fmla="*/ 1171074 w 1271337"/>
              <a:gd name="connsiteY51" fmla="*/ 561473 h 1900989"/>
              <a:gd name="connsiteX52" fmla="*/ 1171074 w 1271337"/>
              <a:gd name="connsiteY52" fmla="*/ 585537 h 1900989"/>
              <a:gd name="connsiteX53" fmla="*/ 1171074 w 1271337"/>
              <a:gd name="connsiteY53" fmla="*/ 605589 h 1900989"/>
              <a:gd name="connsiteX54" fmla="*/ 1134979 w 1271337"/>
              <a:gd name="connsiteY54" fmla="*/ 621631 h 1900989"/>
              <a:gd name="connsiteX55" fmla="*/ 1090863 w 1271337"/>
              <a:gd name="connsiteY55" fmla="*/ 589547 h 1900989"/>
              <a:gd name="connsiteX56" fmla="*/ 1094874 w 1271337"/>
              <a:gd name="connsiteY56" fmla="*/ 569495 h 1900989"/>
              <a:gd name="connsiteX57" fmla="*/ 1098884 w 1271337"/>
              <a:gd name="connsiteY57" fmla="*/ 533400 h 1900989"/>
              <a:gd name="connsiteX58" fmla="*/ 1098884 w 1271337"/>
              <a:gd name="connsiteY58" fmla="*/ 517358 h 1900989"/>
              <a:gd name="connsiteX59" fmla="*/ 1058779 w 1271337"/>
              <a:gd name="connsiteY59" fmla="*/ 537410 h 1900989"/>
              <a:gd name="connsiteX60" fmla="*/ 1042737 w 1271337"/>
              <a:gd name="connsiteY60" fmla="*/ 517358 h 1900989"/>
              <a:gd name="connsiteX61" fmla="*/ 1042737 w 1271337"/>
              <a:gd name="connsiteY61" fmla="*/ 517358 h 1900989"/>
              <a:gd name="connsiteX62" fmla="*/ 1026695 w 1271337"/>
              <a:gd name="connsiteY62" fmla="*/ 561473 h 1900989"/>
              <a:gd name="connsiteX63" fmla="*/ 1030705 w 1271337"/>
              <a:gd name="connsiteY63" fmla="*/ 593558 h 1900989"/>
              <a:gd name="connsiteX64" fmla="*/ 1050758 w 1271337"/>
              <a:gd name="connsiteY64" fmla="*/ 685800 h 1900989"/>
              <a:gd name="connsiteX65" fmla="*/ 1066800 w 1271337"/>
              <a:gd name="connsiteY65" fmla="*/ 733926 h 1900989"/>
              <a:gd name="connsiteX66" fmla="*/ 1082842 w 1271337"/>
              <a:gd name="connsiteY66" fmla="*/ 774031 h 1900989"/>
              <a:gd name="connsiteX67" fmla="*/ 1110916 w 1271337"/>
              <a:gd name="connsiteY67" fmla="*/ 737937 h 1900989"/>
              <a:gd name="connsiteX68" fmla="*/ 1163053 w 1271337"/>
              <a:gd name="connsiteY68" fmla="*/ 725905 h 1900989"/>
              <a:gd name="connsiteX69" fmla="*/ 1163053 w 1271337"/>
              <a:gd name="connsiteY69" fmla="*/ 725905 h 1900989"/>
              <a:gd name="connsiteX70" fmla="*/ 1171074 w 1271337"/>
              <a:gd name="connsiteY70" fmla="*/ 766010 h 1900989"/>
              <a:gd name="connsiteX71" fmla="*/ 1155032 w 1271337"/>
              <a:gd name="connsiteY71" fmla="*/ 790073 h 1900989"/>
              <a:gd name="connsiteX72" fmla="*/ 1155032 w 1271337"/>
              <a:gd name="connsiteY72" fmla="*/ 802105 h 1900989"/>
              <a:gd name="connsiteX73" fmla="*/ 1207168 w 1271337"/>
              <a:gd name="connsiteY73" fmla="*/ 802105 h 1900989"/>
              <a:gd name="connsiteX74" fmla="*/ 1227221 w 1271337"/>
              <a:gd name="connsiteY74" fmla="*/ 814137 h 1900989"/>
              <a:gd name="connsiteX75" fmla="*/ 1219200 w 1271337"/>
              <a:gd name="connsiteY75" fmla="*/ 866273 h 1900989"/>
              <a:gd name="connsiteX76" fmla="*/ 1251284 w 1271337"/>
              <a:gd name="connsiteY76" fmla="*/ 894347 h 1900989"/>
              <a:gd name="connsiteX77" fmla="*/ 1271337 w 1271337"/>
              <a:gd name="connsiteY77" fmla="*/ 934452 h 1900989"/>
              <a:gd name="connsiteX78" fmla="*/ 1255295 w 1271337"/>
              <a:gd name="connsiteY78" fmla="*/ 954505 h 1900989"/>
              <a:gd name="connsiteX79" fmla="*/ 1247274 w 1271337"/>
              <a:gd name="connsiteY79" fmla="*/ 990600 h 1900989"/>
              <a:gd name="connsiteX80" fmla="*/ 1243263 w 1271337"/>
              <a:gd name="connsiteY80" fmla="*/ 1018673 h 1900989"/>
              <a:gd name="connsiteX81" fmla="*/ 1211179 w 1271337"/>
              <a:gd name="connsiteY81" fmla="*/ 1014663 h 1900989"/>
              <a:gd name="connsiteX82" fmla="*/ 1199147 w 1271337"/>
              <a:gd name="connsiteY82" fmla="*/ 978568 h 1900989"/>
              <a:gd name="connsiteX83" fmla="*/ 1183105 w 1271337"/>
              <a:gd name="connsiteY83" fmla="*/ 946484 h 1900989"/>
              <a:gd name="connsiteX84" fmla="*/ 1167063 w 1271337"/>
              <a:gd name="connsiteY84" fmla="*/ 882316 h 1900989"/>
              <a:gd name="connsiteX85" fmla="*/ 1147011 w 1271337"/>
              <a:gd name="connsiteY85" fmla="*/ 878305 h 1900989"/>
              <a:gd name="connsiteX86" fmla="*/ 1130968 w 1271337"/>
              <a:gd name="connsiteY86" fmla="*/ 878305 h 1900989"/>
              <a:gd name="connsiteX87" fmla="*/ 1102895 w 1271337"/>
              <a:gd name="connsiteY87" fmla="*/ 910389 h 1900989"/>
              <a:gd name="connsiteX88" fmla="*/ 998621 w 1271337"/>
              <a:gd name="connsiteY88" fmla="*/ 762000 h 1900989"/>
              <a:gd name="connsiteX89" fmla="*/ 990600 w 1271337"/>
              <a:gd name="connsiteY89" fmla="*/ 794084 h 1900989"/>
              <a:gd name="connsiteX90" fmla="*/ 1014663 w 1271337"/>
              <a:gd name="connsiteY90" fmla="*/ 914400 h 1900989"/>
              <a:gd name="connsiteX91" fmla="*/ 1034716 w 1271337"/>
              <a:gd name="connsiteY91" fmla="*/ 946484 h 1900989"/>
              <a:gd name="connsiteX92" fmla="*/ 1090863 w 1271337"/>
              <a:gd name="connsiteY92" fmla="*/ 974558 h 1900989"/>
              <a:gd name="connsiteX93" fmla="*/ 1106905 w 1271337"/>
              <a:gd name="connsiteY93" fmla="*/ 1042737 h 1900989"/>
              <a:gd name="connsiteX94" fmla="*/ 1114926 w 1271337"/>
              <a:gd name="connsiteY94" fmla="*/ 1082842 h 1900989"/>
              <a:gd name="connsiteX95" fmla="*/ 1082842 w 1271337"/>
              <a:gd name="connsiteY95" fmla="*/ 1078831 h 1900989"/>
              <a:gd name="connsiteX96" fmla="*/ 1054768 w 1271337"/>
              <a:gd name="connsiteY96" fmla="*/ 1030705 h 1900989"/>
              <a:gd name="connsiteX97" fmla="*/ 1038726 w 1271337"/>
              <a:gd name="connsiteY97" fmla="*/ 1026695 h 1900989"/>
              <a:gd name="connsiteX98" fmla="*/ 1046747 w 1271337"/>
              <a:gd name="connsiteY98" fmla="*/ 1094873 h 1900989"/>
              <a:gd name="connsiteX99" fmla="*/ 998621 w 1271337"/>
              <a:gd name="connsiteY99" fmla="*/ 1102895 h 1900989"/>
              <a:gd name="connsiteX100" fmla="*/ 974558 w 1271337"/>
              <a:gd name="connsiteY100" fmla="*/ 1110916 h 1900989"/>
              <a:gd name="connsiteX101" fmla="*/ 1114926 w 1271337"/>
              <a:gd name="connsiteY101" fmla="*/ 1259305 h 1900989"/>
              <a:gd name="connsiteX102" fmla="*/ 1167063 w 1271337"/>
              <a:gd name="connsiteY102" fmla="*/ 1255295 h 1900989"/>
              <a:gd name="connsiteX103" fmla="*/ 1199147 w 1271337"/>
              <a:gd name="connsiteY103" fmla="*/ 1295400 h 1900989"/>
              <a:gd name="connsiteX104" fmla="*/ 1203158 w 1271337"/>
              <a:gd name="connsiteY104" fmla="*/ 1331495 h 1900989"/>
              <a:gd name="connsiteX105" fmla="*/ 1219200 w 1271337"/>
              <a:gd name="connsiteY105" fmla="*/ 1367589 h 1900989"/>
              <a:gd name="connsiteX106" fmla="*/ 1195137 w 1271337"/>
              <a:gd name="connsiteY106" fmla="*/ 1371600 h 1900989"/>
              <a:gd name="connsiteX107" fmla="*/ 1147011 w 1271337"/>
              <a:gd name="connsiteY107" fmla="*/ 1375610 h 1900989"/>
              <a:gd name="connsiteX108" fmla="*/ 1138990 w 1271337"/>
              <a:gd name="connsiteY108" fmla="*/ 1347537 h 1900989"/>
              <a:gd name="connsiteX109" fmla="*/ 1106905 w 1271337"/>
              <a:gd name="connsiteY109" fmla="*/ 1291389 h 1900989"/>
              <a:gd name="connsiteX110" fmla="*/ 998621 w 1271337"/>
              <a:gd name="connsiteY110" fmla="*/ 1227221 h 1900989"/>
              <a:gd name="connsiteX111" fmla="*/ 1006642 w 1271337"/>
              <a:gd name="connsiteY111" fmla="*/ 1255295 h 1900989"/>
              <a:gd name="connsiteX112" fmla="*/ 1062790 w 1271337"/>
              <a:gd name="connsiteY112" fmla="*/ 1319463 h 1900989"/>
              <a:gd name="connsiteX113" fmla="*/ 1082842 w 1271337"/>
              <a:gd name="connsiteY113" fmla="*/ 1411705 h 1900989"/>
              <a:gd name="connsiteX114" fmla="*/ 1042737 w 1271337"/>
              <a:gd name="connsiteY114" fmla="*/ 1403684 h 1900989"/>
              <a:gd name="connsiteX115" fmla="*/ 998621 w 1271337"/>
              <a:gd name="connsiteY115" fmla="*/ 1371600 h 1900989"/>
              <a:gd name="connsiteX116" fmla="*/ 966537 w 1271337"/>
              <a:gd name="connsiteY116" fmla="*/ 1375610 h 1900989"/>
              <a:gd name="connsiteX117" fmla="*/ 946484 w 1271337"/>
              <a:gd name="connsiteY117" fmla="*/ 1363579 h 1900989"/>
              <a:gd name="connsiteX118" fmla="*/ 950495 w 1271337"/>
              <a:gd name="connsiteY118" fmla="*/ 1327484 h 1900989"/>
              <a:gd name="connsiteX119" fmla="*/ 974558 w 1271337"/>
              <a:gd name="connsiteY119" fmla="*/ 1311442 h 1900989"/>
              <a:gd name="connsiteX120" fmla="*/ 950495 w 1271337"/>
              <a:gd name="connsiteY120" fmla="*/ 1283368 h 1900989"/>
              <a:gd name="connsiteX121" fmla="*/ 954505 w 1271337"/>
              <a:gd name="connsiteY121" fmla="*/ 1247273 h 1900989"/>
              <a:gd name="connsiteX122" fmla="*/ 942474 w 1271337"/>
              <a:gd name="connsiteY122" fmla="*/ 1263316 h 1900989"/>
              <a:gd name="connsiteX123" fmla="*/ 926432 w 1271337"/>
              <a:gd name="connsiteY123" fmla="*/ 1251284 h 1900989"/>
              <a:gd name="connsiteX124" fmla="*/ 922421 w 1271337"/>
              <a:gd name="connsiteY124" fmla="*/ 1251284 h 1900989"/>
              <a:gd name="connsiteX125" fmla="*/ 854242 w 1271337"/>
              <a:gd name="connsiteY125" fmla="*/ 1291389 h 1900989"/>
              <a:gd name="connsiteX126" fmla="*/ 842211 w 1271337"/>
              <a:gd name="connsiteY126" fmla="*/ 1279358 h 1900989"/>
              <a:gd name="connsiteX127" fmla="*/ 850232 w 1271337"/>
              <a:gd name="connsiteY127" fmla="*/ 1243263 h 1900989"/>
              <a:gd name="connsiteX128" fmla="*/ 858253 w 1271337"/>
              <a:gd name="connsiteY128" fmla="*/ 1223210 h 1900989"/>
              <a:gd name="connsiteX129" fmla="*/ 854242 w 1271337"/>
              <a:gd name="connsiteY129" fmla="*/ 1211179 h 1900989"/>
              <a:gd name="connsiteX130" fmla="*/ 866274 w 1271337"/>
              <a:gd name="connsiteY130" fmla="*/ 1175084 h 1900989"/>
              <a:gd name="connsiteX131" fmla="*/ 886326 w 1271337"/>
              <a:gd name="connsiteY131" fmla="*/ 1167063 h 1900989"/>
              <a:gd name="connsiteX132" fmla="*/ 862263 w 1271337"/>
              <a:gd name="connsiteY132" fmla="*/ 1147010 h 1900989"/>
              <a:gd name="connsiteX133" fmla="*/ 830179 w 1271337"/>
              <a:gd name="connsiteY133" fmla="*/ 1159042 h 1900989"/>
              <a:gd name="connsiteX134" fmla="*/ 810126 w 1271337"/>
              <a:gd name="connsiteY134" fmla="*/ 1183105 h 1900989"/>
              <a:gd name="connsiteX135" fmla="*/ 810126 w 1271337"/>
              <a:gd name="connsiteY135" fmla="*/ 1183105 h 1900989"/>
              <a:gd name="connsiteX136" fmla="*/ 749968 w 1271337"/>
              <a:gd name="connsiteY136" fmla="*/ 1179095 h 1900989"/>
              <a:gd name="connsiteX137" fmla="*/ 669758 w 1271337"/>
              <a:gd name="connsiteY137" fmla="*/ 1267326 h 1900989"/>
              <a:gd name="connsiteX138" fmla="*/ 721895 w 1271337"/>
              <a:gd name="connsiteY138" fmla="*/ 1335505 h 1900989"/>
              <a:gd name="connsiteX139" fmla="*/ 762000 w 1271337"/>
              <a:gd name="connsiteY139" fmla="*/ 1347537 h 1900989"/>
              <a:gd name="connsiteX140" fmla="*/ 766011 w 1271337"/>
              <a:gd name="connsiteY140" fmla="*/ 1375610 h 1900989"/>
              <a:gd name="connsiteX141" fmla="*/ 814137 w 1271337"/>
              <a:gd name="connsiteY141" fmla="*/ 1443789 h 1900989"/>
              <a:gd name="connsiteX142" fmla="*/ 818147 w 1271337"/>
              <a:gd name="connsiteY142" fmla="*/ 1487905 h 1900989"/>
              <a:gd name="connsiteX143" fmla="*/ 762000 w 1271337"/>
              <a:gd name="connsiteY143" fmla="*/ 1560095 h 1900989"/>
              <a:gd name="connsiteX144" fmla="*/ 762000 w 1271337"/>
              <a:gd name="connsiteY144" fmla="*/ 1608221 h 1900989"/>
              <a:gd name="connsiteX145" fmla="*/ 798095 w 1271337"/>
              <a:gd name="connsiteY145" fmla="*/ 1672389 h 1900989"/>
              <a:gd name="connsiteX146" fmla="*/ 806116 w 1271337"/>
              <a:gd name="connsiteY146" fmla="*/ 1728537 h 1900989"/>
              <a:gd name="connsiteX147" fmla="*/ 842211 w 1271337"/>
              <a:gd name="connsiteY147" fmla="*/ 1900989 h 1900989"/>
              <a:gd name="connsiteX148" fmla="*/ 280737 w 1271337"/>
              <a:gd name="connsiteY148" fmla="*/ 1884947 h 1900989"/>
              <a:gd name="connsiteX149" fmla="*/ 220579 w 1271337"/>
              <a:gd name="connsiteY149" fmla="*/ 1880937 h 1900989"/>
              <a:gd name="connsiteX150" fmla="*/ 208547 w 1271337"/>
              <a:gd name="connsiteY150" fmla="*/ 1848852 h 1900989"/>
              <a:gd name="connsiteX151" fmla="*/ 144379 w 1271337"/>
              <a:gd name="connsiteY151" fmla="*/ 1688431 h 1900989"/>
              <a:gd name="connsiteX152" fmla="*/ 76200 w 1271337"/>
              <a:gd name="connsiteY152" fmla="*/ 1596189 h 1900989"/>
              <a:gd name="connsiteX153" fmla="*/ 48126 w 1271337"/>
              <a:gd name="connsiteY153" fmla="*/ 1580147 h 1900989"/>
              <a:gd name="connsiteX154" fmla="*/ 8021 w 1271337"/>
              <a:gd name="connsiteY154" fmla="*/ 1588168 h 1900989"/>
              <a:gd name="connsiteX155" fmla="*/ 0 w 1271337"/>
              <a:gd name="connsiteY155" fmla="*/ 1568116 h 1900989"/>
              <a:gd name="connsiteX156" fmla="*/ 48126 w 1271337"/>
              <a:gd name="connsiteY156" fmla="*/ 1455821 h 1900989"/>
              <a:gd name="connsiteX157" fmla="*/ 72190 w 1271337"/>
              <a:gd name="connsiteY157" fmla="*/ 1419726 h 1900989"/>
              <a:gd name="connsiteX158" fmla="*/ 72190 w 1271337"/>
              <a:gd name="connsiteY158" fmla="*/ 1383631 h 1900989"/>
              <a:gd name="connsiteX159" fmla="*/ 100263 w 1271337"/>
              <a:gd name="connsiteY159" fmla="*/ 1363579 h 1900989"/>
              <a:gd name="connsiteX160" fmla="*/ 120316 w 1271337"/>
              <a:gd name="connsiteY160" fmla="*/ 1363579 h 1900989"/>
              <a:gd name="connsiteX161" fmla="*/ 104274 w 1271337"/>
              <a:gd name="connsiteY161" fmla="*/ 1315452 h 1900989"/>
              <a:gd name="connsiteX162" fmla="*/ 152400 w 1271337"/>
              <a:gd name="connsiteY162" fmla="*/ 1287379 h 1900989"/>
              <a:gd name="connsiteX163" fmla="*/ 156411 w 1271337"/>
              <a:gd name="connsiteY163" fmla="*/ 1259305 h 1900989"/>
              <a:gd name="connsiteX164" fmla="*/ 148390 w 1271337"/>
              <a:gd name="connsiteY164" fmla="*/ 1195137 h 1900989"/>
              <a:gd name="connsiteX165" fmla="*/ 160421 w 1271337"/>
              <a:gd name="connsiteY165" fmla="*/ 1155031 h 1900989"/>
              <a:gd name="connsiteX166" fmla="*/ 212558 w 1271337"/>
              <a:gd name="connsiteY166" fmla="*/ 1094873 h 1900989"/>
              <a:gd name="connsiteX167" fmla="*/ 236621 w 1271337"/>
              <a:gd name="connsiteY167" fmla="*/ 1030705 h 1900989"/>
              <a:gd name="connsiteX168" fmla="*/ 228600 w 1271337"/>
              <a:gd name="connsiteY168" fmla="*/ 990600 h 1900989"/>
              <a:gd name="connsiteX169" fmla="*/ 216568 w 1271337"/>
              <a:gd name="connsiteY169" fmla="*/ 946484 h 1900989"/>
              <a:gd name="connsiteX170" fmla="*/ 232611 w 1271337"/>
              <a:gd name="connsiteY170" fmla="*/ 906379 h 1900989"/>
              <a:gd name="connsiteX171" fmla="*/ 276726 w 1271337"/>
              <a:gd name="connsiteY171" fmla="*/ 862263 h 1900989"/>
              <a:gd name="connsiteX0" fmla="*/ 276726 w 1271337"/>
              <a:gd name="connsiteY0" fmla="*/ 862263 h 2141750"/>
              <a:gd name="connsiteX1" fmla="*/ 348916 w 1271337"/>
              <a:gd name="connsiteY1" fmla="*/ 850231 h 2141750"/>
              <a:gd name="connsiteX2" fmla="*/ 389021 w 1271337"/>
              <a:gd name="connsiteY2" fmla="*/ 814137 h 2141750"/>
              <a:gd name="connsiteX3" fmla="*/ 409074 w 1271337"/>
              <a:gd name="connsiteY3" fmla="*/ 729916 h 2141750"/>
              <a:gd name="connsiteX4" fmla="*/ 401053 w 1271337"/>
              <a:gd name="connsiteY4" fmla="*/ 693821 h 2141750"/>
              <a:gd name="connsiteX5" fmla="*/ 376990 w 1271337"/>
              <a:gd name="connsiteY5" fmla="*/ 661737 h 2141750"/>
              <a:gd name="connsiteX6" fmla="*/ 372979 w 1271337"/>
              <a:gd name="connsiteY6" fmla="*/ 633663 h 2141750"/>
              <a:gd name="connsiteX7" fmla="*/ 409074 w 1271337"/>
              <a:gd name="connsiteY7" fmla="*/ 613610 h 2141750"/>
              <a:gd name="connsiteX8" fmla="*/ 429126 w 1271337"/>
              <a:gd name="connsiteY8" fmla="*/ 605589 h 2141750"/>
              <a:gd name="connsiteX9" fmla="*/ 433137 w 1271337"/>
              <a:gd name="connsiteY9" fmla="*/ 585537 h 2141750"/>
              <a:gd name="connsiteX10" fmla="*/ 433137 w 1271337"/>
              <a:gd name="connsiteY10" fmla="*/ 545431 h 2141750"/>
              <a:gd name="connsiteX11" fmla="*/ 449179 w 1271337"/>
              <a:gd name="connsiteY11" fmla="*/ 537410 h 2141750"/>
              <a:gd name="connsiteX12" fmla="*/ 453190 w 1271337"/>
              <a:gd name="connsiteY12" fmla="*/ 509337 h 2141750"/>
              <a:gd name="connsiteX13" fmla="*/ 453190 w 1271337"/>
              <a:gd name="connsiteY13" fmla="*/ 469231 h 2141750"/>
              <a:gd name="connsiteX14" fmla="*/ 461211 w 1271337"/>
              <a:gd name="connsiteY14" fmla="*/ 457200 h 2141750"/>
              <a:gd name="connsiteX15" fmla="*/ 461211 w 1271337"/>
              <a:gd name="connsiteY15" fmla="*/ 417095 h 2141750"/>
              <a:gd name="connsiteX16" fmla="*/ 461211 w 1271337"/>
              <a:gd name="connsiteY16" fmla="*/ 417095 h 2141750"/>
              <a:gd name="connsiteX17" fmla="*/ 437147 w 1271337"/>
              <a:gd name="connsiteY17" fmla="*/ 376989 h 2141750"/>
              <a:gd name="connsiteX18" fmla="*/ 461211 w 1271337"/>
              <a:gd name="connsiteY18" fmla="*/ 352926 h 2141750"/>
              <a:gd name="connsiteX19" fmla="*/ 485274 w 1271337"/>
              <a:gd name="connsiteY19" fmla="*/ 336884 h 2141750"/>
              <a:gd name="connsiteX20" fmla="*/ 489284 w 1271337"/>
              <a:gd name="connsiteY20" fmla="*/ 312821 h 2141750"/>
              <a:gd name="connsiteX21" fmla="*/ 489284 w 1271337"/>
              <a:gd name="connsiteY21" fmla="*/ 312821 h 2141750"/>
              <a:gd name="connsiteX22" fmla="*/ 505326 w 1271337"/>
              <a:gd name="connsiteY22" fmla="*/ 272716 h 2141750"/>
              <a:gd name="connsiteX23" fmla="*/ 557463 w 1271337"/>
              <a:gd name="connsiteY23" fmla="*/ 236621 h 2141750"/>
              <a:gd name="connsiteX24" fmla="*/ 585537 w 1271337"/>
              <a:gd name="connsiteY24" fmla="*/ 232610 h 2141750"/>
              <a:gd name="connsiteX25" fmla="*/ 597568 w 1271337"/>
              <a:gd name="connsiteY25" fmla="*/ 192505 h 2141750"/>
              <a:gd name="connsiteX26" fmla="*/ 593558 w 1271337"/>
              <a:gd name="connsiteY26" fmla="*/ 156410 h 2141750"/>
              <a:gd name="connsiteX27" fmla="*/ 573505 w 1271337"/>
              <a:gd name="connsiteY27" fmla="*/ 100263 h 2141750"/>
              <a:gd name="connsiteX28" fmla="*/ 593558 w 1271337"/>
              <a:gd name="connsiteY28" fmla="*/ 72189 h 2141750"/>
              <a:gd name="connsiteX29" fmla="*/ 621632 w 1271337"/>
              <a:gd name="connsiteY29" fmla="*/ 64168 h 2141750"/>
              <a:gd name="connsiteX30" fmla="*/ 645695 w 1271337"/>
              <a:gd name="connsiteY30" fmla="*/ 52137 h 2141750"/>
              <a:gd name="connsiteX31" fmla="*/ 693821 w 1271337"/>
              <a:gd name="connsiteY31" fmla="*/ 72189 h 2141750"/>
              <a:gd name="connsiteX32" fmla="*/ 729916 w 1271337"/>
              <a:gd name="connsiteY32" fmla="*/ 36095 h 2141750"/>
              <a:gd name="connsiteX33" fmla="*/ 790074 w 1271337"/>
              <a:gd name="connsiteY33" fmla="*/ 0 h 2141750"/>
              <a:gd name="connsiteX34" fmla="*/ 838200 w 1271337"/>
              <a:gd name="connsiteY34" fmla="*/ 8021 h 2141750"/>
              <a:gd name="connsiteX35" fmla="*/ 806116 w 1271337"/>
              <a:gd name="connsiteY35" fmla="*/ 60158 h 2141750"/>
              <a:gd name="connsiteX36" fmla="*/ 802105 w 1271337"/>
              <a:gd name="connsiteY36" fmla="*/ 136358 h 2141750"/>
              <a:gd name="connsiteX37" fmla="*/ 818147 w 1271337"/>
              <a:gd name="connsiteY37" fmla="*/ 200526 h 2141750"/>
              <a:gd name="connsiteX38" fmla="*/ 794084 w 1271337"/>
              <a:gd name="connsiteY38" fmla="*/ 208547 h 2141750"/>
              <a:gd name="connsiteX39" fmla="*/ 814137 w 1271337"/>
              <a:gd name="connsiteY39" fmla="*/ 252663 h 2141750"/>
              <a:gd name="connsiteX40" fmla="*/ 778042 w 1271337"/>
              <a:gd name="connsiteY40" fmla="*/ 292768 h 2141750"/>
              <a:gd name="connsiteX41" fmla="*/ 814137 w 1271337"/>
              <a:gd name="connsiteY41" fmla="*/ 316831 h 2141750"/>
              <a:gd name="connsiteX42" fmla="*/ 826168 w 1271337"/>
              <a:gd name="connsiteY42" fmla="*/ 376989 h 2141750"/>
              <a:gd name="connsiteX43" fmla="*/ 854242 w 1271337"/>
              <a:gd name="connsiteY43" fmla="*/ 441158 h 2141750"/>
              <a:gd name="connsiteX44" fmla="*/ 934453 w 1271337"/>
              <a:gd name="connsiteY44" fmla="*/ 421105 h 2141750"/>
              <a:gd name="connsiteX45" fmla="*/ 1054768 w 1271337"/>
              <a:gd name="connsiteY45" fmla="*/ 405063 h 2141750"/>
              <a:gd name="connsiteX46" fmla="*/ 1159042 w 1271337"/>
              <a:gd name="connsiteY46" fmla="*/ 401052 h 2141750"/>
              <a:gd name="connsiteX47" fmla="*/ 1163053 w 1271337"/>
              <a:gd name="connsiteY47" fmla="*/ 461210 h 2141750"/>
              <a:gd name="connsiteX48" fmla="*/ 1183105 w 1271337"/>
              <a:gd name="connsiteY48" fmla="*/ 477252 h 2141750"/>
              <a:gd name="connsiteX49" fmla="*/ 1199147 w 1271337"/>
              <a:gd name="connsiteY49" fmla="*/ 517358 h 2141750"/>
              <a:gd name="connsiteX50" fmla="*/ 1179095 w 1271337"/>
              <a:gd name="connsiteY50" fmla="*/ 537410 h 2141750"/>
              <a:gd name="connsiteX51" fmla="*/ 1171074 w 1271337"/>
              <a:gd name="connsiteY51" fmla="*/ 561473 h 2141750"/>
              <a:gd name="connsiteX52" fmla="*/ 1171074 w 1271337"/>
              <a:gd name="connsiteY52" fmla="*/ 585537 h 2141750"/>
              <a:gd name="connsiteX53" fmla="*/ 1171074 w 1271337"/>
              <a:gd name="connsiteY53" fmla="*/ 605589 h 2141750"/>
              <a:gd name="connsiteX54" fmla="*/ 1134979 w 1271337"/>
              <a:gd name="connsiteY54" fmla="*/ 621631 h 2141750"/>
              <a:gd name="connsiteX55" fmla="*/ 1090863 w 1271337"/>
              <a:gd name="connsiteY55" fmla="*/ 589547 h 2141750"/>
              <a:gd name="connsiteX56" fmla="*/ 1094874 w 1271337"/>
              <a:gd name="connsiteY56" fmla="*/ 569495 h 2141750"/>
              <a:gd name="connsiteX57" fmla="*/ 1098884 w 1271337"/>
              <a:gd name="connsiteY57" fmla="*/ 533400 h 2141750"/>
              <a:gd name="connsiteX58" fmla="*/ 1098884 w 1271337"/>
              <a:gd name="connsiteY58" fmla="*/ 517358 h 2141750"/>
              <a:gd name="connsiteX59" fmla="*/ 1058779 w 1271337"/>
              <a:gd name="connsiteY59" fmla="*/ 537410 h 2141750"/>
              <a:gd name="connsiteX60" fmla="*/ 1042737 w 1271337"/>
              <a:gd name="connsiteY60" fmla="*/ 517358 h 2141750"/>
              <a:gd name="connsiteX61" fmla="*/ 1042737 w 1271337"/>
              <a:gd name="connsiteY61" fmla="*/ 517358 h 2141750"/>
              <a:gd name="connsiteX62" fmla="*/ 1026695 w 1271337"/>
              <a:gd name="connsiteY62" fmla="*/ 561473 h 2141750"/>
              <a:gd name="connsiteX63" fmla="*/ 1030705 w 1271337"/>
              <a:gd name="connsiteY63" fmla="*/ 593558 h 2141750"/>
              <a:gd name="connsiteX64" fmla="*/ 1050758 w 1271337"/>
              <a:gd name="connsiteY64" fmla="*/ 685800 h 2141750"/>
              <a:gd name="connsiteX65" fmla="*/ 1066800 w 1271337"/>
              <a:gd name="connsiteY65" fmla="*/ 733926 h 2141750"/>
              <a:gd name="connsiteX66" fmla="*/ 1082842 w 1271337"/>
              <a:gd name="connsiteY66" fmla="*/ 774031 h 2141750"/>
              <a:gd name="connsiteX67" fmla="*/ 1110916 w 1271337"/>
              <a:gd name="connsiteY67" fmla="*/ 737937 h 2141750"/>
              <a:gd name="connsiteX68" fmla="*/ 1163053 w 1271337"/>
              <a:gd name="connsiteY68" fmla="*/ 725905 h 2141750"/>
              <a:gd name="connsiteX69" fmla="*/ 1163053 w 1271337"/>
              <a:gd name="connsiteY69" fmla="*/ 725905 h 2141750"/>
              <a:gd name="connsiteX70" fmla="*/ 1171074 w 1271337"/>
              <a:gd name="connsiteY70" fmla="*/ 766010 h 2141750"/>
              <a:gd name="connsiteX71" fmla="*/ 1155032 w 1271337"/>
              <a:gd name="connsiteY71" fmla="*/ 790073 h 2141750"/>
              <a:gd name="connsiteX72" fmla="*/ 1155032 w 1271337"/>
              <a:gd name="connsiteY72" fmla="*/ 802105 h 2141750"/>
              <a:gd name="connsiteX73" fmla="*/ 1207168 w 1271337"/>
              <a:gd name="connsiteY73" fmla="*/ 802105 h 2141750"/>
              <a:gd name="connsiteX74" fmla="*/ 1227221 w 1271337"/>
              <a:gd name="connsiteY74" fmla="*/ 814137 h 2141750"/>
              <a:gd name="connsiteX75" fmla="*/ 1219200 w 1271337"/>
              <a:gd name="connsiteY75" fmla="*/ 866273 h 2141750"/>
              <a:gd name="connsiteX76" fmla="*/ 1251284 w 1271337"/>
              <a:gd name="connsiteY76" fmla="*/ 894347 h 2141750"/>
              <a:gd name="connsiteX77" fmla="*/ 1271337 w 1271337"/>
              <a:gd name="connsiteY77" fmla="*/ 934452 h 2141750"/>
              <a:gd name="connsiteX78" fmla="*/ 1255295 w 1271337"/>
              <a:gd name="connsiteY78" fmla="*/ 954505 h 2141750"/>
              <a:gd name="connsiteX79" fmla="*/ 1247274 w 1271337"/>
              <a:gd name="connsiteY79" fmla="*/ 990600 h 2141750"/>
              <a:gd name="connsiteX80" fmla="*/ 1243263 w 1271337"/>
              <a:gd name="connsiteY80" fmla="*/ 1018673 h 2141750"/>
              <a:gd name="connsiteX81" fmla="*/ 1211179 w 1271337"/>
              <a:gd name="connsiteY81" fmla="*/ 1014663 h 2141750"/>
              <a:gd name="connsiteX82" fmla="*/ 1199147 w 1271337"/>
              <a:gd name="connsiteY82" fmla="*/ 978568 h 2141750"/>
              <a:gd name="connsiteX83" fmla="*/ 1183105 w 1271337"/>
              <a:gd name="connsiteY83" fmla="*/ 946484 h 2141750"/>
              <a:gd name="connsiteX84" fmla="*/ 1167063 w 1271337"/>
              <a:gd name="connsiteY84" fmla="*/ 882316 h 2141750"/>
              <a:gd name="connsiteX85" fmla="*/ 1147011 w 1271337"/>
              <a:gd name="connsiteY85" fmla="*/ 878305 h 2141750"/>
              <a:gd name="connsiteX86" fmla="*/ 1130968 w 1271337"/>
              <a:gd name="connsiteY86" fmla="*/ 878305 h 2141750"/>
              <a:gd name="connsiteX87" fmla="*/ 1102895 w 1271337"/>
              <a:gd name="connsiteY87" fmla="*/ 910389 h 2141750"/>
              <a:gd name="connsiteX88" fmla="*/ 998621 w 1271337"/>
              <a:gd name="connsiteY88" fmla="*/ 762000 h 2141750"/>
              <a:gd name="connsiteX89" fmla="*/ 990600 w 1271337"/>
              <a:gd name="connsiteY89" fmla="*/ 794084 h 2141750"/>
              <a:gd name="connsiteX90" fmla="*/ 1014663 w 1271337"/>
              <a:gd name="connsiteY90" fmla="*/ 914400 h 2141750"/>
              <a:gd name="connsiteX91" fmla="*/ 1034716 w 1271337"/>
              <a:gd name="connsiteY91" fmla="*/ 946484 h 2141750"/>
              <a:gd name="connsiteX92" fmla="*/ 1090863 w 1271337"/>
              <a:gd name="connsiteY92" fmla="*/ 974558 h 2141750"/>
              <a:gd name="connsiteX93" fmla="*/ 1106905 w 1271337"/>
              <a:gd name="connsiteY93" fmla="*/ 1042737 h 2141750"/>
              <a:gd name="connsiteX94" fmla="*/ 1114926 w 1271337"/>
              <a:gd name="connsiteY94" fmla="*/ 1082842 h 2141750"/>
              <a:gd name="connsiteX95" fmla="*/ 1082842 w 1271337"/>
              <a:gd name="connsiteY95" fmla="*/ 1078831 h 2141750"/>
              <a:gd name="connsiteX96" fmla="*/ 1054768 w 1271337"/>
              <a:gd name="connsiteY96" fmla="*/ 1030705 h 2141750"/>
              <a:gd name="connsiteX97" fmla="*/ 1038726 w 1271337"/>
              <a:gd name="connsiteY97" fmla="*/ 1026695 h 2141750"/>
              <a:gd name="connsiteX98" fmla="*/ 1046747 w 1271337"/>
              <a:gd name="connsiteY98" fmla="*/ 1094873 h 2141750"/>
              <a:gd name="connsiteX99" fmla="*/ 998621 w 1271337"/>
              <a:gd name="connsiteY99" fmla="*/ 1102895 h 2141750"/>
              <a:gd name="connsiteX100" fmla="*/ 974558 w 1271337"/>
              <a:gd name="connsiteY100" fmla="*/ 1110916 h 2141750"/>
              <a:gd name="connsiteX101" fmla="*/ 1114926 w 1271337"/>
              <a:gd name="connsiteY101" fmla="*/ 1259305 h 2141750"/>
              <a:gd name="connsiteX102" fmla="*/ 1167063 w 1271337"/>
              <a:gd name="connsiteY102" fmla="*/ 1255295 h 2141750"/>
              <a:gd name="connsiteX103" fmla="*/ 1199147 w 1271337"/>
              <a:gd name="connsiteY103" fmla="*/ 1295400 h 2141750"/>
              <a:gd name="connsiteX104" fmla="*/ 1203158 w 1271337"/>
              <a:gd name="connsiteY104" fmla="*/ 1331495 h 2141750"/>
              <a:gd name="connsiteX105" fmla="*/ 1219200 w 1271337"/>
              <a:gd name="connsiteY105" fmla="*/ 1367589 h 2141750"/>
              <a:gd name="connsiteX106" fmla="*/ 1195137 w 1271337"/>
              <a:gd name="connsiteY106" fmla="*/ 1371600 h 2141750"/>
              <a:gd name="connsiteX107" fmla="*/ 1147011 w 1271337"/>
              <a:gd name="connsiteY107" fmla="*/ 1375610 h 2141750"/>
              <a:gd name="connsiteX108" fmla="*/ 1138990 w 1271337"/>
              <a:gd name="connsiteY108" fmla="*/ 1347537 h 2141750"/>
              <a:gd name="connsiteX109" fmla="*/ 1106905 w 1271337"/>
              <a:gd name="connsiteY109" fmla="*/ 1291389 h 2141750"/>
              <a:gd name="connsiteX110" fmla="*/ 998621 w 1271337"/>
              <a:gd name="connsiteY110" fmla="*/ 1227221 h 2141750"/>
              <a:gd name="connsiteX111" fmla="*/ 1006642 w 1271337"/>
              <a:gd name="connsiteY111" fmla="*/ 1255295 h 2141750"/>
              <a:gd name="connsiteX112" fmla="*/ 1062790 w 1271337"/>
              <a:gd name="connsiteY112" fmla="*/ 1319463 h 2141750"/>
              <a:gd name="connsiteX113" fmla="*/ 1082842 w 1271337"/>
              <a:gd name="connsiteY113" fmla="*/ 1411705 h 2141750"/>
              <a:gd name="connsiteX114" fmla="*/ 1042737 w 1271337"/>
              <a:gd name="connsiteY114" fmla="*/ 1403684 h 2141750"/>
              <a:gd name="connsiteX115" fmla="*/ 998621 w 1271337"/>
              <a:gd name="connsiteY115" fmla="*/ 1371600 h 2141750"/>
              <a:gd name="connsiteX116" fmla="*/ 966537 w 1271337"/>
              <a:gd name="connsiteY116" fmla="*/ 1375610 h 2141750"/>
              <a:gd name="connsiteX117" fmla="*/ 946484 w 1271337"/>
              <a:gd name="connsiteY117" fmla="*/ 1363579 h 2141750"/>
              <a:gd name="connsiteX118" fmla="*/ 950495 w 1271337"/>
              <a:gd name="connsiteY118" fmla="*/ 1327484 h 2141750"/>
              <a:gd name="connsiteX119" fmla="*/ 974558 w 1271337"/>
              <a:gd name="connsiteY119" fmla="*/ 1311442 h 2141750"/>
              <a:gd name="connsiteX120" fmla="*/ 950495 w 1271337"/>
              <a:gd name="connsiteY120" fmla="*/ 1283368 h 2141750"/>
              <a:gd name="connsiteX121" fmla="*/ 954505 w 1271337"/>
              <a:gd name="connsiteY121" fmla="*/ 1247273 h 2141750"/>
              <a:gd name="connsiteX122" fmla="*/ 942474 w 1271337"/>
              <a:gd name="connsiteY122" fmla="*/ 1263316 h 2141750"/>
              <a:gd name="connsiteX123" fmla="*/ 926432 w 1271337"/>
              <a:gd name="connsiteY123" fmla="*/ 1251284 h 2141750"/>
              <a:gd name="connsiteX124" fmla="*/ 922421 w 1271337"/>
              <a:gd name="connsiteY124" fmla="*/ 1251284 h 2141750"/>
              <a:gd name="connsiteX125" fmla="*/ 854242 w 1271337"/>
              <a:gd name="connsiteY125" fmla="*/ 1291389 h 2141750"/>
              <a:gd name="connsiteX126" fmla="*/ 842211 w 1271337"/>
              <a:gd name="connsiteY126" fmla="*/ 1279358 h 2141750"/>
              <a:gd name="connsiteX127" fmla="*/ 850232 w 1271337"/>
              <a:gd name="connsiteY127" fmla="*/ 1243263 h 2141750"/>
              <a:gd name="connsiteX128" fmla="*/ 858253 w 1271337"/>
              <a:gd name="connsiteY128" fmla="*/ 1223210 h 2141750"/>
              <a:gd name="connsiteX129" fmla="*/ 854242 w 1271337"/>
              <a:gd name="connsiteY129" fmla="*/ 1211179 h 2141750"/>
              <a:gd name="connsiteX130" fmla="*/ 866274 w 1271337"/>
              <a:gd name="connsiteY130" fmla="*/ 1175084 h 2141750"/>
              <a:gd name="connsiteX131" fmla="*/ 886326 w 1271337"/>
              <a:gd name="connsiteY131" fmla="*/ 1167063 h 2141750"/>
              <a:gd name="connsiteX132" fmla="*/ 862263 w 1271337"/>
              <a:gd name="connsiteY132" fmla="*/ 1147010 h 2141750"/>
              <a:gd name="connsiteX133" fmla="*/ 830179 w 1271337"/>
              <a:gd name="connsiteY133" fmla="*/ 1159042 h 2141750"/>
              <a:gd name="connsiteX134" fmla="*/ 810126 w 1271337"/>
              <a:gd name="connsiteY134" fmla="*/ 1183105 h 2141750"/>
              <a:gd name="connsiteX135" fmla="*/ 810126 w 1271337"/>
              <a:gd name="connsiteY135" fmla="*/ 1183105 h 2141750"/>
              <a:gd name="connsiteX136" fmla="*/ 749968 w 1271337"/>
              <a:gd name="connsiteY136" fmla="*/ 1179095 h 2141750"/>
              <a:gd name="connsiteX137" fmla="*/ 669758 w 1271337"/>
              <a:gd name="connsiteY137" fmla="*/ 1267326 h 2141750"/>
              <a:gd name="connsiteX138" fmla="*/ 721895 w 1271337"/>
              <a:gd name="connsiteY138" fmla="*/ 1335505 h 2141750"/>
              <a:gd name="connsiteX139" fmla="*/ 762000 w 1271337"/>
              <a:gd name="connsiteY139" fmla="*/ 1347537 h 2141750"/>
              <a:gd name="connsiteX140" fmla="*/ 766011 w 1271337"/>
              <a:gd name="connsiteY140" fmla="*/ 1375610 h 2141750"/>
              <a:gd name="connsiteX141" fmla="*/ 814137 w 1271337"/>
              <a:gd name="connsiteY141" fmla="*/ 1443789 h 2141750"/>
              <a:gd name="connsiteX142" fmla="*/ 818147 w 1271337"/>
              <a:gd name="connsiteY142" fmla="*/ 1487905 h 2141750"/>
              <a:gd name="connsiteX143" fmla="*/ 762000 w 1271337"/>
              <a:gd name="connsiteY143" fmla="*/ 1560095 h 2141750"/>
              <a:gd name="connsiteX144" fmla="*/ 762000 w 1271337"/>
              <a:gd name="connsiteY144" fmla="*/ 1608221 h 2141750"/>
              <a:gd name="connsiteX145" fmla="*/ 798095 w 1271337"/>
              <a:gd name="connsiteY145" fmla="*/ 1672389 h 2141750"/>
              <a:gd name="connsiteX146" fmla="*/ 806116 w 1271337"/>
              <a:gd name="connsiteY146" fmla="*/ 1728537 h 2141750"/>
              <a:gd name="connsiteX147" fmla="*/ 842211 w 1271337"/>
              <a:gd name="connsiteY147" fmla="*/ 1900989 h 2141750"/>
              <a:gd name="connsiteX148" fmla="*/ 473242 w 1271337"/>
              <a:gd name="connsiteY148" fmla="*/ 2141621 h 2141750"/>
              <a:gd name="connsiteX149" fmla="*/ 280737 w 1271337"/>
              <a:gd name="connsiteY149" fmla="*/ 1884947 h 2141750"/>
              <a:gd name="connsiteX150" fmla="*/ 220579 w 1271337"/>
              <a:gd name="connsiteY150" fmla="*/ 1880937 h 2141750"/>
              <a:gd name="connsiteX151" fmla="*/ 208547 w 1271337"/>
              <a:gd name="connsiteY151" fmla="*/ 1848852 h 2141750"/>
              <a:gd name="connsiteX152" fmla="*/ 144379 w 1271337"/>
              <a:gd name="connsiteY152" fmla="*/ 1688431 h 2141750"/>
              <a:gd name="connsiteX153" fmla="*/ 76200 w 1271337"/>
              <a:gd name="connsiteY153" fmla="*/ 1596189 h 2141750"/>
              <a:gd name="connsiteX154" fmla="*/ 48126 w 1271337"/>
              <a:gd name="connsiteY154" fmla="*/ 1580147 h 2141750"/>
              <a:gd name="connsiteX155" fmla="*/ 8021 w 1271337"/>
              <a:gd name="connsiteY155" fmla="*/ 1588168 h 2141750"/>
              <a:gd name="connsiteX156" fmla="*/ 0 w 1271337"/>
              <a:gd name="connsiteY156" fmla="*/ 1568116 h 2141750"/>
              <a:gd name="connsiteX157" fmla="*/ 48126 w 1271337"/>
              <a:gd name="connsiteY157" fmla="*/ 1455821 h 2141750"/>
              <a:gd name="connsiteX158" fmla="*/ 72190 w 1271337"/>
              <a:gd name="connsiteY158" fmla="*/ 1419726 h 2141750"/>
              <a:gd name="connsiteX159" fmla="*/ 72190 w 1271337"/>
              <a:gd name="connsiteY159" fmla="*/ 1383631 h 2141750"/>
              <a:gd name="connsiteX160" fmla="*/ 100263 w 1271337"/>
              <a:gd name="connsiteY160" fmla="*/ 1363579 h 2141750"/>
              <a:gd name="connsiteX161" fmla="*/ 120316 w 1271337"/>
              <a:gd name="connsiteY161" fmla="*/ 1363579 h 2141750"/>
              <a:gd name="connsiteX162" fmla="*/ 104274 w 1271337"/>
              <a:gd name="connsiteY162" fmla="*/ 1315452 h 2141750"/>
              <a:gd name="connsiteX163" fmla="*/ 152400 w 1271337"/>
              <a:gd name="connsiteY163" fmla="*/ 1287379 h 2141750"/>
              <a:gd name="connsiteX164" fmla="*/ 156411 w 1271337"/>
              <a:gd name="connsiteY164" fmla="*/ 1259305 h 2141750"/>
              <a:gd name="connsiteX165" fmla="*/ 148390 w 1271337"/>
              <a:gd name="connsiteY165" fmla="*/ 1195137 h 2141750"/>
              <a:gd name="connsiteX166" fmla="*/ 160421 w 1271337"/>
              <a:gd name="connsiteY166" fmla="*/ 1155031 h 2141750"/>
              <a:gd name="connsiteX167" fmla="*/ 212558 w 1271337"/>
              <a:gd name="connsiteY167" fmla="*/ 1094873 h 2141750"/>
              <a:gd name="connsiteX168" fmla="*/ 236621 w 1271337"/>
              <a:gd name="connsiteY168" fmla="*/ 1030705 h 2141750"/>
              <a:gd name="connsiteX169" fmla="*/ 228600 w 1271337"/>
              <a:gd name="connsiteY169" fmla="*/ 990600 h 2141750"/>
              <a:gd name="connsiteX170" fmla="*/ 216568 w 1271337"/>
              <a:gd name="connsiteY170" fmla="*/ 946484 h 2141750"/>
              <a:gd name="connsiteX171" fmla="*/ 232611 w 1271337"/>
              <a:gd name="connsiteY171" fmla="*/ 906379 h 2141750"/>
              <a:gd name="connsiteX172" fmla="*/ 276726 w 1271337"/>
              <a:gd name="connsiteY172" fmla="*/ 862263 h 2141750"/>
              <a:gd name="connsiteX0" fmla="*/ 276726 w 1271337"/>
              <a:gd name="connsiteY0" fmla="*/ 862263 h 2141750"/>
              <a:gd name="connsiteX1" fmla="*/ 348916 w 1271337"/>
              <a:gd name="connsiteY1" fmla="*/ 850231 h 2141750"/>
              <a:gd name="connsiteX2" fmla="*/ 389021 w 1271337"/>
              <a:gd name="connsiteY2" fmla="*/ 814137 h 2141750"/>
              <a:gd name="connsiteX3" fmla="*/ 409074 w 1271337"/>
              <a:gd name="connsiteY3" fmla="*/ 729916 h 2141750"/>
              <a:gd name="connsiteX4" fmla="*/ 401053 w 1271337"/>
              <a:gd name="connsiteY4" fmla="*/ 693821 h 2141750"/>
              <a:gd name="connsiteX5" fmla="*/ 376990 w 1271337"/>
              <a:gd name="connsiteY5" fmla="*/ 661737 h 2141750"/>
              <a:gd name="connsiteX6" fmla="*/ 372979 w 1271337"/>
              <a:gd name="connsiteY6" fmla="*/ 633663 h 2141750"/>
              <a:gd name="connsiteX7" fmla="*/ 409074 w 1271337"/>
              <a:gd name="connsiteY7" fmla="*/ 613610 h 2141750"/>
              <a:gd name="connsiteX8" fmla="*/ 429126 w 1271337"/>
              <a:gd name="connsiteY8" fmla="*/ 605589 h 2141750"/>
              <a:gd name="connsiteX9" fmla="*/ 433137 w 1271337"/>
              <a:gd name="connsiteY9" fmla="*/ 585537 h 2141750"/>
              <a:gd name="connsiteX10" fmla="*/ 433137 w 1271337"/>
              <a:gd name="connsiteY10" fmla="*/ 545431 h 2141750"/>
              <a:gd name="connsiteX11" fmla="*/ 449179 w 1271337"/>
              <a:gd name="connsiteY11" fmla="*/ 537410 h 2141750"/>
              <a:gd name="connsiteX12" fmla="*/ 453190 w 1271337"/>
              <a:gd name="connsiteY12" fmla="*/ 509337 h 2141750"/>
              <a:gd name="connsiteX13" fmla="*/ 453190 w 1271337"/>
              <a:gd name="connsiteY13" fmla="*/ 469231 h 2141750"/>
              <a:gd name="connsiteX14" fmla="*/ 461211 w 1271337"/>
              <a:gd name="connsiteY14" fmla="*/ 457200 h 2141750"/>
              <a:gd name="connsiteX15" fmla="*/ 461211 w 1271337"/>
              <a:gd name="connsiteY15" fmla="*/ 417095 h 2141750"/>
              <a:gd name="connsiteX16" fmla="*/ 461211 w 1271337"/>
              <a:gd name="connsiteY16" fmla="*/ 417095 h 2141750"/>
              <a:gd name="connsiteX17" fmla="*/ 437147 w 1271337"/>
              <a:gd name="connsiteY17" fmla="*/ 376989 h 2141750"/>
              <a:gd name="connsiteX18" fmla="*/ 461211 w 1271337"/>
              <a:gd name="connsiteY18" fmla="*/ 352926 h 2141750"/>
              <a:gd name="connsiteX19" fmla="*/ 485274 w 1271337"/>
              <a:gd name="connsiteY19" fmla="*/ 336884 h 2141750"/>
              <a:gd name="connsiteX20" fmla="*/ 489284 w 1271337"/>
              <a:gd name="connsiteY20" fmla="*/ 312821 h 2141750"/>
              <a:gd name="connsiteX21" fmla="*/ 489284 w 1271337"/>
              <a:gd name="connsiteY21" fmla="*/ 312821 h 2141750"/>
              <a:gd name="connsiteX22" fmla="*/ 505326 w 1271337"/>
              <a:gd name="connsiteY22" fmla="*/ 272716 h 2141750"/>
              <a:gd name="connsiteX23" fmla="*/ 557463 w 1271337"/>
              <a:gd name="connsiteY23" fmla="*/ 236621 h 2141750"/>
              <a:gd name="connsiteX24" fmla="*/ 585537 w 1271337"/>
              <a:gd name="connsiteY24" fmla="*/ 232610 h 2141750"/>
              <a:gd name="connsiteX25" fmla="*/ 597568 w 1271337"/>
              <a:gd name="connsiteY25" fmla="*/ 192505 h 2141750"/>
              <a:gd name="connsiteX26" fmla="*/ 593558 w 1271337"/>
              <a:gd name="connsiteY26" fmla="*/ 156410 h 2141750"/>
              <a:gd name="connsiteX27" fmla="*/ 573505 w 1271337"/>
              <a:gd name="connsiteY27" fmla="*/ 100263 h 2141750"/>
              <a:gd name="connsiteX28" fmla="*/ 593558 w 1271337"/>
              <a:gd name="connsiteY28" fmla="*/ 72189 h 2141750"/>
              <a:gd name="connsiteX29" fmla="*/ 621632 w 1271337"/>
              <a:gd name="connsiteY29" fmla="*/ 64168 h 2141750"/>
              <a:gd name="connsiteX30" fmla="*/ 645695 w 1271337"/>
              <a:gd name="connsiteY30" fmla="*/ 52137 h 2141750"/>
              <a:gd name="connsiteX31" fmla="*/ 693821 w 1271337"/>
              <a:gd name="connsiteY31" fmla="*/ 72189 h 2141750"/>
              <a:gd name="connsiteX32" fmla="*/ 729916 w 1271337"/>
              <a:gd name="connsiteY32" fmla="*/ 36095 h 2141750"/>
              <a:gd name="connsiteX33" fmla="*/ 790074 w 1271337"/>
              <a:gd name="connsiteY33" fmla="*/ 0 h 2141750"/>
              <a:gd name="connsiteX34" fmla="*/ 838200 w 1271337"/>
              <a:gd name="connsiteY34" fmla="*/ 8021 h 2141750"/>
              <a:gd name="connsiteX35" fmla="*/ 806116 w 1271337"/>
              <a:gd name="connsiteY35" fmla="*/ 60158 h 2141750"/>
              <a:gd name="connsiteX36" fmla="*/ 802105 w 1271337"/>
              <a:gd name="connsiteY36" fmla="*/ 136358 h 2141750"/>
              <a:gd name="connsiteX37" fmla="*/ 818147 w 1271337"/>
              <a:gd name="connsiteY37" fmla="*/ 200526 h 2141750"/>
              <a:gd name="connsiteX38" fmla="*/ 794084 w 1271337"/>
              <a:gd name="connsiteY38" fmla="*/ 208547 h 2141750"/>
              <a:gd name="connsiteX39" fmla="*/ 814137 w 1271337"/>
              <a:gd name="connsiteY39" fmla="*/ 252663 h 2141750"/>
              <a:gd name="connsiteX40" fmla="*/ 778042 w 1271337"/>
              <a:gd name="connsiteY40" fmla="*/ 292768 h 2141750"/>
              <a:gd name="connsiteX41" fmla="*/ 814137 w 1271337"/>
              <a:gd name="connsiteY41" fmla="*/ 316831 h 2141750"/>
              <a:gd name="connsiteX42" fmla="*/ 826168 w 1271337"/>
              <a:gd name="connsiteY42" fmla="*/ 376989 h 2141750"/>
              <a:gd name="connsiteX43" fmla="*/ 854242 w 1271337"/>
              <a:gd name="connsiteY43" fmla="*/ 441158 h 2141750"/>
              <a:gd name="connsiteX44" fmla="*/ 934453 w 1271337"/>
              <a:gd name="connsiteY44" fmla="*/ 421105 h 2141750"/>
              <a:gd name="connsiteX45" fmla="*/ 1054768 w 1271337"/>
              <a:gd name="connsiteY45" fmla="*/ 405063 h 2141750"/>
              <a:gd name="connsiteX46" fmla="*/ 1159042 w 1271337"/>
              <a:gd name="connsiteY46" fmla="*/ 401052 h 2141750"/>
              <a:gd name="connsiteX47" fmla="*/ 1163053 w 1271337"/>
              <a:gd name="connsiteY47" fmla="*/ 461210 h 2141750"/>
              <a:gd name="connsiteX48" fmla="*/ 1183105 w 1271337"/>
              <a:gd name="connsiteY48" fmla="*/ 477252 h 2141750"/>
              <a:gd name="connsiteX49" fmla="*/ 1199147 w 1271337"/>
              <a:gd name="connsiteY49" fmla="*/ 517358 h 2141750"/>
              <a:gd name="connsiteX50" fmla="*/ 1179095 w 1271337"/>
              <a:gd name="connsiteY50" fmla="*/ 537410 h 2141750"/>
              <a:gd name="connsiteX51" fmla="*/ 1171074 w 1271337"/>
              <a:gd name="connsiteY51" fmla="*/ 561473 h 2141750"/>
              <a:gd name="connsiteX52" fmla="*/ 1171074 w 1271337"/>
              <a:gd name="connsiteY52" fmla="*/ 585537 h 2141750"/>
              <a:gd name="connsiteX53" fmla="*/ 1171074 w 1271337"/>
              <a:gd name="connsiteY53" fmla="*/ 605589 h 2141750"/>
              <a:gd name="connsiteX54" fmla="*/ 1134979 w 1271337"/>
              <a:gd name="connsiteY54" fmla="*/ 621631 h 2141750"/>
              <a:gd name="connsiteX55" fmla="*/ 1090863 w 1271337"/>
              <a:gd name="connsiteY55" fmla="*/ 589547 h 2141750"/>
              <a:gd name="connsiteX56" fmla="*/ 1094874 w 1271337"/>
              <a:gd name="connsiteY56" fmla="*/ 569495 h 2141750"/>
              <a:gd name="connsiteX57" fmla="*/ 1098884 w 1271337"/>
              <a:gd name="connsiteY57" fmla="*/ 533400 h 2141750"/>
              <a:gd name="connsiteX58" fmla="*/ 1098884 w 1271337"/>
              <a:gd name="connsiteY58" fmla="*/ 517358 h 2141750"/>
              <a:gd name="connsiteX59" fmla="*/ 1058779 w 1271337"/>
              <a:gd name="connsiteY59" fmla="*/ 537410 h 2141750"/>
              <a:gd name="connsiteX60" fmla="*/ 1042737 w 1271337"/>
              <a:gd name="connsiteY60" fmla="*/ 517358 h 2141750"/>
              <a:gd name="connsiteX61" fmla="*/ 1042737 w 1271337"/>
              <a:gd name="connsiteY61" fmla="*/ 517358 h 2141750"/>
              <a:gd name="connsiteX62" fmla="*/ 1026695 w 1271337"/>
              <a:gd name="connsiteY62" fmla="*/ 561473 h 2141750"/>
              <a:gd name="connsiteX63" fmla="*/ 1030705 w 1271337"/>
              <a:gd name="connsiteY63" fmla="*/ 593558 h 2141750"/>
              <a:gd name="connsiteX64" fmla="*/ 1050758 w 1271337"/>
              <a:gd name="connsiteY64" fmla="*/ 685800 h 2141750"/>
              <a:gd name="connsiteX65" fmla="*/ 1066800 w 1271337"/>
              <a:gd name="connsiteY65" fmla="*/ 733926 h 2141750"/>
              <a:gd name="connsiteX66" fmla="*/ 1082842 w 1271337"/>
              <a:gd name="connsiteY66" fmla="*/ 774031 h 2141750"/>
              <a:gd name="connsiteX67" fmla="*/ 1110916 w 1271337"/>
              <a:gd name="connsiteY67" fmla="*/ 737937 h 2141750"/>
              <a:gd name="connsiteX68" fmla="*/ 1163053 w 1271337"/>
              <a:gd name="connsiteY68" fmla="*/ 725905 h 2141750"/>
              <a:gd name="connsiteX69" fmla="*/ 1163053 w 1271337"/>
              <a:gd name="connsiteY69" fmla="*/ 725905 h 2141750"/>
              <a:gd name="connsiteX70" fmla="*/ 1171074 w 1271337"/>
              <a:gd name="connsiteY70" fmla="*/ 766010 h 2141750"/>
              <a:gd name="connsiteX71" fmla="*/ 1155032 w 1271337"/>
              <a:gd name="connsiteY71" fmla="*/ 790073 h 2141750"/>
              <a:gd name="connsiteX72" fmla="*/ 1155032 w 1271337"/>
              <a:gd name="connsiteY72" fmla="*/ 802105 h 2141750"/>
              <a:gd name="connsiteX73" fmla="*/ 1207168 w 1271337"/>
              <a:gd name="connsiteY73" fmla="*/ 802105 h 2141750"/>
              <a:gd name="connsiteX74" fmla="*/ 1227221 w 1271337"/>
              <a:gd name="connsiteY74" fmla="*/ 814137 h 2141750"/>
              <a:gd name="connsiteX75" fmla="*/ 1219200 w 1271337"/>
              <a:gd name="connsiteY75" fmla="*/ 866273 h 2141750"/>
              <a:gd name="connsiteX76" fmla="*/ 1251284 w 1271337"/>
              <a:gd name="connsiteY76" fmla="*/ 894347 h 2141750"/>
              <a:gd name="connsiteX77" fmla="*/ 1271337 w 1271337"/>
              <a:gd name="connsiteY77" fmla="*/ 934452 h 2141750"/>
              <a:gd name="connsiteX78" fmla="*/ 1255295 w 1271337"/>
              <a:gd name="connsiteY78" fmla="*/ 954505 h 2141750"/>
              <a:gd name="connsiteX79" fmla="*/ 1247274 w 1271337"/>
              <a:gd name="connsiteY79" fmla="*/ 990600 h 2141750"/>
              <a:gd name="connsiteX80" fmla="*/ 1243263 w 1271337"/>
              <a:gd name="connsiteY80" fmla="*/ 1018673 h 2141750"/>
              <a:gd name="connsiteX81" fmla="*/ 1211179 w 1271337"/>
              <a:gd name="connsiteY81" fmla="*/ 1014663 h 2141750"/>
              <a:gd name="connsiteX82" fmla="*/ 1199147 w 1271337"/>
              <a:gd name="connsiteY82" fmla="*/ 978568 h 2141750"/>
              <a:gd name="connsiteX83" fmla="*/ 1183105 w 1271337"/>
              <a:gd name="connsiteY83" fmla="*/ 946484 h 2141750"/>
              <a:gd name="connsiteX84" fmla="*/ 1167063 w 1271337"/>
              <a:gd name="connsiteY84" fmla="*/ 882316 h 2141750"/>
              <a:gd name="connsiteX85" fmla="*/ 1147011 w 1271337"/>
              <a:gd name="connsiteY85" fmla="*/ 878305 h 2141750"/>
              <a:gd name="connsiteX86" fmla="*/ 1130968 w 1271337"/>
              <a:gd name="connsiteY86" fmla="*/ 878305 h 2141750"/>
              <a:gd name="connsiteX87" fmla="*/ 1102895 w 1271337"/>
              <a:gd name="connsiteY87" fmla="*/ 910389 h 2141750"/>
              <a:gd name="connsiteX88" fmla="*/ 998621 w 1271337"/>
              <a:gd name="connsiteY88" fmla="*/ 762000 h 2141750"/>
              <a:gd name="connsiteX89" fmla="*/ 990600 w 1271337"/>
              <a:gd name="connsiteY89" fmla="*/ 794084 h 2141750"/>
              <a:gd name="connsiteX90" fmla="*/ 1014663 w 1271337"/>
              <a:gd name="connsiteY90" fmla="*/ 914400 h 2141750"/>
              <a:gd name="connsiteX91" fmla="*/ 1034716 w 1271337"/>
              <a:gd name="connsiteY91" fmla="*/ 946484 h 2141750"/>
              <a:gd name="connsiteX92" fmla="*/ 1090863 w 1271337"/>
              <a:gd name="connsiteY92" fmla="*/ 974558 h 2141750"/>
              <a:gd name="connsiteX93" fmla="*/ 1106905 w 1271337"/>
              <a:gd name="connsiteY93" fmla="*/ 1042737 h 2141750"/>
              <a:gd name="connsiteX94" fmla="*/ 1114926 w 1271337"/>
              <a:gd name="connsiteY94" fmla="*/ 1082842 h 2141750"/>
              <a:gd name="connsiteX95" fmla="*/ 1082842 w 1271337"/>
              <a:gd name="connsiteY95" fmla="*/ 1078831 h 2141750"/>
              <a:gd name="connsiteX96" fmla="*/ 1054768 w 1271337"/>
              <a:gd name="connsiteY96" fmla="*/ 1030705 h 2141750"/>
              <a:gd name="connsiteX97" fmla="*/ 1038726 w 1271337"/>
              <a:gd name="connsiteY97" fmla="*/ 1026695 h 2141750"/>
              <a:gd name="connsiteX98" fmla="*/ 1046747 w 1271337"/>
              <a:gd name="connsiteY98" fmla="*/ 1094873 h 2141750"/>
              <a:gd name="connsiteX99" fmla="*/ 998621 w 1271337"/>
              <a:gd name="connsiteY99" fmla="*/ 1102895 h 2141750"/>
              <a:gd name="connsiteX100" fmla="*/ 974558 w 1271337"/>
              <a:gd name="connsiteY100" fmla="*/ 1110916 h 2141750"/>
              <a:gd name="connsiteX101" fmla="*/ 1114926 w 1271337"/>
              <a:gd name="connsiteY101" fmla="*/ 1259305 h 2141750"/>
              <a:gd name="connsiteX102" fmla="*/ 1167063 w 1271337"/>
              <a:gd name="connsiteY102" fmla="*/ 1255295 h 2141750"/>
              <a:gd name="connsiteX103" fmla="*/ 1199147 w 1271337"/>
              <a:gd name="connsiteY103" fmla="*/ 1295400 h 2141750"/>
              <a:gd name="connsiteX104" fmla="*/ 1203158 w 1271337"/>
              <a:gd name="connsiteY104" fmla="*/ 1331495 h 2141750"/>
              <a:gd name="connsiteX105" fmla="*/ 1219200 w 1271337"/>
              <a:gd name="connsiteY105" fmla="*/ 1367589 h 2141750"/>
              <a:gd name="connsiteX106" fmla="*/ 1195137 w 1271337"/>
              <a:gd name="connsiteY106" fmla="*/ 1371600 h 2141750"/>
              <a:gd name="connsiteX107" fmla="*/ 1147011 w 1271337"/>
              <a:gd name="connsiteY107" fmla="*/ 1375610 h 2141750"/>
              <a:gd name="connsiteX108" fmla="*/ 1138990 w 1271337"/>
              <a:gd name="connsiteY108" fmla="*/ 1347537 h 2141750"/>
              <a:gd name="connsiteX109" fmla="*/ 1106905 w 1271337"/>
              <a:gd name="connsiteY109" fmla="*/ 1291389 h 2141750"/>
              <a:gd name="connsiteX110" fmla="*/ 998621 w 1271337"/>
              <a:gd name="connsiteY110" fmla="*/ 1227221 h 2141750"/>
              <a:gd name="connsiteX111" fmla="*/ 1006642 w 1271337"/>
              <a:gd name="connsiteY111" fmla="*/ 1255295 h 2141750"/>
              <a:gd name="connsiteX112" fmla="*/ 1062790 w 1271337"/>
              <a:gd name="connsiteY112" fmla="*/ 1319463 h 2141750"/>
              <a:gd name="connsiteX113" fmla="*/ 1082842 w 1271337"/>
              <a:gd name="connsiteY113" fmla="*/ 1411705 h 2141750"/>
              <a:gd name="connsiteX114" fmla="*/ 1042737 w 1271337"/>
              <a:gd name="connsiteY114" fmla="*/ 1403684 h 2141750"/>
              <a:gd name="connsiteX115" fmla="*/ 998621 w 1271337"/>
              <a:gd name="connsiteY115" fmla="*/ 1371600 h 2141750"/>
              <a:gd name="connsiteX116" fmla="*/ 966537 w 1271337"/>
              <a:gd name="connsiteY116" fmla="*/ 1375610 h 2141750"/>
              <a:gd name="connsiteX117" fmla="*/ 946484 w 1271337"/>
              <a:gd name="connsiteY117" fmla="*/ 1363579 h 2141750"/>
              <a:gd name="connsiteX118" fmla="*/ 950495 w 1271337"/>
              <a:gd name="connsiteY118" fmla="*/ 1327484 h 2141750"/>
              <a:gd name="connsiteX119" fmla="*/ 974558 w 1271337"/>
              <a:gd name="connsiteY119" fmla="*/ 1311442 h 2141750"/>
              <a:gd name="connsiteX120" fmla="*/ 950495 w 1271337"/>
              <a:gd name="connsiteY120" fmla="*/ 1283368 h 2141750"/>
              <a:gd name="connsiteX121" fmla="*/ 954505 w 1271337"/>
              <a:gd name="connsiteY121" fmla="*/ 1247273 h 2141750"/>
              <a:gd name="connsiteX122" fmla="*/ 942474 w 1271337"/>
              <a:gd name="connsiteY122" fmla="*/ 1263316 h 2141750"/>
              <a:gd name="connsiteX123" fmla="*/ 926432 w 1271337"/>
              <a:gd name="connsiteY123" fmla="*/ 1251284 h 2141750"/>
              <a:gd name="connsiteX124" fmla="*/ 922421 w 1271337"/>
              <a:gd name="connsiteY124" fmla="*/ 1251284 h 2141750"/>
              <a:gd name="connsiteX125" fmla="*/ 854242 w 1271337"/>
              <a:gd name="connsiteY125" fmla="*/ 1291389 h 2141750"/>
              <a:gd name="connsiteX126" fmla="*/ 842211 w 1271337"/>
              <a:gd name="connsiteY126" fmla="*/ 1279358 h 2141750"/>
              <a:gd name="connsiteX127" fmla="*/ 850232 w 1271337"/>
              <a:gd name="connsiteY127" fmla="*/ 1243263 h 2141750"/>
              <a:gd name="connsiteX128" fmla="*/ 858253 w 1271337"/>
              <a:gd name="connsiteY128" fmla="*/ 1223210 h 2141750"/>
              <a:gd name="connsiteX129" fmla="*/ 854242 w 1271337"/>
              <a:gd name="connsiteY129" fmla="*/ 1211179 h 2141750"/>
              <a:gd name="connsiteX130" fmla="*/ 866274 w 1271337"/>
              <a:gd name="connsiteY130" fmla="*/ 1175084 h 2141750"/>
              <a:gd name="connsiteX131" fmla="*/ 886326 w 1271337"/>
              <a:gd name="connsiteY131" fmla="*/ 1167063 h 2141750"/>
              <a:gd name="connsiteX132" fmla="*/ 862263 w 1271337"/>
              <a:gd name="connsiteY132" fmla="*/ 1147010 h 2141750"/>
              <a:gd name="connsiteX133" fmla="*/ 830179 w 1271337"/>
              <a:gd name="connsiteY133" fmla="*/ 1159042 h 2141750"/>
              <a:gd name="connsiteX134" fmla="*/ 810126 w 1271337"/>
              <a:gd name="connsiteY134" fmla="*/ 1183105 h 2141750"/>
              <a:gd name="connsiteX135" fmla="*/ 810126 w 1271337"/>
              <a:gd name="connsiteY135" fmla="*/ 1183105 h 2141750"/>
              <a:gd name="connsiteX136" fmla="*/ 749968 w 1271337"/>
              <a:gd name="connsiteY136" fmla="*/ 1179095 h 2141750"/>
              <a:gd name="connsiteX137" fmla="*/ 669758 w 1271337"/>
              <a:gd name="connsiteY137" fmla="*/ 1267326 h 2141750"/>
              <a:gd name="connsiteX138" fmla="*/ 721895 w 1271337"/>
              <a:gd name="connsiteY138" fmla="*/ 1335505 h 2141750"/>
              <a:gd name="connsiteX139" fmla="*/ 762000 w 1271337"/>
              <a:gd name="connsiteY139" fmla="*/ 1347537 h 2141750"/>
              <a:gd name="connsiteX140" fmla="*/ 766011 w 1271337"/>
              <a:gd name="connsiteY140" fmla="*/ 1375610 h 2141750"/>
              <a:gd name="connsiteX141" fmla="*/ 814137 w 1271337"/>
              <a:gd name="connsiteY141" fmla="*/ 1443789 h 2141750"/>
              <a:gd name="connsiteX142" fmla="*/ 818147 w 1271337"/>
              <a:gd name="connsiteY142" fmla="*/ 1487905 h 2141750"/>
              <a:gd name="connsiteX143" fmla="*/ 762000 w 1271337"/>
              <a:gd name="connsiteY143" fmla="*/ 1560095 h 2141750"/>
              <a:gd name="connsiteX144" fmla="*/ 762000 w 1271337"/>
              <a:gd name="connsiteY144" fmla="*/ 1608221 h 2141750"/>
              <a:gd name="connsiteX145" fmla="*/ 798095 w 1271337"/>
              <a:gd name="connsiteY145" fmla="*/ 1672389 h 2141750"/>
              <a:gd name="connsiteX146" fmla="*/ 806116 w 1271337"/>
              <a:gd name="connsiteY146" fmla="*/ 1728537 h 2141750"/>
              <a:gd name="connsiteX147" fmla="*/ 842211 w 1271337"/>
              <a:gd name="connsiteY147" fmla="*/ 1900989 h 2141750"/>
              <a:gd name="connsiteX148" fmla="*/ 473242 w 1271337"/>
              <a:gd name="connsiteY148" fmla="*/ 2141621 h 2141750"/>
              <a:gd name="connsiteX149" fmla="*/ 372979 w 1271337"/>
              <a:gd name="connsiteY149" fmla="*/ 1993230 h 2141750"/>
              <a:gd name="connsiteX150" fmla="*/ 280737 w 1271337"/>
              <a:gd name="connsiteY150" fmla="*/ 1884947 h 2141750"/>
              <a:gd name="connsiteX151" fmla="*/ 220579 w 1271337"/>
              <a:gd name="connsiteY151" fmla="*/ 1880937 h 2141750"/>
              <a:gd name="connsiteX152" fmla="*/ 208547 w 1271337"/>
              <a:gd name="connsiteY152" fmla="*/ 1848852 h 2141750"/>
              <a:gd name="connsiteX153" fmla="*/ 144379 w 1271337"/>
              <a:gd name="connsiteY153" fmla="*/ 1688431 h 2141750"/>
              <a:gd name="connsiteX154" fmla="*/ 76200 w 1271337"/>
              <a:gd name="connsiteY154" fmla="*/ 1596189 h 2141750"/>
              <a:gd name="connsiteX155" fmla="*/ 48126 w 1271337"/>
              <a:gd name="connsiteY155" fmla="*/ 1580147 h 2141750"/>
              <a:gd name="connsiteX156" fmla="*/ 8021 w 1271337"/>
              <a:gd name="connsiteY156" fmla="*/ 1588168 h 2141750"/>
              <a:gd name="connsiteX157" fmla="*/ 0 w 1271337"/>
              <a:gd name="connsiteY157" fmla="*/ 1568116 h 2141750"/>
              <a:gd name="connsiteX158" fmla="*/ 48126 w 1271337"/>
              <a:gd name="connsiteY158" fmla="*/ 1455821 h 2141750"/>
              <a:gd name="connsiteX159" fmla="*/ 72190 w 1271337"/>
              <a:gd name="connsiteY159" fmla="*/ 1419726 h 2141750"/>
              <a:gd name="connsiteX160" fmla="*/ 72190 w 1271337"/>
              <a:gd name="connsiteY160" fmla="*/ 1383631 h 2141750"/>
              <a:gd name="connsiteX161" fmla="*/ 100263 w 1271337"/>
              <a:gd name="connsiteY161" fmla="*/ 1363579 h 2141750"/>
              <a:gd name="connsiteX162" fmla="*/ 120316 w 1271337"/>
              <a:gd name="connsiteY162" fmla="*/ 1363579 h 2141750"/>
              <a:gd name="connsiteX163" fmla="*/ 104274 w 1271337"/>
              <a:gd name="connsiteY163" fmla="*/ 1315452 h 2141750"/>
              <a:gd name="connsiteX164" fmla="*/ 152400 w 1271337"/>
              <a:gd name="connsiteY164" fmla="*/ 1287379 h 2141750"/>
              <a:gd name="connsiteX165" fmla="*/ 156411 w 1271337"/>
              <a:gd name="connsiteY165" fmla="*/ 1259305 h 2141750"/>
              <a:gd name="connsiteX166" fmla="*/ 148390 w 1271337"/>
              <a:gd name="connsiteY166" fmla="*/ 1195137 h 2141750"/>
              <a:gd name="connsiteX167" fmla="*/ 160421 w 1271337"/>
              <a:gd name="connsiteY167" fmla="*/ 1155031 h 2141750"/>
              <a:gd name="connsiteX168" fmla="*/ 212558 w 1271337"/>
              <a:gd name="connsiteY168" fmla="*/ 1094873 h 2141750"/>
              <a:gd name="connsiteX169" fmla="*/ 236621 w 1271337"/>
              <a:gd name="connsiteY169" fmla="*/ 1030705 h 2141750"/>
              <a:gd name="connsiteX170" fmla="*/ 228600 w 1271337"/>
              <a:gd name="connsiteY170" fmla="*/ 990600 h 2141750"/>
              <a:gd name="connsiteX171" fmla="*/ 216568 w 1271337"/>
              <a:gd name="connsiteY171" fmla="*/ 946484 h 2141750"/>
              <a:gd name="connsiteX172" fmla="*/ 232611 w 1271337"/>
              <a:gd name="connsiteY172" fmla="*/ 906379 h 2141750"/>
              <a:gd name="connsiteX173" fmla="*/ 276726 w 1271337"/>
              <a:gd name="connsiteY173" fmla="*/ 862263 h 2141750"/>
              <a:gd name="connsiteX0" fmla="*/ 276726 w 1271337"/>
              <a:gd name="connsiteY0" fmla="*/ 862263 h 2173542"/>
              <a:gd name="connsiteX1" fmla="*/ 348916 w 1271337"/>
              <a:gd name="connsiteY1" fmla="*/ 850231 h 2173542"/>
              <a:gd name="connsiteX2" fmla="*/ 389021 w 1271337"/>
              <a:gd name="connsiteY2" fmla="*/ 814137 h 2173542"/>
              <a:gd name="connsiteX3" fmla="*/ 409074 w 1271337"/>
              <a:gd name="connsiteY3" fmla="*/ 729916 h 2173542"/>
              <a:gd name="connsiteX4" fmla="*/ 401053 w 1271337"/>
              <a:gd name="connsiteY4" fmla="*/ 693821 h 2173542"/>
              <a:gd name="connsiteX5" fmla="*/ 376990 w 1271337"/>
              <a:gd name="connsiteY5" fmla="*/ 661737 h 2173542"/>
              <a:gd name="connsiteX6" fmla="*/ 372979 w 1271337"/>
              <a:gd name="connsiteY6" fmla="*/ 633663 h 2173542"/>
              <a:gd name="connsiteX7" fmla="*/ 409074 w 1271337"/>
              <a:gd name="connsiteY7" fmla="*/ 613610 h 2173542"/>
              <a:gd name="connsiteX8" fmla="*/ 429126 w 1271337"/>
              <a:gd name="connsiteY8" fmla="*/ 605589 h 2173542"/>
              <a:gd name="connsiteX9" fmla="*/ 433137 w 1271337"/>
              <a:gd name="connsiteY9" fmla="*/ 585537 h 2173542"/>
              <a:gd name="connsiteX10" fmla="*/ 433137 w 1271337"/>
              <a:gd name="connsiteY10" fmla="*/ 545431 h 2173542"/>
              <a:gd name="connsiteX11" fmla="*/ 449179 w 1271337"/>
              <a:gd name="connsiteY11" fmla="*/ 537410 h 2173542"/>
              <a:gd name="connsiteX12" fmla="*/ 453190 w 1271337"/>
              <a:gd name="connsiteY12" fmla="*/ 509337 h 2173542"/>
              <a:gd name="connsiteX13" fmla="*/ 453190 w 1271337"/>
              <a:gd name="connsiteY13" fmla="*/ 469231 h 2173542"/>
              <a:gd name="connsiteX14" fmla="*/ 461211 w 1271337"/>
              <a:gd name="connsiteY14" fmla="*/ 457200 h 2173542"/>
              <a:gd name="connsiteX15" fmla="*/ 461211 w 1271337"/>
              <a:gd name="connsiteY15" fmla="*/ 417095 h 2173542"/>
              <a:gd name="connsiteX16" fmla="*/ 461211 w 1271337"/>
              <a:gd name="connsiteY16" fmla="*/ 417095 h 2173542"/>
              <a:gd name="connsiteX17" fmla="*/ 437147 w 1271337"/>
              <a:gd name="connsiteY17" fmla="*/ 376989 h 2173542"/>
              <a:gd name="connsiteX18" fmla="*/ 461211 w 1271337"/>
              <a:gd name="connsiteY18" fmla="*/ 352926 h 2173542"/>
              <a:gd name="connsiteX19" fmla="*/ 485274 w 1271337"/>
              <a:gd name="connsiteY19" fmla="*/ 336884 h 2173542"/>
              <a:gd name="connsiteX20" fmla="*/ 489284 w 1271337"/>
              <a:gd name="connsiteY20" fmla="*/ 312821 h 2173542"/>
              <a:gd name="connsiteX21" fmla="*/ 489284 w 1271337"/>
              <a:gd name="connsiteY21" fmla="*/ 312821 h 2173542"/>
              <a:gd name="connsiteX22" fmla="*/ 505326 w 1271337"/>
              <a:gd name="connsiteY22" fmla="*/ 272716 h 2173542"/>
              <a:gd name="connsiteX23" fmla="*/ 557463 w 1271337"/>
              <a:gd name="connsiteY23" fmla="*/ 236621 h 2173542"/>
              <a:gd name="connsiteX24" fmla="*/ 585537 w 1271337"/>
              <a:gd name="connsiteY24" fmla="*/ 232610 h 2173542"/>
              <a:gd name="connsiteX25" fmla="*/ 597568 w 1271337"/>
              <a:gd name="connsiteY25" fmla="*/ 192505 h 2173542"/>
              <a:gd name="connsiteX26" fmla="*/ 593558 w 1271337"/>
              <a:gd name="connsiteY26" fmla="*/ 156410 h 2173542"/>
              <a:gd name="connsiteX27" fmla="*/ 573505 w 1271337"/>
              <a:gd name="connsiteY27" fmla="*/ 100263 h 2173542"/>
              <a:gd name="connsiteX28" fmla="*/ 593558 w 1271337"/>
              <a:gd name="connsiteY28" fmla="*/ 72189 h 2173542"/>
              <a:gd name="connsiteX29" fmla="*/ 621632 w 1271337"/>
              <a:gd name="connsiteY29" fmla="*/ 64168 h 2173542"/>
              <a:gd name="connsiteX30" fmla="*/ 645695 w 1271337"/>
              <a:gd name="connsiteY30" fmla="*/ 52137 h 2173542"/>
              <a:gd name="connsiteX31" fmla="*/ 693821 w 1271337"/>
              <a:gd name="connsiteY31" fmla="*/ 72189 h 2173542"/>
              <a:gd name="connsiteX32" fmla="*/ 729916 w 1271337"/>
              <a:gd name="connsiteY32" fmla="*/ 36095 h 2173542"/>
              <a:gd name="connsiteX33" fmla="*/ 790074 w 1271337"/>
              <a:gd name="connsiteY33" fmla="*/ 0 h 2173542"/>
              <a:gd name="connsiteX34" fmla="*/ 838200 w 1271337"/>
              <a:gd name="connsiteY34" fmla="*/ 8021 h 2173542"/>
              <a:gd name="connsiteX35" fmla="*/ 806116 w 1271337"/>
              <a:gd name="connsiteY35" fmla="*/ 60158 h 2173542"/>
              <a:gd name="connsiteX36" fmla="*/ 802105 w 1271337"/>
              <a:gd name="connsiteY36" fmla="*/ 136358 h 2173542"/>
              <a:gd name="connsiteX37" fmla="*/ 818147 w 1271337"/>
              <a:gd name="connsiteY37" fmla="*/ 200526 h 2173542"/>
              <a:gd name="connsiteX38" fmla="*/ 794084 w 1271337"/>
              <a:gd name="connsiteY38" fmla="*/ 208547 h 2173542"/>
              <a:gd name="connsiteX39" fmla="*/ 814137 w 1271337"/>
              <a:gd name="connsiteY39" fmla="*/ 252663 h 2173542"/>
              <a:gd name="connsiteX40" fmla="*/ 778042 w 1271337"/>
              <a:gd name="connsiteY40" fmla="*/ 292768 h 2173542"/>
              <a:gd name="connsiteX41" fmla="*/ 814137 w 1271337"/>
              <a:gd name="connsiteY41" fmla="*/ 316831 h 2173542"/>
              <a:gd name="connsiteX42" fmla="*/ 826168 w 1271337"/>
              <a:gd name="connsiteY42" fmla="*/ 376989 h 2173542"/>
              <a:gd name="connsiteX43" fmla="*/ 854242 w 1271337"/>
              <a:gd name="connsiteY43" fmla="*/ 441158 h 2173542"/>
              <a:gd name="connsiteX44" fmla="*/ 934453 w 1271337"/>
              <a:gd name="connsiteY44" fmla="*/ 421105 h 2173542"/>
              <a:gd name="connsiteX45" fmla="*/ 1054768 w 1271337"/>
              <a:gd name="connsiteY45" fmla="*/ 405063 h 2173542"/>
              <a:gd name="connsiteX46" fmla="*/ 1159042 w 1271337"/>
              <a:gd name="connsiteY46" fmla="*/ 401052 h 2173542"/>
              <a:gd name="connsiteX47" fmla="*/ 1163053 w 1271337"/>
              <a:gd name="connsiteY47" fmla="*/ 461210 h 2173542"/>
              <a:gd name="connsiteX48" fmla="*/ 1183105 w 1271337"/>
              <a:gd name="connsiteY48" fmla="*/ 477252 h 2173542"/>
              <a:gd name="connsiteX49" fmla="*/ 1199147 w 1271337"/>
              <a:gd name="connsiteY49" fmla="*/ 517358 h 2173542"/>
              <a:gd name="connsiteX50" fmla="*/ 1179095 w 1271337"/>
              <a:gd name="connsiteY50" fmla="*/ 537410 h 2173542"/>
              <a:gd name="connsiteX51" fmla="*/ 1171074 w 1271337"/>
              <a:gd name="connsiteY51" fmla="*/ 561473 h 2173542"/>
              <a:gd name="connsiteX52" fmla="*/ 1171074 w 1271337"/>
              <a:gd name="connsiteY52" fmla="*/ 585537 h 2173542"/>
              <a:gd name="connsiteX53" fmla="*/ 1171074 w 1271337"/>
              <a:gd name="connsiteY53" fmla="*/ 605589 h 2173542"/>
              <a:gd name="connsiteX54" fmla="*/ 1134979 w 1271337"/>
              <a:gd name="connsiteY54" fmla="*/ 621631 h 2173542"/>
              <a:gd name="connsiteX55" fmla="*/ 1090863 w 1271337"/>
              <a:gd name="connsiteY55" fmla="*/ 589547 h 2173542"/>
              <a:gd name="connsiteX56" fmla="*/ 1094874 w 1271337"/>
              <a:gd name="connsiteY56" fmla="*/ 569495 h 2173542"/>
              <a:gd name="connsiteX57" fmla="*/ 1098884 w 1271337"/>
              <a:gd name="connsiteY57" fmla="*/ 533400 h 2173542"/>
              <a:gd name="connsiteX58" fmla="*/ 1098884 w 1271337"/>
              <a:gd name="connsiteY58" fmla="*/ 517358 h 2173542"/>
              <a:gd name="connsiteX59" fmla="*/ 1058779 w 1271337"/>
              <a:gd name="connsiteY59" fmla="*/ 537410 h 2173542"/>
              <a:gd name="connsiteX60" fmla="*/ 1042737 w 1271337"/>
              <a:gd name="connsiteY60" fmla="*/ 517358 h 2173542"/>
              <a:gd name="connsiteX61" fmla="*/ 1042737 w 1271337"/>
              <a:gd name="connsiteY61" fmla="*/ 517358 h 2173542"/>
              <a:gd name="connsiteX62" fmla="*/ 1026695 w 1271337"/>
              <a:gd name="connsiteY62" fmla="*/ 561473 h 2173542"/>
              <a:gd name="connsiteX63" fmla="*/ 1030705 w 1271337"/>
              <a:gd name="connsiteY63" fmla="*/ 593558 h 2173542"/>
              <a:gd name="connsiteX64" fmla="*/ 1050758 w 1271337"/>
              <a:gd name="connsiteY64" fmla="*/ 685800 h 2173542"/>
              <a:gd name="connsiteX65" fmla="*/ 1066800 w 1271337"/>
              <a:gd name="connsiteY65" fmla="*/ 733926 h 2173542"/>
              <a:gd name="connsiteX66" fmla="*/ 1082842 w 1271337"/>
              <a:gd name="connsiteY66" fmla="*/ 774031 h 2173542"/>
              <a:gd name="connsiteX67" fmla="*/ 1110916 w 1271337"/>
              <a:gd name="connsiteY67" fmla="*/ 737937 h 2173542"/>
              <a:gd name="connsiteX68" fmla="*/ 1163053 w 1271337"/>
              <a:gd name="connsiteY68" fmla="*/ 725905 h 2173542"/>
              <a:gd name="connsiteX69" fmla="*/ 1163053 w 1271337"/>
              <a:gd name="connsiteY69" fmla="*/ 725905 h 2173542"/>
              <a:gd name="connsiteX70" fmla="*/ 1171074 w 1271337"/>
              <a:gd name="connsiteY70" fmla="*/ 766010 h 2173542"/>
              <a:gd name="connsiteX71" fmla="*/ 1155032 w 1271337"/>
              <a:gd name="connsiteY71" fmla="*/ 790073 h 2173542"/>
              <a:gd name="connsiteX72" fmla="*/ 1155032 w 1271337"/>
              <a:gd name="connsiteY72" fmla="*/ 802105 h 2173542"/>
              <a:gd name="connsiteX73" fmla="*/ 1207168 w 1271337"/>
              <a:gd name="connsiteY73" fmla="*/ 802105 h 2173542"/>
              <a:gd name="connsiteX74" fmla="*/ 1227221 w 1271337"/>
              <a:gd name="connsiteY74" fmla="*/ 814137 h 2173542"/>
              <a:gd name="connsiteX75" fmla="*/ 1219200 w 1271337"/>
              <a:gd name="connsiteY75" fmla="*/ 866273 h 2173542"/>
              <a:gd name="connsiteX76" fmla="*/ 1251284 w 1271337"/>
              <a:gd name="connsiteY76" fmla="*/ 894347 h 2173542"/>
              <a:gd name="connsiteX77" fmla="*/ 1271337 w 1271337"/>
              <a:gd name="connsiteY77" fmla="*/ 934452 h 2173542"/>
              <a:gd name="connsiteX78" fmla="*/ 1255295 w 1271337"/>
              <a:gd name="connsiteY78" fmla="*/ 954505 h 2173542"/>
              <a:gd name="connsiteX79" fmla="*/ 1247274 w 1271337"/>
              <a:gd name="connsiteY79" fmla="*/ 990600 h 2173542"/>
              <a:gd name="connsiteX80" fmla="*/ 1243263 w 1271337"/>
              <a:gd name="connsiteY80" fmla="*/ 1018673 h 2173542"/>
              <a:gd name="connsiteX81" fmla="*/ 1211179 w 1271337"/>
              <a:gd name="connsiteY81" fmla="*/ 1014663 h 2173542"/>
              <a:gd name="connsiteX82" fmla="*/ 1199147 w 1271337"/>
              <a:gd name="connsiteY82" fmla="*/ 978568 h 2173542"/>
              <a:gd name="connsiteX83" fmla="*/ 1183105 w 1271337"/>
              <a:gd name="connsiteY83" fmla="*/ 946484 h 2173542"/>
              <a:gd name="connsiteX84" fmla="*/ 1167063 w 1271337"/>
              <a:gd name="connsiteY84" fmla="*/ 882316 h 2173542"/>
              <a:gd name="connsiteX85" fmla="*/ 1147011 w 1271337"/>
              <a:gd name="connsiteY85" fmla="*/ 878305 h 2173542"/>
              <a:gd name="connsiteX86" fmla="*/ 1130968 w 1271337"/>
              <a:gd name="connsiteY86" fmla="*/ 878305 h 2173542"/>
              <a:gd name="connsiteX87" fmla="*/ 1102895 w 1271337"/>
              <a:gd name="connsiteY87" fmla="*/ 910389 h 2173542"/>
              <a:gd name="connsiteX88" fmla="*/ 998621 w 1271337"/>
              <a:gd name="connsiteY88" fmla="*/ 762000 h 2173542"/>
              <a:gd name="connsiteX89" fmla="*/ 990600 w 1271337"/>
              <a:gd name="connsiteY89" fmla="*/ 794084 h 2173542"/>
              <a:gd name="connsiteX90" fmla="*/ 1014663 w 1271337"/>
              <a:gd name="connsiteY90" fmla="*/ 914400 h 2173542"/>
              <a:gd name="connsiteX91" fmla="*/ 1034716 w 1271337"/>
              <a:gd name="connsiteY91" fmla="*/ 946484 h 2173542"/>
              <a:gd name="connsiteX92" fmla="*/ 1090863 w 1271337"/>
              <a:gd name="connsiteY92" fmla="*/ 974558 h 2173542"/>
              <a:gd name="connsiteX93" fmla="*/ 1106905 w 1271337"/>
              <a:gd name="connsiteY93" fmla="*/ 1042737 h 2173542"/>
              <a:gd name="connsiteX94" fmla="*/ 1114926 w 1271337"/>
              <a:gd name="connsiteY94" fmla="*/ 1082842 h 2173542"/>
              <a:gd name="connsiteX95" fmla="*/ 1082842 w 1271337"/>
              <a:gd name="connsiteY95" fmla="*/ 1078831 h 2173542"/>
              <a:gd name="connsiteX96" fmla="*/ 1054768 w 1271337"/>
              <a:gd name="connsiteY96" fmla="*/ 1030705 h 2173542"/>
              <a:gd name="connsiteX97" fmla="*/ 1038726 w 1271337"/>
              <a:gd name="connsiteY97" fmla="*/ 1026695 h 2173542"/>
              <a:gd name="connsiteX98" fmla="*/ 1046747 w 1271337"/>
              <a:gd name="connsiteY98" fmla="*/ 1094873 h 2173542"/>
              <a:gd name="connsiteX99" fmla="*/ 998621 w 1271337"/>
              <a:gd name="connsiteY99" fmla="*/ 1102895 h 2173542"/>
              <a:gd name="connsiteX100" fmla="*/ 974558 w 1271337"/>
              <a:gd name="connsiteY100" fmla="*/ 1110916 h 2173542"/>
              <a:gd name="connsiteX101" fmla="*/ 1114926 w 1271337"/>
              <a:gd name="connsiteY101" fmla="*/ 1259305 h 2173542"/>
              <a:gd name="connsiteX102" fmla="*/ 1167063 w 1271337"/>
              <a:gd name="connsiteY102" fmla="*/ 1255295 h 2173542"/>
              <a:gd name="connsiteX103" fmla="*/ 1199147 w 1271337"/>
              <a:gd name="connsiteY103" fmla="*/ 1295400 h 2173542"/>
              <a:gd name="connsiteX104" fmla="*/ 1203158 w 1271337"/>
              <a:gd name="connsiteY104" fmla="*/ 1331495 h 2173542"/>
              <a:gd name="connsiteX105" fmla="*/ 1219200 w 1271337"/>
              <a:gd name="connsiteY105" fmla="*/ 1367589 h 2173542"/>
              <a:gd name="connsiteX106" fmla="*/ 1195137 w 1271337"/>
              <a:gd name="connsiteY106" fmla="*/ 1371600 h 2173542"/>
              <a:gd name="connsiteX107" fmla="*/ 1147011 w 1271337"/>
              <a:gd name="connsiteY107" fmla="*/ 1375610 h 2173542"/>
              <a:gd name="connsiteX108" fmla="*/ 1138990 w 1271337"/>
              <a:gd name="connsiteY108" fmla="*/ 1347537 h 2173542"/>
              <a:gd name="connsiteX109" fmla="*/ 1106905 w 1271337"/>
              <a:gd name="connsiteY109" fmla="*/ 1291389 h 2173542"/>
              <a:gd name="connsiteX110" fmla="*/ 998621 w 1271337"/>
              <a:gd name="connsiteY110" fmla="*/ 1227221 h 2173542"/>
              <a:gd name="connsiteX111" fmla="*/ 1006642 w 1271337"/>
              <a:gd name="connsiteY111" fmla="*/ 1255295 h 2173542"/>
              <a:gd name="connsiteX112" fmla="*/ 1062790 w 1271337"/>
              <a:gd name="connsiteY112" fmla="*/ 1319463 h 2173542"/>
              <a:gd name="connsiteX113" fmla="*/ 1082842 w 1271337"/>
              <a:gd name="connsiteY113" fmla="*/ 1411705 h 2173542"/>
              <a:gd name="connsiteX114" fmla="*/ 1042737 w 1271337"/>
              <a:gd name="connsiteY114" fmla="*/ 1403684 h 2173542"/>
              <a:gd name="connsiteX115" fmla="*/ 998621 w 1271337"/>
              <a:gd name="connsiteY115" fmla="*/ 1371600 h 2173542"/>
              <a:gd name="connsiteX116" fmla="*/ 966537 w 1271337"/>
              <a:gd name="connsiteY116" fmla="*/ 1375610 h 2173542"/>
              <a:gd name="connsiteX117" fmla="*/ 946484 w 1271337"/>
              <a:gd name="connsiteY117" fmla="*/ 1363579 h 2173542"/>
              <a:gd name="connsiteX118" fmla="*/ 950495 w 1271337"/>
              <a:gd name="connsiteY118" fmla="*/ 1327484 h 2173542"/>
              <a:gd name="connsiteX119" fmla="*/ 974558 w 1271337"/>
              <a:gd name="connsiteY119" fmla="*/ 1311442 h 2173542"/>
              <a:gd name="connsiteX120" fmla="*/ 950495 w 1271337"/>
              <a:gd name="connsiteY120" fmla="*/ 1283368 h 2173542"/>
              <a:gd name="connsiteX121" fmla="*/ 954505 w 1271337"/>
              <a:gd name="connsiteY121" fmla="*/ 1247273 h 2173542"/>
              <a:gd name="connsiteX122" fmla="*/ 942474 w 1271337"/>
              <a:gd name="connsiteY122" fmla="*/ 1263316 h 2173542"/>
              <a:gd name="connsiteX123" fmla="*/ 926432 w 1271337"/>
              <a:gd name="connsiteY123" fmla="*/ 1251284 h 2173542"/>
              <a:gd name="connsiteX124" fmla="*/ 922421 w 1271337"/>
              <a:gd name="connsiteY124" fmla="*/ 1251284 h 2173542"/>
              <a:gd name="connsiteX125" fmla="*/ 854242 w 1271337"/>
              <a:gd name="connsiteY125" fmla="*/ 1291389 h 2173542"/>
              <a:gd name="connsiteX126" fmla="*/ 842211 w 1271337"/>
              <a:gd name="connsiteY126" fmla="*/ 1279358 h 2173542"/>
              <a:gd name="connsiteX127" fmla="*/ 850232 w 1271337"/>
              <a:gd name="connsiteY127" fmla="*/ 1243263 h 2173542"/>
              <a:gd name="connsiteX128" fmla="*/ 858253 w 1271337"/>
              <a:gd name="connsiteY128" fmla="*/ 1223210 h 2173542"/>
              <a:gd name="connsiteX129" fmla="*/ 854242 w 1271337"/>
              <a:gd name="connsiteY129" fmla="*/ 1211179 h 2173542"/>
              <a:gd name="connsiteX130" fmla="*/ 866274 w 1271337"/>
              <a:gd name="connsiteY130" fmla="*/ 1175084 h 2173542"/>
              <a:gd name="connsiteX131" fmla="*/ 886326 w 1271337"/>
              <a:gd name="connsiteY131" fmla="*/ 1167063 h 2173542"/>
              <a:gd name="connsiteX132" fmla="*/ 862263 w 1271337"/>
              <a:gd name="connsiteY132" fmla="*/ 1147010 h 2173542"/>
              <a:gd name="connsiteX133" fmla="*/ 830179 w 1271337"/>
              <a:gd name="connsiteY133" fmla="*/ 1159042 h 2173542"/>
              <a:gd name="connsiteX134" fmla="*/ 810126 w 1271337"/>
              <a:gd name="connsiteY134" fmla="*/ 1183105 h 2173542"/>
              <a:gd name="connsiteX135" fmla="*/ 810126 w 1271337"/>
              <a:gd name="connsiteY135" fmla="*/ 1183105 h 2173542"/>
              <a:gd name="connsiteX136" fmla="*/ 749968 w 1271337"/>
              <a:gd name="connsiteY136" fmla="*/ 1179095 h 2173542"/>
              <a:gd name="connsiteX137" fmla="*/ 669758 w 1271337"/>
              <a:gd name="connsiteY137" fmla="*/ 1267326 h 2173542"/>
              <a:gd name="connsiteX138" fmla="*/ 721895 w 1271337"/>
              <a:gd name="connsiteY138" fmla="*/ 1335505 h 2173542"/>
              <a:gd name="connsiteX139" fmla="*/ 762000 w 1271337"/>
              <a:gd name="connsiteY139" fmla="*/ 1347537 h 2173542"/>
              <a:gd name="connsiteX140" fmla="*/ 766011 w 1271337"/>
              <a:gd name="connsiteY140" fmla="*/ 1375610 h 2173542"/>
              <a:gd name="connsiteX141" fmla="*/ 814137 w 1271337"/>
              <a:gd name="connsiteY141" fmla="*/ 1443789 h 2173542"/>
              <a:gd name="connsiteX142" fmla="*/ 818147 w 1271337"/>
              <a:gd name="connsiteY142" fmla="*/ 1487905 h 2173542"/>
              <a:gd name="connsiteX143" fmla="*/ 762000 w 1271337"/>
              <a:gd name="connsiteY143" fmla="*/ 1560095 h 2173542"/>
              <a:gd name="connsiteX144" fmla="*/ 762000 w 1271337"/>
              <a:gd name="connsiteY144" fmla="*/ 1608221 h 2173542"/>
              <a:gd name="connsiteX145" fmla="*/ 798095 w 1271337"/>
              <a:gd name="connsiteY145" fmla="*/ 1672389 h 2173542"/>
              <a:gd name="connsiteX146" fmla="*/ 806116 w 1271337"/>
              <a:gd name="connsiteY146" fmla="*/ 1728537 h 2173542"/>
              <a:gd name="connsiteX147" fmla="*/ 842211 w 1271337"/>
              <a:gd name="connsiteY147" fmla="*/ 1900989 h 2173542"/>
              <a:gd name="connsiteX148" fmla="*/ 697832 w 1271337"/>
              <a:gd name="connsiteY148" fmla="*/ 2157662 h 2173542"/>
              <a:gd name="connsiteX149" fmla="*/ 473242 w 1271337"/>
              <a:gd name="connsiteY149" fmla="*/ 2141621 h 2173542"/>
              <a:gd name="connsiteX150" fmla="*/ 372979 w 1271337"/>
              <a:gd name="connsiteY150" fmla="*/ 1993230 h 2173542"/>
              <a:gd name="connsiteX151" fmla="*/ 280737 w 1271337"/>
              <a:gd name="connsiteY151" fmla="*/ 1884947 h 2173542"/>
              <a:gd name="connsiteX152" fmla="*/ 220579 w 1271337"/>
              <a:gd name="connsiteY152" fmla="*/ 1880937 h 2173542"/>
              <a:gd name="connsiteX153" fmla="*/ 208547 w 1271337"/>
              <a:gd name="connsiteY153" fmla="*/ 1848852 h 2173542"/>
              <a:gd name="connsiteX154" fmla="*/ 144379 w 1271337"/>
              <a:gd name="connsiteY154" fmla="*/ 1688431 h 2173542"/>
              <a:gd name="connsiteX155" fmla="*/ 76200 w 1271337"/>
              <a:gd name="connsiteY155" fmla="*/ 1596189 h 2173542"/>
              <a:gd name="connsiteX156" fmla="*/ 48126 w 1271337"/>
              <a:gd name="connsiteY156" fmla="*/ 1580147 h 2173542"/>
              <a:gd name="connsiteX157" fmla="*/ 8021 w 1271337"/>
              <a:gd name="connsiteY157" fmla="*/ 1588168 h 2173542"/>
              <a:gd name="connsiteX158" fmla="*/ 0 w 1271337"/>
              <a:gd name="connsiteY158" fmla="*/ 1568116 h 2173542"/>
              <a:gd name="connsiteX159" fmla="*/ 48126 w 1271337"/>
              <a:gd name="connsiteY159" fmla="*/ 1455821 h 2173542"/>
              <a:gd name="connsiteX160" fmla="*/ 72190 w 1271337"/>
              <a:gd name="connsiteY160" fmla="*/ 1419726 h 2173542"/>
              <a:gd name="connsiteX161" fmla="*/ 72190 w 1271337"/>
              <a:gd name="connsiteY161" fmla="*/ 1383631 h 2173542"/>
              <a:gd name="connsiteX162" fmla="*/ 100263 w 1271337"/>
              <a:gd name="connsiteY162" fmla="*/ 1363579 h 2173542"/>
              <a:gd name="connsiteX163" fmla="*/ 120316 w 1271337"/>
              <a:gd name="connsiteY163" fmla="*/ 1363579 h 2173542"/>
              <a:gd name="connsiteX164" fmla="*/ 104274 w 1271337"/>
              <a:gd name="connsiteY164" fmla="*/ 1315452 h 2173542"/>
              <a:gd name="connsiteX165" fmla="*/ 152400 w 1271337"/>
              <a:gd name="connsiteY165" fmla="*/ 1287379 h 2173542"/>
              <a:gd name="connsiteX166" fmla="*/ 156411 w 1271337"/>
              <a:gd name="connsiteY166" fmla="*/ 1259305 h 2173542"/>
              <a:gd name="connsiteX167" fmla="*/ 148390 w 1271337"/>
              <a:gd name="connsiteY167" fmla="*/ 1195137 h 2173542"/>
              <a:gd name="connsiteX168" fmla="*/ 160421 w 1271337"/>
              <a:gd name="connsiteY168" fmla="*/ 1155031 h 2173542"/>
              <a:gd name="connsiteX169" fmla="*/ 212558 w 1271337"/>
              <a:gd name="connsiteY169" fmla="*/ 1094873 h 2173542"/>
              <a:gd name="connsiteX170" fmla="*/ 236621 w 1271337"/>
              <a:gd name="connsiteY170" fmla="*/ 1030705 h 2173542"/>
              <a:gd name="connsiteX171" fmla="*/ 228600 w 1271337"/>
              <a:gd name="connsiteY171" fmla="*/ 990600 h 2173542"/>
              <a:gd name="connsiteX172" fmla="*/ 216568 w 1271337"/>
              <a:gd name="connsiteY172" fmla="*/ 946484 h 2173542"/>
              <a:gd name="connsiteX173" fmla="*/ 232611 w 1271337"/>
              <a:gd name="connsiteY173" fmla="*/ 906379 h 2173542"/>
              <a:gd name="connsiteX174" fmla="*/ 276726 w 1271337"/>
              <a:gd name="connsiteY174" fmla="*/ 862263 h 2173542"/>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69758 w 1271337"/>
              <a:gd name="connsiteY137" fmla="*/ 1267326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697832 w 1271337"/>
              <a:gd name="connsiteY148" fmla="*/ 2157662 h 2173545"/>
              <a:gd name="connsiteX149" fmla="*/ 593558 w 1271337"/>
              <a:gd name="connsiteY149" fmla="*/ 2137609 h 2173545"/>
              <a:gd name="connsiteX150" fmla="*/ 473242 w 1271337"/>
              <a:gd name="connsiteY150" fmla="*/ 2141621 h 2173545"/>
              <a:gd name="connsiteX151" fmla="*/ 372979 w 1271337"/>
              <a:gd name="connsiteY151" fmla="*/ 1993230 h 2173545"/>
              <a:gd name="connsiteX152" fmla="*/ 280737 w 1271337"/>
              <a:gd name="connsiteY152" fmla="*/ 1884947 h 2173545"/>
              <a:gd name="connsiteX153" fmla="*/ 220579 w 1271337"/>
              <a:gd name="connsiteY153" fmla="*/ 1880937 h 2173545"/>
              <a:gd name="connsiteX154" fmla="*/ 208547 w 1271337"/>
              <a:gd name="connsiteY154" fmla="*/ 1848852 h 2173545"/>
              <a:gd name="connsiteX155" fmla="*/ 144379 w 1271337"/>
              <a:gd name="connsiteY155" fmla="*/ 1688431 h 2173545"/>
              <a:gd name="connsiteX156" fmla="*/ 76200 w 1271337"/>
              <a:gd name="connsiteY156" fmla="*/ 1596189 h 2173545"/>
              <a:gd name="connsiteX157" fmla="*/ 48126 w 1271337"/>
              <a:gd name="connsiteY157" fmla="*/ 1580147 h 2173545"/>
              <a:gd name="connsiteX158" fmla="*/ 8021 w 1271337"/>
              <a:gd name="connsiteY158" fmla="*/ 1588168 h 2173545"/>
              <a:gd name="connsiteX159" fmla="*/ 0 w 1271337"/>
              <a:gd name="connsiteY159" fmla="*/ 1568116 h 2173545"/>
              <a:gd name="connsiteX160" fmla="*/ 48126 w 1271337"/>
              <a:gd name="connsiteY160" fmla="*/ 1455821 h 2173545"/>
              <a:gd name="connsiteX161" fmla="*/ 72190 w 1271337"/>
              <a:gd name="connsiteY161" fmla="*/ 1419726 h 2173545"/>
              <a:gd name="connsiteX162" fmla="*/ 72190 w 1271337"/>
              <a:gd name="connsiteY162" fmla="*/ 1383631 h 2173545"/>
              <a:gd name="connsiteX163" fmla="*/ 100263 w 1271337"/>
              <a:gd name="connsiteY163" fmla="*/ 1363579 h 2173545"/>
              <a:gd name="connsiteX164" fmla="*/ 120316 w 1271337"/>
              <a:gd name="connsiteY164" fmla="*/ 1363579 h 2173545"/>
              <a:gd name="connsiteX165" fmla="*/ 104274 w 1271337"/>
              <a:gd name="connsiteY165" fmla="*/ 1315452 h 2173545"/>
              <a:gd name="connsiteX166" fmla="*/ 152400 w 1271337"/>
              <a:gd name="connsiteY166" fmla="*/ 1287379 h 2173545"/>
              <a:gd name="connsiteX167" fmla="*/ 156411 w 1271337"/>
              <a:gd name="connsiteY167" fmla="*/ 1259305 h 2173545"/>
              <a:gd name="connsiteX168" fmla="*/ 148390 w 1271337"/>
              <a:gd name="connsiteY168" fmla="*/ 1195137 h 2173545"/>
              <a:gd name="connsiteX169" fmla="*/ 160421 w 1271337"/>
              <a:gd name="connsiteY169" fmla="*/ 1155031 h 2173545"/>
              <a:gd name="connsiteX170" fmla="*/ 212558 w 1271337"/>
              <a:gd name="connsiteY170" fmla="*/ 1094873 h 2173545"/>
              <a:gd name="connsiteX171" fmla="*/ 236621 w 1271337"/>
              <a:gd name="connsiteY171" fmla="*/ 1030705 h 2173545"/>
              <a:gd name="connsiteX172" fmla="*/ 228600 w 1271337"/>
              <a:gd name="connsiteY172" fmla="*/ 990600 h 2173545"/>
              <a:gd name="connsiteX173" fmla="*/ 216568 w 1271337"/>
              <a:gd name="connsiteY173" fmla="*/ 946484 h 2173545"/>
              <a:gd name="connsiteX174" fmla="*/ 232611 w 1271337"/>
              <a:gd name="connsiteY174" fmla="*/ 906379 h 2173545"/>
              <a:gd name="connsiteX175" fmla="*/ 276726 w 1271337"/>
              <a:gd name="connsiteY175"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697832 w 1271337"/>
              <a:gd name="connsiteY148" fmla="*/ 2157662 h 2173545"/>
              <a:gd name="connsiteX149" fmla="*/ 593558 w 1271337"/>
              <a:gd name="connsiteY149" fmla="*/ 2137609 h 2173545"/>
              <a:gd name="connsiteX150" fmla="*/ 473242 w 1271337"/>
              <a:gd name="connsiteY150" fmla="*/ 2141621 h 2173545"/>
              <a:gd name="connsiteX151" fmla="*/ 372979 w 1271337"/>
              <a:gd name="connsiteY151" fmla="*/ 1993230 h 2173545"/>
              <a:gd name="connsiteX152" fmla="*/ 280737 w 1271337"/>
              <a:gd name="connsiteY152" fmla="*/ 1884947 h 2173545"/>
              <a:gd name="connsiteX153" fmla="*/ 220579 w 1271337"/>
              <a:gd name="connsiteY153" fmla="*/ 1880937 h 2173545"/>
              <a:gd name="connsiteX154" fmla="*/ 208547 w 1271337"/>
              <a:gd name="connsiteY154" fmla="*/ 1848852 h 2173545"/>
              <a:gd name="connsiteX155" fmla="*/ 144379 w 1271337"/>
              <a:gd name="connsiteY155" fmla="*/ 1688431 h 2173545"/>
              <a:gd name="connsiteX156" fmla="*/ 76200 w 1271337"/>
              <a:gd name="connsiteY156" fmla="*/ 1596189 h 2173545"/>
              <a:gd name="connsiteX157" fmla="*/ 48126 w 1271337"/>
              <a:gd name="connsiteY157" fmla="*/ 1580147 h 2173545"/>
              <a:gd name="connsiteX158" fmla="*/ 8021 w 1271337"/>
              <a:gd name="connsiteY158" fmla="*/ 1588168 h 2173545"/>
              <a:gd name="connsiteX159" fmla="*/ 0 w 1271337"/>
              <a:gd name="connsiteY159" fmla="*/ 1568116 h 2173545"/>
              <a:gd name="connsiteX160" fmla="*/ 48126 w 1271337"/>
              <a:gd name="connsiteY160" fmla="*/ 1455821 h 2173545"/>
              <a:gd name="connsiteX161" fmla="*/ 72190 w 1271337"/>
              <a:gd name="connsiteY161" fmla="*/ 1419726 h 2173545"/>
              <a:gd name="connsiteX162" fmla="*/ 72190 w 1271337"/>
              <a:gd name="connsiteY162" fmla="*/ 1383631 h 2173545"/>
              <a:gd name="connsiteX163" fmla="*/ 100263 w 1271337"/>
              <a:gd name="connsiteY163" fmla="*/ 1363579 h 2173545"/>
              <a:gd name="connsiteX164" fmla="*/ 120316 w 1271337"/>
              <a:gd name="connsiteY164" fmla="*/ 1363579 h 2173545"/>
              <a:gd name="connsiteX165" fmla="*/ 104274 w 1271337"/>
              <a:gd name="connsiteY165" fmla="*/ 1315452 h 2173545"/>
              <a:gd name="connsiteX166" fmla="*/ 152400 w 1271337"/>
              <a:gd name="connsiteY166" fmla="*/ 1287379 h 2173545"/>
              <a:gd name="connsiteX167" fmla="*/ 156411 w 1271337"/>
              <a:gd name="connsiteY167" fmla="*/ 1259305 h 2173545"/>
              <a:gd name="connsiteX168" fmla="*/ 148390 w 1271337"/>
              <a:gd name="connsiteY168" fmla="*/ 1195137 h 2173545"/>
              <a:gd name="connsiteX169" fmla="*/ 160421 w 1271337"/>
              <a:gd name="connsiteY169" fmla="*/ 1155031 h 2173545"/>
              <a:gd name="connsiteX170" fmla="*/ 212558 w 1271337"/>
              <a:gd name="connsiteY170" fmla="*/ 1094873 h 2173545"/>
              <a:gd name="connsiteX171" fmla="*/ 236621 w 1271337"/>
              <a:gd name="connsiteY171" fmla="*/ 1030705 h 2173545"/>
              <a:gd name="connsiteX172" fmla="*/ 228600 w 1271337"/>
              <a:gd name="connsiteY172" fmla="*/ 990600 h 2173545"/>
              <a:gd name="connsiteX173" fmla="*/ 216568 w 1271337"/>
              <a:gd name="connsiteY173" fmla="*/ 946484 h 2173545"/>
              <a:gd name="connsiteX174" fmla="*/ 232611 w 1271337"/>
              <a:gd name="connsiteY174" fmla="*/ 906379 h 2173545"/>
              <a:gd name="connsiteX175" fmla="*/ 276726 w 1271337"/>
              <a:gd name="connsiteY175"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872410 w 1271337"/>
              <a:gd name="connsiteY148" fmla="*/ 1944428 h 2173545"/>
              <a:gd name="connsiteX149" fmla="*/ 697832 w 1271337"/>
              <a:gd name="connsiteY149" fmla="*/ 2157662 h 2173545"/>
              <a:gd name="connsiteX150" fmla="*/ 593558 w 1271337"/>
              <a:gd name="connsiteY150" fmla="*/ 2137609 h 2173545"/>
              <a:gd name="connsiteX151" fmla="*/ 473242 w 1271337"/>
              <a:gd name="connsiteY151" fmla="*/ 2141621 h 2173545"/>
              <a:gd name="connsiteX152" fmla="*/ 372979 w 1271337"/>
              <a:gd name="connsiteY152" fmla="*/ 1993230 h 2173545"/>
              <a:gd name="connsiteX153" fmla="*/ 280737 w 1271337"/>
              <a:gd name="connsiteY153" fmla="*/ 1884947 h 2173545"/>
              <a:gd name="connsiteX154" fmla="*/ 220579 w 1271337"/>
              <a:gd name="connsiteY154" fmla="*/ 1880937 h 2173545"/>
              <a:gd name="connsiteX155" fmla="*/ 208547 w 1271337"/>
              <a:gd name="connsiteY155" fmla="*/ 1848852 h 2173545"/>
              <a:gd name="connsiteX156" fmla="*/ 144379 w 1271337"/>
              <a:gd name="connsiteY156" fmla="*/ 1688431 h 2173545"/>
              <a:gd name="connsiteX157" fmla="*/ 76200 w 1271337"/>
              <a:gd name="connsiteY157" fmla="*/ 1596189 h 2173545"/>
              <a:gd name="connsiteX158" fmla="*/ 48126 w 1271337"/>
              <a:gd name="connsiteY158" fmla="*/ 1580147 h 2173545"/>
              <a:gd name="connsiteX159" fmla="*/ 8021 w 1271337"/>
              <a:gd name="connsiteY159" fmla="*/ 1588168 h 2173545"/>
              <a:gd name="connsiteX160" fmla="*/ 0 w 1271337"/>
              <a:gd name="connsiteY160" fmla="*/ 1568116 h 2173545"/>
              <a:gd name="connsiteX161" fmla="*/ 48126 w 1271337"/>
              <a:gd name="connsiteY161" fmla="*/ 1455821 h 2173545"/>
              <a:gd name="connsiteX162" fmla="*/ 72190 w 1271337"/>
              <a:gd name="connsiteY162" fmla="*/ 1419726 h 2173545"/>
              <a:gd name="connsiteX163" fmla="*/ 72190 w 1271337"/>
              <a:gd name="connsiteY163" fmla="*/ 1383631 h 2173545"/>
              <a:gd name="connsiteX164" fmla="*/ 100263 w 1271337"/>
              <a:gd name="connsiteY164" fmla="*/ 1363579 h 2173545"/>
              <a:gd name="connsiteX165" fmla="*/ 120316 w 1271337"/>
              <a:gd name="connsiteY165" fmla="*/ 1363579 h 2173545"/>
              <a:gd name="connsiteX166" fmla="*/ 104274 w 1271337"/>
              <a:gd name="connsiteY166" fmla="*/ 1315452 h 2173545"/>
              <a:gd name="connsiteX167" fmla="*/ 152400 w 1271337"/>
              <a:gd name="connsiteY167" fmla="*/ 1287379 h 2173545"/>
              <a:gd name="connsiteX168" fmla="*/ 156411 w 1271337"/>
              <a:gd name="connsiteY168" fmla="*/ 1259305 h 2173545"/>
              <a:gd name="connsiteX169" fmla="*/ 148390 w 1271337"/>
              <a:gd name="connsiteY169" fmla="*/ 1195137 h 2173545"/>
              <a:gd name="connsiteX170" fmla="*/ 160421 w 1271337"/>
              <a:gd name="connsiteY170" fmla="*/ 1155031 h 2173545"/>
              <a:gd name="connsiteX171" fmla="*/ 212558 w 1271337"/>
              <a:gd name="connsiteY171" fmla="*/ 1094873 h 2173545"/>
              <a:gd name="connsiteX172" fmla="*/ 236621 w 1271337"/>
              <a:gd name="connsiteY172" fmla="*/ 1030705 h 2173545"/>
              <a:gd name="connsiteX173" fmla="*/ 228600 w 1271337"/>
              <a:gd name="connsiteY173" fmla="*/ 990600 h 2173545"/>
              <a:gd name="connsiteX174" fmla="*/ 216568 w 1271337"/>
              <a:gd name="connsiteY174" fmla="*/ 946484 h 2173545"/>
              <a:gd name="connsiteX175" fmla="*/ 232611 w 1271337"/>
              <a:gd name="connsiteY175" fmla="*/ 906379 h 2173545"/>
              <a:gd name="connsiteX176" fmla="*/ 276726 w 1271337"/>
              <a:gd name="connsiteY176"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872410 w 1271337"/>
              <a:gd name="connsiteY148" fmla="*/ 1944428 h 2173545"/>
              <a:gd name="connsiteX149" fmla="*/ 899952 w 1271337"/>
              <a:gd name="connsiteY149" fmla="*/ 2040825 h 2173545"/>
              <a:gd name="connsiteX150" fmla="*/ 697832 w 1271337"/>
              <a:gd name="connsiteY150" fmla="*/ 2157662 h 2173545"/>
              <a:gd name="connsiteX151" fmla="*/ 593558 w 1271337"/>
              <a:gd name="connsiteY151" fmla="*/ 2137609 h 2173545"/>
              <a:gd name="connsiteX152" fmla="*/ 473242 w 1271337"/>
              <a:gd name="connsiteY152" fmla="*/ 2141621 h 2173545"/>
              <a:gd name="connsiteX153" fmla="*/ 372979 w 1271337"/>
              <a:gd name="connsiteY153" fmla="*/ 1993230 h 2173545"/>
              <a:gd name="connsiteX154" fmla="*/ 280737 w 1271337"/>
              <a:gd name="connsiteY154" fmla="*/ 1884947 h 2173545"/>
              <a:gd name="connsiteX155" fmla="*/ 220579 w 1271337"/>
              <a:gd name="connsiteY155" fmla="*/ 1880937 h 2173545"/>
              <a:gd name="connsiteX156" fmla="*/ 208547 w 1271337"/>
              <a:gd name="connsiteY156" fmla="*/ 1848852 h 2173545"/>
              <a:gd name="connsiteX157" fmla="*/ 144379 w 1271337"/>
              <a:gd name="connsiteY157" fmla="*/ 1688431 h 2173545"/>
              <a:gd name="connsiteX158" fmla="*/ 76200 w 1271337"/>
              <a:gd name="connsiteY158" fmla="*/ 1596189 h 2173545"/>
              <a:gd name="connsiteX159" fmla="*/ 48126 w 1271337"/>
              <a:gd name="connsiteY159" fmla="*/ 1580147 h 2173545"/>
              <a:gd name="connsiteX160" fmla="*/ 8021 w 1271337"/>
              <a:gd name="connsiteY160" fmla="*/ 1588168 h 2173545"/>
              <a:gd name="connsiteX161" fmla="*/ 0 w 1271337"/>
              <a:gd name="connsiteY161" fmla="*/ 1568116 h 2173545"/>
              <a:gd name="connsiteX162" fmla="*/ 48126 w 1271337"/>
              <a:gd name="connsiteY162" fmla="*/ 1455821 h 2173545"/>
              <a:gd name="connsiteX163" fmla="*/ 72190 w 1271337"/>
              <a:gd name="connsiteY163" fmla="*/ 1419726 h 2173545"/>
              <a:gd name="connsiteX164" fmla="*/ 72190 w 1271337"/>
              <a:gd name="connsiteY164" fmla="*/ 1383631 h 2173545"/>
              <a:gd name="connsiteX165" fmla="*/ 100263 w 1271337"/>
              <a:gd name="connsiteY165" fmla="*/ 1363579 h 2173545"/>
              <a:gd name="connsiteX166" fmla="*/ 120316 w 1271337"/>
              <a:gd name="connsiteY166" fmla="*/ 1363579 h 2173545"/>
              <a:gd name="connsiteX167" fmla="*/ 104274 w 1271337"/>
              <a:gd name="connsiteY167" fmla="*/ 1315452 h 2173545"/>
              <a:gd name="connsiteX168" fmla="*/ 152400 w 1271337"/>
              <a:gd name="connsiteY168" fmla="*/ 1287379 h 2173545"/>
              <a:gd name="connsiteX169" fmla="*/ 156411 w 1271337"/>
              <a:gd name="connsiteY169" fmla="*/ 1259305 h 2173545"/>
              <a:gd name="connsiteX170" fmla="*/ 148390 w 1271337"/>
              <a:gd name="connsiteY170" fmla="*/ 1195137 h 2173545"/>
              <a:gd name="connsiteX171" fmla="*/ 160421 w 1271337"/>
              <a:gd name="connsiteY171" fmla="*/ 1155031 h 2173545"/>
              <a:gd name="connsiteX172" fmla="*/ 212558 w 1271337"/>
              <a:gd name="connsiteY172" fmla="*/ 1094873 h 2173545"/>
              <a:gd name="connsiteX173" fmla="*/ 236621 w 1271337"/>
              <a:gd name="connsiteY173" fmla="*/ 1030705 h 2173545"/>
              <a:gd name="connsiteX174" fmla="*/ 228600 w 1271337"/>
              <a:gd name="connsiteY174" fmla="*/ 990600 h 2173545"/>
              <a:gd name="connsiteX175" fmla="*/ 216568 w 1271337"/>
              <a:gd name="connsiteY175" fmla="*/ 946484 h 2173545"/>
              <a:gd name="connsiteX176" fmla="*/ 232611 w 1271337"/>
              <a:gd name="connsiteY176" fmla="*/ 906379 h 2173545"/>
              <a:gd name="connsiteX177" fmla="*/ 276726 w 1271337"/>
              <a:gd name="connsiteY177"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872410 w 1271337"/>
              <a:gd name="connsiteY148" fmla="*/ 1944428 h 2173545"/>
              <a:gd name="connsiteX149" fmla="*/ 899952 w 1271337"/>
              <a:gd name="connsiteY149" fmla="*/ 2040825 h 2173545"/>
              <a:gd name="connsiteX150" fmla="*/ 745716 w 1271337"/>
              <a:gd name="connsiteY150" fmla="*/ 2068367 h 2173545"/>
              <a:gd name="connsiteX151" fmla="*/ 697832 w 1271337"/>
              <a:gd name="connsiteY151" fmla="*/ 2157662 h 2173545"/>
              <a:gd name="connsiteX152" fmla="*/ 593558 w 1271337"/>
              <a:gd name="connsiteY152" fmla="*/ 2137609 h 2173545"/>
              <a:gd name="connsiteX153" fmla="*/ 473242 w 1271337"/>
              <a:gd name="connsiteY153" fmla="*/ 2141621 h 2173545"/>
              <a:gd name="connsiteX154" fmla="*/ 372979 w 1271337"/>
              <a:gd name="connsiteY154" fmla="*/ 1993230 h 2173545"/>
              <a:gd name="connsiteX155" fmla="*/ 280737 w 1271337"/>
              <a:gd name="connsiteY155" fmla="*/ 1884947 h 2173545"/>
              <a:gd name="connsiteX156" fmla="*/ 220579 w 1271337"/>
              <a:gd name="connsiteY156" fmla="*/ 1880937 h 2173545"/>
              <a:gd name="connsiteX157" fmla="*/ 208547 w 1271337"/>
              <a:gd name="connsiteY157" fmla="*/ 1848852 h 2173545"/>
              <a:gd name="connsiteX158" fmla="*/ 144379 w 1271337"/>
              <a:gd name="connsiteY158" fmla="*/ 1688431 h 2173545"/>
              <a:gd name="connsiteX159" fmla="*/ 76200 w 1271337"/>
              <a:gd name="connsiteY159" fmla="*/ 1596189 h 2173545"/>
              <a:gd name="connsiteX160" fmla="*/ 48126 w 1271337"/>
              <a:gd name="connsiteY160" fmla="*/ 1580147 h 2173545"/>
              <a:gd name="connsiteX161" fmla="*/ 8021 w 1271337"/>
              <a:gd name="connsiteY161" fmla="*/ 1588168 h 2173545"/>
              <a:gd name="connsiteX162" fmla="*/ 0 w 1271337"/>
              <a:gd name="connsiteY162" fmla="*/ 1568116 h 2173545"/>
              <a:gd name="connsiteX163" fmla="*/ 48126 w 1271337"/>
              <a:gd name="connsiteY163" fmla="*/ 1455821 h 2173545"/>
              <a:gd name="connsiteX164" fmla="*/ 72190 w 1271337"/>
              <a:gd name="connsiteY164" fmla="*/ 1419726 h 2173545"/>
              <a:gd name="connsiteX165" fmla="*/ 72190 w 1271337"/>
              <a:gd name="connsiteY165" fmla="*/ 1383631 h 2173545"/>
              <a:gd name="connsiteX166" fmla="*/ 100263 w 1271337"/>
              <a:gd name="connsiteY166" fmla="*/ 1363579 h 2173545"/>
              <a:gd name="connsiteX167" fmla="*/ 120316 w 1271337"/>
              <a:gd name="connsiteY167" fmla="*/ 1363579 h 2173545"/>
              <a:gd name="connsiteX168" fmla="*/ 104274 w 1271337"/>
              <a:gd name="connsiteY168" fmla="*/ 1315452 h 2173545"/>
              <a:gd name="connsiteX169" fmla="*/ 152400 w 1271337"/>
              <a:gd name="connsiteY169" fmla="*/ 1287379 h 2173545"/>
              <a:gd name="connsiteX170" fmla="*/ 156411 w 1271337"/>
              <a:gd name="connsiteY170" fmla="*/ 1259305 h 2173545"/>
              <a:gd name="connsiteX171" fmla="*/ 148390 w 1271337"/>
              <a:gd name="connsiteY171" fmla="*/ 1195137 h 2173545"/>
              <a:gd name="connsiteX172" fmla="*/ 160421 w 1271337"/>
              <a:gd name="connsiteY172" fmla="*/ 1155031 h 2173545"/>
              <a:gd name="connsiteX173" fmla="*/ 212558 w 1271337"/>
              <a:gd name="connsiteY173" fmla="*/ 1094873 h 2173545"/>
              <a:gd name="connsiteX174" fmla="*/ 236621 w 1271337"/>
              <a:gd name="connsiteY174" fmla="*/ 1030705 h 2173545"/>
              <a:gd name="connsiteX175" fmla="*/ 228600 w 1271337"/>
              <a:gd name="connsiteY175" fmla="*/ 990600 h 2173545"/>
              <a:gd name="connsiteX176" fmla="*/ 216568 w 1271337"/>
              <a:gd name="connsiteY176" fmla="*/ 946484 h 2173545"/>
              <a:gd name="connsiteX177" fmla="*/ 232611 w 1271337"/>
              <a:gd name="connsiteY177" fmla="*/ 906379 h 2173545"/>
              <a:gd name="connsiteX178" fmla="*/ 276726 w 1271337"/>
              <a:gd name="connsiteY178"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872410 w 1271337"/>
              <a:gd name="connsiteY148" fmla="*/ 1944428 h 2173545"/>
              <a:gd name="connsiteX149" fmla="*/ 899952 w 1271337"/>
              <a:gd name="connsiteY149" fmla="*/ 2040825 h 2173545"/>
              <a:gd name="connsiteX150" fmla="*/ 745716 w 1271337"/>
              <a:gd name="connsiteY150" fmla="*/ 2068367 h 2173545"/>
              <a:gd name="connsiteX151" fmla="*/ 753979 w 1271337"/>
              <a:gd name="connsiteY151" fmla="*/ 2117943 h 2173545"/>
              <a:gd name="connsiteX152" fmla="*/ 697832 w 1271337"/>
              <a:gd name="connsiteY152" fmla="*/ 2157662 h 2173545"/>
              <a:gd name="connsiteX153" fmla="*/ 593558 w 1271337"/>
              <a:gd name="connsiteY153" fmla="*/ 2137609 h 2173545"/>
              <a:gd name="connsiteX154" fmla="*/ 473242 w 1271337"/>
              <a:gd name="connsiteY154" fmla="*/ 2141621 h 2173545"/>
              <a:gd name="connsiteX155" fmla="*/ 372979 w 1271337"/>
              <a:gd name="connsiteY155" fmla="*/ 1993230 h 2173545"/>
              <a:gd name="connsiteX156" fmla="*/ 280737 w 1271337"/>
              <a:gd name="connsiteY156" fmla="*/ 1884947 h 2173545"/>
              <a:gd name="connsiteX157" fmla="*/ 220579 w 1271337"/>
              <a:gd name="connsiteY157" fmla="*/ 1880937 h 2173545"/>
              <a:gd name="connsiteX158" fmla="*/ 208547 w 1271337"/>
              <a:gd name="connsiteY158" fmla="*/ 1848852 h 2173545"/>
              <a:gd name="connsiteX159" fmla="*/ 144379 w 1271337"/>
              <a:gd name="connsiteY159" fmla="*/ 1688431 h 2173545"/>
              <a:gd name="connsiteX160" fmla="*/ 76200 w 1271337"/>
              <a:gd name="connsiteY160" fmla="*/ 1596189 h 2173545"/>
              <a:gd name="connsiteX161" fmla="*/ 48126 w 1271337"/>
              <a:gd name="connsiteY161" fmla="*/ 1580147 h 2173545"/>
              <a:gd name="connsiteX162" fmla="*/ 8021 w 1271337"/>
              <a:gd name="connsiteY162" fmla="*/ 1588168 h 2173545"/>
              <a:gd name="connsiteX163" fmla="*/ 0 w 1271337"/>
              <a:gd name="connsiteY163" fmla="*/ 1568116 h 2173545"/>
              <a:gd name="connsiteX164" fmla="*/ 48126 w 1271337"/>
              <a:gd name="connsiteY164" fmla="*/ 1455821 h 2173545"/>
              <a:gd name="connsiteX165" fmla="*/ 72190 w 1271337"/>
              <a:gd name="connsiteY165" fmla="*/ 1419726 h 2173545"/>
              <a:gd name="connsiteX166" fmla="*/ 72190 w 1271337"/>
              <a:gd name="connsiteY166" fmla="*/ 1383631 h 2173545"/>
              <a:gd name="connsiteX167" fmla="*/ 100263 w 1271337"/>
              <a:gd name="connsiteY167" fmla="*/ 1363579 h 2173545"/>
              <a:gd name="connsiteX168" fmla="*/ 120316 w 1271337"/>
              <a:gd name="connsiteY168" fmla="*/ 1363579 h 2173545"/>
              <a:gd name="connsiteX169" fmla="*/ 104274 w 1271337"/>
              <a:gd name="connsiteY169" fmla="*/ 1315452 h 2173545"/>
              <a:gd name="connsiteX170" fmla="*/ 152400 w 1271337"/>
              <a:gd name="connsiteY170" fmla="*/ 1287379 h 2173545"/>
              <a:gd name="connsiteX171" fmla="*/ 156411 w 1271337"/>
              <a:gd name="connsiteY171" fmla="*/ 1259305 h 2173545"/>
              <a:gd name="connsiteX172" fmla="*/ 148390 w 1271337"/>
              <a:gd name="connsiteY172" fmla="*/ 1195137 h 2173545"/>
              <a:gd name="connsiteX173" fmla="*/ 160421 w 1271337"/>
              <a:gd name="connsiteY173" fmla="*/ 1155031 h 2173545"/>
              <a:gd name="connsiteX174" fmla="*/ 212558 w 1271337"/>
              <a:gd name="connsiteY174" fmla="*/ 1094873 h 2173545"/>
              <a:gd name="connsiteX175" fmla="*/ 236621 w 1271337"/>
              <a:gd name="connsiteY175" fmla="*/ 1030705 h 2173545"/>
              <a:gd name="connsiteX176" fmla="*/ 228600 w 1271337"/>
              <a:gd name="connsiteY176" fmla="*/ 990600 h 2173545"/>
              <a:gd name="connsiteX177" fmla="*/ 216568 w 1271337"/>
              <a:gd name="connsiteY177" fmla="*/ 946484 h 2173545"/>
              <a:gd name="connsiteX178" fmla="*/ 232611 w 1271337"/>
              <a:gd name="connsiteY178" fmla="*/ 906379 h 2173545"/>
              <a:gd name="connsiteX179" fmla="*/ 276726 w 1271337"/>
              <a:gd name="connsiteY179" fmla="*/ 862263 h 2173545"/>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99952 w 1271337"/>
              <a:gd name="connsiteY149" fmla="*/ 2040825 h 2161497"/>
              <a:gd name="connsiteX150" fmla="*/ 745716 w 1271337"/>
              <a:gd name="connsiteY150" fmla="*/ 2068367 h 2161497"/>
              <a:gd name="connsiteX151" fmla="*/ 753979 w 1271337"/>
              <a:gd name="connsiteY151" fmla="*/ 2117943 h 2161497"/>
              <a:gd name="connsiteX152" fmla="*/ 697832 w 1271337"/>
              <a:gd name="connsiteY152" fmla="*/ 2157662 h 2161497"/>
              <a:gd name="connsiteX153" fmla="*/ 657581 w 1271337"/>
              <a:gd name="connsiteY153" fmla="*/ 2153748 h 2161497"/>
              <a:gd name="connsiteX154" fmla="*/ 593558 w 1271337"/>
              <a:gd name="connsiteY154" fmla="*/ 2137609 h 2161497"/>
              <a:gd name="connsiteX155" fmla="*/ 473242 w 1271337"/>
              <a:gd name="connsiteY155" fmla="*/ 2141621 h 2161497"/>
              <a:gd name="connsiteX156" fmla="*/ 372979 w 1271337"/>
              <a:gd name="connsiteY156" fmla="*/ 1993230 h 2161497"/>
              <a:gd name="connsiteX157" fmla="*/ 280737 w 1271337"/>
              <a:gd name="connsiteY157" fmla="*/ 1884947 h 2161497"/>
              <a:gd name="connsiteX158" fmla="*/ 220579 w 1271337"/>
              <a:gd name="connsiteY158" fmla="*/ 1880937 h 2161497"/>
              <a:gd name="connsiteX159" fmla="*/ 208547 w 1271337"/>
              <a:gd name="connsiteY159" fmla="*/ 1848852 h 2161497"/>
              <a:gd name="connsiteX160" fmla="*/ 144379 w 1271337"/>
              <a:gd name="connsiteY160" fmla="*/ 1688431 h 2161497"/>
              <a:gd name="connsiteX161" fmla="*/ 76200 w 1271337"/>
              <a:gd name="connsiteY161" fmla="*/ 1596189 h 2161497"/>
              <a:gd name="connsiteX162" fmla="*/ 48126 w 1271337"/>
              <a:gd name="connsiteY162" fmla="*/ 1580147 h 2161497"/>
              <a:gd name="connsiteX163" fmla="*/ 8021 w 1271337"/>
              <a:gd name="connsiteY163" fmla="*/ 1588168 h 2161497"/>
              <a:gd name="connsiteX164" fmla="*/ 0 w 1271337"/>
              <a:gd name="connsiteY164" fmla="*/ 1568116 h 2161497"/>
              <a:gd name="connsiteX165" fmla="*/ 48126 w 1271337"/>
              <a:gd name="connsiteY165" fmla="*/ 1455821 h 2161497"/>
              <a:gd name="connsiteX166" fmla="*/ 72190 w 1271337"/>
              <a:gd name="connsiteY166" fmla="*/ 1419726 h 2161497"/>
              <a:gd name="connsiteX167" fmla="*/ 72190 w 1271337"/>
              <a:gd name="connsiteY167" fmla="*/ 1383631 h 2161497"/>
              <a:gd name="connsiteX168" fmla="*/ 100263 w 1271337"/>
              <a:gd name="connsiteY168" fmla="*/ 1363579 h 2161497"/>
              <a:gd name="connsiteX169" fmla="*/ 120316 w 1271337"/>
              <a:gd name="connsiteY169" fmla="*/ 1363579 h 2161497"/>
              <a:gd name="connsiteX170" fmla="*/ 104274 w 1271337"/>
              <a:gd name="connsiteY170" fmla="*/ 1315452 h 2161497"/>
              <a:gd name="connsiteX171" fmla="*/ 152400 w 1271337"/>
              <a:gd name="connsiteY171" fmla="*/ 1287379 h 2161497"/>
              <a:gd name="connsiteX172" fmla="*/ 156411 w 1271337"/>
              <a:gd name="connsiteY172" fmla="*/ 1259305 h 2161497"/>
              <a:gd name="connsiteX173" fmla="*/ 148390 w 1271337"/>
              <a:gd name="connsiteY173" fmla="*/ 1195137 h 2161497"/>
              <a:gd name="connsiteX174" fmla="*/ 160421 w 1271337"/>
              <a:gd name="connsiteY174" fmla="*/ 1155031 h 2161497"/>
              <a:gd name="connsiteX175" fmla="*/ 212558 w 1271337"/>
              <a:gd name="connsiteY175" fmla="*/ 1094873 h 2161497"/>
              <a:gd name="connsiteX176" fmla="*/ 236621 w 1271337"/>
              <a:gd name="connsiteY176" fmla="*/ 1030705 h 2161497"/>
              <a:gd name="connsiteX177" fmla="*/ 228600 w 1271337"/>
              <a:gd name="connsiteY177" fmla="*/ 990600 h 2161497"/>
              <a:gd name="connsiteX178" fmla="*/ 216568 w 1271337"/>
              <a:gd name="connsiteY178" fmla="*/ 946484 h 2161497"/>
              <a:gd name="connsiteX179" fmla="*/ 232611 w 1271337"/>
              <a:gd name="connsiteY179" fmla="*/ 906379 h 2161497"/>
              <a:gd name="connsiteX180" fmla="*/ 276726 w 1271337"/>
              <a:gd name="connsiteY180"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99952 w 1271337"/>
              <a:gd name="connsiteY149" fmla="*/ 2040825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73242 w 1271337"/>
              <a:gd name="connsiteY156" fmla="*/ 2141621 h 2161497"/>
              <a:gd name="connsiteX157" fmla="*/ 372979 w 1271337"/>
              <a:gd name="connsiteY157" fmla="*/ 1993230 h 2161497"/>
              <a:gd name="connsiteX158" fmla="*/ 280737 w 1271337"/>
              <a:gd name="connsiteY158" fmla="*/ 1884947 h 2161497"/>
              <a:gd name="connsiteX159" fmla="*/ 220579 w 1271337"/>
              <a:gd name="connsiteY159" fmla="*/ 1880937 h 2161497"/>
              <a:gd name="connsiteX160" fmla="*/ 208547 w 1271337"/>
              <a:gd name="connsiteY160" fmla="*/ 1848852 h 2161497"/>
              <a:gd name="connsiteX161" fmla="*/ 144379 w 1271337"/>
              <a:gd name="connsiteY161" fmla="*/ 1688431 h 2161497"/>
              <a:gd name="connsiteX162" fmla="*/ 76200 w 1271337"/>
              <a:gd name="connsiteY162" fmla="*/ 1596189 h 2161497"/>
              <a:gd name="connsiteX163" fmla="*/ 48126 w 1271337"/>
              <a:gd name="connsiteY163" fmla="*/ 1580147 h 2161497"/>
              <a:gd name="connsiteX164" fmla="*/ 8021 w 1271337"/>
              <a:gd name="connsiteY164" fmla="*/ 1588168 h 2161497"/>
              <a:gd name="connsiteX165" fmla="*/ 0 w 1271337"/>
              <a:gd name="connsiteY165" fmla="*/ 1568116 h 2161497"/>
              <a:gd name="connsiteX166" fmla="*/ 48126 w 1271337"/>
              <a:gd name="connsiteY166" fmla="*/ 1455821 h 2161497"/>
              <a:gd name="connsiteX167" fmla="*/ 72190 w 1271337"/>
              <a:gd name="connsiteY167" fmla="*/ 1419726 h 2161497"/>
              <a:gd name="connsiteX168" fmla="*/ 72190 w 1271337"/>
              <a:gd name="connsiteY168" fmla="*/ 1383631 h 2161497"/>
              <a:gd name="connsiteX169" fmla="*/ 100263 w 1271337"/>
              <a:gd name="connsiteY169" fmla="*/ 1363579 h 2161497"/>
              <a:gd name="connsiteX170" fmla="*/ 120316 w 1271337"/>
              <a:gd name="connsiteY170" fmla="*/ 1363579 h 2161497"/>
              <a:gd name="connsiteX171" fmla="*/ 104274 w 1271337"/>
              <a:gd name="connsiteY171" fmla="*/ 1315452 h 2161497"/>
              <a:gd name="connsiteX172" fmla="*/ 152400 w 1271337"/>
              <a:gd name="connsiteY172" fmla="*/ 1287379 h 2161497"/>
              <a:gd name="connsiteX173" fmla="*/ 156411 w 1271337"/>
              <a:gd name="connsiteY173" fmla="*/ 1259305 h 2161497"/>
              <a:gd name="connsiteX174" fmla="*/ 148390 w 1271337"/>
              <a:gd name="connsiteY174" fmla="*/ 1195137 h 2161497"/>
              <a:gd name="connsiteX175" fmla="*/ 160421 w 1271337"/>
              <a:gd name="connsiteY175" fmla="*/ 1155031 h 2161497"/>
              <a:gd name="connsiteX176" fmla="*/ 212558 w 1271337"/>
              <a:gd name="connsiteY176" fmla="*/ 1094873 h 2161497"/>
              <a:gd name="connsiteX177" fmla="*/ 236621 w 1271337"/>
              <a:gd name="connsiteY177" fmla="*/ 1030705 h 2161497"/>
              <a:gd name="connsiteX178" fmla="*/ 228600 w 1271337"/>
              <a:gd name="connsiteY178" fmla="*/ 990600 h 2161497"/>
              <a:gd name="connsiteX179" fmla="*/ 216568 w 1271337"/>
              <a:gd name="connsiteY179" fmla="*/ 946484 h 2161497"/>
              <a:gd name="connsiteX180" fmla="*/ 232611 w 1271337"/>
              <a:gd name="connsiteY180" fmla="*/ 906379 h 2161497"/>
              <a:gd name="connsiteX181" fmla="*/ 276726 w 1271337"/>
              <a:gd name="connsiteY181"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31097 w 1271337"/>
              <a:gd name="connsiteY149" fmla="*/ 2007774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73242 w 1271337"/>
              <a:gd name="connsiteY156" fmla="*/ 2141621 h 2161497"/>
              <a:gd name="connsiteX157" fmla="*/ 372979 w 1271337"/>
              <a:gd name="connsiteY157" fmla="*/ 1993230 h 2161497"/>
              <a:gd name="connsiteX158" fmla="*/ 280737 w 1271337"/>
              <a:gd name="connsiteY158" fmla="*/ 1884947 h 2161497"/>
              <a:gd name="connsiteX159" fmla="*/ 220579 w 1271337"/>
              <a:gd name="connsiteY159" fmla="*/ 1880937 h 2161497"/>
              <a:gd name="connsiteX160" fmla="*/ 208547 w 1271337"/>
              <a:gd name="connsiteY160" fmla="*/ 1848852 h 2161497"/>
              <a:gd name="connsiteX161" fmla="*/ 144379 w 1271337"/>
              <a:gd name="connsiteY161" fmla="*/ 1688431 h 2161497"/>
              <a:gd name="connsiteX162" fmla="*/ 76200 w 1271337"/>
              <a:gd name="connsiteY162" fmla="*/ 1596189 h 2161497"/>
              <a:gd name="connsiteX163" fmla="*/ 48126 w 1271337"/>
              <a:gd name="connsiteY163" fmla="*/ 1580147 h 2161497"/>
              <a:gd name="connsiteX164" fmla="*/ 8021 w 1271337"/>
              <a:gd name="connsiteY164" fmla="*/ 1588168 h 2161497"/>
              <a:gd name="connsiteX165" fmla="*/ 0 w 1271337"/>
              <a:gd name="connsiteY165" fmla="*/ 1568116 h 2161497"/>
              <a:gd name="connsiteX166" fmla="*/ 48126 w 1271337"/>
              <a:gd name="connsiteY166" fmla="*/ 1455821 h 2161497"/>
              <a:gd name="connsiteX167" fmla="*/ 72190 w 1271337"/>
              <a:gd name="connsiteY167" fmla="*/ 1419726 h 2161497"/>
              <a:gd name="connsiteX168" fmla="*/ 72190 w 1271337"/>
              <a:gd name="connsiteY168" fmla="*/ 1383631 h 2161497"/>
              <a:gd name="connsiteX169" fmla="*/ 100263 w 1271337"/>
              <a:gd name="connsiteY169" fmla="*/ 1363579 h 2161497"/>
              <a:gd name="connsiteX170" fmla="*/ 120316 w 1271337"/>
              <a:gd name="connsiteY170" fmla="*/ 1363579 h 2161497"/>
              <a:gd name="connsiteX171" fmla="*/ 104274 w 1271337"/>
              <a:gd name="connsiteY171" fmla="*/ 1315452 h 2161497"/>
              <a:gd name="connsiteX172" fmla="*/ 152400 w 1271337"/>
              <a:gd name="connsiteY172" fmla="*/ 1287379 h 2161497"/>
              <a:gd name="connsiteX173" fmla="*/ 156411 w 1271337"/>
              <a:gd name="connsiteY173" fmla="*/ 1259305 h 2161497"/>
              <a:gd name="connsiteX174" fmla="*/ 148390 w 1271337"/>
              <a:gd name="connsiteY174" fmla="*/ 1195137 h 2161497"/>
              <a:gd name="connsiteX175" fmla="*/ 160421 w 1271337"/>
              <a:gd name="connsiteY175" fmla="*/ 1155031 h 2161497"/>
              <a:gd name="connsiteX176" fmla="*/ 212558 w 1271337"/>
              <a:gd name="connsiteY176" fmla="*/ 1094873 h 2161497"/>
              <a:gd name="connsiteX177" fmla="*/ 236621 w 1271337"/>
              <a:gd name="connsiteY177" fmla="*/ 1030705 h 2161497"/>
              <a:gd name="connsiteX178" fmla="*/ 228600 w 1271337"/>
              <a:gd name="connsiteY178" fmla="*/ 990600 h 2161497"/>
              <a:gd name="connsiteX179" fmla="*/ 216568 w 1271337"/>
              <a:gd name="connsiteY179" fmla="*/ 946484 h 2161497"/>
              <a:gd name="connsiteX180" fmla="*/ 232611 w 1271337"/>
              <a:gd name="connsiteY180" fmla="*/ 906379 h 2161497"/>
              <a:gd name="connsiteX181" fmla="*/ 276726 w 1271337"/>
              <a:gd name="connsiteY181"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31097 w 1271337"/>
              <a:gd name="connsiteY149" fmla="*/ 2007774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75803 w 1271337"/>
              <a:gd name="connsiteY156" fmla="*/ 2134469 h 2161497"/>
              <a:gd name="connsiteX157" fmla="*/ 473242 w 1271337"/>
              <a:gd name="connsiteY157" fmla="*/ 2141621 h 2161497"/>
              <a:gd name="connsiteX158" fmla="*/ 372979 w 1271337"/>
              <a:gd name="connsiteY158" fmla="*/ 1993230 h 2161497"/>
              <a:gd name="connsiteX159" fmla="*/ 280737 w 1271337"/>
              <a:gd name="connsiteY159" fmla="*/ 1884947 h 2161497"/>
              <a:gd name="connsiteX160" fmla="*/ 220579 w 1271337"/>
              <a:gd name="connsiteY160" fmla="*/ 1880937 h 2161497"/>
              <a:gd name="connsiteX161" fmla="*/ 208547 w 1271337"/>
              <a:gd name="connsiteY161" fmla="*/ 1848852 h 2161497"/>
              <a:gd name="connsiteX162" fmla="*/ 144379 w 1271337"/>
              <a:gd name="connsiteY162" fmla="*/ 1688431 h 2161497"/>
              <a:gd name="connsiteX163" fmla="*/ 76200 w 1271337"/>
              <a:gd name="connsiteY163" fmla="*/ 1596189 h 2161497"/>
              <a:gd name="connsiteX164" fmla="*/ 48126 w 1271337"/>
              <a:gd name="connsiteY164" fmla="*/ 1580147 h 2161497"/>
              <a:gd name="connsiteX165" fmla="*/ 8021 w 1271337"/>
              <a:gd name="connsiteY165" fmla="*/ 1588168 h 2161497"/>
              <a:gd name="connsiteX166" fmla="*/ 0 w 1271337"/>
              <a:gd name="connsiteY166" fmla="*/ 1568116 h 2161497"/>
              <a:gd name="connsiteX167" fmla="*/ 48126 w 1271337"/>
              <a:gd name="connsiteY167" fmla="*/ 1455821 h 2161497"/>
              <a:gd name="connsiteX168" fmla="*/ 72190 w 1271337"/>
              <a:gd name="connsiteY168" fmla="*/ 1419726 h 2161497"/>
              <a:gd name="connsiteX169" fmla="*/ 72190 w 1271337"/>
              <a:gd name="connsiteY169" fmla="*/ 1383631 h 2161497"/>
              <a:gd name="connsiteX170" fmla="*/ 100263 w 1271337"/>
              <a:gd name="connsiteY170" fmla="*/ 1363579 h 2161497"/>
              <a:gd name="connsiteX171" fmla="*/ 120316 w 1271337"/>
              <a:gd name="connsiteY171" fmla="*/ 1363579 h 2161497"/>
              <a:gd name="connsiteX172" fmla="*/ 104274 w 1271337"/>
              <a:gd name="connsiteY172" fmla="*/ 1315452 h 2161497"/>
              <a:gd name="connsiteX173" fmla="*/ 152400 w 1271337"/>
              <a:gd name="connsiteY173" fmla="*/ 1287379 h 2161497"/>
              <a:gd name="connsiteX174" fmla="*/ 156411 w 1271337"/>
              <a:gd name="connsiteY174" fmla="*/ 1259305 h 2161497"/>
              <a:gd name="connsiteX175" fmla="*/ 148390 w 1271337"/>
              <a:gd name="connsiteY175" fmla="*/ 1195137 h 2161497"/>
              <a:gd name="connsiteX176" fmla="*/ 160421 w 1271337"/>
              <a:gd name="connsiteY176" fmla="*/ 1155031 h 2161497"/>
              <a:gd name="connsiteX177" fmla="*/ 212558 w 1271337"/>
              <a:gd name="connsiteY177" fmla="*/ 1094873 h 2161497"/>
              <a:gd name="connsiteX178" fmla="*/ 236621 w 1271337"/>
              <a:gd name="connsiteY178" fmla="*/ 1030705 h 2161497"/>
              <a:gd name="connsiteX179" fmla="*/ 228600 w 1271337"/>
              <a:gd name="connsiteY179" fmla="*/ 990600 h 2161497"/>
              <a:gd name="connsiteX180" fmla="*/ 216568 w 1271337"/>
              <a:gd name="connsiteY180" fmla="*/ 946484 h 2161497"/>
              <a:gd name="connsiteX181" fmla="*/ 232611 w 1271337"/>
              <a:gd name="connsiteY181" fmla="*/ 906379 h 2161497"/>
              <a:gd name="connsiteX182" fmla="*/ 276726 w 1271337"/>
              <a:gd name="connsiteY182"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31097 w 1271337"/>
              <a:gd name="connsiteY149" fmla="*/ 2007774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73242 w 1271337"/>
              <a:gd name="connsiteY156" fmla="*/ 2141621 h 2161497"/>
              <a:gd name="connsiteX157" fmla="*/ 372979 w 1271337"/>
              <a:gd name="connsiteY157" fmla="*/ 1993230 h 2161497"/>
              <a:gd name="connsiteX158" fmla="*/ 280737 w 1271337"/>
              <a:gd name="connsiteY158" fmla="*/ 1884947 h 2161497"/>
              <a:gd name="connsiteX159" fmla="*/ 220579 w 1271337"/>
              <a:gd name="connsiteY159" fmla="*/ 1880937 h 2161497"/>
              <a:gd name="connsiteX160" fmla="*/ 208547 w 1271337"/>
              <a:gd name="connsiteY160" fmla="*/ 1848852 h 2161497"/>
              <a:gd name="connsiteX161" fmla="*/ 144379 w 1271337"/>
              <a:gd name="connsiteY161" fmla="*/ 1688431 h 2161497"/>
              <a:gd name="connsiteX162" fmla="*/ 76200 w 1271337"/>
              <a:gd name="connsiteY162" fmla="*/ 1596189 h 2161497"/>
              <a:gd name="connsiteX163" fmla="*/ 48126 w 1271337"/>
              <a:gd name="connsiteY163" fmla="*/ 1580147 h 2161497"/>
              <a:gd name="connsiteX164" fmla="*/ 8021 w 1271337"/>
              <a:gd name="connsiteY164" fmla="*/ 1588168 h 2161497"/>
              <a:gd name="connsiteX165" fmla="*/ 0 w 1271337"/>
              <a:gd name="connsiteY165" fmla="*/ 1568116 h 2161497"/>
              <a:gd name="connsiteX166" fmla="*/ 48126 w 1271337"/>
              <a:gd name="connsiteY166" fmla="*/ 1455821 h 2161497"/>
              <a:gd name="connsiteX167" fmla="*/ 72190 w 1271337"/>
              <a:gd name="connsiteY167" fmla="*/ 1419726 h 2161497"/>
              <a:gd name="connsiteX168" fmla="*/ 72190 w 1271337"/>
              <a:gd name="connsiteY168" fmla="*/ 1383631 h 2161497"/>
              <a:gd name="connsiteX169" fmla="*/ 100263 w 1271337"/>
              <a:gd name="connsiteY169" fmla="*/ 1363579 h 2161497"/>
              <a:gd name="connsiteX170" fmla="*/ 120316 w 1271337"/>
              <a:gd name="connsiteY170" fmla="*/ 1363579 h 2161497"/>
              <a:gd name="connsiteX171" fmla="*/ 104274 w 1271337"/>
              <a:gd name="connsiteY171" fmla="*/ 1315452 h 2161497"/>
              <a:gd name="connsiteX172" fmla="*/ 152400 w 1271337"/>
              <a:gd name="connsiteY172" fmla="*/ 1287379 h 2161497"/>
              <a:gd name="connsiteX173" fmla="*/ 156411 w 1271337"/>
              <a:gd name="connsiteY173" fmla="*/ 1259305 h 2161497"/>
              <a:gd name="connsiteX174" fmla="*/ 148390 w 1271337"/>
              <a:gd name="connsiteY174" fmla="*/ 1195137 h 2161497"/>
              <a:gd name="connsiteX175" fmla="*/ 160421 w 1271337"/>
              <a:gd name="connsiteY175" fmla="*/ 1155031 h 2161497"/>
              <a:gd name="connsiteX176" fmla="*/ 212558 w 1271337"/>
              <a:gd name="connsiteY176" fmla="*/ 1094873 h 2161497"/>
              <a:gd name="connsiteX177" fmla="*/ 236621 w 1271337"/>
              <a:gd name="connsiteY177" fmla="*/ 1030705 h 2161497"/>
              <a:gd name="connsiteX178" fmla="*/ 228600 w 1271337"/>
              <a:gd name="connsiteY178" fmla="*/ 990600 h 2161497"/>
              <a:gd name="connsiteX179" fmla="*/ 216568 w 1271337"/>
              <a:gd name="connsiteY179" fmla="*/ 946484 h 2161497"/>
              <a:gd name="connsiteX180" fmla="*/ 232611 w 1271337"/>
              <a:gd name="connsiteY180" fmla="*/ 906379 h 2161497"/>
              <a:gd name="connsiteX181" fmla="*/ 276726 w 1271337"/>
              <a:gd name="connsiteY181"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31097 w 1271337"/>
              <a:gd name="connsiteY149" fmla="*/ 2007774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64980 w 1271337"/>
              <a:gd name="connsiteY156" fmla="*/ 2133358 h 2161497"/>
              <a:gd name="connsiteX157" fmla="*/ 372979 w 1271337"/>
              <a:gd name="connsiteY157" fmla="*/ 1993230 h 2161497"/>
              <a:gd name="connsiteX158" fmla="*/ 280737 w 1271337"/>
              <a:gd name="connsiteY158" fmla="*/ 1884947 h 2161497"/>
              <a:gd name="connsiteX159" fmla="*/ 220579 w 1271337"/>
              <a:gd name="connsiteY159" fmla="*/ 1880937 h 2161497"/>
              <a:gd name="connsiteX160" fmla="*/ 208547 w 1271337"/>
              <a:gd name="connsiteY160" fmla="*/ 1848852 h 2161497"/>
              <a:gd name="connsiteX161" fmla="*/ 144379 w 1271337"/>
              <a:gd name="connsiteY161" fmla="*/ 1688431 h 2161497"/>
              <a:gd name="connsiteX162" fmla="*/ 76200 w 1271337"/>
              <a:gd name="connsiteY162" fmla="*/ 1596189 h 2161497"/>
              <a:gd name="connsiteX163" fmla="*/ 48126 w 1271337"/>
              <a:gd name="connsiteY163" fmla="*/ 1580147 h 2161497"/>
              <a:gd name="connsiteX164" fmla="*/ 8021 w 1271337"/>
              <a:gd name="connsiteY164" fmla="*/ 1588168 h 2161497"/>
              <a:gd name="connsiteX165" fmla="*/ 0 w 1271337"/>
              <a:gd name="connsiteY165" fmla="*/ 1568116 h 2161497"/>
              <a:gd name="connsiteX166" fmla="*/ 48126 w 1271337"/>
              <a:gd name="connsiteY166" fmla="*/ 1455821 h 2161497"/>
              <a:gd name="connsiteX167" fmla="*/ 72190 w 1271337"/>
              <a:gd name="connsiteY167" fmla="*/ 1419726 h 2161497"/>
              <a:gd name="connsiteX168" fmla="*/ 72190 w 1271337"/>
              <a:gd name="connsiteY168" fmla="*/ 1383631 h 2161497"/>
              <a:gd name="connsiteX169" fmla="*/ 100263 w 1271337"/>
              <a:gd name="connsiteY169" fmla="*/ 1363579 h 2161497"/>
              <a:gd name="connsiteX170" fmla="*/ 120316 w 1271337"/>
              <a:gd name="connsiteY170" fmla="*/ 1363579 h 2161497"/>
              <a:gd name="connsiteX171" fmla="*/ 104274 w 1271337"/>
              <a:gd name="connsiteY171" fmla="*/ 1315452 h 2161497"/>
              <a:gd name="connsiteX172" fmla="*/ 152400 w 1271337"/>
              <a:gd name="connsiteY172" fmla="*/ 1287379 h 2161497"/>
              <a:gd name="connsiteX173" fmla="*/ 156411 w 1271337"/>
              <a:gd name="connsiteY173" fmla="*/ 1259305 h 2161497"/>
              <a:gd name="connsiteX174" fmla="*/ 148390 w 1271337"/>
              <a:gd name="connsiteY174" fmla="*/ 1195137 h 2161497"/>
              <a:gd name="connsiteX175" fmla="*/ 160421 w 1271337"/>
              <a:gd name="connsiteY175" fmla="*/ 1155031 h 2161497"/>
              <a:gd name="connsiteX176" fmla="*/ 212558 w 1271337"/>
              <a:gd name="connsiteY176" fmla="*/ 1094873 h 2161497"/>
              <a:gd name="connsiteX177" fmla="*/ 236621 w 1271337"/>
              <a:gd name="connsiteY177" fmla="*/ 1030705 h 2161497"/>
              <a:gd name="connsiteX178" fmla="*/ 228600 w 1271337"/>
              <a:gd name="connsiteY178" fmla="*/ 990600 h 2161497"/>
              <a:gd name="connsiteX179" fmla="*/ 216568 w 1271337"/>
              <a:gd name="connsiteY179" fmla="*/ 946484 h 2161497"/>
              <a:gd name="connsiteX180" fmla="*/ 232611 w 1271337"/>
              <a:gd name="connsiteY180" fmla="*/ 906379 h 2161497"/>
              <a:gd name="connsiteX181" fmla="*/ 276726 w 1271337"/>
              <a:gd name="connsiteY181" fmla="*/ 862263 h 216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271337" h="2161497">
                <a:moveTo>
                  <a:pt x="276726" y="862263"/>
                </a:moveTo>
                <a:lnTo>
                  <a:pt x="348916" y="850231"/>
                </a:lnTo>
                <a:lnTo>
                  <a:pt x="389021" y="814137"/>
                </a:lnTo>
                <a:lnTo>
                  <a:pt x="409074" y="729916"/>
                </a:lnTo>
                <a:lnTo>
                  <a:pt x="401053" y="693821"/>
                </a:lnTo>
                <a:lnTo>
                  <a:pt x="376990" y="661737"/>
                </a:lnTo>
                <a:lnTo>
                  <a:pt x="372979" y="633663"/>
                </a:lnTo>
                <a:lnTo>
                  <a:pt x="409074" y="613610"/>
                </a:lnTo>
                <a:lnTo>
                  <a:pt x="429126" y="605589"/>
                </a:lnTo>
                <a:lnTo>
                  <a:pt x="433137" y="585537"/>
                </a:lnTo>
                <a:lnTo>
                  <a:pt x="433137" y="545431"/>
                </a:lnTo>
                <a:lnTo>
                  <a:pt x="449179" y="537410"/>
                </a:lnTo>
                <a:lnTo>
                  <a:pt x="453190" y="509337"/>
                </a:lnTo>
                <a:lnTo>
                  <a:pt x="453190" y="469231"/>
                </a:lnTo>
                <a:lnTo>
                  <a:pt x="461211" y="457200"/>
                </a:lnTo>
                <a:lnTo>
                  <a:pt x="461211" y="417095"/>
                </a:lnTo>
                <a:lnTo>
                  <a:pt x="461211" y="417095"/>
                </a:lnTo>
                <a:lnTo>
                  <a:pt x="437147" y="376989"/>
                </a:lnTo>
                <a:lnTo>
                  <a:pt x="461211" y="352926"/>
                </a:lnTo>
                <a:lnTo>
                  <a:pt x="485274" y="336884"/>
                </a:lnTo>
                <a:lnTo>
                  <a:pt x="489284" y="312821"/>
                </a:lnTo>
                <a:lnTo>
                  <a:pt x="489284" y="312821"/>
                </a:lnTo>
                <a:lnTo>
                  <a:pt x="505326" y="272716"/>
                </a:lnTo>
                <a:lnTo>
                  <a:pt x="557463" y="236621"/>
                </a:lnTo>
                <a:lnTo>
                  <a:pt x="585537" y="232610"/>
                </a:lnTo>
                <a:lnTo>
                  <a:pt x="597568" y="192505"/>
                </a:lnTo>
                <a:lnTo>
                  <a:pt x="593558" y="156410"/>
                </a:lnTo>
                <a:lnTo>
                  <a:pt x="573505" y="100263"/>
                </a:lnTo>
                <a:lnTo>
                  <a:pt x="593558" y="72189"/>
                </a:lnTo>
                <a:lnTo>
                  <a:pt x="621632" y="64168"/>
                </a:lnTo>
                <a:lnTo>
                  <a:pt x="645695" y="52137"/>
                </a:lnTo>
                <a:lnTo>
                  <a:pt x="693821" y="72189"/>
                </a:lnTo>
                <a:lnTo>
                  <a:pt x="729916" y="36095"/>
                </a:lnTo>
                <a:lnTo>
                  <a:pt x="790074" y="0"/>
                </a:lnTo>
                <a:lnTo>
                  <a:pt x="838200" y="8021"/>
                </a:lnTo>
                <a:lnTo>
                  <a:pt x="806116" y="60158"/>
                </a:lnTo>
                <a:lnTo>
                  <a:pt x="802105" y="136358"/>
                </a:lnTo>
                <a:lnTo>
                  <a:pt x="818147" y="200526"/>
                </a:lnTo>
                <a:lnTo>
                  <a:pt x="794084" y="208547"/>
                </a:lnTo>
                <a:lnTo>
                  <a:pt x="814137" y="252663"/>
                </a:lnTo>
                <a:lnTo>
                  <a:pt x="778042" y="292768"/>
                </a:lnTo>
                <a:lnTo>
                  <a:pt x="814137" y="316831"/>
                </a:lnTo>
                <a:lnTo>
                  <a:pt x="826168" y="376989"/>
                </a:lnTo>
                <a:lnTo>
                  <a:pt x="854242" y="441158"/>
                </a:lnTo>
                <a:lnTo>
                  <a:pt x="934453" y="421105"/>
                </a:lnTo>
                <a:lnTo>
                  <a:pt x="1054768" y="405063"/>
                </a:lnTo>
                <a:lnTo>
                  <a:pt x="1159042" y="401052"/>
                </a:lnTo>
                <a:lnTo>
                  <a:pt x="1163053" y="461210"/>
                </a:lnTo>
                <a:lnTo>
                  <a:pt x="1183105" y="477252"/>
                </a:lnTo>
                <a:lnTo>
                  <a:pt x="1199147" y="517358"/>
                </a:lnTo>
                <a:lnTo>
                  <a:pt x="1179095" y="537410"/>
                </a:lnTo>
                <a:lnTo>
                  <a:pt x="1171074" y="561473"/>
                </a:lnTo>
                <a:lnTo>
                  <a:pt x="1171074" y="585537"/>
                </a:lnTo>
                <a:lnTo>
                  <a:pt x="1171074" y="605589"/>
                </a:lnTo>
                <a:lnTo>
                  <a:pt x="1134979" y="621631"/>
                </a:lnTo>
                <a:lnTo>
                  <a:pt x="1090863" y="589547"/>
                </a:lnTo>
                <a:lnTo>
                  <a:pt x="1094874" y="569495"/>
                </a:lnTo>
                <a:lnTo>
                  <a:pt x="1098884" y="533400"/>
                </a:lnTo>
                <a:lnTo>
                  <a:pt x="1098884" y="517358"/>
                </a:lnTo>
                <a:lnTo>
                  <a:pt x="1058779" y="537410"/>
                </a:lnTo>
                <a:lnTo>
                  <a:pt x="1042737" y="517358"/>
                </a:lnTo>
                <a:lnTo>
                  <a:pt x="1042737" y="517358"/>
                </a:lnTo>
                <a:lnTo>
                  <a:pt x="1026695" y="561473"/>
                </a:lnTo>
                <a:lnTo>
                  <a:pt x="1030705" y="593558"/>
                </a:lnTo>
                <a:lnTo>
                  <a:pt x="1050758" y="685800"/>
                </a:lnTo>
                <a:lnTo>
                  <a:pt x="1066800" y="733926"/>
                </a:lnTo>
                <a:lnTo>
                  <a:pt x="1082842" y="774031"/>
                </a:lnTo>
                <a:lnTo>
                  <a:pt x="1110916" y="737937"/>
                </a:lnTo>
                <a:lnTo>
                  <a:pt x="1163053" y="725905"/>
                </a:lnTo>
                <a:lnTo>
                  <a:pt x="1163053" y="725905"/>
                </a:lnTo>
                <a:lnTo>
                  <a:pt x="1171074" y="766010"/>
                </a:lnTo>
                <a:lnTo>
                  <a:pt x="1155032" y="790073"/>
                </a:lnTo>
                <a:lnTo>
                  <a:pt x="1155032" y="802105"/>
                </a:lnTo>
                <a:lnTo>
                  <a:pt x="1207168" y="802105"/>
                </a:lnTo>
                <a:lnTo>
                  <a:pt x="1227221" y="814137"/>
                </a:lnTo>
                <a:lnTo>
                  <a:pt x="1219200" y="866273"/>
                </a:lnTo>
                <a:lnTo>
                  <a:pt x="1251284" y="894347"/>
                </a:lnTo>
                <a:lnTo>
                  <a:pt x="1271337" y="934452"/>
                </a:lnTo>
                <a:lnTo>
                  <a:pt x="1255295" y="954505"/>
                </a:lnTo>
                <a:lnTo>
                  <a:pt x="1247274" y="990600"/>
                </a:lnTo>
                <a:lnTo>
                  <a:pt x="1243263" y="1018673"/>
                </a:lnTo>
                <a:lnTo>
                  <a:pt x="1211179" y="1014663"/>
                </a:lnTo>
                <a:lnTo>
                  <a:pt x="1199147" y="978568"/>
                </a:lnTo>
                <a:lnTo>
                  <a:pt x="1183105" y="946484"/>
                </a:lnTo>
                <a:lnTo>
                  <a:pt x="1167063" y="882316"/>
                </a:lnTo>
                <a:lnTo>
                  <a:pt x="1147011" y="878305"/>
                </a:lnTo>
                <a:lnTo>
                  <a:pt x="1130968" y="878305"/>
                </a:lnTo>
                <a:lnTo>
                  <a:pt x="1102895" y="910389"/>
                </a:lnTo>
                <a:lnTo>
                  <a:pt x="998621" y="762000"/>
                </a:lnTo>
                <a:lnTo>
                  <a:pt x="990600" y="794084"/>
                </a:lnTo>
                <a:lnTo>
                  <a:pt x="1014663" y="914400"/>
                </a:lnTo>
                <a:lnTo>
                  <a:pt x="1034716" y="946484"/>
                </a:lnTo>
                <a:lnTo>
                  <a:pt x="1090863" y="974558"/>
                </a:lnTo>
                <a:lnTo>
                  <a:pt x="1106905" y="1042737"/>
                </a:lnTo>
                <a:lnTo>
                  <a:pt x="1114926" y="1082842"/>
                </a:lnTo>
                <a:lnTo>
                  <a:pt x="1082842" y="1078831"/>
                </a:lnTo>
                <a:lnTo>
                  <a:pt x="1054768" y="1030705"/>
                </a:lnTo>
                <a:lnTo>
                  <a:pt x="1038726" y="1026695"/>
                </a:lnTo>
                <a:lnTo>
                  <a:pt x="1046747" y="1094873"/>
                </a:lnTo>
                <a:lnTo>
                  <a:pt x="998621" y="1102895"/>
                </a:lnTo>
                <a:lnTo>
                  <a:pt x="974558" y="1110916"/>
                </a:lnTo>
                <a:lnTo>
                  <a:pt x="1114926" y="1259305"/>
                </a:lnTo>
                <a:lnTo>
                  <a:pt x="1167063" y="1255295"/>
                </a:lnTo>
                <a:lnTo>
                  <a:pt x="1199147" y="1295400"/>
                </a:lnTo>
                <a:lnTo>
                  <a:pt x="1203158" y="1331495"/>
                </a:lnTo>
                <a:lnTo>
                  <a:pt x="1219200" y="1367589"/>
                </a:lnTo>
                <a:lnTo>
                  <a:pt x="1195137" y="1371600"/>
                </a:lnTo>
                <a:lnTo>
                  <a:pt x="1147011" y="1375610"/>
                </a:lnTo>
                <a:lnTo>
                  <a:pt x="1138990" y="1347537"/>
                </a:lnTo>
                <a:lnTo>
                  <a:pt x="1106905" y="1291389"/>
                </a:lnTo>
                <a:lnTo>
                  <a:pt x="998621" y="1227221"/>
                </a:lnTo>
                <a:lnTo>
                  <a:pt x="1006642" y="1255295"/>
                </a:lnTo>
                <a:lnTo>
                  <a:pt x="1062790" y="1319463"/>
                </a:lnTo>
                <a:lnTo>
                  <a:pt x="1082842" y="1411705"/>
                </a:lnTo>
                <a:lnTo>
                  <a:pt x="1042737" y="1403684"/>
                </a:lnTo>
                <a:lnTo>
                  <a:pt x="998621" y="1371600"/>
                </a:lnTo>
                <a:lnTo>
                  <a:pt x="966537" y="1375610"/>
                </a:lnTo>
                <a:lnTo>
                  <a:pt x="946484" y="1363579"/>
                </a:lnTo>
                <a:lnTo>
                  <a:pt x="950495" y="1327484"/>
                </a:lnTo>
                <a:lnTo>
                  <a:pt x="974558" y="1311442"/>
                </a:lnTo>
                <a:lnTo>
                  <a:pt x="950495" y="1283368"/>
                </a:lnTo>
                <a:lnTo>
                  <a:pt x="954505" y="1247273"/>
                </a:lnTo>
                <a:lnTo>
                  <a:pt x="942474" y="1263316"/>
                </a:lnTo>
                <a:lnTo>
                  <a:pt x="926432" y="1251284"/>
                </a:lnTo>
                <a:lnTo>
                  <a:pt x="922421" y="1251284"/>
                </a:lnTo>
                <a:lnTo>
                  <a:pt x="854242" y="1291389"/>
                </a:lnTo>
                <a:lnTo>
                  <a:pt x="842211" y="1279358"/>
                </a:lnTo>
                <a:lnTo>
                  <a:pt x="850232" y="1243263"/>
                </a:lnTo>
                <a:lnTo>
                  <a:pt x="858253" y="1223210"/>
                </a:lnTo>
                <a:lnTo>
                  <a:pt x="854242" y="1211179"/>
                </a:lnTo>
                <a:lnTo>
                  <a:pt x="866274" y="1175084"/>
                </a:lnTo>
                <a:lnTo>
                  <a:pt x="886326" y="1167063"/>
                </a:lnTo>
                <a:lnTo>
                  <a:pt x="862263" y="1147010"/>
                </a:lnTo>
                <a:lnTo>
                  <a:pt x="830179" y="1159042"/>
                </a:lnTo>
                <a:lnTo>
                  <a:pt x="810126" y="1183105"/>
                </a:lnTo>
                <a:lnTo>
                  <a:pt x="810126" y="1183105"/>
                </a:lnTo>
                <a:lnTo>
                  <a:pt x="749968" y="1179095"/>
                </a:lnTo>
                <a:lnTo>
                  <a:pt x="658741" y="1283851"/>
                </a:lnTo>
                <a:lnTo>
                  <a:pt x="721895" y="1335505"/>
                </a:lnTo>
                <a:lnTo>
                  <a:pt x="762000" y="1347537"/>
                </a:lnTo>
                <a:lnTo>
                  <a:pt x="766011" y="1375610"/>
                </a:lnTo>
                <a:lnTo>
                  <a:pt x="814137" y="1443789"/>
                </a:lnTo>
                <a:lnTo>
                  <a:pt x="818147" y="1487905"/>
                </a:lnTo>
                <a:lnTo>
                  <a:pt x="762000" y="1560095"/>
                </a:lnTo>
                <a:lnTo>
                  <a:pt x="762000" y="1608221"/>
                </a:lnTo>
                <a:lnTo>
                  <a:pt x="798095" y="1672389"/>
                </a:lnTo>
                <a:lnTo>
                  <a:pt x="806116" y="1728537"/>
                </a:lnTo>
                <a:lnTo>
                  <a:pt x="842211" y="1900989"/>
                </a:lnTo>
                <a:cubicBezTo>
                  <a:pt x="844538" y="1936971"/>
                  <a:pt x="896473" y="1901649"/>
                  <a:pt x="872410" y="1944428"/>
                </a:cubicBezTo>
                <a:cubicBezTo>
                  <a:pt x="869640" y="1963603"/>
                  <a:pt x="860193" y="1972235"/>
                  <a:pt x="831097" y="2007774"/>
                </a:cubicBezTo>
                <a:cubicBezTo>
                  <a:pt x="824671" y="2026594"/>
                  <a:pt x="848540" y="2077548"/>
                  <a:pt x="822834" y="2082138"/>
                </a:cubicBezTo>
                <a:cubicBezTo>
                  <a:pt x="797128" y="2086728"/>
                  <a:pt x="759028" y="2058268"/>
                  <a:pt x="745716" y="2068367"/>
                </a:cubicBezTo>
                <a:cubicBezTo>
                  <a:pt x="716338" y="2081220"/>
                  <a:pt x="761960" y="2103061"/>
                  <a:pt x="753979" y="2117943"/>
                </a:cubicBezTo>
                <a:cubicBezTo>
                  <a:pt x="745998" y="2132825"/>
                  <a:pt x="714357" y="2148481"/>
                  <a:pt x="697832" y="2157662"/>
                </a:cubicBezTo>
                <a:cubicBezTo>
                  <a:pt x="681307" y="2166843"/>
                  <a:pt x="674960" y="2157090"/>
                  <a:pt x="657581" y="2153748"/>
                </a:cubicBezTo>
                <a:cubicBezTo>
                  <a:pt x="640202" y="2150406"/>
                  <a:pt x="624281" y="2139630"/>
                  <a:pt x="593558" y="2137609"/>
                </a:cubicBezTo>
                <a:cubicBezTo>
                  <a:pt x="562835" y="2135588"/>
                  <a:pt x="501743" y="2157421"/>
                  <a:pt x="464980" y="2133358"/>
                </a:cubicBezTo>
                <a:cubicBezTo>
                  <a:pt x="424875" y="2085231"/>
                  <a:pt x="413084" y="2041357"/>
                  <a:pt x="372979" y="1993230"/>
                </a:cubicBezTo>
                <a:lnTo>
                  <a:pt x="280737" y="1884947"/>
                </a:lnTo>
                <a:lnTo>
                  <a:pt x="220579" y="1880937"/>
                </a:lnTo>
                <a:lnTo>
                  <a:pt x="208547" y="1848852"/>
                </a:lnTo>
                <a:lnTo>
                  <a:pt x="144379" y="1688431"/>
                </a:lnTo>
                <a:lnTo>
                  <a:pt x="76200" y="1596189"/>
                </a:lnTo>
                <a:lnTo>
                  <a:pt x="48126" y="1580147"/>
                </a:lnTo>
                <a:lnTo>
                  <a:pt x="8021" y="1588168"/>
                </a:lnTo>
                <a:lnTo>
                  <a:pt x="0" y="1568116"/>
                </a:lnTo>
                <a:lnTo>
                  <a:pt x="48126" y="1455821"/>
                </a:lnTo>
                <a:lnTo>
                  <a:pt x="72190" y="1419726"/>
                </a:lnTo>
                <a:lnTo>
                  <a:pt x="72190" y="1383631"/>
                </a:lnTo>
                <a:lnTo>
                  <a:pt x="100263" y="1363579"/>
                </a:lnTo>
                <a:lnTo>
                  <a:pt x="120316" y="1363579"/>
                </a:lnTo>
                <a:lnTo>
                  <a:pt x="104274" y="1315452"/>
                </a:lnTo>
                <a:lnTo>
                  <a:pt x="152400" y="1287379"/>
                </a:lnTo>
                <a:lnTo>
                  <a:pt x="156411" y="1259305"/>
                </a:lnTo>
                <a:lnTo>
                  <a:pt x="148390" y="1195137"/>
                </a:lnTo>
                <a:lnTo>
                  <a:pt x="160421" y="1155031"/>
                </a:lnTo>
                <a:lnTo>
                  <a:pt x="212558" y="1094873"/>
                </a:lnTo>
                <a:lnTo>
                  <a:pt x="236621" y="1030705"/>
                </a:lnTo>
                <a:lnTo>
                  <a:pt x="228600" y="990600"/>
                </a:lnTo>
                <a:lnTo>
                  <a:pt x="216568" y="946484"/>
                </a:lnTo>
                <a:lnTo>
                  <a:pt x="232611" y="906379"/>
                </a:lnTo>
                <a:lnTo>
                  <a:pt x="276726" y="862263"/>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5" name="角丸四角形吹き出し 44"/>
          <p:cNvSpPr/>
          <p:nvPr/>
        </p:nvSpPr>
        <p:spPr>
          <a:xfrm>
            <a:off x="517840" y="3616468"/>
            <a:ext cx="925068" cy="366302"/>
          </a:xfrm>
          <a:prstGeom prst="wedgeRoundRectCallout">
            <a:avLst>
              <a:gd name="adj1" fmla="val 3769"/>
              <a:gd name="adj2" fmla="val 73365"/>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900" dirty="0" smtClean="0">
                <a:solidFill>
                  <a:prstClr val="black"/>
                </a:solidFill>
              </a:rPr>
              <a:t>　</a:t>
            </a:r>
            <a:r>
              <a:rPr lang="ja-JP" altLang="en-US" sz="700" dirty="0" smtClean="0">
                <a:solidFill>
                  <a:prstClr val="black"/>
                </a:solidFill>
              </a:rPr>
              <a:t>第３区域</a:t>
            </a:r>
            <a:endParaRPr lang="en-US" altLang="ja-JP" sz="700" dirty="0" smtClean="0">
              <a:solidFill>
                <a:prstClr val="black"/>
              </a:solidFill>
            </a:endParaRPr>
          </a:p>
          <a:p>
            <a:r>
              <a:rPr lang="ja-JP" altLang="en-US" sz="700" dirty="0" smtClean="0">
                <a:solidFill>
                  <a:prstClr val="black"/>
                </a:solidFill>
              </a:rPr>
              <a:t>　　施設誘致地区</a:t>
            </a:r>
            <a:endParaRPr lang="en-US" altLang="ja-JP" sz="700" dirty="0" smtClean="0">
              <a:solidFill>
                <a:prstClr val="black"/>
              </a:solidFill>
            </a:endParaRPr>
          </a:p>
          <a:p>
            <a:r>
              <a:rPr lang="ja-JP" altLang="en-US" sz="700" dirty="0">
                <a:solidFill>
                  <a:prstClr val="black"/>
                </a:solidFill>
              </a:rPr>
              <a:t>　</a:t>
            </a:r>
            <a:r>
              <a:rPr lang="ja-JP" altLang="en-US" sz="700" dirty="0" smtClean="0">
                <a:solidFill>
                  <a:prstClr val="black"/>
                </a:solidFill>
              </a:rPr>
              <a:t>　仮換地と保留地</a:t>
            </a:r>
            <a:endParaRPr lang="ja-JP" altLang="en-US" sz="700" dirty="0">
              <a:solidFill>
                <a:prstClr val="black"/>
              </a:solidFill>
            </a:endParaRPr>
          </a:p>
        </p:txBody>
      </p:sp>
      <p:sp>
        <p:nvSpPr>
          <p:cNvPr id="46" name="フリーフォーム 45"/>
          <p:cNvSpPr/>
          <p:nvPr/>
        </p:nvSpPr>
        <p:spPr>
          <a:xfrm>
            <a:off x="1711178" y="6367910"/>
            <a:ext cx="525166" cy="128675"/>
          </a:xfrm>
          <a:custGeom>
            <a:avLst/>
            <a:gdLst>
              <a:gd name="connsiteX0" fmla="*/ 0 w 373918"/>
              <a:gd name="connsiteY0" fmla="*/ 67985 h 93582"/>
              <a:gd name="connsiteX1" fmla="*/ 135970 w 373918"/>
              <a:gd name="connsiteY1" fmla="*/ 91780 h 93582"/>
              <a:gd name="connsiteX2" fmla="*/ 288936 w 373918"/>
              <a:gd name="connsiteY2" fmla="*/ 81582 h 93582"/>
              <a:gd name="connsiteX3" fmla="*/ 373918 w 373918"/>
              <a:gd name="connsiteY3" fmla="*/ 0 h 93582"/>
              <a:gd name="connsiteX0" fmla="*/ 0 w 369907"/>
              <a:gd name="connsiteY0" fmla="*/ 0 h 30056"/>
              <a:gd name="connsiteX1" fmla="*/ 135970 w 369907"/>
              <a:gd name="connsiteY1" fmla="*/ 23795 h 30056"/>
              <a:gd name="connsiteX2" fmla="*/ 288936 w 369907"/>
              <a:gd name="connsiteY2" fmla="*/ 13597 h 30056"/>
              <a:gd name="connsiteX3" fmla="*/ 369907 w 369907"/>
              <a:gd name="connsiteY3" fmla="*/ 16236 h 30056"/>
              <a:gd name="connsiteX0" fmla="*/ 0 w 381939"/>
              <a:gd name="connsiteY0" fmla="*/ 67985 h 93582"/>
              <a:gd name="connsiteX1" fmla="*/ 135970 w 381939"/>
              <a:gd name="connsiteY1" fmla="*/ 91780 h 93582"/>
              <a:gd name="connsiteX2" fmla="*/ 288936 w 381939"/>
              <a:gd name="connsiteY2" fmla="*/ 81582 h 93582"/>
              <a:gd name="connsiteX3" fmla="*/ 381939 w 381939"/>
              <a:gd name="connsiteY3" fmla="*/ 0 h 93582"/>
            </a:gdLst>
            <a:ahLst/>
            <a:cxnLst>
              <a:cxn ang="0">
                <a:pos x="connsiteX0" y="connsiteY0"/>
              </a:cxn>
              <a:cxn ang="0">
                <a:pos x="connsiteX1" y="connsiteY1"/>
              </a:cxn>
              <a:cxn ang="0">
                <a:pos x="connsiteX2" y="connsiteY2"/>
              </a:cxn>
              <a:cxn ang="0">
                <a:pos x="connsiteX3" y="connsiteY3"/>
              </a:cxn>
            </a:cxnLst>
            <a:rect l="l" t="t" r="r" b="b"/>
            <a:pathLst>
              <a:path w="381939" h="93582">
                <a:moveTo>
                  <a:pt x="0" y="67985"/>
                </a:moveTo>
                <a:cubicBezTo>
                  <a:pt x="43907" y="78749"/>
                  <a:pt x="87814" y="89514"/>
                  <a:pt x="135970" y="91780"/>
                </a:cubicBezTo>
                <a:cubicBezTo>
                  <a:pt x="184126" y="94046"/>
                  <a:pt x="247941" y="96879"/>
                  <a:pt x="288936" y="81582"/>
                </a:cubicBezTo>
                <a:cubicBezTo>
                  <a:pt x="329931" y="66285"/>
                  <a:pt x="359277" y="33142"/>
                  <a:pt x="381939"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7" name="正方形/長方形 46"/>
          <p:cNvSpPr/>
          <p:nvPr/>
        </p:nvSpPr>
        <p:spPr>
          <a:xfrm>
            <a:off x="295624" y="10734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）主なプロジェクト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の今後の方向性</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3838555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128</a:t>
            </a:fld>
            <a:endParaRPr lang="ja-JP" altLang="en-US" dirty="0">
              <a:solidFill>
                <a:prstClr val="black"/>
              </a:solidFill>
            </a:endParaRPr>
          </a:p>
        </p:txBody>
      </p:sp>
      <p:sp>
        <p:nvSpPr>
          <p:cNvPr id="7" name="テキスト ボックス 6"/>
          <p:cNvSpPr txBox="1"/>
          <p:nvPr/>
        </p:nvSpPr>
        <p:spPr>
          <a:xfrm>
            <a:off x="323528" y="642174"/>
            <a:ext cx="7200800" cy="338554"/>
          </a:xfrm>
          <a:prstGeom prst="rect">
            <a:avLst/>
          </a:prstGeom>
          <a:noFill/>
        </p:spPr>
        <p:txBody>
          <a:bodyPr wrap="square" rtlCol="0">
            <a:spAutoFit/>
          </a:bodyPr>
          <a:lstStyle/>
          <a:p>
            <a:r>
              <a:rPr lang="ja-JP" altLang="en-US" sz="1600" b="1" smtClean="0">
                <a:latin typeface="Meiryo UI" panose="020B0604030504040204" pitchFamily="50" charset="-128"/>
                <a:ea typeface="Meiryo UI" panose="020B0604030504040204" pitchFamily="50" charset="-128"/>
                <a:cs typeface="Meiryo UI" panose="020B0604030504040204" pitchFamily="50" charset="-128"/>
              </a:rPr>
              <a:t>４．泉北</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ニュータウンの再生（泉ヶ丘駅前地域の活性化）</a:t>
            </a:r>
          </a:p>
        </p:txBody>
      </p:sp>
      <p:sp>
        <p:nvSpPr>
          <p:cNvPr id="6" name="正方形/長方形 5"/>
          <p:cNvSpPr/>
          <p:nvPr/>
        </p:nvSpPr>
        <p:spPr>
          <a:xfrm>
            <a:off x="323528" y="1003335"/>
            <a:ext cx="8568952" cy="784830"/>
          </a:xfrm>
          <a:prstGeom prst="rect">
            <a:avLst/>
          </a:prstGeom>
        </p:spPr>
        <p:txBody>
          <a:bodyPr wrap="square">
            <a:spAutoFit/>
          </a:bodyPr>
          <a:lstStyle/>
          <a:p>
            <a:pPr marL="180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泉北ニュータウンの中核的センターであり、再生のトリガーともいえる泉ヶ丘駅前地域の活性化に向け、「泉ヶ丘駅前地域活性化ビジョン」</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年度に策定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し、各種の取組みを進めています。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今後、土地利用転換等の状況も踏まえ、「活性化ビジョン」を今年中に改訂する予定です。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bwMode="auto">
          <a:xfrm>
            <a:off x="323528" y="2492896"/>
            <a:ext cx="4464496" cy="1080120"/>
          </a:xfrm>
          <a:prstGeom prst="roundRect">
            <a:avLst/>
          </a:prstGeom>
          <a:ln>
            <a:noFill/>
            <a:headEnd/>
            <a:tailEn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74295" tIns="8890" rIns="74295" bIns="8890" numCol="1" rtlCol="0" anchor="t" anchorCtr="0" compatLnSpc="1">
            <a:prstTxWarp prst="textNoShape">
              <a:avLst/>
            </a:prstTxWarp>
          </a:bodyP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タウンセンター」から「ライブタウンセンター」へ</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誰もが、「職」「遊」「学」「住」において「いきいき」と活動し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それぞれ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の立場で主役になれるまち</a:t>
            </a:r>
          </a:p>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bwMode="auto">
          <a:xfrm>
            <a:off x="425169" y="2024228"/>
            <a:ext cx="4248472" cy="288032"/>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74295" tIns="8890" rIns="74295" bIns="8890" numCol="1" rtlCol="0" anchor="ctr" anchorCtr="0" compatLnSpc="1">
            <a:prstTxWarp prst="textNoShape">
              <a:avLst/>
            </a:prstTxWarp>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活性化</a:t>
            </a:r>
            <a:r>
              <a:rPr lang="ja-JP" altLang="en-US"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目標</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1861" y="2813371"/>
            <a:ext cx="3414545" cy="3414545"/>
          </a:xfrm>
          <a:prstGeom prst="rect">
            <a:avLst/>
          </a:prstGeom>
        </p:spPr>
      </p:pic>
      <p:sp>
        <p:nvSpPr>
          <p:cNvPr id="16" name="Freeform 2"/>
          <p:cNvSpPr>
            <a:spLocks/>
          </p:cNvSpPr>
          <p:nvPr/>
        </p:nvSpPr>
        <p:spPr bwMode="auto">
          <a:xfrm>
            <a:off x="8040473" y="4646567"/>
            <a:ext cx="328427" cy="379210"/>
          </a:xfrm>
          <a:custGeom>
            <a:avLst/>
            <a:gdLst>
              <a:gd name="T0" fmla="*/ 0 w 1233"/>
              <a:gd name="T1" fmla="*/ 772 h 1491"/>
              <a:gd name="T2" fmla="*/ 0 w 1233"/>
              <a:gd name="T3" fmla="*/ 297 h 1491"/>
              <a:gd name="T4" fmla="*/ 910 w 1233"/>
              <a:gd name="T5" fmla="*/ 0 h 1491"/>
              <a:gd name="T6" fmla="*/ 1233 w 1233"/>
              <a:gd name="T7" fmla="*/ 966 h 1491"/>
              <a:gd name="T8" fmla="*/ 1175 w 1233"/>
              <a:gd name="T9" fmla="*/ 1491 h 1491"/>
              <a:gd name="T10" fmla="*/ 553 w 1233"/>
              <a:gd name="T11" fmla="*/ 918 h 1491"/>
              <a:gd name="T12" fmla="*/ 294 w 1233"/>
              <a:gd name="T13" fmla="*/ 845 h 1491"/>
              <a:gd name="T14" fmla="*/ 0 w 1233"/>
              <a:gd name="T15" fmla="*/ 772 h 1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3" h="1491">
                <a:moveTo>
                  <a:pt x="0" y="772"/>
                </a:moveTo>
                <a:lnTo>
                  <a:pt x="0" y="297"/>
                </a:lnTo>
                <a:lnTo>
                  <a:pt x="910" y="0"/>
                </a:lnTo>
                <a:lnTo>
                  <a:pt x="1233" y="966"/>
                </a:lnTo>
                <a:lnTo>
                  <a:pt x="1175" y="1491"/>
                </a:lnTo>
                <a:lnTo>
                  <a:pt x="553" y="918"/>
                </a:lnTo>
                <a:lnTo>
                  <a:pt x="294" y="845"/>
                </a:lnTo>
                <a:lnTo>
                  <a:pt x="0" y="772"/>
                </a:lnTo>
                <a:close/>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7657199" y="3067963"/>
            <a:ext cx="1423402" cy="553998"/>
          </a:xfrm>
          <a:prstGeom prst="rect">
            <a:avLst/>
          </a:prstGeom>
          <a:solidFill>
            <a:schemeClr val="bg1">
              <a:alpha val="50000"/>
            </a:schemeClr>
          </a:solidFill>
        </p:spPr>
        <p:txBody>
          <a:bodyPr wrap="square" rtlCol="0">
            <a:spAutoFit/>
          </a:bodyPr>
          <a:lstStyle/>
          <a:p>
            <a:pPr>
              <a:lnSpc>
                <a:spcPts val="12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近畿大学医学部等</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移転候補地</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H35</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開校予定）</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7494845" y="5218167"/>
            <a:ext cx="1649155" cy="553998"/>
          </a:xfrm>
          <a:prstGeom prst="rect">
            <a:avLst/>
          </a:prstGeom>
          <a:solidFill>
            <a:schemeClr val="bg1">
              <a:alpha val="50000"/>
            </a:schemeClr>
          </a:solidFill>
        </p:spPr>
        <p:txBody>
          <a:bodyPr wrap="square" rtlCol="0">
            <a:spAutoFit/>
          </a:bodyPr>
          <a:lstStyle/>
          <a:p>
            <a:pPr>
              <a:lnSpc>
                <a:spcPts val="12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旧</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高倉台西小学校の</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跡地活用</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H27.3</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移転予定）</a:t>
            </a:r>
            <a:endPar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フリーフォーム 18"/>
          <p:cNvSpPr/>
          <p:nvPr/>
        </p:nvSpPr>
        <p:spPr bwMode="auto">
          <a:xfrm>
            <a:off x="6941781" y="4282936"/>
            <a:ext cx="1024755" cy="557156"/>
          </a:xfrm>
          <a:custGeom>
            <a:avLst/>
            <a:gdLst>
              <a:gd name="connsiteX0" fmla="*/ 25400 w 876300"/>
              <a:gd name="connsiteY0" fmla="*/ 497840 h 581660"/>
              <a:gd name="connsiteX1" fmla="*/ 187960 w 876300"/>
              <a:gd name="connsiteY1" fmla="*/ 292100 h 581660"/>
              <a:gd name="connsiteX2" fmla="*/ 388620 w 876300"/>
              <a:gd name="connsiteY2" fmla="*/ 434340 h 581660"/>
              <a:gd name="connsiteX3" fmla="*/ 543560 w 876300"/>
              <a:gd name="connsiteY3" fmla="*/ 535940 h 581660"/>
              <a:gd name="connsiteX4" fmla="*/ 652780 w 876300"/>
              <a:gd name="connsiteY4" fmla="*/ 581660 h 581660"/>
              <a:gd name="connsiteX5" fmla="*/ 782320 w 876300"/>
              <a:gd name="connsiteY5" fmla="*/ 553720 h 581660"/>
              <a:gd name="connsiteX6" fmla="*/ 772160 w 876300"/>
              <a:gd name="connsiteY6" fmla="*/ 492760 h 581660"/>
              <a:gd name="connsiteX7" fmla="*/ 876300 w 876300"/>
              <a:gd name="connsiteY7" fmla="*/ 477520 h 581660"/>
              <a:gd name="connsiteX8" fmla="*/ 858520 w 876300"/>
              <a:gd name="connsiteY8" fmla="*/ 353060 h 581660"/>
              <a:gd name="connsiteX9" fmla="*/ 678180 w 876300"/>
              <a:gd name="connsiteY9" fmla="*/ 307340 h 581660"/>
              <a:gd name="connsiteX10" fmla="*/ 579120 w 876300"/>
              <a:gd name="connsiteY10" fmla="*/ 279400 h 581660"/>
              <a:gd name="connsiteX11" fmla="*/ 680720 w 876300"/>
              <a:gd name="connsiteY11" fmla="*/ 149860 h 581660"/>
              <a:gd name="connsiteX12" fmla="*/ 541020 w 876300"/>
              <a:gd name="connsiteY12" fmla="*/ 0 h 581660"/>
              <a:gd name="connsiteX13" fmla="*/ 353060 w 876300"/>
              <a:gd name="connsiteY13" fmla="*/ 254000 h 581660"/>
              <a:gd name="connsiteX14" fmla="*/ 220980 w 876300"/>
              <a:gd name="connsiteY14" fmla="*/ 165100 h 581660"/>
              <a:gd name="connsiteX15" fmla="*/ 127000 w 876300"/>
              <a:gd name="connsiteY15" fmla="*/ 228600 h 581660"/>
              <a:gd name="connsiteX16" fmla="*/ 78740 w 876300"/>
              <a:gd name="connsiteY16" fmla="*/ 294640 h 581660"/>
              <a:gd name="connsiteX17" fmla="*/ 0 w 876300"/>
              <a:gd name="connsiteY17" fmla="*/ 434340 h 581660"/>
              <a:gd name="connsiteX18" fmla="*/ 25400 w 876300"/>
              <a:gd name="connsiteY18" fmla="*/ 497840 h 581660"/>
              <a:gd name="connsiteX0" fmla="*/ 25400 w 876300"/>
              <a:gd name="connsiteY0" fmla="*/ 497840 h 581660"/>
              <a:gd name="connsiteX1" fmla="*/ 187960 w 876300"/>
              <a:gd name="connsiteY1" fmla="*/ 292100 h 581660"/>
              <a:gd name="connsiteX2" fmla="*/ 388620 w 876300"/>
              <a:gd name="connsiteY2" fmla="*/ 434340 h 581660"/>
              <a:gd name="connsiteX3" fmla="*/ 480060 w 876300"/>
              <a:gd name="connsiteY3" fmla="*/ 320040 h 581660"/>
              <a:gd name="connsiteX4" fmla="*/ 652780 w 876300"/>
              <a:gd name="connsiteY4" fmla="*/ 581660 h 581660"/>
              <a:gd name="connsiteX5" fmla="*/ 782320 w 876300"/>
              <a:gd name="connsiteY5" fmla="*/ 553720 h 581660"/>
              <a:gd name="connsiteX6" fmla="*/ 772160 w 876300"/>
              <a:gd name="connsiteY6" fmla="*/ 492760 h 581660"/>
              <a:gd name="connsiteX7" fmla="*/ 876300 w 876300"/>
              <a:gd name="connsiteY7" fmla="*/ 477520 h 581660"/>
              <a:gd name="connsiteX8" fmla="*/ 858520 w 876300"/>
              <a:gd name="connsiteY8" fmla="*/ 353060 h 581660"/>
              <a:gd name="connsiteX9" fmla="*/ 678180 w 876300"/>
              <a:gd name="connsiteY9" fmla="*/ 307340 h 581660"/>
              <a:gd name="connsiteX10" fmla="*/ 579120 w 876300"/>
              <a:gd name="connsiteY10" fmla="*/ 279400 h 581660"/>
              <a:gd name="connsiteX11" fmla="*/ 680720 w 876300"/>
              <a:gd name="connsiteY11" fmla="*/ 149860 h 581660"/>
              <a:gd name="connsiteX12" fmla="*/ 541020 w 876300"/>
              <a:gd name="connsiteY12" fmla="*/ 0 h 581660"/>
              <a:gd name="connsiteX13" fmla="*/ 353060 w 876300"/>
              <a:gd name="connsiteY13" fmla="*/ 254000 h 581660"/>
              <a:gd name="connsiteX14" fmla="*/ 220980 w 876300"/>
              <a:gd name="connsiteY14" fmla="*/ 165100 h 581660"/>
              <a:gd name="connsiteX15" fmla="*/ 127000 w 876300"/>
              <a:gd name="connsiteY15" fmla="*/ 228600 h 581660"/>
              <a:gd name="connsiteX16" fmla="*/ 78740 w 876300"/>
              <a:gd name="connsiteY16" fmla="*/ 294640 h 581660"/>
              <a:gd name="connsiteX17" fmla="*/ 0 w 876300"/>
              <a:gd name="connsiteY17" fmla="*/ 434340 h 581660"/>
              <a:gd name="connsiteX18" fmla="*/ 25400 w 876300"/>
              <a:gd name="connsiteY18" fmla="*/ 497840 h 581660"/>
              <a:gd name="connsiteX0" fmla="*/ 25400 w 876300"/>
              <a:gd name="connsiteY0" fmla="*/ 497840 h 553720"/>
              <a:gd name="connsiteX1" fmla="*/ 187960 w 876300"/>
              <a:gd name="connsiteY1" fmla="*/ 292100 h 553720"/>
              <a:gd name="connsiteX2" fmla="*/ 388620 w 876300"/>
              <a:gd name="connsiteY2" fmla="*/ 434340 h 553720"/>
              <a:gd name="connsiteX3" fmla="*/ 480060 w 876300"/>
              <a:gd name="connsiteY3" fmla="*/ 320040 h 553720"/>
              <a:gd name="connsiteX4" fmla="*/ 782320 w 876300"/>
              <a:gd name="connsiteY4" fmla="*/ 553720 h 553720"/>
              <a:gd name="connsiteX5" fmla="*/ 772160 w 876300"/>
              <a:gd name="connsiteY5" fmla="*/ 492760 h 553720"/>
              <a:gd name="connsiteX6" fmla="*/ 876300 w 876300"/>
              <a:gd name="connsiteY6" fmla="*/ 477520 h 553720"/>
              <a:gd name="connsiteX7" fmla="*/ 858520 w 876300"/>
              <a:gd name="connsiteY7" fmla="*/ 353060 h 553720"/>
              <a:gd name="connsiteX8" fmla="*/ 678180 w 876300"/>
              <a:gd name="connsiteY8" fmla="*/ 307340 h 553720"/>
              <a:gd name="connsiteX9" fmla="*/ 579120 w 876300"/>
              <a:gd name="connsiteY9" fmla="*/ 279400 h 553720"/>
              <a:gd name="connsiteX10" fmla="*/ 680720 w 876300"/>
              <a:gd name="connsiteY10" fmla="*/ 149860 h 553720"/>
              <a:gd name="connsiteX11" fmla="*/ 541020 w 876300"/>
              <a:gd name="connsiteY11" fmla="*/ 0 h 553720"/>
              <a:gd name="connsiteX12" fmla="*/ 353060 w 876300"/>
              <a:gd name="connsiteY12" fmla="*/ 254000 h 553720"/>
              <a:gd name="connsiteX13" fmla="*/ 220980 w 876300"/>
              <a:gd name="connsiteY13" fmla="*/ 165100 h 553720"/>
              <a:gd name="connsiteX14" fmla="*/ 127000 w 876300"/>
              <a:gd name="connsiteY14" fmla="*/ 228600 h 553720"/>
              <a:gd name="connsiteX15" fmla="*/ 78740 w 876300"/>
              <a:gd name="connsiteY15" fmla="*/ 294640 h 553720"/>
              <a:gd name="connsiteX16" fmla="*/ 0 w 876300"/>
              <a:gd name="connsiteY16" fmla="*/ 434340 h 553720"/>
              <a:gd name="connsiteX17" fmla="*/ 25400 w 876300"/>
              <a:gd name="connsiteY17" fmla="*/ 497840 h 553720"/>
              <a:gd name="connsiteX0" fmla="*/ 25400 w 876300"/>
              <a:gd name="connsiteY0" fmla="*/ 497840 h 497840"/>
              <a:gd name="connsiteX1" fmla="*/ 187960 w 876300"/>
              <a:gd name="connsiteY1" fmla="*/ 292100 h 497840"/>
              <a:gd name="connsiteX2" fmla="*/ 388620 w 876300"/>
              <a:gd name="connsiteY2" fmla="*/ 434340 h 497840"/>
              <a:gd name="connsiteX3" fmla="*/ 480060 w 876300"/>
              <a:gd name="connsiteY3" fmla="*/ 320040 h 497840"/>
              <a:gd name="connsiteX4" fmla="*/ 772160 w 876300"/>
              <a:gd name="connsiteY4" fmla="*/ 492760 h 497840"/>
              <a:gd name="connsiteX5" fmla="*/ 876300 w 876300"/>
              <a:gd name="connsiteY5" fmla="*/ 477520 h 497840"/>
              <a:gd name="connsiteX6" fmla="*/ 858520 w 876300"/>
              <a:gd name="connsiteY6" fmla="*/ 353060 h 497840"/>
              <a:gd name="connsiteX7" fmla="*/ 678180 w 876300"/>
              <a:gd name="connsiteY7" fmla="*/ 307340 h 497840"/>
              <a:gd name="connsiteX8" fmla="*/ 579120 w 876300"/>
              <a:gd name="connsiteY8" fmla="*/ 279400 h 497840"/>
              <a:gd name="connsiteX9" fmla="*/ 680720 w 876300"/>
              <a:gd name="connsiteY9" fmla="*/ 149860 h 497840"/>
              <a:gd name="connsiteX10" fmla="*/ 541020 w 876300"/>
              <a:gd name="connsiteY10" fmla="*/ 0 h 497840"/>
              <a:gd name="connsiteX11" fmla="*/ 353060 w 876300"/>
              <a:gd name="connsiteY11" fmla="*/ 254000 h 497840"/>
              <a:gd name="connsiteX12" fmla="*/ 220980 w 876300"/>
              <a:gd name="connsiteY12" fmla="*/ 165100 h 497840"/>
              <a:gd name="connsiteX13" fmla="*/ 127000 w 876300"/>
              <a:gd name="connsiteY13" fmla="*/ 228600 h 497840"/>
              <a:gd name="connsiteX14" fmla="*/ 78740 w 876300"/>
              <a:gd name="connsiteY14" fmla="*/ 294640 h 497840"/>
              <a:gd name="connsiteX15" fmla="*/ 0 w 876300"/>
              <a:gd name="connsiteY15" fmla="*/ 434340 h 497840"/>
              <a:gd name="connsiteX16" fmla="*/ 25400 w 876300"/>
              <a:gd name="connsiteY16" fmla="*/ 497840 h 49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6300" h="497840">
                <a:moveTo>
                  <a:pt x="25400" y="497840"/>
                </a:moveTo>
                <a:lnTo>
                  <a:pt x="187960" y="292100"/>
                </a:lnTo>
                <a:lnTo>
                  <a:pt x="388620" y="434340"/>
                </a:lnTo>
                <a:lnTo>
                  <a:pt x="480060" y="320040"/>
                </a:lnTo>
                <a:lnTo>
                  <a:pt x="772160" y="492760"/>
                </a:lnTo>
                <a:lnTo>
                  <a:pt x="876300" y="477520"/>
                </a:lnTo>
                <a:lnTo>
                  <a:pt x="858520" y="353060"/>
                </a:lnTo>
                <a:lnTo>
                  <a:pt x="678180" y="307340"/>
                </a:lnTo>
                <a:lnTo>
                  <a:pt x="579120" y="279400"/>
                </a:lnTo>
                <a:lnTo>
                  <a:pt x="680720" y="149860"/>
                </a:lnTo>
                <a:lnTo>
                  <a:pt x="541020" y="0"/>
                </a:lnTo>
                <a:lnTo>
                  <a:pt x="353060" y="254000"/>
                </a:lnTo>
                <a:lnTo>
                  <a:pt x="220980" y="165100"/>
                </a:lnTo>
                <a:lnTo>
                  <a:pt x="127000" y="228600"/>
                </a:lnTo>
                <a:lnTo>
                  <a:pt x="78740" y="294640"/>
                </a:lnTo>
                <a:lnTo>
                  <a:pt x="0" y="434340"/>
                </a:lnTo>
                <a:lnTo>
                  <a:pt x="25400" y="497840"/>
                </a:lnTo>
                <a:close/>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rtlCol="0" anchor="t" anchorCtr="0" compatLnSpc="1">
            <a:prstTxWarp prst="textNoShape">
              <a:avLst/>
            </a:prstTxWarp>
          </a:bodyP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フリーフォーム 19"/>
          <p:cNvSpPr/>
          <p:nvPr/>
        </p:nvSpPr>
        <p:spPr bwMode="auto">
          <a:xfrm>
            <a:off x="6660232" y="4221088"/>
            <a:ext cx="312098" cy="390351"/>
          </a:xfrm>
          <a:custGeom>
            <a:avLst/>
            <a:gdLst>
              <a:gd name="connsiteX0" fmla="*/ 184785 w 264795"/>
              <a:gd name="connsiteY0" fmla="*/ 219075 h 278130"/>
              <a:gd name="connsiteX1" fmla="*/ 129540 w 264795"/>
              <a:gd name="connsiteY1" fmla="*/ 182880 h 278130"/>
              <a:gd name="connsiteX2" fmla="*/ 55245 w 264795"/>
              <a:gd name="connsiteY2" fmla="*/ 278130 h 278130"/>
              <a:gd name="connsiteX3" fmla="*/ 0 w 264795"/>
              <a:gd name="connsiteY3" fmla="*/ 226695 h 278130"/>
              <a:gd name="connsiteX4" fmla="*/ 150495 w 264795"/>
              <a:gd name="connsiteY4" fmla="*/ 85725 h 278130"/>
              <a:gd name="connsiteX5" fmla="*/ 188595 w 264795"/>
              <a:gd name="connsiteY5" fmla="*/ 0 h 278130"/>
              <a:gd name="connsiteX6" fmla="*/ 264795 w 264795"/>
              <a:gd name="connsiteY6" fmla="*/ 36195 h 278130"/>
              <a:gd name="connsiteX7" fmla="*/ 264795 w 264795"/>
              <a:gd name="connsiteY7" fmla="*/ 68580 h 278130"/>
              <a:gd name="connsiteX8" fmla="*/ 232410 w 264795"/>
              <a:gd name="connsiteY8" fmla="*/ 158115 h 278130"/>
              <a:gd name="connsiteX9" fmla="*/ 184785 w 264795"/>
              <a:gd name="connsiteY9" fmla="*/ 219075 h 278130"/>
              <a:gd name="connsiteX0" fmla="*/ 184785 w 264795"/>
              <a:gd name="connsiteY0" fmla="*/ 219075 h 278130"/>
              <a:gd name="connsiteX1" fmla="*/ 129540 w 264795"/>
              <a:gd name="connsiteY1" fmla="*/ 182880 h 278130"/>
              <a:gd name="connsiteX2" fmla="*/ 55245 w 264795"/>
              <a:gd name="connsiteY2" fmla="*/ 278130 h 278130"/>
              <a:gd name="connsiteX3" fmla="*/ 0 w 264795"/>
              <a:gd name="connsiteY3" fmla="*/ 226695 h 278130"/>
              <a:gd name="connsiteX4" fmla="*/ 89535 w 264795"/>
              <a:gd name="connsiteY4" fmla="*/ 152400 h 278130"/>
              <a:gd name="connsiteX5" fmla="*/ 150495 w 264795"/>
              <a:gd name="connsiteY5" fmla="*/ 85725 h 278130"/>
              <a:gd name="connsiteX6" fmla="*/ 188595 w 264795"/>
              <a:gd name="connsiteY6" fmla="*/ 0 h 278130"/>
              <a:gd name="connsiteX7" fmla="*/ 264795 w 264795"/>
              <a:gd name="connsiteY7" fmla="*/ 36195 h 278130"/>
              <a:gd name="connsiteX8" fmla="*/ 264795 w 264795"/>
              <a:gd name="connsiteY8" fmla="*/ 68580 h 278130"/>
              <a:gd name="connsiteX9" fmla="*/ 232410 w 264795"/>
              <a:gd name="connsiteY9" fmla="*/ 158115 h 278130"/>
              <a:gd name="connsiteX10" fmla="*/ 184785 w 264795"/>
              <a:gd name="connsiteY10" fmla="*/ 219075 h 278130"/>
              <a:gd name="connsiteX0" fmla="*/ 184785 w 264795"/>
              <a:gd name="connsiteY0" fmla="*/ 219075 h 346710"/>
              <a:gd name="connsiteX1" fmla="*/ 41910 w 264795"/>
              <a:gd name="connsiteY1" fmla="*/ 346710 h 346710"/>
              <a:gd name="connsiteX2" fmla="*/ 55245 w 264795"/>
              <a:gd name="connsiteY2" fmla="*/ 278130 h 346710"/>
              <a:gd name="connsiteX3" fmla="*/ 0 w 264795"/>
              <a:gd name="connsiteY3" fmla="*/ 226695 h 346710"/>
              <a:gd name="connsiteX4" fmla="*/ 89535 w 264795"/>
              <a:gd name="connsiteY4" fmla="*/ 152400 h 346710"/>
              <a:gd name="connsiteX5" fmla="*/ 150495 w 264795"/>
              <a:gd name="connsiteY5" fmla="*/ 85725 h 346710"/>
              <a:gd name="connsiteX6" fmla="*/ 188595 w 264795"/>
              <a:gd name="connsiteY6" fmla="*/ 0 h 346710"/>
              <a:gd name="connsiteX7" fmla="*/ 264795 w 264795"/>
              <a:gd name="connsiteY7" fmla="*/ 36195 h 346710"/>
              <a:gd name="connsiteX8" fmla="*/ 264795 w 264795"/>
              <a:gd name="connsiteY8" fmla="*/ 68580 h 346710"/>
              <a:gd name="connsiteX9" fmla="*/ 232410 w 264795"/>
              <a:gd name="connsiteY9" fmla="*/ 158115 h 346710"/>
              <a:gd name="connsiteX10" fmla="*/ 184785 w 264795"/>
              <a:gd name="connsiteY10" fmla="*/ 219075 h 346710"/>
              <a:gd name="connsiteX0" fmla="*/ 184785 w 264795"/>
              <a:gd name="connsiteY0" fmla="*/ 219075 h 346710"/>
              <a:gd name="connsiteX1" fmla="*/ 41910 w 264795"/>
              <a:gd name="connsiteY1" fmla="*/ 346710 h 346710"/>
              <a:gd name="connsiteX2" fmla="*/ 55245 w 264795"/>
              <a:gd name="connsiteY2" fmla="*/ 278130 h 346710"/>
              <a:gd name="connsiteX3" fmla="*/ 0 w 264795"/>
              <a:gd name="connsiteY3" fmla="*/ 226695 h 346710"/>
              <a:gd name="connsiteX4" fmla="*/ 89535 w 264795"/>
              <a:gd name="connsiteY4" fmla="*/ 152400 h 346710"/>
              <a:gd name="connsiteX5" fmla="*/ 150495 w 264795"/>
              <a:gd name="connsiteY5" fmla="*/ 85725 h 346710"/>
              <a:gd name="connsiteX6" fmla="*/ 188595 w 264795"/>
              <a:gd name="connsiteY6" fmla="*/ 0 h 346710"/>
              <a:gd name="connsiteX7" fmla="*/ 264795 w 264795"/>
              <a:gd name="connsiteY7" fmla="*/ 36195 h 346710"/>
              <a:gd name="connsiteX8" fmla="*/ 264795 w 264795"/>
              <a:gd name="connsiteY8" fmla="*/ 68580 h 346710"/>
              <a:gd name="connsiteX9" fmla="*/ 232410 w 264795"/>
              <a:gd name="connsiteY9" fmla="*/ 158115 h 346710"/>
              <a:gd name="connsiteX10" fmla="*/ 184785 w 264795"/>
              <a:gd name="connsiteY10" fmla="*/ 219075 h 346710"/>
              <a:gd name="connsiteX0" fmla="*/ 196340 w 276350"/>
              <a:gd name="connsiteY0" fmla="*/ 219075 h 348682"/>
              <a:gd name="connsiteX1" fmla="*/ 53465 w 276350"/>
              <a:gd name="connsiteY1" fmla="*/ 346710 h 348682"/>
              <a:gd name="connsiteX2" fmla="*/ 125 w 276350"/>
              <a:gd name="connsiteY2" fmla="*/ 287655 h 348682"/>
              <a:gd name="connsiteX3" fmla="*/ 66800 w 276350"/>
              <a:gd name="connsiteY3" fmla="*/ 278130 h 348682"/>
              <a:gd name="connsiteX4" fmla="*/ 11555 w 276350"/>
              <a:gd name="connsiteY4" fmla="*/ 226695 h 348682"/>
              <a:gd name="connsiteX5" fmla="*/ 101090 w 276350"/>
              <a:gd name="connsiteY5" fmla="*/ 152400 h 348682"/>
              <a:gd name="connsiteX6" fmla="*/ 162050 w 276350"/>
              <a:gd name="connsiteY6" fmla="*/ 85725 h 348682"/>
              <a:gd name="connsiteX7" fmla="*/ 200150 w 276350"/>
              <a:gd name="connsiteY7" fmla="*/ 0 h 348682"/>
              <a:gd name="connsiteX8" fmla="*/ 276350 w 276350"/>
              <a:gd name="connsiteY8" fmla="*/ 36195 h 348682"/>
              <a:gd name="connsiteX9" fmla="*/ 276350 w 276350"/>
              <a:gd name="connsiteY9" fmla="*/ 68580 h 348682"/>
              <a:gd name="connsiteX10" fmla="*/ 243965 w 276350"/>
              <a:gd name="connsiteY10" fmla="*/ 158115 h 348682"/>
              <a:gd name="connsiteX11" fmla="*/ 196340 w 276350"/>
              <a:gd name="connsiteY11" fmla="*/ 219075 h 348682"/>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91624 w 266884"/>
              <a:gd name="connsiteY5" fmla="*/ 152400 h 348793"/>
              <a:gd name="connsiteX6" fmla="*/ 152584 w 266884"/>
              <a:gd name="connsiteY6" fmla="*/ 85725 h 348793"/>
              <a:gd name="connsiteX7" fmla="*/ 190684 w 266884"/>
              <a:gd name="connsiteY7" fmla="*/ 0 h 348793"/>
              <a:gd name="connsiteX8" fmla="*/ 266884 w 266884"/>
              <a:gd name="connsiteY8" fmla="*/ 36195 h 348793"/>
              <a:gd name="connsiteX9" fmla="*/ 266884 w 266884"/>
              <a:gd name="connsiteY9" fmla="*/ 68580 h 348793"/>
              <a:gd name="connsiteX10" fmla="*/ 234499 w 266884"/>
              <a:gd name="connsiteY10" fmla="*/ 158115 h 348793"/>
              <a:gd name="connsiteX11" fmla="*/ 186874 w 266884"/>
              <a:gd name="connsiteY11"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91624 w 266884"/>
              <a:gd name="connsiteY6" fmla="*/ 152400 h 348793"/>
              <a:gd name="connsiteX7" fmla="*/ 152584 w 266884"/>
              <a:gd name="connsiteY7" fmla="*/ 85725 h 348793"/>
              <a:gd name="connsiteX8" fmla="*/ 190684 w 266884"/>
              <a:gd name="connsiteY8" fmla="*/ 0 h 348793"/>
              <a:gd name="connsiteX9" fmla="*/ 266884 w 266884"/>
              <a:gd name="connsiteY9" fmla="*/ 36195 h 348793"/>
              <a:gd name="connsiteX10" fmla="*/ 266884 w 266884"/>
              <a:gd name="connsiteY10" fmla="*/ 68580 h 348793"/>
              <a:gd name="connsiteX11" fmla="*/ 234499 w 266884"/>
              <a:gd name="connsiteY11" fmla="*/ 158115 h 348793"/>
              <a:gd name="connsiteX12" fmla="*/ 186874 w 266884"/>
              <a:gd name="connsiteY12"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118294 w 266884"/>
              <a:gd name="connsiteY6" fmla="*/ 226695 h 348793"/>
              <a:gd name="connsiteX7" fmla="*/ 152584 w 266884"/>
              <a:gd name="connsiteY7" fmla="*/ 85725 h 348793"/>
              <a:gd name="connsiteX8" fmla="*/ 190684 w 266884"/>
              <a:gd name="connsiteY8" fmla="*/ 0 h 348793"/>
              <a:gd name="connsiteX9" fmla="*/ 266884 w 266884"/>
              <a:gd name="connsiteY9" fmla="*/ 36195 h 348793"/>
              <a:gd name="connsiteX10" fmla="*/ 266884 w 266884"/>
              <a:gd name="connsiteY10" fmla="*/ 68580 h 348793"/>
              <a:gd name="connsiteX11" fmla="*/ 234499 w 266884"/>
              <a:gd name="connsiteY11" fmla="*/ 158115 h 348793"/>
              <a:gd name="connsiteX12" fmla="*/ 186874 w 266884"/>
              <a:gd name="connsiteY12"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53524 w 266884"/>
              <a:gd name="connsiteY5" fmla="*/ 171450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53524 w 266884"/>
              <a:gd name="connsiteY5" fmla="*/ 171450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3049 w 266884"/>
              <a:gd name="connsiteY5" fmla="*/ 165735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884" h="348793">
                <a:moveTo>
                  <a:pt x="186874" y="219075"/>
                </a:moveTo>
                <a:lnTo>
                  <a:pt x="43999" y="346710"/>
                </a:lnTo>
                <a:cubicBezTo>
                  <a:pt x="16059" y="360362"/>
                  <a:pt x="-2038" y="302895"/>
                  <a:pt x="184" y="291465"/>
                </a:cubicBezTo>
                <a:cubicBezTo>
                  <a:pt x="2407" y="280035"/>
                  <a:pt x="60191" y="290512"/>
                  <a:pt x="57334" y="278130"/>
                </a:cubicBezTo>
                <a:lnTo>
                  <a:pt x="2089" y="226695"/>
                </a:lnTo>
                <a:cubicBezTo>
                  <a:pt x="4311" y="208915"/>
                  <a:pt x="55747" y="176213"/>
                  <a:pt x="63049" y="165735"/>
                </a:cubicBezTo>
                <a:cubicBezTo>
                  <a:pt x="77972" y="153353"/>
                  <a:pt x="104959" y="234950"/>
                  <a:pt x="118294" y="226695"/>
                </a:cubicBezTo>
                <a:cubicBezTo>
                  <a:pt x="129724" y="211455"/>
                  <a:pt x="177349" y="167640"/>
                  <a:pt x="181159" y="146685"/>
                </a:cubicBezTo>
                <a:lnTo>
                  <a:pt x="152584" y="85725"/>
                </a:lnTo>
                <a:lnTo>
                  <a:pt x="190684" y="0"/>
                </a:lnTo>
                <a:lnTo>
                  <a:pt x="266884" y="36195"/>
                </a:lnTo>
                <a:lnTo>
                  <a:pt x="266884" y="68580"/>
                </a:lnTo>
                <a:lnTo>
                  <a:pt x="234499" y="158115"/>
                </a:lnTo>
                <a:lnTo>
                  <a:pt x="186874" y="219075"/>
                </a:lnTo>
                <a:close/>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rtlCol="0" anchor="t" anchorCtr="0" compatLnSpc="1">
            <a:prstTxWarp prst="textNoShape">
              <a:avLst/>
            </a:prstTxWarp>
          </a:bodyP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5163985" y="5064279"/>
            <a:ext cx="1640263" cy="707886"/>
          </a:xfrm>
          <a:prstGeom prst="rect">
            <a:avLst/>
          </a:prstGeom>
          <a:solidFill>
            <a:schemeClr val="bg1">
              <a:alpha val="50000"/>
            </a:schemeClr>
          </a:solidFill>
        </p:spPr>
        <p:txBody>
          <a:bodyPr wrap="square" rtlCol="0">
            <a:spAutoFit/>
          </a:bodyPr>
          <a:lstStyle/>
          <a:p>
            <a:pPr>
              <a:lnSpc>
                <a:spcPts val="12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タウン管理財団の資産譲渡</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・北側</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H26.1</a:t>
            </a:r>
          </a:p>
          <a:p>
            <a:pPr>
              <a:lnSpc>
                <a:spcPts val="12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・南側</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H26.8</a:t>
            </a:r>
          </a:p>
        </p:txBody>
      </p:sp>
      <p:cxnSp>
        <p:nvCxnSpPr>
          <p:cNvPr id="22" name="直線コネクタ 21"/>
          <p:cNvCxnSpPr>
            <a:endCxn id="20" idx="2"/>
          </p:cNvCxnSpPr>
          <p:nvPr/>
        </p:nvCxnSpPr>
        <p:spPr>
          <a:xfrm flipV="1">
            <a:off x="6260715" y="4547280"/>
            <a:ext cx="399732" cy="5353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endCxn id="19" idx="0"/>
          </p:cNvCxnSpPr>
          <p:nvPr/>
        </p:nvCxnSpPr>
        <p:spPr>
          <a:xfrm flipV="1">
            <a:off x="6260715" y="4840092"/>
            <a:ext cx="710769" cy="2425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8028384" y="4149080"/>
            <a:ext cx="1111960" cy="553998"/>
          </a:xfrm>
          <a:prstGeom prst="rect">
            <a:avLst/>
          </a:prstGeom>
          <a:solidFill>
            <a:schemeClr val="bg1">
              <a:alpha val="50000"/>
            </a:schemeClr>
          </a:solidFill>
        </p:spPr>
        <p:txBody>
          <a:bodyPr wrap="square" rtlCol="0">
            <a:spAutoFit/>
          </a:bodyPr>
          <a:lstStyle/>
          <a:p>
            <a:pPr>
              <a:lnSpc>
                <a:spcPts val="12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府営三原台第１住宅建替え</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（予定）</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 name="直線コネクタ 24"/>
          <p:cNvCxnSpPr/>
          <p:nvPr/>
        </p:nvCxnSpPr>
        <p:spPr>
          <a:xfrm>
            <a:off x="7928169" y="4270355"/>
            <a:ext cx="164214" cy="467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6660232" y="2636912"/>
            <a:ext cx="2073905" cy="400110"/>
          </a:xfrm>
          <a:prstGeom prst="rect">
            <a:avLst/>
          </a:prstGeom>
          <a:solidFill>
            <a:schemeClr val="bg1">
              <a:alpha val="50000"/>
            </a:schemeClr>
          </a:solidFill>
        </p:spPr>
        <p:txBody>
          <a:bodyPr wrap="square" rtlCol="0">
            <a:spAutoFit/>
          </a:bodyPr>
          <a:lstStyle/>
          <a:p>
            <a:pPr>
              <a:lnSpc>
                <a:spcPts val="12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田園公園・泉ヶ丘プール</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再整備（予定）</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 name="直線コネクタ 26"/>
          <p:cNvCxnSpPr/>
          <p:nvPr/>
        </p:nvCxnSpPr>
        <p:spPr>
          <a:xfrm>
            <a:off x="7312526" y="3655208"/>
            <a:ext cx="13276" cy="325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フリーフォーム 27"/>
          <p:cNvSpPr/>
          <p:nvPr/>
        </p:nvSpPr>
        <p:spPr bwMode="auto">
          <a:xfrm>
            <a:off x="6486787" y="3634936"/>
            <a:ext cx="147030" cy="166294"/>
          </a:xfrm>
          <a:custGeom>
            <a:avLst/>
            <a:gdLst>
              <a:gd name="connsiteX0" fmla="*/ 53340 w 125730"/>
              <a:gd name="connsiteY0" fmla="*/ 148590 h 148590"/>
              <a:gd name="connsiteX1" fmla="*/ 125730 w 125730"/>
              <a:gd name="connsiteY1" fmla="*/ 83820 h 148590"/>
              <a:gd name="connsiteX2" fmla="*/ 60960 w 125730"/>
              <a:gd name="connsiteY2" fmla="*/ 0 h 148590"/>
              <a:gd name="connsiteX3" fmla="*/ 0 w 125730"/>
              <a:gd name="connsiteY3" fmla="*/ 26670 h 148590"/>
              <a:gd name="connsiteX4" fmla="*/ 11430 w 125730"/>
              <a:gd name="connsiteY4" fmla="*/ 110490 h 148590"/>
              <a:gd name="connsiteX5" fmla="*/ 53340 w 125730"/>
              <a:gd name="connsiteY5" fmla="*/ 14859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730" h="148590">
                <a:moveTo>
                  <a:pt x="53340" y="148590"/>
                </a:moveTo>
                <a:lnTo>
                  <a:pt x="125730" y="83820"/>
                </a:lnTo>
                <a:lnTo>
                  <a:pt x="60960" y="0"/>
                </a:lnTo>
                <a:lnTo>
                  <a:pt x="0" y="26670"/>
                </a:lnTo>
                <a:lnTo>
                  <a:pt x="11430" y="110490"/>
                </a:lnTo>
                <a:lnTo>
                  <a:pt x="53340" y="148590"/>
                </a:lnTo>
                <a:close/>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rtlCol="0" anchor="t" anchorCtr="0" compatLnSpc="1">
            <a:prstTxWarp prst="textNoShape">
              <a:avLst/>
            </a:prstTxWarp>
          </a:bodyP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Oval 3"/>
          <p:cNvSpPr>
            <a:spLocks noChangeArrowheads="1"/>
          </p:cNvSpPr>
          <p:nvPr/>
        </p:nvSpPr>
        <p:spPr bwMode="auto">
          <a:xfrm rot="20773161">
            <a:off x="7461444" y="3795960"/>
            <a:ext cx="953075" cy="366151"/>
          </a:xfrm>
          <a:prstGeom prst="ellipse">
            <a:avLst/>
          </a:prstGeom>
          <a:noFill/>
          <a:ln w="19050" algn="ctr">
            <a:solidFill>
              <a:srgbClr val="FF0000"/>
            </a:solidFill>
            <a:prstDash val="sysDot"/>
            <a:round/>
            <a:headEnd/>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5445441" y="3076595"/>
            <a:ext cx="1506480" cy="400110"/>
          </a:xfrm>
          <a:prstGeom prst="rect">
            <a:avLst/>
          </a:prstGeom>
          <a:solidFill>
            <a:schemeClr val="bg1">
              <a:alpha val="50000"/>
            </a:schemeClr>
          </a:solidFill>
        </p:spPr>
        <p:txBody>
          <a:bodyPr wrap="square" rtlCol="0">
            <a:spAutoFit/>
          </a:bodyPr>
          <a:lstStyle/>
          <a:p>
            <a:pPr>
              <a:lnSpc>
                <a:spcPts val="12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南保健センターの跡地活用</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5105170" y="4117048"/>
            <a:ext cx="1455132" cy="400110"/>
          </a:xfrm>
          <a:prstGeom prst="rect">
            <a:avLst/>
          </a:prstGeom>
          <a:solidFill>
            <a:schemeClr val="bg1">
              <a:alpha val="50000"/>
            </a:schemeClr>
          </a:solidFill>
        </p:spPr>
        <p:txBody>
          <a:bodyPr wrap="square" rtlCol="0">
            <a:spAutoFit/>
          </a:bodyPr>
          <a:lstStyle/>
          <a:p>
            <a:pPr>
              <a:lnSpc>
                <a:spcPts val="12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泉北高速鉄道の</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民営化（</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a:stCxn id="28" idx="3"/>
          </p:cNvCxnSpPr>
          <p:nvPr/>
        </p:nvCxnSpPr>
        <p:spPr>
          <a:xfrm flipH="1" flipV="1">
            <a:off x="6385893" y="3477230"/>
            <a:ext cx="100894" cy="1875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flipV="1">
            <a:off x="7984428" y="4809515"/>
            <a:ext cx="565" cy="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bwMode="auto">
          <a:xfrm>
            <a:off x="5076056" y="2032612"/>
            <a:ext cx="3834016" cy="279648"/>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74295" tIns="8890" rIns="74295" bIns="8890" numCol="1" rtlCol="0" anchor="ctr" anchorCtr="0" compatLnSpc="1">
            <a:prstTxWarp prst="textNoShape">
              <a:avLst/>
            </a:prstTxWarp>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今後の土地利用転換等の状況</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323528" y="159144"/>
            <a:ext cx="8136904"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（３）主なプロジェクトの今後の方向性</a:t>
            </a:r>
          </a:p>
        </p:txBody>
      </p:sp>
      <p:cxnSp>
        <p:nvCxnSpPr>
          <p:cNvPr id="42" name="直線コネクタ 41"/>
          <p:cNvCxnSpPr>
            <a:stCxn id="29" idx="0"/>
          </p:cNvCxnSpPr>
          <p:nvPr/>
        </p:nvCxnSpPr>
        <p:spPr>
          <a:xfrm flipV="1">
            <a:off x="7894372" y="3541773"/>
            <a:ext cx="110989" cy="2594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bwMode="auto">
          <a:xfrm>
            <a:off x="436510" y="3933056"/>
            <a:ext cx="4248472" cy="288032"/>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74295" tIns="8890" rIns="74295" bIns="8890" numCol="1" rtlCol="0" anchor="ctr" anchorCtr="0" compatLnSpc="1">
            <a:prstTxWarp prst="textNoShape">
              <a:avLst/>
            </a:prstTxWarp>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目標実現に向けての基本方針</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40"/>
          <p:cNvSpPr/>
          <p:nvPr/>
        </p:nvSpPr>
        <p:spPr bwMode="auto">
          <a:xfrm>
            <a:off x="403908" y="4473116"/>
            <a:ext cx="1872208" cy="1872000"/>
          </a:xfrm>
          <a:prstGeom prst="ellipse">
            <a:avLst/>
          </a:prstGeom>
          <a:gradFill flip="none" rotWithShape="1">
            <a:gsLst>
              <a:gs pos="0">
                <a:schemeClr val="accent3">
                  <a:lumMod val="40000"/>
                  <a:lumOff val="60000"/>
                </a:schemeClr>
              </a:gs>
              <a:gs pos="100000">
                <a:srgbClr val="FFC000"/>
              </a:gs>
            </a:gsLst>
            <a:path path="rect">
              <a:fillToRect l="50000" t="50000" r="50000" b="50000"/>
            </a:path>
            <a:tileRect/>
          </a:grad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74295" tIns="8890" rIns="74295" bIns="8890" numCol="1" rtlCol="0" anchor="t" anchorCtr="0" compatLnSpc="1">
            <a:prstTxWarp prst="textNoShape">
              <a:avLst/>
            </a:prstTxWarp>
          </a:bodyPr>
          <a:lstStyle/>
          <a:p>
            <a:pPr algn="ctr"/>
            <a:endParaRPr kumimoji="1" lang="ja-JP" altLang="en-US"/>
          </a:p>
        </p:txBody>
      </p:sp>
      <p:sp>
        <p:nvSpPr>
          <p:cNvPr id="43" name="円/楕円 42"/>
          <p:cNvSpPr/>
          <p:nvPr/>
        </p:nvSpPr>
        <p:spPr bwMode="auto">
          <a:xfrm>
            <a:off x="2852180" y="4467475"/>
            <a:ext cx="1872208" cy="1872000"/>
          </a:xfrm>
          <a:prstGeom prst="ellipse">
            <a:avLst/>
          </a:prstGeom>
          <a:gradFill>
            <a:gsLst>
              <a:gs pos="0">
                <a:schemeClr val="accent2">
                  <a:lumMod val="40000"/>
                  <a:lumOff val="60000"/>
                </a:schemeClr>
              </a:gs>
              <a:gs pos="100000">
                <a:schemeClr val="accent2"/>
              </a:gs>
            </a:gsLst>
            <a:path path="rect">
              <a:fillToRect l="50000" t="50000" r="50000" b="50000"/>
            </a:path>
          </a:gradFill>
          <a:ln>
            <a:noFill/>
            <a:headEnd/>
            <a:tailEn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74295" tIns="8890" rIns="74295" bIns="8890" numCol="1" rtlCol="0" anchor="t" anchorCtr="0" compatLnSpc="1">
            <a:prstTxWarp prst="textNoShape">
              <a:avLst/>
            </a:prstTxWarp>
          </a:bodyPr>
          <a:lstStyle/>
          <a:p>
            <a:pPr algn="ctr"/>
            <a:endParaRPr kumimoji="1" lang="ja-JP" altLang="en-US"/>
          </a:p>
        </p:txBody>
      </p:sp>
      <p:sp>
        <p:nvSpPr>
          <p:cNvPr id="44" name="テキスト ボックス 43"/>
          <p:cNvSpPr txBox="1"/>
          <p:nvPr/>
        </p:nvSpPr>
        <p:spPr>
          <a:xfrm>
            <a:off x="35496" y="4811037"/>
            <a:ext cx="2592288" cy="1092607"/>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夢と憧れのライブタウン泉ヶ丘</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豊かな自然環境、多様な</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商業機能</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や文化機能等に触れ、訪れたい、住んでみたい、働いてみたいと思えるまち</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2564148" y="4797152"/>
            <a:ext cx="2592288" cy="1092607"/>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ふるさとライブタウン泉ヶ丘</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アクティブ</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な暮らしを実現することを通じて、ふるさととして誇りを持ち、住み続けることができるまち</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2" name="直線コネクタ 31"/>
          <p:cNvCxnSpPr/>
          <p:nvPr/>
        </p:nvCxnSpPr>
        <p:spPr>
          <a:xfrm>
            <a:off x="7312526" y="3037022"/>
            <a:ext cx="344673" cy="764208"/>
          </a:xfrm>
          <a:prstGeom prst="line">
            <a:avLst/>
          </a:prstGeom>
        </p:spPr>
        <p:style>
          <a:lnRef idx="1">
            <a:schemeClr val="dk1"/>
          </a:lnRef>
          <a:fillRef idx="0">
            <a:schemeClr val="dk1"/>
          </a:fillRef>
          <a:effectRef idx="0">
            <a:schemeClr val="dk1"/>
          </a:effectRef>
          <a:fontRef idx="minor">
            <a:schemeClr val="tx1"/>
          </a:fontRef>
        </p:style>
      </p:cxnSp>
      <p:cxnSp>
        <p:nvCxnSpPr>
          <p:cNvPr id="38" name="直線コネクタ 37"/>
          <p:cNvCxnSpPr/>
          <p:nvPr/>
        </p:nvCxnSpPr>
        <p:spPr>
          <a:xfrm>
            <a:off x="8319422" y="4947105"/>
            <a:ext cx="113106" cy="2710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2403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a:t>
            </a:fld>
            <a:endParaRPr lang="ja-JP" altLang="en-US" dirty="0">
              <a:solidFill>
                <a:prstClr val="black"/>
              </a:solidFill>
            </a:endParaRPr>
          </a:p>
        </p:txBody>
      </p:sp>
      <p:sp>
        <p:nvSpPr>
          <p:cNvPr id="8" name="正方形/長方形 7"/>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１）改革</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認識</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965205950"/>
              </p:ext>
            </p:extLst>
          </p:nvPr>
        </p:nvGraphicFramePr>
        <p:xfrm>
          <a:off x="535502" y="1700808"/>
          <a:ext cx="8072996"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2"/>
          <p:cNvSpPr>
            <a:spLocks noChangeArrowheads="1"/>
          </p:cNvSpPr>
          <p:nvPr/>
        </p:nvSpPr>
        <p:spPr bwMode="auto">
          <a:xfrm>
            <a:off x="465490" y="723217"/>
            <a:ext cx="720117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実質公債費比率の推計（粗い試算による）</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609878" y="1029604"/>
            <a:ext cx="7676952" cy="307777"/>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H26.2</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版粗い試算では、財政健全化団体（実質公債費比率</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％以上）を回避できる予測。</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897166" y="2492896"/>
            <a:ext cx="66971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897166" y="3356992"/>
            <a:ext cx="6697116"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256520" y="2226131"/>
            <a:ext cx="699855" cy="276999"/>
          </a:xfrm>
          <a:prstGeom prst="rect">
            <a:avLst/>
          </a:prstGeom>
          <a:noFill/>
        </p:spPr>
        <p:txBody>
          <a:bodyPr wrap="square" rtlCol="0">
            <a:spAutoFit/>
          </a:bodyPr>
          <a:lstStyle/>
          <a:p>
            <a:r>
              <a:rPr lang="en-US" altLang="ja-JP" sz="1200" dirty="0" smtClean="0">
                <a:solidFill>
                  <a:prstClr val="black"/>
                </a:solidFill>
              </a:rPr>
              <a:t>25</a:t>
            </a:r>
            <a:r>
              <a:rPr lang="ja-JP" altLang="en-US" sz="1200" dirty="0" smtClean="0">
                <a:solidFill>
                  <a:prstClr val="black"/>
                </a:solidFill>
              </a:rPr>
              <a:t>％</a:t>
            </a:r>
            <a:endParaRPr lang="ja-JP" altLang="en-US" sz="1200" dirty="0">
              <a:solidFill>
                <a:prstClr val="black"/>
              </a:solidFill>
            </a:endParaRPr>
          </a:p>
        </p:txBody>
      </p:sp>
      <p:sp>
        <p:nvSpPr>
          <p:cNvPr id="20" name="テキスト ボックス 19"/>
          <p:cNvSpPr txBox="1"/>
          <p:nvPr/>
        </p:nvSpPr>
        <p:spPr>
          <a:xfrm>
            <a:off x="7256520" y="3079993"/>
            <a:ext cx="627847" cy="276999"/>
          </a:xfrm>
          <a:prstGeom prst="rect">
            <a:avLst/>
          </a:prstGeom>
          <a:noFill/>
        </p:spPr>
        <p:txBody>
          <a:bodyPr wrap="square" rtlCol="0">
            <a:spAutoFit/>
          </a:bodyPr>
          <a:lstStyle/>
          <a:p>
            <a:r>
              <a:rPr lang="en-US" altLang="ja-JP" sz="1200" dirty="0" smtClean="0">
                <a:solidFill>
                  <a:prstClr val="black"/>
                </a:solidFill>
              </a:rPr>
              <a:t>18</a:t>
            </a:r>
            <a:r>
              <a:rPr lang="ja-JP" altLang="en-US" sz="1200" dirty="0" smtClean="0">
                <a:solidFill>
                  <a:prstClr val="black"/>
                </a:solidFill>
              </a:rPr>
              <a:t>％</a:t>
            </a:r>
            <a:endParaRPr lang="ja-JP" altLang="en-US" sz="1200" dirty="0">
              <a:solidFill>
                <a:prstClr val="black"/>
              </a:solidFill>
            </a:endParaRPr>
          </a:p>
        </p:txBody>
      </p:sp>
      <p:sp>
        <p:nvSpPr>
          <p:cNvPr id="13" name="テキスト ボックス 12"/>
          <p:cNvSpPr txBox="1"/>
          <p:nvPr/>
        </p:nvSpPr>
        <p:spPr>
          <a:xfrm>
            <a:off x="487950" y="5606871"/>
            <a:ext cx="7994942" cy="1200329"/>
          </a:xfrm>
          <a:prstGeom prst="rect">
            <a:avLst/>
          </a:prstGeom>
          <a:noFill/>
        </p:spPr>
        <p:txBody>
          <a:bodyPr wrap="square" rtlCol="0">
            <a:spAutoFit/>
          </a:bodyPr>
          <a:lstStyle/>
          <a:p>
            <a:pPr marL="252000" indent="-45720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実質公債費比率は、自治体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の収入に対する負債返済の割合を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示した数値です。前</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年間の平均値を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使用します。</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以上だと、新たな借金をするために国や都道府県の許可が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必要となります（起債許可団体）、また</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25</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以上だと借金を制限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されます（財政健全化団体）。</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粗い試算は、「中長期の経済財政に関する試算」（内閣府）で示された各種数値指標など</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H26.2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時点で見込むことができる条件を前提に推計しています。この試算は不確定要素を多く含んでおり、相当の幅をもってみる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必要が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あります。</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下矢印 4"/>
          <p:cNvSpPr/>
          <p:nvPr/>
        </p:nvSpPr>
        <p:spPr>
          <a:xfrm>
            <a:off x="4448354" y="2636912"/>
            <a:ext cx="339670" cy="288032"/>
          </a:xfrm>
          <a:prstGeom prst="downArrow">
            <a:avLst/>
          </a:prstGeom>
          <a:solidFill>
            <a:schemeClr val="accent2"/>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21" name="下矢印 20"/>
          <p:cNvSpPr/>
          <p:nvPr/>
        </p:nvSpPr>
        <p:spPr>
          <a:xfrm>
            <a:off x="2339752" y="2636912"/>
            <a:ext cx="432048" cy="144016"/>
          </a:xfrm>
          <a:prstGeom prst="downArrow">
            <a:avLst/>
          </a:prstGeom>
          <a:solidFill>
            <a:schemeClr val="accent2"/>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755576" y="1552824"/>
            <a:ext cx="699855" cy="276999"/>
          </a:xfrm>
          <a:prstGeom prst="rect">
            <a:avLst/>
          </a:prstGeom>
          <a:noFill/>
        </p:spPr>
        <p:txBody>
          <a:bodyPr wrap="square" rtlCol="0">
            <a:spAutoFit/>
          </a:bodyPr>
          <a:lstStyle/>
          <a:p>
            <a:r>
              <a:rPr lang="ja-JP" altLang="en-US" sz="1200" dirty="0" smtClean="0">
                <a:solidFill>
                  <a:prstClr val="black"/>
                </a:solidFill>
              </a:rPr>
              <a:t>（％）</a:t>
            </a:r>
            <a:endParaRPr lang="ja-JP" altLang="en-US" sz="1200" dirty="0">
              <a:solidFill>
                <a:prstClr val="black"/>
              </a:solidFill>
            </a:endParaRPr>
          </a:p>
        </p:txBody>
      </p:sp>
      <p:sp>
        <p:nvSpPr>
          <p:cNvPr id="2" name="角丸四角形吹き出し 1"/>
          <p:cNvSpPr/>
          <p:nvPr/>
        </p:nvSpPr>
        <p:spPr>
          <a:xfrm>
            <a:off x="1043608" y="4149080"/>
            <a:ext cx="4580608" cy="580032"/>
          </a:xfrm>
          <a:prstGeom prst="wedgeRoundRectCallout">
            <a:avLst>
              <a:gd name="adj1" fmla="val 35424"/>
              <a:gd name="adj2" fmla="val -152473"/>
              <a:gd name="adj3" fmla="val 16667"/>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lvl="0"/>
            <a:r>
              <a:rPr lang="ja-JP" altLang="en-US" sz="14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H38</a:t>
            </a:r>
            <a:r>
              <a:rPr lang="ja-JP" altLang="en-US" sz="14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年には、起債許可団体（同比率</a:t>
            </a:r>
            <a:r>
              <a:rPr lang="en-US" altLang="ja-JP" sz="14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18.0</a:t>
            </a:r>
            <a:r>
              <a:rPr lang="ja-JP" altLang="en-US" sz="14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a:t>
            </a:r>
            <a:r>
              <a:rPr lang="ja-JP" altLang="en-US" sz="14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から脱却</a:t>
            </a:r>
            <a:r>
              <a:rPr lang="ja-JP" altLang="en-US" sz="14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の可能性。</a:t>
            </a:r>
          </a:p>
        </p:txBody>
      </p:sp>
    </p:spTree>
    <p:extLst>
      <p:ext uri="{BB962C8B-B14F-4D97-AF65-F5344CB8AC3E}">
        <p14:creationId xmlns:p14="http://schemas.microsoft.com/office/powerpoint/2010/main" val="5072627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449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p:cNvGraphicFramePr>
            <a:graphicFrameLocks/>
          </p:cNvGraphicFramePr>
          <p:nvPr>
            <p:extLst>
              <p:ext uri="{D42A27DB-BD31-4B8C-83A1-F6EECF244321}">
                <p14:modId xmlns:p14="http://schemas.microsoft.com/office/powerpoint/2010/main" val="625985980"/>
              </p:ext>
            </p:extLst>
          </p:nvPr>
        </p:nvGraphicFramePr>
        <p:xfrm>
          <a:off x="0" y="2839618"/>
          <a:ext cx="4838701" cy="3438525"/>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p:cNvSpPr/>
          <p:nvPr/>
        </p:nvSpPr>
        <p:spPr>
          <a:xfrm>
            <a:off x="8432528" y="6506122"/>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a:t>
            </a:fld>
            <a:endParaRPr lang="ja-JP" altLang="en-US" dirty="0">
              <a:solidFill>
                <a:prstClr val="black"/>
              </a:solidFill>
            </a:endParaRPr>
          </a:p>
        </p:txBody>
      </p:sp>
      <p:sp>
        <p:nvSpPr>
          <p:cNvPr id="23" name="テキスト ボックス 22"/>
          <p:cNvSpPr txBox="1"/>
          <p:nvPr/>
        </p:nvSpPr>
        <p:spPr>
          <a:xfrm>
            <a:off x="0" y="2486389"/>
            <a:ext cx="504056" cy="246221"/>
          </a:xfrm>
          <a:prstGeom prst="rect">
            <a:avLst/>
          </a:prstGeom>
          <a:noFill/>
        </p:spPr>
        <p:txBody>
          <a:bodyPr wrap="square" rtlCol="0">
            <a:spAutoFit/>
          </a:bodyPr>
          <a:lstStyle/>
          <a:p>
            <a:r>
              <a:rPr lang="ja-JP" altLang="en-US" sz="1000" dirty="0" smtClean="0">
                <a:solidFill>
                  <a:prstClr val="black"/>
                </a:solidFill>
              </a:rPr>
              <a:t>人</a:t>
            </a:r>
            <a:endParaRPr lang="ja-JP" altLang="en-US" sz="1000" dirty="0">
              <a:solidFill>
                <a:prstClr val="black"/>
              </a:solidFill>
            </a:endParaRPr>
          </a:p>
        </p:txBody>
      </p:sp>
      <p:graphicFrame>
        <p:nvGraphicFramePr>
          <p:cNvPr id="26" name="Object 4"/>
          <p:cNvGraphicFramePr>
            <a:graphicFrameLocks noChangeAspect="1"/>
          </p:cNvGraphicFramePr>
          <p:nvPr>
            <p:extLst>
              <p:ext uri="{D42A27DB-BD31-4B8C-83A1-F6EECF244321}">
                <p14:modId xmlns:p14="http://schemas.microsoft.com/office/powerpoint/2010/main" val="47460576"/>
              </p:ext>
            </p:extLst>
          </p:nvPr>
        </p:nvGraphicFramePr>
        <p:xfrm>
          <a:off x="4883172" y="2732611"/>
          <a:ext cx="4071930" cy="3409276"/>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直線コネクタ 2"/>
          <p:cNvCxnSpPr/>
          <p:nvPr/>
        </p:nvCxnSpPr>
        <p:spPr>
          <a:xfrm>
            <a:off x="179512" y="557972"/>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１）改革の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認識</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170126" y="605006"/>
            <a:ext cx="8910474" cy="1815882"/>
          </a:xfrm>
          <a:prstGeom prst="rect">
            <a:avLst/>
          </a:prstGeom>
        </p:spPr>
        <p:txBody>
          <a:bodyPr wrap="square">
            <a:spAutoFit/>
          </a:bodyPr>
          <a:lstStyle/>
          <a:p>
            <a:pPr marL="180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組織人員体制及び給与制度</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職員数については、これまで、削減計画に基づき、効率的で効果的な組織体制の実現に向け、様々な</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取組み（公営企業等の独立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法人化を含む）を進めてきた結果、現在では</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年前の職員数から半減</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しています。現在は、平成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月に策定した「職員管理目標」に基づき、引き続き取組みを進めています。</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給与に関しても</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年度からは～</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％）という大幅</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な給与カットを実施するとともに、いわゆる「わたり」の廃止</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、独自給料表の導入、</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さらには人事評価結果の給与への厳格な</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反映（相対評価の導入）など、</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全般に</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わたる抜本的な改革を実施</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しました。</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2"/>
          <p:cNvSpPr>
            <a:spLocks noChangeArrowheads="1"/>
          </p:cNvSpPr>
          <p:nvPr/>
        </p:nvSpPr>
        <p:spPr bwMode="auto">
          <a:xfrm>
            <a:off x="476447" y="2390233"/>
            <a:ext cx="30956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一般</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行政部門職員数の推移</a:t>
            </a:r>
          </a:p>
        </p:txBody>
      </p:sp>
      <p:sp>
        <p:nvSpPr>
          <p:cNvPr id="25" name="Rectangle 2"/>
          <p:cNvSpPr>
            <a:spLocks noChangeArrowheads="1"/>
          </p:cNvSpPr>
          <p:nvPr/>
        </p:nvSpPr>
        <p:spPr bwMode="auto">
          <a:xfrm>
            <a:off x="5175740" y="2390233"/>
            <a:ext cx="3744417" cy="59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252000" indent="-457200" fontAlgn="ctr">
              <a:spcBef>
                <a:spcPct val="0"/>
              </a:spcBef>
              <a:buClr>
                <a:srgbClr val="D6ECFF"/>
              </a:buClr>
              <a:buFont typeface="Wingdings" pitchFamily="2" charset="2"/>
              <a:buNone/>
            </a:pP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一般行政部門の給与</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ラスパイレス指数）の</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推移（</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国を</a:t>
            </a:r>
            <a:r>
              <a:rPr lang="en-US" altLang="ja-JP"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とした場合）</a:t>
            </a:r>
          </a:p>
        </p:txBody>
      </p:sp>
      <p:sp>
        <p:nvSpPr>
          <p:cNvPr id="2" name="テキスト ボックス 1"/>
          <p:cNvSpPr txBox="1"/>
          <p:nvPr/>
        </p:nvSpPr>
        <p:spPr>
          <a:xfrm>
            <a:off x="504057" y="6278143"/>
            <a:ext cx="3347864" cy="523220"/>
          </a:xfrm>
          <a:prstGeom prst="rect">
            <a:avLst/>
          </a:prstGeom>
          <a:noFill/>
          <a:ln>
            <a:solidFill>
              <a:schemeClr val="tx1"/>
            </a:solidFill>
            <a:prstDash val="sysDash"/>
          </a:ln>
        </p:spPr>
        <p:txBody>
          <a:bodyPr wrap="square" rtlCol="0">
            <a:spAutoFit/>
          </a:bodyPr>
          <a:lstStyle/>
          <a:p>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職員数管理目標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8,309</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実績</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8,240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人（対目標△</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円/楕円 4"/>
          <p:cNvSpPr/>
          <p:nvPr/>
        </p:nvSpPr>
        <p:spPr>
          <a:xfrm>
            <a:off x="7308304" y="4221088"/>
            <a:ext cx="1368152" cy="1368152"/>
          </a:xfrm>
          <a:prstGeom prst="ellipse">
            <a:avLst/>
          </a:prstGeom>
          <a:noFill/>
          <a:ln w="38100">
            <a:solidFill>
              <a:srgbClr val="FF0000"/>
            </a:solidFill>
            <a:prstDash val="sysDot"/>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5" name="AutoShape 3"/>
          <p:cNvSpPr>
            <a:spLocks noChangeArrowheads="1"/>
          </p:cNvSpPr>
          <p:nvPr/>
        </p:nvSpPr>
        <p:spPr bwMode="auto">
          <a:xfrm>
            <a:off x="5292080" y="6084904"/>
            <a:ext cx="3024336" cy="728472"/>
          </a:xfrm>
          <a:prstGeom prst="wedgeRoundRectCallout">
            <a:avLst>
              <a:gd name="adj1" fmla="val 37825"/>
              <a:gd name="adj2" fmla="val -79547"/>
              <a:gd name="adj3" fmla="val 16667"/>
            </a:avLst>
          </a:prstGeom>
          <a:solidFill>
            <a:srgbClr xmlns:mc="http://schemas.openxmlformats.org/markup-compatibility/2006" xmlns:a14="http://schemas.microsoft.com/office/drawing/2010/main" val="FFFFFF" mc:Ignorable="a14" a14:legacySpreadsheetColorIndex="65"/>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27432" tIns="18288" rIns="27432"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破線部は国の臨時特例（給与減額措置：Ｈ</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）がない場合の数値（Ｈ</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年度は</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月時点）</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小波 9"/>
          <p:cNvSpPr/>
          <p:nvPr/>
        </p:nvSpPr>
        <p:spPr>
          <a:xfrm rot="5400000">
            <a:off x="-219954" y="4178426"/>
            <a:ext cx="2974694" cy="590378"/>
          </a:xfrm>
          <a:prstGeom prst="doubleWave">
            <a:avLst>
              <a:gd name="adj1" fmla="val 12500"/>
              <a:gd name="adj2" fmla="val 0"/>
            </a:avLst>
          </a:prstGeom>
          <a:solidFill>
            <a:schemeClr val="bg1"/>
          </a:solidFill>
          <a:ln w="1270">
            <a:solidFill>
              <a:schemeClr val="tx1"/>
            </a:solidFill>
            <a:prstDash val="solid"/>
          </a:ln>
        </p:spPr>
        <p:txBody>
          <a:bodyPr wrap="square" lIns="91440" tIns="45720" rIns="91440" bIns="45720" rtlCol="0" anchor="ctr">
            <a:normAutofit fontScale="40000" lnSpcReduction="2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2691040" y="3247590"/>
            <a:ext cx="1801383" cy="534368"/>
          </a:xfrm>
          <a:prstGeom prst="rect">
            <a:avLst/>
          </a:prstGeom>
          <a:solidFill>
            <a:schemeClr val="bg1"/>
          </a:solidFill>
          <a:ln w="3175">
            <a:solidFill>
              <a:schemeClr val="tx1"/>
            </a:solidFill>
            <a:prstDash val="dash"/>
          </a:ln>
        </p:spPr>
        <p:txBody>
          <a:bodyPr wrap="square" lIns="72000" tIns="36000" rIns="36000" bIns="36000" rtlCol="0" anchor="ctr" anchorCtr="0">
            <a:spAutoFit/>
          </a:bodyPr>
          <a:lstStyle/>
          <a:p>
            <a:r>
              <a:rPr lang="en-US" altLang="ja-JP" sz="1000" dirty="0" smtClean="0">
                <a:solidFill>
                  <a:prstClr val="black"/>
                </a:solidFill>
              </a:rPr>
              <a:t>※</a:t>
            </a:r>
            <a:r>
              <a:rPr lang="ja-JP" altLang="en-US" sz="1000" dirty="0" smtClean="0">
                <a:solidFill>
                  <a:prstClr val="black"/>
                </a:solidFill>
              </a:rPr>
              <a:t> 職員数は常勤職員（フルタ</a:t>
            </a:r>
            <a:endParaRPr lang="en-US" altLang="ja-JP" sz="1000" dirty="0" smtClean="0">
              <a:solidFill>
                <a:prstClr val="black"/>
              </a:solidFill>
            </a:endParaRPr>
          </a:p>
          <a:p>
            <a:r>
              <a:rPr lang="ja-JP" altLang="en-US" sz="1000" dirty="0">
                <a:solidFill>
                  <a:prstClr val="black"/>
                </a:solidFill>
              </a:rPr>
              <a:t>　</a:t>
            </a:r>
            <a:r>
              <a:rPr lang="ja-JP" altLang="en-US" sz="1000" dirty="0" smtClean="0">
                <a:solidFill>
                  <a:prstClr val="black"/>
                </a:solidFill>
              </a:rPr>
              <a:t>イム再任用職員を含む</a:t>
            </a:r>
            <a:r>
              <a:rPr lang="en-US" altLang="ja-JP" sz="1000" dirty="0" smtClean="0">
                <a:solidFill>
                  <a:prstClr val="black"/>
                </a:solidFill>
              </a:rPr>
              <a:t>〔</a:t>
            </a:r>
            <a:r>
              <a:rPr lang="ja-JP" altLang="en-US" sz="1000" dirty="0" smtClean="0">
                <a:solidFill>
                  <a:prstClr val="black"/>
                </a:solidFill>
              </a:rPr>
              <a:t>短時</a:t>
            </a:r>
            <a:endParaRPr lang="en-US" altLang="ja-JP" sz="1000" dirty="0" smtClean="0">
              <a:solidFill>
                <a:prstClr val="black"/>
              </a:solidFill>
            </a:endParaRPr>
          </a:p>
          <a:p>
            <a:r>
              <a:rPr lang="ja-JP" altLang="en-US" sz="1000" dirty="0">
                <a:solidFill>
                  <a:prstClr val="black"/>
                </a:solidFill>
              </a:rPr>
              <a:t>　</a:t>
            </a:r>
            <a:r>
              <a:rPr lang="ja-JP" altLang="en-US" sz="1000" dirty="0" smtClean="0">
                <a:solidFill>
                  <a:prstClr val="black"/>
                </a:solidFill>
              </a:rPr>
              <a:t>間再任用職員は含まない</a:t>
            </a:r>
            <a:r>
              <a:rPr lang="en-US" altLang="ja-JP" sz="1000" dirty="0" smtClean="0">
                <a:solidFill>
                  <a:prstClr val="black"/>
                </a:solidFill>
              </a:rPr>
              <a:t>〕</a:t>
            </a:r>
            <a:r>
              <a:rPr lang="ja-JP" altLang="en-US" sz="1000" dirty="0" smtClean="0">
                <a:solidFill>
                  <a:prstClr val="black"/>
                </a:solidFill>
              </a:rPr>
              <a:t>）</a:t>
            </a:r>
            <a:endParaRPr lang="ja-JP" altLang="en-US" sz="1000" dirty="0">
              <a:solidFill>
                <a:prstClr val="black"/>
              </a:solidFill>
            </a:endParaRPr>
          </a:p>
        </p:txBody>
      </p:sp>
    </p:spTree>
    <p:extLst>
      <p:ext uri="{BB962C8B-B14F-4D97-AF65-F5344CB8AC3E}">
        <p14:creationId xmlns:p14="http://schemas.microsoft.com/office/powerpoint/2010/main" val="4186546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コンテンツ プレースホルダー 7"/>
          <p:cNvGraphicFramePr>
            <a:graphicFrameLocks/>
          </p:cNvGraphicFramePr>
          <p:nvPr>
            <p:extLst>
              <p:ext uri="{D42A27DB-BD31-4B8C-83A1-F6EECF244321}">
                <p14:modId xmlns:p14="http://schemas.microsoft.com/office/powerpoint/2010/main" val="2069765634"/>
              </p:ext>
            </p:extLst>
          </p:nvPr>
        </p:nvGraphicFramePr>
        <p:xfrm>
          <a:off x="3028752" y="3022983"/>
          <a:ext cx="2448272" cy="2491380"/>
        </p:xfrm>
        <a:graphic>
          <a:graphicData uri="http://schemas.openxmlformats.org/drawingml/2006/table">
            <a:tbl>
              <a:tblPr firstRow="1" bandRow="1">
                <a:tableStyleId>{5C22544A-7EE6-4342-B048-85BDC9FD1C3A}</a:tableStyleId>
              </a:tblPr>
              <a:tblGrid>
                <a:gridCol w="491629"/>
                <a:gridCol w="842793"/>
                <a:gridCol w="1113850"/>
              </a:tblGrid>
              <a:tr h="248311">
                <a:tc>
                  <a:txBody>
                    <a:bodyPr/>
                    <a:lstStyle/>
                    <a:p>
                      <a:pPr algn="ctr"/>
                      <a:r>
                        <a:rPr kumimoji="1" lang="ja-JP" altLang="en-US" sz="1200" dirty="0" smtClean="0">
                          <a:solidFill>
                            <a:schemeClr val="bg1"/>
                          </a:solidFill>
                          <a:latin typeface="Meiryo UI" pitchFamily="50" charset="-128"/>
                          <a:ea typeface="Meiryo UI" pitchFamily="50" charset="-128"/>
                          <a:cs typeface="Meiryo UI" pitchFamily="50" charset="-128"/>
                        </a:rPr>
                        <a:t>順位</a:t>
                      </a:r>
                      <a:endParaRPr kumimoji="1" lang="ja-JP" altLang="en-US" sz="1200" dirty="0">
                        <a:solidFill>
                          <a:schemeClr val="bg1"/>
                        </a:solidFill>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200" dirty="0" smtClean="0">
                          <a:solidFill>
                            <a:schemeClr val="bg1"/>
                          </a:solidFill>
                          <a:latin typeface="Meiryo UI" pitchFamily="50" charset="-128"/>
                          <a:ea typeface="Meiryo UI" pitchFamily="50" charset="-128"/>
                          <a:cs typeface="Meiryo UI" pitchFamily="50" charset="-128"/>
                        </a:rPr>
                        <a:t>都道府県</a:t>
                      </a:r>
                      <a:endParaRPr kumimoji="1" lang="ja-JP" altLang="en-US" sz="1200" dirty="0">
                        <a:solidFill>
                          <a:schemeClr val="bg1"/>
                        </a:solidFill>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200" dirty="0" smtClean="0">
                          <a:solidFill>
                            <a:schemeClr val="bg1"/>
                          </a:solidFill>
                          <a:latin typeface="Meiryo UI" pitchFamily="50" charset="-128"/>
                          <a:ea typeface="Meiryo UI" pitchFamily="50" charset="-128"/>
                          <a:cs typeface="Meiryo UI" pitchFamily="50" charset="-128"/>
                        </a:rPr>
                        <a:t>条項数</a:t>
                      </a:r>
                      <a:endParaRPr kumimoji="1" lang="ja-JP" altLang="en-US" sz="1200" dirty="0">
                        <a:solidFill>
                          <a:schemeClr val="bg1"/>
                        </a:solidFill>
                        <a:latin typeface="Meiryo UI" pitchFamily="50" charset="-128"/>
                        <a:ea typeface="Meiryo UI" pitchFamily="50" charset="-128"/>
                        <a:cs typeface="Meiryo UI" pitchFamily="50" charset="-128"/>
                      </a:endParaRPr>
                    </a:p>
                  </a:txBody>
                  <a:tcPr marL="91424" marR="91424" marT="45727" marB="45727" anchor="ctr"/>
                </a:tc>
              </a:tr>
              <a:tr h="296708">
                <a:tc>
                  <a:txBody>
                    <a:bodyPr/>
                    <a:lstStyle/>
                    <a:p>
                      <a:pPr algn="ctr"/>
                      <a:r>
                        <a:rPr kumimoji="1" lang="ja-JP" altLang="en-US" sz="1200" b="1" dirty="0" smtClean="0">
                          <a:latin typeface="Meiryo UI" pitchFamily="50" charset="-128"/>
                          <a:ea typeface="Meiryo UI" pitchFamily="50" charset="-128"/>
                          <a:cs typeface="Meiryo UI" pitchFamily="50" charset="-128"/>
                        </a:rPr>
                        <a:t>１</a:t>
                      </a:r>
                      <a:endParaRPr kumimoji="1" lang="ja-JP" altLang="en-US" sz="1200" b="1" dirty="0">
                        <a:latin typeface="Meiryo UI" pitchFamily="50" charset="-128"/>
                        <a:ea typeface="Meiryo UI" pitchFamily="50" charset="-128"/>
                        <a:cs typeface="Meiryo UI" pitchFamily="50" charset="-128"/>
                      </a:endParaRPr>
                    </a:p>
                  </a:txBody>
                  <a:tcPr marL="91424" marR="91424"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u="sng" dirty="0" smtClean="0">
                          <a:latin typeface="Meiryo UI" pitchFamily="50" charset="-128"/>
                          <a:ea typeface="Meiryo UI" pitchFamily="50" charset="-128"/>
                          <a:cs typeface="Meiryo UI" pitchFamily="50" charset="-128"/>
                        </a:rPr>
                        <a:t>大阪府</a:t>
                      </a:r>
                    </a:p>
                  </a:txBody>
                  <a:tcPr marL="91424" marR="91424" marT="45727" marB="45727" anchor="ctr"/>
                </a:tc>
                <a:tc>
                  <a:txBody>
                    <a:bodyPr/>
                    <a:lstStyle/>
                    <a:p>
                      <a:pPr algn="ctr"/>
                      <a:r>
                        <a:rPr kumimoji="1" lang="ja-JP" altLang="en-US" sz="1100" b="1" u="sng" dirty="0" smtClean="0">
                          <a:latin typeface="Meiryo UI" pitchFamily="50" charset="-128"/>
                          <a:ea typeface="Meiryo UI" pitchFamily="50" charset="-128"/>
                          <a:cs typeface="Meiryo UI" pitchFamily="50" charset="-128"/>
                        </a:rPr>
                        <a:t>１９５５条項</a:t>
                      </a:r>
                      <a:endParaRPr kumimoji="1" lang="ja-JP" altLang="en-US" sz="1100" b="1" u="sng" dirty="0">
                        <a:latin typeface="Meiryo UI" pitchFamily="50" charset="-128"/>
                        <a:ea typeface="Meiryo UI" pitchFamily="50" charset="-128"/>
                        <a:cs typeface="Meiryo UI" pitchFamily="50" charset="-128"/>
                      </a:endParaRPr>
                    </a:p>
                  </a:txBody>
                  <a:tcPr marL="91424" marR="91424" marT="45727" marB="45727" anchor="ctr"/>
                </a:tc>
              </a:tr>
              <a:tr h="248311">
                <a:tc>
                  <a:txBody>
                    <a:bodyPr/>
                    <a:lstStyle/>
                    <a:p>
                      <a:pPr algn="ctr"/>
                      <a:r>
                        <a:rPr kumimoji="1" lang="ja-JP" altLang="en-US" sz="1200" dirty="0" smtClean="0">
                          <a:latin typeface="Meiryo UI" pitchFamily="50" charset="-128"/>
                          <a:ea typeface="Meiryo UI" pitchFamily="50" charset="-128"/>
                          <a:cs typeface="Meiryo UI" pitchFamily="50" charset="-128"/>
                        </a:rPr>
                        <a:t>２</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200" dirty="0" smtClean="0">
                          <a:latin typeface="Meiryo UI" pitchFamily="50" charset="-128"/>
                          <a:ea typeface="Meiryo UI" pitchFamily="50" charset="-128"/>
                          <a:cs typeface="Meiryo UI" pitchFamily="50" charset="-128"/>
                        </a:rPr>
                        <a:t>広島県</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１９３４条項</a:t>
                      </a:r>
                      <a:endParaRPr kumimoji="1" lang="ja-JP" altLang="en-US" sz="1100" dirty="0">
                        <a:latin typeface="Meiryo UI" pitchFamily="50" charset="-128"/>
                        <a:ea typeface="Meiryo UI" pitchFamily="50" charset="-128"/>
                        <a:cs typeface="Meiryo UI" pitchFamily="50" charset="-128"/>
                      </a:endParaRPr>
                    </a:p>
                  </a:txBody>
                  <a:tcPr marL="91424" marR="91424" marT="45727" marB="45727" anchor="ctr"/>
                </a:tc>
              </a:tr>
              <a:tr h="248311">
                <a:tc>
                  <a:txBody>
                    <a:bodyPr/>
                    <a:lstStyle/>
                    <a:p>
                      <a:pPr algn="ctr"/>
                      <a:r>
                        <a:rPr kumimoji="1" lang="ja-JP" altLang="en-US" sz="1200" b="0" u="none" dirty="0" smtClean="0">
                          <a:latin typeface="Meiryo UI" pitchFamily="50" charset="-128"/>
                          <a:ea typeface="Meiryo UI" pitchFamily="50" charset="-128"/>
                          <a:cs typeface="Meiryo UI" pitchFamily="50" charset="-128"/>
                        </a:rPr>
                        <a:t>３</a:t>
                      </a:r>
                      <a:endParaRPr kumimoji="1" lang="ja-JP" altLang="en-US" sz="1200" b="0" u="none" dirty="0">
                        <a:latin typeface="Meiryo UI" pitchFamily="50" charset="-128"/>
                        <a:ea typeface="Meiryo UI" pitchFamily="50" charset="-128"/>
                        <a:cs typeface="Meiryo UI" pitchFamily="50" charset="-128"/>
                      </a:endParaRPr>
                    </a:p>
                  </a:txBody>
                  <a:tcPr marL="91424" marR="91424"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itchFamily="50" charset="-128"/>
                          <a:ea typeface="Meiryo UI" pitchFamily="50" charset="-128"/>
                          <a:cs typeface="Meiryo UI" pitchFamily="50" charset="-128"/>
                        </a:rPr>
                        <a:t>静岡県</a:t>
                      </a:r>
                    </a:p>
                  </a:txBody>
                  <a:tcPr marL="91424" marR="91424" marT="45727" marB="45727" anchor="ctr"/>
                </a:tc>
                <a:tc>
                  <a:txBody>
                    <a:bodyPr/>
                    <a:lstStyle/>
                    <a:p>
                      <a:pPr algn="ctr"/>
                      <a:r>
                        <a:rPr kumimoji="1" lang="ja-JP" altLang="en-US" sz="1100" b="0" u="none" dirty="0" smtClean="0">
                          <a:latin typeface="Meiryo UI" pitchFamily="50" charset="-128"/>
                          <a:ea typeface="Meiryo UI" pitchFamily="50" charset="-128"/>
                          <a:cs typeface="Meiryo UI" pitchFamily="50" charset="-128"/>
                        </a:rPr>
                        <a:t>１７６８条項</a:t>
                      </a:r>
                      <a:endParaRPr kumimoji="1" lang="ja-JP" altLang="en-US" sz="1100" b="0" u="none" dirty="0">
                        <a:latin typeface="Meiryo UI" pitchFamily="50" charset="-128"/>
                        <a:ea typeface="Meiryo UI" pitchFamily="50" charset="-128"/>
                        <a:cs typeface="Meiryo UI" pitchFamily="50" charset="-128"/>
                      </a:endParaRPr>
                    </a:p>
                  </a:txBody>
                  <a:tcPr marL="91424" marR="91424" marT="45727" marB="45727" anchor="ctr"/>
                </a:tc>
              </a:tr>
              <a:tr h="248311">
                <a:tc>
                  <a:txBody>
                    <a:bodyPr/>
                    <a:lstStyle/>
                    <a:p>
                      <a:pPr algn="ctr"/>
                      <a:r>
                        <a:rPr kumimoji="1" lang="ja-JP" altLang="en-US" sz="1200" dirty="0" smtClean="0">
                          <a:latin typeface="Meiryo UI" pitchFamily="50" charset="-128"/>
                          <a:ea typeface="Meiryo UI" pitchFamily="50" charset="-128"/>
                          <a:cs typeface="Meiryo UI" pitchFamily="50" charset="-128"/>
                        </a:rPr>
                        <a:t>４</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200" dirty="0" smtClean="0">
                          <a:latin typeface="Meiryo UI" pitchFamily="50" charset="-128"/>
                          <a:ea typeface="Meiryo UI" pitchFamily="50" charset="-128"/>
                          <a:cs typeface="Meiryo UI" pitchFamily="50" charset="-128"/>
                        </a:rPr>
                        <a:t>岡山県</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１５１５条項</a:t>
                      </a:r>
                      <a:endParaRPr kumimoji="1" lang="ja-JP" altLang="en-US" sz="1100" dirty="0">
                        <a:latin typeface="Meiryo UI" pitchFamily="50" charset="-128"/>
                        <a:ea typeface="Meiryo UI" pitchFamily="50" charset="-128"/>
                        <a:cs typeface="Meiryo UI" pitchFamily="50" charset="-128"/>
                      </a:endParaRPr>
                    </a:p>
                  </a:txBody>
                  <a:tcPr marL="91424" marR="91424" marT="45727" marB="45727" anchor="ctr"/>
                </a:tc>
              </a:tr>
              <a:tr h="248311">
                <a:tc>
                  <a:txBody>
                    <a:bodyPr/>
                    <a:lstStyle/>
                    <a:p>
                      <a:pPr algn="ctr"/>
                      <a:r>
                        <a:rPr kumimoji="1" lang="ja-JP" altLang="en-US" sz="1200" dirty="0" smtClean="0">
                          <a:latin typeface="Meiryo UI" pitchFamily="50" charset="-128"/>
                          <a:ea typeface="Meiryo UI" pitchFamily="50" charset="-128"/>
                          <a:cs typeface="Meiryo UI" pitchFamily="50" charset="-128"/>
                        </a:rPr>
                        <a:t>５</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200" dirty="0" smtClean="0">
                          <a:latin typeface="Meiryo UI" pitchFamily="50" charset="-128"/>
                          <a:ea typeface="Meiryo UI" pitchFamily="50" charset="-128"/>
                          <a:cs typeface="Meiryo UI" pitchFamily="50" charset="-128"/>
                        </a:rPr>
                        <a:t>埼玉県</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１３９１条項</a:t>
                      </a:r>
                      <a:endParaRPr kumimoji="1" lang="ja-JP" altLang="en-US" sz="1100" dirty="0">
                        <a:latin typeface="Meiryo UI" pitchFamily="50" charset="-128"/>
                        <a:ea typeface="Meiryo UI" pitchFamily="50" charset="-128"/>
                        <a:cs typeface="Meiryo UI" pitchFamily="50" charset="-128"/>
                      </a:endParaRPr>
                    </a:p>
                  </a:txBody>
                  <a:tcPr marL="91424" marR="91424" marT="45727" marB="45727" anchor="ctr"/>
                </a:tc>
              </a:tr>
              <a:tr h="248311">
                <a:tc>
                  <a:txBody>
                    <a:bodyPr/>
                    <a:lstStyle/>
                    <a:p>
                      <a:pPr algn="ctr"/>
                      <a:r>
                        <a:rPr kumimoji="1" lang="ja-JP" altLang="en-US" sz="1200" dirty="0" smtClean="0">
                          <a:latin typeface="Meiryo UI" pitchFamily="50" charset="-128"/>
                          <a:ea typeface="Meiryo UI" pitchFamily="50" charset="-128"/>
                          <a:cs typeface="Meiryo UI" pitchFamily="50" charset="-128"/>
                        </a:rPr>
                        <a:t>６</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200" dirty="0" smtClean="0">
                          <a:latin typeface="Meiryo UI" pitchFamily="50" charset="-128"/>
                          <a:ea typeface="Meiryo UI" pitchFamily="50" charset="-128"/>
                          <a:cs typeface="Meiryo UI" pitchFamily="50" charset="-128"/>
                        </a:rPr>
                        <a:t>新潟県</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１３４４条項</a:t>
                      </a:r>
                      <a:endParaRPr kumimoji="1" lang="ja-JP" altLang="en-US" sz="1100" dirty="0">
                        <a:latin typeface="Meiryo UI" pitchFamily="50" charset="-128"/>
                        <a:ea typeface="Meiryo UI" pitchFamily="50" charset="-128"/>
                        <a:cs typeface="Meiryo UI" pitchFamily="50" charset="-128"/>
                      </a:endParaRPr>
                    </a:p>
                  </a:txBody>
                  <a:tcPr marL="91424" marR="91424" marT="45727" marB="45727" anchor="ctr"/>
                </a:tc>
              </a:tr>
              <a:tr h="248311">
                <a:tc>
                  <a:txBody>
                    <a:bodyPr/>
                    <a:lstStyle/>
                    <a:p>
                      <a:pPr algn="ctr"/>
                      <a:r>
                        <a:rPr kumimoji="1" lang="ja-JP" altLang="en-US" sz="1200" dirty="0" smtClean="0">
                          <a:latin typeface="Meiryo UI" pitchFamily="50" charset="-128"/>
                          <a:ea typeface="Meiryo UI" pitchFamily="50" charset="-128"/>
                          <a:cs typeface="Meiryo UI" pitchFamily="50" charset="-128"/>
                        </a:rPr>
                        <a:t>７</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itchFamily="50" charset="-128"/>
                          <a:ea typeface="Meiryo UI" pitchFamily="50" charset="-128"/>
                          <a:cs typeface="Meiryo UI" pitchFamily="50" charset="-128"/>
                        </a:rPr>
                        <a:t>北海道</a:t>
                      </a:r>
                      <a:endParaRPr kumimoji="1" lang="ja-JP" altLang="en-US" sz="1200"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１２０４条項</a:t>
                      </a:r>
                      <a:endParaRPr kumimoji="1" lang="ja-JP" altLang="en-US" sz="1100" dirty="0">
                        <a:latin typeface="Meiryo UI" pitchFamily="50" charset="-128"/>
                        <a:ea typeface="Meiryo UI" pitchFamily="50" charset="-128"/>
                        <a:cs typeface="Meiryo UI" pitchFamily="50" charset="-128"/>
                      </a:endParaRPr>
                    </a:p>
                  </a:txBody>
                  <a:tcPr marL="91424" marR="91424" marT="45727" marB="45727" anchor="ctr"/>
                </a:tc>
              </a:tr>
              <a:tr h="248311">
                <a:tc>
                  <a:txBody>
                    <a:bodyPr/>
                    <a:lstStyle/>
                    <a:p>
                      <a:pPr algn="ctr"/>
                      <a:r>
                        <a:rPr kumimoji="1" lang="ja-JP" altLang="en-US" sz="1200" u="none" dirty="0" smtClean="0">
                          <a:latin typeface="Meiryo UI" pitchFamily="50" charset="-128"/>
                          <a:ea typeface="Meiryo UI" pitchFamily="50" charset="-128"/>
                          <a:cs typeface="Meiryo UI" pitchFamily="50" charset="-128"/>
                        </a:rPr>
                        <a:t>８</a:t>
                      </a:r>
                      <a:endParaRPr kumimoji="1" lang="ja-JP" altLang="en-US" sz="1200" b="0" u="none"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200" u="none" dirty="0" smtClean="0">
                          <a:latin typeface="Meiryo UI" pitchFamily="50" charset="-128"/>
                          <a:ea typeface="Meiryo UI" pitchFamily="50" charset="-128"/>
                          <a:cs typeface="Meiryo UI" pitchFamily="50" charset="-128"/>
                        </a:rPr>
                        <a:t>栃木県</a:t>
                      </a:r>
                      <a:endParaRPr kumimoji="1" lang="ja-JP" altLang="en-US" sz="1200" b="0" u="none" dirty="0">
                        <a:latin typeface="Meiryo UI" pitchFamily="50" charset="-128"/>
                        <a:ea typeface="Meiryo UI" pitchFamily="50" charset="-128"/>
                        <a:cs typeface="Meiryo UI" pitchFamily="50" charset="-128"/>
                      </a:endParaRPr>
                    </a:p>
                  </a:txBody>
                  <a:tcPr marL="91424" marR="91424" marT="45727" marB="45727" anchor="ctr"/>
                </a:tc>
                <a:tc>
                  <a:txBody>
                    <a:bodyPr/>
                    <a:lstStyle/>
                    <a:p>
                      <a:pPr algn="ctr"/>
                      <a:r>
                        <a:rPr kumimoji="1" lang="ja-JP" altLang="en-US" sz="1100" u="none" dirty="0" smtClean="0">
                          <a:latin typeface="Meiryo UI" pitchFamily="50" charset="-128"/>
                          <a:ea typeface="Meiryo UI" pitchFamily="50" charset="-128"/>
                          <a:cs typeface="Meiryo UI" pitchFamily="50" charset="-128"/>
                        </a:rPr>
                        <a:t>１０７２条項</a:t>
                      </a:r>
                      <a:endParaRPr kumimoji="1" lang="ja-JP" altLang="en-US" sz="1100" b="0" u="none" dirty="0">
                        <a:latin typeface="Meiryo UI" pitchFamily="50" charset="-128"/>
                        <a:ea typeface="Meiryo UI" pitchFamily="50" charset="-128"/>
                        <a:cs typeface="Meiryo UI" pitchFamily="50" charset="-128"/>
                      </a:endParaRPr>
                    </a:p>
                  </a:txBody>
                  <a:tcPr marL="91424" marR="91424" marT="45727" marB="45727" anchor="ctr"/>
                </a:tc>
              </a:tr>
            </a:tbl>
          </a:graphicData>
        </a:graphic>
      </p:graphicFrame>
      <p:graphicFrame>
        <p:nvGraphicFramePr>
          <p:cNvPr id="11" name="コンテンツ プレースホルダー 7"/>
          <p:cNvGraphicFramePr>
            <a:graphicFrameLocks/>
          </p:cNvGraphicFramePr>
          <p:nvPr>
            <p:extLst>
              <p:ext uri="{D42A27DB-BD31-4B8C-83A1-F6EECF244321}">
                <p14:modId xmlns:p14="http://schemas.microsoft.com/office/powerpoint/2010/main" val="1449719850"/>
              </p:ext>
            </p:extLst>
          </p:nvPr>
        </p:nvGraphicFramePr>
        <p:xfrm>
          <a:off x="179512" y="3017229"/>
          <a:ext cx="2520280" cy="2815889"/>
        </p:xfrm>
        <a:graphic>
          <a:graphicData uri="http://schemas.openxmlformats.org/drawingml/2006/table">
            <a:tbl>
              <a:tblPr firstRow="1" bandRow="1">
                <a:tableStyleId>{5C22544A-7EE6-4342-B048-85BDC9FD1C3A}</a:tableStyleId>
              </a:tblPr>
              <a:tblGrid>
                <a:gridCol w="504056"/>
                <a:gridCol w="936104"/>
                <a:gridCol w="1080120"/>
              </a:tblGrid>
              <a:tr h="264111">
                <a:tc>
                  <a:txBody>
                    <a:bodyPr/>
                    <a:lstStyle/>
                    <a:p>
                      <a:pPr algn="ctr"/>
                      <a:r>
                        <a:rPr kumimoji="1" lang="ja-JP" altLang="en-US" sz="1200" dirty="0" smtClean="0">
                          <a:solidFill>
                            <a:schemeClr val="bg1"/>
                          </a:solidFill>
                          <a:latin typeface="Meiryo UI" pitchFamily="50" charset="-128"/>
                          <a:ea typeface="Meiryo UI" pitchFamily="50" charset="-128"/>
                          <a:cs typeface="Meiryo UI" pitchFamily="50" charset="-128"/>
                        </a:rPr>
                        <a:t>順位</a:t>
                      </a:r>
                      <a:endParaRPr kumimoji="1" lang="ja-JP" altLang="en-US" sz="1200" dirty="0">
                        <a:solidFill>
                          <a:schemeClr val="bg1"/>
                        </a:solidFill>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solidFill>
                            <a:schemeClr val="bg1"/>
                          </a:solidFill>
                          <a:latin typeface="Meiryo UI" pitchFamily="50" charset="-128"/>
                          <a:ea typeface="Meiryo UI" pitchFamily="50" charset="-128"/>
                          <a:cs typeface="Meiryo UI" pitchFamily="50" charset="-128"/>
                        </a:rPr>
                        <a:t>都道府県</a:t>
                      </a:r>
                      <a:endParaRPr kumimoji="1" lang="ja-JP" altLang="en-US" sz="1200" dirty="0">
                        <a:solidFill>
                          <a:schemeClr val="bg1"/>
                        </a:solidFill>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solidFill>
                            <a:schemeClr val="bg1"/>
                          </a:solidFill>
                          <a:latin typeface="Meiryo UI" pitchFamily="50" charset="-128"/>
                          <a:ea typeface="Meiryo UI" pitchFamily="50" charset="-128"/>
                          <a:cs typeface="Meiryo UI" pitchFamily="50" charset="-128"/>
                        </a:rPr>
                        <a:t>条項数</a:t>
                      </a:r>
                      <a:endParaRPr kumimoji="1" lang="ja-JP" altLang="en-US" sz="1200" dirty="0">
                        <a:solidFill>
                          <a:schemeClr val="bg1"/>
                        </a:solidFill>
                        <a:latin typeface="Meiryo UI" pitchFamily="50" charset="-128"/>
                        <a:ea typeface="Meiryo UI" pitchFamily="50" charset="-128"/>
                        <a:cs typeface="Meiryo UI" pitchFamily="50" charset="-128"/>
                      </a:endParaRPr>
                    </a:p>
                  </a:txBody>
                  <a:tcPr marL="91384" marR="91384" marT="45715" marB="45715" anchor="ctr"/>
                </a:tc>
              </a:tr>
              <a:tr h="315585">
                <a:tc>
                  <a:txBody>
                    <a:bodyPr/>
                    <a:lstStyle/>
                    <a:p>
                      <a:pPr algn="ctr"/>
                      <a:r>
                        <a:rPr kumimoji="1" lang="ja-JP" altLang="en-US" sz="1200" dirty="0" smtClean="0">
                          <a:latin typeface="Meiryo UI" pitchFamily="50" charset="-128"/>
                          <a:ea typeface="Meiryo UI" pitchFamily="50" charset="-128"/>
                          <a:cs typeface="Meiryo UI" pitchFamily="50" charset="-128"/>
                        </a:rPr>
                        <a:t>１</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latin typeface="Meiryo UI" pitchFamily="50" charset="-128"/>
                          <a:ea typeface="Meiryo UI" pitchFamily="50" charset="-128"/>
                          <a:cs typeface="Meiryo UI" pitchFamily="50" charset="-128"/>
                        </a:rPr>
                        <a:t>広島県</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１９６０条項</a:t>
                      </a:r>
                      <a:endParaRPr kumimoji="1" lang="ja-JP" altLang="en-US" sz="1100" dirty="0">
                        <a:latin typeface="Meiryo UI" pitchFamily="50" charset="-128"/>
                        <a:ea typeface="Meiryo UI" pitchFamily="50" charset="-128"/>
                        <a:cs typeface="Meiryo UI" pitchFamily="50" charset="-128"/>
                      </a:endParaRPr>
                    </a:p>
                  </a:txBody>
                  <a:tcPr marL="91384" marR="91384" marT="45715" marB="45715" anchor="ctr"/>
                </a:tc>
              </a:tr>
              <a:tr h="264111">
                <a:tc>
                  <a:txBody>
                    <a:bodyPr/>
                    <a:lstStyle/>
                    <a:p>
                      <a:pPr algn="ctr"/>
                      <a:r>
                        <a:rPr kumimoji="1" lang="ja-JP" altLang="en-US" sz="1200" dirty="0" smtClean="0">
                          <a:latin typeface="Meiryo UI" pitchFamily="50" charset="-128"/>
                          <a:ea typeface="Meiryo UI" pitchFamily="50" charset="-128"/>
                          <a:cs typeface="Meiryo UI" pitchFamily="50" charset="-128"/>
                        </a:rPr>
                        <a:t>２</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latin typeface="Meiryo UI" pitchFamily="50" charset="-128"/>
                          <a:ea typeface="Meiryo UI" pitchFamily="50" charset="-128"/>
                          <a:cs typeface="Meiryo UI" pitchFamily="50" charset="-128"/>
                        </a:rPr>
                        <a:t>静岡県</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１６７７条項</a:t>
                      </a:r>
                      <a:endParaRPr kumimoji="1" lang="ja-JP" altLang="en-US" sz="1100" dirty="0">
                        <a:latin typeface="Meiryo UI" pitchFamily="50" charset="-128"/>
                        <a:ea typeface="Meiryo UI" pitchFamily="50" charset="-128"/>
                        <a:cs typeface="Meiryo UI" pitchFamily="50" charset="-128"/>
                      </a:endParaRPr>
                    </a:p>
                  </a:txBody>
                  <a:tcPr marL="91384" marR="91384" marT="45715" marB="45715" anchor="ctr"/>
                </a:tc>
              </a:tr>
              <a:tr h="264111">
                <a:tc>
                  <a:txBody>
                    <a:bodyPr/>
                    <a:lstStyle/>
                    <a:p>
                      <a:pPr algn="ctr"/>
                      <a:r>
                        <a:rPr kumimoji="1" lang="ja-JP" altLang="en-US" sz="1200" dirty="0" smtClean="0">
                          <a:latin typeface="Meiryo UI" pitchFamily="50" charset="-128"/>
                          <a:ea typeface="Meiryo UI" pitchFamily="50" charset="-128"/>
                          <a:cs typeface="Meiryo UI" pitchFamily="50" charset="-128"/>
                        </a:rPr>
                        <a:t>３</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latin typeface="Meiryo UI" pitchFamily="50" charset="-128"/>
                          <a:ea typeface="Meiryo UI" pitchFamily="50" charset="-128"/>
                          <a:cs typeface="Meiryo UI" pitchFamily="50" charset="-128"/>
                        </a:rPr>
                        <a:t>岡山県</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１３８３条項</a:t>
                      </a:r>
                      <a:endParaRPr kumimoji="1" lang="ja-JP" altLang="en-US" sz="1100" dirty="0">
                        <a:latin typeface="Meiryo UI" pitchFamily="50" charset="-128"/>
                        <a:ea typeface="Meiryo UI" pitchFamily="50" charset="-128"/>
                        <a:cs typeface="Meiryo UI" pitchFamily="50" charset="-128"/>
                      </a:endParaRPr>
                    </a:p>
                  </a:txBody>
                  <a:tcPr marL="91384" marR="91384" marT="45715" marB="45715" anchor="ctr"/>
                </a:tc>
              </a:tr>
              <a:tr h="264111">
                <a:tc>
                  <a:txBody>
                    <a:bodyPr/>
                    <a:lstStyle/>
                    <a:p>
                      <a:pPr algn="ctr"/>
                      <a:r>
                        <a:rPr kumimoji="1" lang="ja-JP" altLang="en-US" sz="1200" dirty="0" smtClean="0">
                          <a:latin typeface="Meiryo UI" pitchFamily="50" charset="-128"/>
                          <a:ea typeface="Meiryo UI" pitchFamily="50" charset="-128"/>
                          <a:cs typeface="Meiryo UI" pitchFamily="50" charset="-128"/>
                        </a:rPr>
                        <a:t>４</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latin typeface="Meiryo UI" pitchFamily="50" charset="-128"/>
                          <a:ea typeface="Meiryo UI" pitchFamily="50" charset="-128"/>
                          <a:cs typeface="Meiryo UI" pitchFamily="50" charset="-128"/>
                        </a:rPr>
                        <a:t>埼玉県</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１２２２条項</a:t>
                      </a:r>
                      <a:endParaRPr kumimoji="1" lang="ja-JP" altLang="en-US" sz="1100" dirty="0">
                        <a:latin typeface="Meiryo UI" pitchFamily="50" charset="-128"/>
                        <a:ea typeface="Meiryo UI" pitchFamily="50" charset="-128"/>
                        <a:cs typeface="Meiryo UI" pitchFamily="50" charset="-128"/>
                      </a:endParaRPr>
                    </a:p>
                  </a:txBody>
                  <a:tcPr marL="91384" marR="91384" marT="45715" marB="45715" anchor="ctr"/>
                </a:tc>
              </a:tr>
              <a:tr h="264111">
                <a:tc>
                  <a:txBody>
                    <a:bodyPr/>
                    <a:lstStyle/>
                    <a:p>
                      <a:pPr algn="ctr"/>
                      <a:r>
                        <a:rPr kumimoji="1" lang="ja-JP" altLang="en-US" sz="1200" dirty="0" smtClean="0">
                          <a:latin typeface="Meiryo UI" pitchFamily="50" charset="-128"/>
                          <a:ea typeface="Meiryo UI" pitchFamily="50" charset="-128"/>
                          <a:cs typeface="Meiryo UI" pitchFamily="50" charset="-128"/>
                        </a:rPr>
                        <a:t>５</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latin typeface="Meiryo UI" pitchFamily="50" charset="-128"/>
                          <a:ea typeface="Meiryo UI" pitchFamily="50" charset="-128"/>
                          <a:cs typeface="Meiryo UI" pitchFamily="50" charset="-128"/>
                        </a:rPr>
                        <a:t>北海道</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１０９３条項</a:t>
                      </a:r>
                      <a:endParaRPr kumimoji="1" lang="ja-JP" altLang="en-US" sz="1100" dirty="0">
                        <a:latin typeface="Meiryo UI" pitchFamily="50" charset="-128"/>
                        <a:ea typeface="Meiryo UI" pitchFamily="50" charset="-128"/>
                        <a:cs typeface="Meiryo UI" pitchFamily="50" charset="-128"/>
                      </a:endParaRPr>
                    </a:p>
                  </a:txBody>
                  <a:tcPr marL="91384" marR="91384" marT="45715" marB="45715" anchor="ctr"/>
                </a:tc>
              </a:tr>
              <a:tr h="305824">
                <a:tc>
                  <a:txBody>
                    <a:bodyPr/>
                    <a:lstStyle/>
                    <a:p>
                      <a:pPr algn="ctr"/>
                      <a:r>
                        <a:rPr kumimoji="1" lang="ja-JP" altLang="en-US" sz="1200" dirty="0" smtClean="0">
                          <a:latin typeface="Meiryo UI" pitchFamily="50" charset="-128"/>
                          <a:ea typeface="Meiryo UI" pitchFamily="50" charset="-128"/>
                          <a:cs typeface="Meiryo UI" pitchFamily="50" charset="-128"/>
                        </a:rPr>
                        <a:t>６</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latin typeface="Meiryo UI" pitchFamily="50" charset="-128"/>
                          <a:ea typeface="Meiryo UI" pitchFamily="50" charset="-128"/>
                          <a:cs typeface="Meiryo UI" pitchFamily="50" charset="-128"/>
                        </a:rPr>
                        <a:t>栃木県</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１０７５条項</a:t>
                      </a:r>
                      <a:endParaRPr kumimoji="1" lang="ja-JP" altLang="en-US" sz="1100" dirty="0">
                        <a:latin typeface="Meiryo UI" pitchFamily="50" charset="-128"/>
                        <a:ea typeface="Meiryo UI" pitchFamily="50" charset="-128"/>
                        <a:cs typeface="Meiryo UI" pitchFamily="50" charset="-128"/>
                      </a:endParaRPr>
                    </a:p>
                  </a:txBody>
                  <a:tcPr marL="91384" marR="91384" marT="45715" marB="45715" anchor="ctr"/>
                </a:tc>
              </a:tr>
              <a:tr h="264111">
                <a:tc>
                  <a:txBody>
                    <a:bodyPr/>
                    <a:lstStyle/>
                    <a:p>
                      <a:pPr algn="ctr"/>
                      <a:r>
                        <a:rPr kumimoji="1" lang="ja-JP" altLang="en-US" sz="1200" dirty="0" smtClean="0">
                          <a:latin typeface="Meiryo UI" pitchFamily="50" charset="-128"/>
                          <a:ea typeface="Meiryo UI" pitchFamily="50" charset="-128"/>
                          <a:cs typeface="Meiryo UI" pitchFamily="50" charset="-128"/>
                        </a:rPr>
                        <a:t>７</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dirty="0" smtClean="0">
                          <a:latin typeface="Meiryo UI" pitchFamily="50" charset="-128"/>
                          <a:ea typeface="Meiryo UI" pitchFamily="50" charset="-128"/>
                          <a:cs typeface="Meiryo UI" pitchFamily="50" charset="-128"/>
                        </a:rPr>
                        <a:t>新潟県</a:t>
                      </a:r>
                      <a:endParaRPr kumimoji="1" lang="ja-JP" altLang="en-US" sz="1200"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dirty="0" smtClean="0">
                          <a:latin typeface="Meiryo UI" pitchFamily="50" charset="-128"/>
                          <a:ea typeface="Meiryo UI" pitchFamily="50" charset="-128"/>
                          <a:cs typeface="Meiryo UI" pitchFamily="50" charset="-128"/>
                        </a:rPr>
                        <a:t>１０１０条項</a:t>
                      </a:r>
                      <a:endParaRPr kumimoji="1" lang="ja-JP" altLang="en-US" sz="1100" dirty="0">
                        <a:latin typeface="Meiryo UI" pitchFamily="50" charset="-128"/>
                        <a:ea typeface="Meiryo UI" pitchFamily="50" charset="-128"/>
                        <a:cs typeface="Meiryo UI" pitchFamily="50" charset="-128"/>
                      </a:endParaRPr>
                    </a:p>
                  </a:txBody>
                  <a:tcPr marL="91384" marR="91384" marT="45715" marB="45715" anchor="ctr"/>
                </a:tc>
              </a:tr>
              <a:tr h="264111">
                <a:tc>
                  <a:txBody>
                    <a:bodyPr/>
                    <a:lstStyle/>
                    <a:p>
                      <a:pPr algn="ctr"/>
                      <a:endParaRPr kumimoji="1" lang="ja-JP" altLang="en-US" sz="1200" b="1" u="none"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endParaRPr kumimoji="1" lang="ja-JP" altLang="en-US" sz="1200" b="1" u="none"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endParaRPr kumimoji="1" lang="ja-JP" altLang="en-US" sz="1100" b="1" u="none" dirty="0">
                        <a:latin typeface="Meiryo UI" pitchFamily="50" charset="-128"/>
                        <a:ea typeface="Meiryo UI" pitchFamily="50" charset="-128"/>
                        <a:cs typeface="Meiryo UI" pitchFamily="50" charset="-128"/>
                      </a:endParaRPr>
                    </a:p>
                  </a:txBody>
                  <a:tcPr marL="91384" marR="91384" marT="45715" marB="45715" anchor="ctr"/>
                </a:tc>
              </a:tr>
              <a:tr h="264111">
                <a:tc>
                  <a:txBody>
                    <a:bodyPr/>
                    <a:lstStyle/>
                    <a:p>
                      <a:pPr algn="ctr"/>
                      <a:r>
                        <a:rPr kumimoji="1" lang="en-US" altLang="ja-JP" sz="1200" b="1" u="none" dirty="0" smtClean="0">
                          <a:latin typeface="Meiryo UI" pitchFamily="50" charset="-128"/>
                          <a:ea typeface="Meiryo UI" pitchFamily="50" charset="-128"/>
                          <a:cs typeface="Meiryo UI" pitchFamily="50" charset="-128"/>
                        </a:rPr>
                        <a:t>15</a:t>
                      </a:r>
                      <a:endParaRPr kumimoji="1" lang="ja-JP" altLang="en-US" sz="1200" b="1" u="none"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200" b="1" u="none" dirty="0" smtClean="0">
                          <a:latin typeface="Meiryo UI" pitchFamily="50" charset="-128"/>
                          <a:ea typeface="Meiryo UI" pitchFamily="50" charset="-128"/>
                          <a:cs typeface="Meiryo UI" pitchFamily="50" charset="-128"/>
                        </a:rPr>
                        <a:t>大阪府</a:t>
                      </a:r>
                      <a:endParaRPr kumimoji="1" lang="ja-JP" altLang="en-US" sz="1200" b="1" u="none" dirty="0">
                        <a:latin typeface="Meiryo UI" pitchFamily="50" charset="-128"/>
                        <a:ea typeface="Meiryo UI" pitchFamily="50" charset="-128"/>
                        <a:cs typeface="Meiryo UI" pitchFamily="50" charset="-128"/>
                      </a:endParaRPr>
                    </a:p>
                  </a:txBody>
                  <a:tcPr marL="91384" marR="91384" marT="45715" marB="45715" anchor="ctr"/>
                </a:tc>
                <a:tc>
                  <a:txBody>
                    <a:bodyPr/>
                    <a:lstStyle/>
                    <a:p>
                      <a:pPr algn="ctr"/>
                      <a:r>
                        <a:rPr kumimoji="1" lang="ja-JP" altLang="en-US" sz="1100" b="1" u="none" dirty="0" smtClean="0">
                          <a:latin typeface="Meiryo UI" pitchFamily="50" charset="-128"/>
                          <a:ea typeface="Meiryo UI" pitchFamily="50" charset="-128"/>
                          <a:cs typeface="Meiryo UI" pitchFamily="50" charset="-128"/>
                        </a:rPr>
                        <a:t>７７９条項</a:t>
                      </a:r>
                      <a:endParaRPr kumimoji="1" lang="ja-JP" altLang="en-US" sz="1100" b="1" u="none" dirty="0">
                        <a:latin typeface="Meiryo UI" pitchFamily="50" charset="-128"/>
                        <a:ea typeface="Meiryo UI" pitchFamily="50" charset="-128"/>
                        <a:cs typeface="Meiryo UI" pitchFamily="50" charset="-128"/>
                      </a:endParaRPr>
                    </a:p>
                  </a:txBody>
                  <a:tcPr marL="91384" marR="91384" marT="45715" marB="45715" anchor="ctr"/>
                </a:tc>
              </a:tr>
            </a:tbl>
          </a:graphicData>
        </a:graphic>
      </p:graphicFrame>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a:t>
            </a:fld>
            <a:endParaRPr lang="ja-JP" altLang="en-US" dirty="0">
              <a:solidFill>
                <a:prstClr val="black"/>
              </a:solidFill>
            </a:endParaRPr>
          </a:p>
        </p:txBody>
      </p:sp>
      <p:sp>
        <p:nvSpPr>
          <p:cNvPr id="8" name="正方形/長方形 7"/>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１）改革の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認識</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1" name="グラフ 20"/>
          <p:cNvGraphicFramePr>
            <a:graphicFrameLocks/>
          </p:cNvGraphicFramePr>
          <p:nvPr>
            <p:extLst>
              <p:ext uri="{D42A27DB-BD31-4B8C-83A1-F6EECF244321}">
                <p14:modId xmlns:p14="http://schemas.microsoft.com/office/powerpoint/2010/main" val="3160302485"/>
              </p:ext>
            </p:extLst>
          </p:nvPr>
        </p:nvGraphicFramePr>
        <p:xfrm>
          <a:off x="5737889" y="2960948"/>
          <a:ext cx="3342711" cy="3132348"/>
        </p:xfrm>
        <a:graphic>
          <a:graphicData uri="http://schemas.openxmlformats.org/drawingml/2006/chart">
            <c:chart xmlns:c="http://schemas.openxmlformats.org/drawingml/2006/chart" xmlns:r="http://schemas.openxmlformats.org/officeDocument/2006/relationships" r:id="rId2"/>
          </a:graphicData>
        </a:graphic>
      </p:graphicFrame>
      <p:sp>
        <p:nvSpPr>
          <p:cNvPr id="22" name="テキスト ボックス 21"/>
          <p:cNvSpPr txBox="1"/>
          <p:nvPr/>
        </p:nvSpPr>
        <p:spPr>
          <a:xfrm>
            <a:off x="5391221" y="2832445"/>
            <a:ext cx="1008112" cy="246221"/>
          </a:xfrm>
          <a:prstGeom prst="rect">
            <a:avLst/>
          </a:prstGeom>
          <a:noFill/>
        </p:spPr>
        <p:txBody>
          <a:bodyPr wrap="square" rtlCol="0">
            <a:spAutoFit/>
          </a:bodyPr>
          <a:lstStyle/>
          <a:p>
            <a:r>
              <a:rPr lang="ja-JP" altLang="en-US" sz="1000" dirty="0" smtClean="0">
                <a:solidFill>
                  <a:prstClr val="black"/>
                </a:solidFill>
              </a:rPr>
              <a:t>施設・法人</a:t>
            </a:r>
            <a:endParaRPr lang="ja-JP" altLang="en-US" sz="1000" dirty="0">
              <a:solidFill>
                <a:prstClr val="black"/>
              </a:solidFill>
            </a:endParaRPr>
          </a:p>
        </p:txBody>
      </p:sp>
      <p:sp>
        <p:nvSpPr>
          <p:cNvPr id="23" name="Rectangle 2"/>
          <p:cNvSpPr>
            <a:spLocks noChangeArrowheads="1"/>
          </p:cNvSpPr>
          <p:nvPr/>
        </p:nvSpPr>
        <p:spPr bwMode="auto">
          <a:xfrm>
            <a:off x="5868863" y="2430387"/>
            <a:ext cx="30956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指定出資法人・公の施設の数</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79512" y="635204"/>
            <a:ext cx="8762516" cy="1815882"/>
          </a:xfrm>
          <a:prstGeom prst="rect">
            <a:avLst/>
          </a:prstGeom>
        </p:spPr>
        <p:txBody>
          <a:bodyPr wrap="square">
            <a:spAutoFit/>
          </a:bodyPr>
          <a:lstStyle/>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権限移譲等の推進、出資法人・公の施設改革</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への権限</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移譲について、全国</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トップレベル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で進めるとともに、府市連携に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より二重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行政の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解消に向けて取り組んできました。また、全国で初めて政策レベルでの広域連携として、「関西広域連合」を設立し、国に対して、出先機関の丸ごと移管などの権限移譲も求めてきました。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さらに、「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民間にできることは民間へ」という方針のもと、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PFI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の活用をはじめ指定管理者制度や市場化テストの導入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などによる民間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開放の促進、出資法人や公の施設の改革、地方独立行政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法人化の推進など、</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広域自治体として「府の役割」を踏まえた取組み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を進めてきました。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2"/>
          <p:cNvSpPr>
            <a:spLocks noChangeArrowheads="1"/>
          </p:cNvSpPr>
          <p:nvPr/>
        </p:nvSpPr>
        <p:spPr bwMode="auto">
          <a:xfrm>
            <a:off x="1332359" y="2520750"/>
            <a:ext cx="30956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都道府県の移譲条項数状況</a:t>
            </a:r>
          </a:p>
          <a:p>
            <a:pPr fontAlgn="ctr">
              <a:spcBef>
                <a:spcPct val="0"/>
              </a:spcBef>
              <a:buClr>
                <a:srgbClr val="D6ECFF"/>
              </a:buClr>
              <a:buFont typeface="Wingdings" pitchFamily="2" charset="2"/>
              <a:buNone/>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H21.4.1</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現在⇒</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H25.4.1</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現在）</a:t>
            </a:r>
          </a:p>
        </p:txBody>
      </p:sp>
      <p:sp>
        <p:nvSpPr>
          <p:cNvPr id="13" name="二等辺三角形 12"/>
          <p:cNvSpPr/>
          <p:nvPr/>
        </p:nvSpPr>
        <p:spPr>
          <a:xfrm rot="5400000">
            <a:off x="1381547" y="4343051"/>
            <a:ext cx="2965450" cy="18494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5" name="正方形/長方形 14"/>
          <p:cNvSpPr/>
          <p:nvPr/>
        </p:nvSpPr>
        <p:spPr>
          <a:xfrm rot="5400000">
            <a:off x="226997" y="5294954"/>
            <a:ext cx="348109"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ja-JP" altLang="en-US" sz="1200" dirty="0" smtClean="0">
                <a:solidFill>
                  <a:prstClr val="black"/>
                </a:solidFill>
              </a:rPr>
              <a:t>・</a:t>
            </a:r>
            <a:r>
              <a:rPr lang="ja-JP" altLang="en-US" sz="1200" dirty="0">
                <a:solidFill>
                  <a:prstClr val="black"/>
                </a:solidFill>
              </a:rPr>
              <a:t>・</a:t>
            </a:r>
          </a:p>
        </p:txBody>
      </p:sp>
      <p:sp>
        <p:nvSpPr>
          <p:cNvPr id="16" name="正方形/長方形 15"/>
          <p:cNvSpPr/>
          <p:nvPr/>
        </p:nvSpPr>
        <p:spPr>
          <a:xfrm>
            <a:off x="240848" y="5661248"/>
            <a:ext cx="5150373" cy="1301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条項数とは、</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事務処理特例制度を活用した条例による権限移譲を行った場合の法律等の条項数</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移譲条項数状況</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（一社</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）行財政調査会「市町村への事務移譲の実施状況調べ」の調査結果を基に、</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各都道府県の条項数のカウント方法が異なることから、大阪府のカウント方法</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に補正し</a:t>
            </a:r>
          </a:p>
          <a:p>
            <a:pPr>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条項数</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を比較</a:t>
            </a:r>
            <a:endParaRPr lang="ja-JP" altLang="en-US" sz="10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59162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952306723"/>
              </p:ext>
            </p:extLst>
          </p:nvPr>
        </p:nvGraphicFramePr>
        <p:xfrm>
          <a:off x="611558" y="2132856"/>
          <a:ext cx="8326246" cy="4665797"/>
        </p:xfrm>
        <a:graphic>
          <a:graphicData uri="http://schemas.openxmlformats.org/drawingml/2006/table">
            <a:tbl>
              <a:tblPr firstRow="1" bandRow="1">
                <a:tableStyleId>{5C22544A-7EE6-4342-B048-85BDC9FD1C3A}</a:tableStyleId>
              </a:tblPr>
              <a:tblGrid>
                <a:gridCol w="1872210"/>
                <a:gridCol w="1008112"/>
                <a:gridCol w="5445924"/>
              </a:tblGrid>
              <a:tr h="265535">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項　　目</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導入時期</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内　　　　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265535">
                <a:tc gridSpan="3">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意思決定システム</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r>
              <a:tr h="26553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・戦略本部会議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府政の重要課題の最終的な意思決定会議（公開）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5535">
                <a:tc gridSpan="3">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r>
              <a:tr h="265535">
                <a:tc gridSpan="3">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財政関係</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r>
              <a:tr h="26553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・財政運営基本条例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H24.2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健全で規律ある財政運営の確保を図る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55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・新公会計制度</a:t>
                      </a: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決算～</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複式簿記・発生主義の制度により、府の資産や負債のストック情報を公開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減価償却費等のコストに関する情報を公開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5535">
                <a:tc gridSpan="3">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r>
              <a:tr h="265535">
                <a:tc gridSpan="3">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人事・給与関係</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sz="1200" dirty="0"/>
                    </a:p>
                  </a:txBody>
                  <a:tcPr anchor="ctr"/>
                </a:tc>
                <a:tc hMerge="1">
                  <a:txBody>
                    <a:bodyPr/>
                    <a:lstStyle/>
                    <a:p>
                      <a:endParaRPr kumimoji="1" lang="ja-JP" altLang="en-US" sz="1200" dirty="0"/>
                    </a:p>
                  </a:txBody>
                  <a:tcPr anchor="ctr"/>
                </a:tc>
              </a:tr>
              <a:tr h="26553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・職員基本条例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H24.4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政策の立案に関する優れた能力を有し、自律性を備えた職員の育成等</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85002">
                <a:tc gridSpan="3">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r>
              <a:tr h="285002">
                <a:tc gridSpan="3">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情報公開関係</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553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・施策プロセスの見える化</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府民等の関心が高い事項の意思形成プロセス情報をホームページで公表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553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・予算編成過程の公表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予算要求書及び査定書をそれぞれの段階で公表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553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・公金支出情報の公表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予算がどのように執行されたのかを支払日の翌日に公表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46753">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・府民の声の見える化</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府に寄せられた府民の声を一元管理し、回答結果等も含めすべて公表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cxnSp>
        <p:nvCxnSpPr>
          <p:cNvPr id="3" name="直線コネクタ 2"/>
          <p:cNvCxnSpPr/>
          <p:nvPr/>
        </p:nvCxnSpPr>
        <p:spPr>
          <a:xfrm>
            <a:off x="179512" y="54868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15</a:t>
            </a:fld>
            <a:endParaRPr lang="ja-JP" altLang="en-US" dirty="0">
              <a:solidFill>
                <a:prstClr val="black"/>
              </a:solidFill>
            </a:endParaRPr>
          </a:p>
        </p:txBody>
      </p:sp>
      <p:sp>
        <p:nvSpPr>
          <p:cNvPr id="8" name="正方形/長方形 7"/>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１）改革の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認識</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52829" y="548680"/>
            <a:ext cx="8784976" cy="1323439"/>
          </a:xfrm>
          <a:prstGeom prst="rect">
            <a:avLst/>
          </a:prstGeom>
        </p:spPr>
        <p:txBody>
          <a:bodyPr wrap="square">
            <a:spAutoFit/>
          </a:bodyPr>
          <a:lstStyle/>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ガバナンス</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改革</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ガバナンス改革という観点から、意思決定システムの整備（戦略本部会議等）をはじめ、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財政運営基本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条例による財政規律の厳格なルール化、職員基本条例を柱とする人事・給与制度全般にわたる改革も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進めています。さらに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、透明性の向上の面から、情報公開制度（見える化）の充実、公会計制度の導入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ガバナンス改革</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関して</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も、全国</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を先導する</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行って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きました。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23528" y="1794302"/>
            <a:ext cx="3888432" cy="338554"/>
          </a:xfrm>
          <a:prstGeom prst="rect">
            <a:avLst/>
          </a:prstGeom>
          <a:noFill/>
        </p:spPr>
        <p:txBody>
          <a:bodyPr wrap="square" rtlCol="0">
            <a:spAutoFit/>
          </a:bodyPr>
          <a:lstStyle/>
          <a:p>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制度を整備（ルール化）した主な項目</a:t>
            </a:r>
            <a:endParaRPr lang="ja-JP"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03001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16</a:t>
            </a:fld>
            <a:endParaRPr lang="ja-JP" altLang="en-US" dirty="0">
              <a:solidFill>
                <a:prstClr val="black"/>
              </a:solidFill>
            </a:endParaRPr>
          </a:p>
        </p:txBody>
      </p:sp>
      <p:sp>
        <p:nvSpPr>
          <p:cNvPr id="6" name="正方形/長方形 5"/>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（２）課題</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2" name="グラフ 21"/>
          <p:cNvGraphicFramePr>
            <a:graphicFrameLocks/>
          </p:cNvGraphicFramePr>
          <p:nvPr>
            <p:extLst>
              <p:ext uri="{D42A27DB-BD31-4B8C-83A1-F6EECF244321}">
                <p14:modId xmlns:p14="http://schemas.microsoft.com/office/powerpoint/2010/main" val="3088597105"/>
              </p:ext>
            </p:extLst>
          </p:nvPr>
        </p:nvGraphicFramePr>
        <p:xfrm>
          <a:off x="-306288" y="3421455"/>
          <a:ext cx="9756576" cy="3408078"/>
        </p:xfrm>
        <a:graphic>
          <a:graphicData uri="http://schemas.openxmlformats.org/drawingml/2006/chart">
            <c:chart xmlns:c="http://schemas.openxmlformats.org/drawingml/2006/chart" xmlns:r="http://schemas.openxmlformats.org/officeDocument/2006/relationships" r:id="rId2"/>
          </a:graphicData>
        </a:graphic>
      </p:graphicFrame>
      <p:sp>
        <p:nvSpPr>
          <p:cNvPr id="7" name="正方形/長方形 6"/>
          <p:cNvSpPr/>
          <p:nvPr/>
        </p:nvSpPr>
        <p:spPr>
          <a:xfrm>
            <a:off x="215516" y="620688"/>
            <a:ext cx="8712968" cy="2800767"/>
          </a:xfrm>
          <a:prstGeom prst="rect">
            <a:avLst/>
          </a:prstGeom>
        </p:spPr>
        <p:txBody>
          <a:bodyPr wrap="square">
            <a:spAutoFit/>
          </a:bodyPr>
          <a:lstStyle/>
          <a:p>
            <a:pPr marL="180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大阪を</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取り巻く社会情勢</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（人口構造）</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大阪府の人口は平成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月の国勢調査では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887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万人と、平成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年の同調査から約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万人増加しています。しかし、今後は減少期に突入し、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年後の平成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万人となり、</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万人の急激な減少を見込んでいます。これは、高度成長期である昭和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743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万人に相当する人口であり、昭和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年から平成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年までの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年近くで増加した人口（</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万人）がその後、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年あまり維持され、今後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年間で同程度減少すると予想されています。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年）には、いわゆる団塊の世代が後期高齢期（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歳以上）に突入するなど、人口構成が著しく変化することが見込まれています。こうした変化にしっかりと対応していくためには</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あらゆる施策分野において、今後の人口動態等を常に念頭においた事業展開が求められています。</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65455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17</a:t>
            </a:fld>
            <a:endParaRPr lang="ja-JP" altLang="en-US" dirty="0">
              <a:solidFill>
                <a:prstClr val="black"/>
              </a:solidFill>
            </a:endParaRPr>
          </a:p>
        </p:txBody>
      </p:sp>
      <p:sp>
        <p:nvSpPr>
          <p:cNvPr id="5" name="正方形/長方形 4"/>
          <p:cNvSpPr/>
          <p:nvPr/>
        </p:nvSpPr>
        <p:spPr>
          <a:xfrm>
            <a:off x="215516" y="620688"/>
            <a:ext cx="8712968" cy="2062103"/>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経済情勢</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バブル期まで府税収入において大きな割合を占めていた</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法人</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税</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は、産業構造の変化や制度改正の影響もあり、</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長らく低落傾向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が続いています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。また、高度経済成長期に大阪に移り住んだ人々が高齢化するに伴い、所得階層別世帯数割合において、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万円未満の世帯割合が、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都市部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・神奈川・愛知・福岡・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東京）では福岡県に次ぐ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番目に高い割合を示しています。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後、超高齢社会の到来により、社会保障経費が増大する傾向にある中、成長戦略や観光等による交流拡大など経済活力の維持、向上をめざした取組みを進めるとともに、限られた財源でより効果的な施策展開が求められて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（２）課題</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06582" y="2708920"/>
            <a:ext cx="4176464" cy="338554"/>
          </a:xfrm>
          <a:prstGeom prst="rect">
            <a:avLst/>
          </a:prstGeom>
          <a:noFill/>
        </p:spPr>
        <p:txBody>
          <a:bodyPr wrap="square" rtlCol="0">
            <a:spAutoFit/>
          </a:bodyPr>
          <a:lstStyle/>
          <a:p>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府税収入の推移</a:t>
            </a:r>
            <a:endParaRPr lang="ja-JP"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1300024354"/>
              </p:ext>
            </p:extLst>
          </p:nvPr>
        </p:nvGraphicFramePr>
        <p:xfrm>
          <a:off x="179512" y="3155776"/>
          <a:ext cx="4500500" cy="3702223"/>
        </p:xfrm>
        <a:graphic>
          <a:graphicData uri="http://schemas.openxmlformats.org/drawingml/2006/chart">
            <c:chart xmlns:c="http://schemas.openxmlformats.org/drawingml/2006/chart" xmlns:r="http://schemas.openxmlformats.org/officeDocument/2006/relationships" r:id="rId2"/>
          </a:graphicData>
        </a:graphic>
      </p:graphicFrame>
      <p:sp>
        <p:nvSpPr>
          <p:cNvPr id="17" name="テキスト ボックス 16"/>
          <p:cNvSpPr txBox="1"/>
          <p:nvPr/>
        </p:nvSpPr>
        <p:spPr>
          <a:xfrm>
            <a:off x="-36512" y="3054152"/>
            <a:ext cx="648072" cy="230832"/>
          </a:xfrm>
          <a:prstGeom prst="rect">
            <a:avLst/>
          </a:prstGeom>
          <a:noFill/>
        </p:spPr>
        <p:txBody>
          <a:bodyPr wrap="square" rtlCol="0">
            <a:spAutoFit/>
          </a:bodyPr>
          <a:lstStyle/>
          <a:p>
            <a:r>
              <a:rPr lang="ja-JP" altLang="en-US" sz="900" dirty="0" smtClean="0">
                <a:solidFill>
                  <a:prstClr val="black"/>
                </a:solidFill>
              </a:rPr>
              <a:t>（億円）</a:t>
            </a:r>
            <a:endParaRPr lang="ja-JP" altLang="en-US" sz="900" dirty="0">
              <a:solidFill>
                <a:prstClr val="black"/>
              </a:solidFill>
            </a:endParaRPr>
          </a:p>
        </p:txBody>
      </p:sp>
      <p:sp>
        <p:nvSpPr>
          <p:cNvPr id="18" name="テキスト ボックス 7"/>
          <p:cNvSpPr txBox="1"/>
          <p:nvPr/>
        </p:nvSpPr>
        <p:spPr>
          <a:xfrm>
            <a:off x="2771800" y="6563618"/>
            <a:ext cx="1944215" cy="246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決算額（</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は見込額）</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4836118" y="2682791"/>
            <a:ext cx="3480298" cy="4155846"/>
            <a:chOff x="0" y="0"/>
            <a:chExt cx="5638800" cy="4829176"/>
          </a:xfrm>
        </p:grpSpPr>
        <p:graphicFrame>
          <p:nvGraphicFramePr>
            <p:cNvPr id="20" name="グラフ 19"/>
            <p:cNvGraphicFramePr/>
            <p:nvPr/>
          </p:nvGraphicFramePr>
          <p:xfrm>
            <a:off x="0" y="0"/>
            <a:ext cx="5638800" cy="4829176"/>
          </p:xfrm>
          <a:graphic>
            <a:graphicData uri="http://schemas.openxmlformats.org/drawingml/2006/chart">
              <c:chart xmlns:c="http://schemas.openxmlformats.org/drawingml/2006/chart" xmlns:r="http://schemas.openxmlformats.org/officeDocument/2006/relationships" r:id="rId3"/>
            </a:graphicData>
          </a:graphic>
        </p:graphicFrame>
        <p:sp>
          <p:nvSpPr>
            <p:cNvPr id="21" name="四角形吹き出し 20"/>
            <p:cNvSpPr/>
            <p:nvPr/>
          </p:nvSpPr>
          <p:spPr>
            <a:xfrm>
              <a:off x="59180" y="324138"/>
              <a:ext cx="329568" cy="798030"/>
            </a:xfrm>
            <a:prstGeom prst="wedgeRectCallout">
              <a:avLst>
                <a:gd name="adj1" fmla="val 216284"/>
                <a:gd name="adj2" fmla="val -25914"/>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rtlCol="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ysClr val="windowText" lastClr="000000"/>
                  </a:solidFill>
                </a:rPr>
                <a:t>１０００万～</a:t>
              </a:r>
              <a:endParaRPr lang="en-US" altLang="ja-JP" sz="1000" b="1" dirty="0">
                <a:solidFill>
                  <a:sysClr val="windowText" lastClr="000000"/>
                </a:solidFill>
              </a:endParaRPr>
            </a:p>
          </p:txBody>
        </p:sp>
        <p:sp>
          <p:nvSpPr>
            <p:cNvPr id="22" name="四角形吹き出し 21"/>
            <p:cNvSpPr/>
            <p:nvPr/>
          </p:nvSpPr>
          <p:spPr>
            <a:xfrm>
              <a:off x="71249" y="1157857"/>
              <a:ext cx="317499" cy="1272583"/>
            </a:xfrm>
            <a:prstGeom prst="wedgeRectCallout">
              <a:avLst>
                <a:gd name="adj1" fmla="val 272421"/>
                <a:gd name="adj2" fmla="val -28074"/>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rtlCol="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ysClr val="windowText" lastClr="000000"/>
                  </a:solidFill>
                </a:rPr>
                <a:t>５００万</a:t>
              </a:r>
              <a:r>
                <a:rPr lang="ja-JP" altLang="en-US" sz="1000" b="1" dirty="0" smtClean="0">
                  <a:solidFill>
                    <a:sysClr val="windowText" lastClr="000000"/>
                  </a:solidFill>
                </a:rPr>
                <a:t>～９９９万</a:t>
              </a:r>
              <a:endParaRPr lang="en-US" altLang="ja-JP" sz="1000" b="1" dirty="0">
                <a:solidFill>
                  <a:sysClr val="windowText" lastClr="000000"/>
                </a:solidFill>
              </a:endParaRPr>
            </a:p>
          </p:txBody>
        </p:sp>
        <p:sp>
          <p:nvSpPr>
            <p:cNvPr id="23" name="四角形吹き出し 22"/>
            <p:cNvSpPr/>
            <p:nvPr/>
          </p:nvSpPr>
          <p:spPr>
            <a:xfrm>
              <a:off x="87755" y="2485953"/>
              <a:ext cx="300991" cy="1160694"/>
            </a:xfrm>
            <a:prstGeom prst="wedgeRectCallout">
              <a:avLst>
                <a:gd name="adj1" fmla="val 268826"/>
                <a:gd name="adj2" fmla="val -64053"/>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rtlCol="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ysClr val="windowText" lastClr="000000"/>
                  </a:solidFill>
                </a:rPr>
                <a:t>３００万</a:t>
              </a:r>
              <a:r>
                <a:rPr lang="ja-JP" altLang="en-US" sz="1000" b="1" dirty="0" smtClean="0">
                  <a:solidFill>
                    <a:sysClr val="windowText" lastClr="000000"/>
                  </a:solidFill>
                </a:rPr>
                <a:t>～４９９万</a:t>
              </a:r>
              <a:endParaRPr lang="en-US" altLang="ja-JP" sz="1000" b="1" dirty="0">
                <a:solidFill>
                  <a:sysClr val="windowText" lastClr="000000"/>
                </a:solidFill>
              </a:endParaRPr>
            </a:p>
          </p:txBody>
        </p:sp>
        <p:sp>
          <p:nvSpPr>
            <p:cNvPr id="24" name="四角形吹き出し 23"/>
            <p:cNvSpPr/>
            <p:nvPr/>
          </p:nvSpPr>
          <p:spPr>
            <a:xfrm>
              <a:off x="87757" y="3688022"/>
              <a:ext cx="300989" cy="547257"/>
            </a:xfrm>
            <a:prstGeom prst="wedgeRectCallout">
              <a:avLst>
                <a:gd name="adj1" fmla="val 288003"/>
                <a:gd name="adj2" fmla="val -47814"/>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rtlCol="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ysClr val="windowText" lastClr="000000"/>
                  </a:solidFill>
                </a:rPr>
                <a:t>～２９９万</a:t>
              </a:r>
              <a:endParaRPr lang="en-US" altLang="ja-JP" sz="1000" b="1" dirty="0">
                <a:solidFill>
                  <a:sysClr val="windowText" lastClr="000000"/>
                </a:solidFill>
              </a:endParaRPr>
            </a:p>
          </p:txBody>
        </p:sp>
      </p:grpSp>
      <p:sp>
        <p:nvSpPr>
          <p:cNvPr id="25" name="テキスト ボックス 7"/>
          <p:cNvSpPr txBox="1"/>
          <p:nvPr/>
        </p:nvSpPr>
        <p:spPr>
          <a:xfrm>
            <a:off x="6732240" y="6567155"/>
            <a:ext cx="1851789" cy="246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総務省「就業構造基本調査」</a:t>
            </a:r>
          </a:p>
        </p:txBody>
      </p:sp>
      <p:sp>
        <p:nvSpPr>
          <p:cNvPr id="26" name="テキスト ボックス 25"/>
          <p:cNvSpPr txBox="1"/>
          <p:nvPr/>
        </p:nvSpPr>
        <p:spPr>
          <a:xfrm>
            <a:off x="4716016" y="2514382"/>
            <a:ext cx="4176464" cy="338554"/>
          </a:xfrm>
          <a:prstGeom prst="rect">
            <a:avLst/>
          </a:prstGeom>
          <a:noFill/>
        </p:spPr>
        <p:txBody>
          <a:bodyPr wrap="square" rtlCol="0">
            <a:spAutoFit/>
          </a:bodyPr>
          <a:lstStyle/>
          <a:p>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所得階層別</a:t>
            </a:r>
            <a:r>
              <a:rPr lang="zh-TW"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世帯数</a:t>
            </a:r>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06328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18</a:t>
            </a:fld>
            <a:endParaRPr lang="ja-JP" altLang="en-US" dirty="0">
              <a:solidFill>
                <a:prstClr val="black"/>
              </a:solidFill>
            </a:endParaRPr>
          </a:p>
        </p:txBody>
      </p:sp>
      <p:sp>
        <p:nvSpPr>
          <p:cNvPr id="6" name="正方形/長方形 5"/>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（２）課題</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15516" y="620688"/>
            <a:ext cx="8712968" cy="2062103"/>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（グローバル化）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大阪をはじめとする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近畿圏の輸出入額は、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平成元年時点では年間</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兆円前後で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あったものが、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年間で約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倍程度増加しており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、内需の拡大が見込めない中、市場は国内だけでなく、海外に大きく広がっていることが伺えます。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また、日本を訪れる外国人旅行者も平成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年度からの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年間で約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割増えるなど、</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大阪のグローバル化が進展しています。</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都市間競争が激化する中、観光客をはじめとする交流人口の拡大をめざすとともに、内外から投資を呼び込み、世界から多くの人材が集まる創造拠点「大阪」の実現に向けた施策展開が求められています。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421397067"/>
              </p:ext>
            </p:extLst>
          </p:nvPr>
        </p:nvGraphicFramePr>
        <p:xfrm>
          <a:off x="349638" y="3284984"/>
          <a:ext cx="4870434" cy="3204356"/>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グループ化 30"/>
          <p:cNvGrpSpPr/>
          <p:nvPr/>
        </p:nvGrpSpPr>
        <p:grpSpPr>
          <a:xfrm>
            <a:off x="5469693" y="3469977"/>
            <a:ext cx="3350779" cy="2866060"/>
            <a:chOff x="398693" y="3501008"/>
            <a:chExt cx="3029871" cy="2664296"/>
          </a:xfrm>
        </p:grpSpPr>
        <p:sp>
          <p:nvSpPr>
            <p:cNvPr id="10" name="角丸四角形 9"/>
            <p:cNvSpPr>
              <a:spLocks noChangeAspect="1"/>
            </p:cNvSpPr>
            <p:nvPr/>
          </p:nvSpPr>
          <p:spPr>
            <a:xfrm>
              <a:off x="682862" y="4581128"/>
              <a:ext cx="573862" cy="1190795"/>
            </a:xfrm>
            <a:prstGeom prst="round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角丸四角形 10"/>
            <p:cNvSpPr>
              <a:spLocks noChangeAspect="1"/>
            </p:cNvSpPr>
            <p:nvPr/>
          </p:nvSpPr>
          <p:spPr>
            <a:xfrm>
              <a:off x="1547664" y="4149080"/>
              <a:ext cx="573862" cy="1632762"/>
            </a:xfrm>
            <a:prstGeom prst="round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a:spLocks noChangeAspect="1"/>
            </p:cNvSpPr>
            <p:nvPr/>
          </p:nvSpPr>
          <p:spPr>
            <a:xfrm>
              <a:off x="2411761" y="3501008"/>
              <a:ext cx="573862" cy="2257038"/>
            </a:xfrm>
            <a:prstGeom prst="roundRect">
              <a:avLst/>
            </a:prstGeom>
            <a:gradFill>
              <a:gsLst>
                <a:gs pos="0">
                  <a:schemeClr val="tx2">
                    <a:lumMod val="60000"/>
                    <a:lumOff val="40000"/>
                  </a:schemeClr>
                </a:gs>
                <a:gs pos="84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a:spLocks noChangeAspect="1"/>
            </p:cNvSpPr>
            <p:nvPr/>
          </p:nvSpPr>
          <p:spPr>
            <a:xfrm>
              <a:off x="398693" y="4818638"/>
              <a:ext cx="1004955"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a:spLocks noChangeAspect="1"/>
            </p:cNvSpPr>
            <p:nvPr/>
          </p:nvSpPr>
          <p:spPr>
            <a:xfrm>
              <a:off x="1331640" y="4581131"/>
              <a:ext cx="1027463"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267744" y="4027641"/>
              <a:ext cx="1160820"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矢印コネクタ 15"/>
            <p:cNvCxnSpPr>
              <a:cxnSpLocks noChangeAspect="1"/>
            </p:cNvCxnSpPr>
            <p:nvPr/>
          </p:nvCxnSpPr>
          <p:spPr>
            <a:xfrm flipV="1">
              <a:off x="919152" y="3579763"/>
              <a:ext cx="1492608" cy="884738"/>
            </a:xfrm>
            <a:prstGeom prst="straightConnector1">
              <a:avLst/>
            </a:prstGeom>
            <a:ln w="1524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a:spLocks noChangeAspect="1"/>
            </p:cNvSpPr>
            <p:nvPr/>
          </p:nvSpPr>
          <p:spPr>
            <a:xfrm>
              <a:off x="685770" y="5920024"/>
              <a:ext cx="573862" cy="245280"/>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H23</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a:spLocks noChangeAspect="1"/>
            </p:cNvSpPr>
            <p:nvPr/>
          </p:nvSpPr>
          <p:spPr>
            <a:xfrm>
              <a:off x="1549866" y="5920024"/>
              <a:ext cx="573862" cy="245280"/>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H24</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a:spLocks noChangeAspect="1"/>
            </p:cNvSpPr>
            <p:nvPr/>
          </p:nvSpPr>
          <p:spPr>
            <a:xfrm>
              <a:off x="2380457" y="5920024"/>
              <a:ext cx="573862" cy="245280"/>
            </a:xfrm>
            <a:prstGeom prst="rect">
              <a:avLst/>
            </a:prstGeom>
            <a:noFill/>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H25</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a:spLocks noChangeAspect="1"/>
            </p:cNvSpPr>
            <p:nvPr/>
          </p:nvSpPr>
          <p:spPr>
            <a:xfrm>
              <a:off x="1265226" y="4890646"/>
              <a:ext cx="1218542" cy="338554"/>
            </a:xfrm>
            <a:prstGeom prst="rect">
              <a:avLst/>
            </a:prstGeom>
            <a:noFill/>
          </p:spPr>
          <p:txBody>
            <a:bodyPr wrap="square" rtlCol="0">
              <a:spAutoFit/>
            </a:bodyPr>
            <a:lstStyle/>
            <a:p>
              <a:r>
                <a:rPr kumimoji="1"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+28.5</a:t>
              </a:r>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2216441" y="4386590"/>
              <a:ext cx="1048108" cy="338554"/>
            </a:xfrm>
            <a:prstGeom prst="rect">
              <a:avLst/>
            </a:prstGeom>
            <a:noFill/>
          </p:spPr>
          <p:txBody>
            <a:bodyPr wrap="square" rtlCol="0">
              <a:spAutoFit/>
            </a:bodyPr>
            <a:lstStyle/>
            <a:p>
              <a:r>
                <a:rPr kumimoji="1"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+29.1</a:t>
              </a:r>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u="sng" dirty="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24" name="直線矢印コネクタ 23"/>
          <p:cNvCxnSpPr>
            <a:cxnSpLocks noChangeAspect="1"/>
          </p:cNvCxnSpPr>
          <p:nvPr/>
        </p:nvCxnSpPr>
        <p:spPr>
          <a:xfrm flipV="1">
            <a:off x="1691680" y="3404076"/>
            <a:ext cx="1789493" cy="1283855"/>
          </a:xfrm>
          <a:prstGeom prst="straightConnector1">
            <a:avLst/>
          </a:prstGeom>
          <a:ln w="1524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6512" y="3126160"/>
            <a:ext cx="648072" cy="230832"/>
          </a:xfrm>
          <a:prstGeom prst="rect">
            <a:avLst/>
          </a:prstGeom>
          <a:noFill/>
        </p:spPr>
        <p:txBody>
          <a:bodyPr wrap="square" rtlCol="0">
            <a:spAutoFit/>
          </a:bodyPr>
          <a:lstStyle/>
          <a:p>
            <a:r>
              <a:rPr lang="ja-JP" altLang="en-US" sz="900" dirty="0" smtClean="0">
                <a:solidFill>
                  <a:prstClr val="black"/>
                </a:solidFill>
              </a:rPr>
              <a:t>（億円）</a:t>
            </a:r>
            <a:endParaRPr lang="ja-JP" altLang="en-US" sz="900" dirty="0">
              <a:solidFill>
                <a:prstClr val="black"/>
              </a:solidFill>
            </a:endParaRPr>
          </a:p>
        </p:txBody>
      </p:sp>
      <p:sp>
        <p:nvSpPr>
          <p:cNvPr id="28" name="テキスト ボックス 27"/>
          <p:cNvSpPr txBox="1"/>
          <p:nvPr/>
        </p:nvSpPr>
        <p:spPr>
          <a:xfrm>
            <a:off x="755576" y="2708920"/>
            <a:ext cx="3636404" cy="553998"/>
          </a:xfrm>
          <a:prstGeom prst="rect">
            <a:avLst/>
          </a:prstGeom>
          <a:noFill/>
        </p:spPr>
        <p:txBody>
          <a:bodyPr wrap="square" rtlCol="0">
            <a:spAutoFit/>
          </a:bodyPr>
          <a:lstStyle/>
          <a:p>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貿易額（</a:t>
            </a:r>
            <a:r>
              <a:rPr lang="zh-TW"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輸出入</a:t>
            </a:r>
            <a:r>
              <a:rPr lang="zh-TW"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通関</a:t>
            </a:r>
            <a:r>
              <a:rPr lang="zh-TW"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a:t>
            </a:r>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）の推移</a:t>
            </a:r>
            <a:endParaRPr lang="en-US" altLang="ja-JP"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（大阪税関内分）</a:t>
            </a:r>
            <a:endParaRPr lang="ja-JP" altLang="en-US" sz="14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7"/>
          <p:cNvSpPr txBox="1"/>
          <p:nvPr/>
        </p:nvSpPr>
        <p:spPr>
          <a:xfrm>
            <a:off x="3203848" y="6567155"/>
            <a:ext cx="1851789" cy="246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大阪税関</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「外国貿易年表」</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7"/>
          <p:cNvSpPr txBox="1"/>
          <p:nvPr/>
        </p:nvSpPr>
        <p:spPr>
          <a:xfrm>
            <a:off x="6680651" y="6567155"/>
            <a:ext cx="1851789" cy="246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大阪府府民文化部作成</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5549653" y="2833728"/>
            <a:ext cx="2882875" cy="338554"/>
          </a:xfrm>
          <a:prstGeom prst="rect">
            <a:avLst/>
          </a:prstGeom>
          <a:noFill/>
        </p:spPr>
        <p:txBody>
          <a:bodyPr wrap="square" rtlCol="0">
            <a:spAutoFit/>
          </a:bodyPr>
          <a:lstStyle/>
          <a:p>
            <a:r>
              <a:rPr lang="ja-JP" altLang="en-US" sz="16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来阪外国人客数の推移</a:t>
            </a:r>
            <a:endParaRPr lang="ja-JP" altLang="en-US"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74507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　　次</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3"/>
          <p:cNvSpPr txBox="1">
            <a:spLocks noChangeArrowheads="1"/>
          </p:cNvSpPr>
          <p:nvPr/>
        </p:nvSpPr>
        <p:spPr>
          <a:xfrm>
            <a:off x="447179" y="764704"/>
            <a:ext cx="8680450" cy="5722079"/>
          </a:xfrm>
          <a:prstGeom prst="rect">
            <a:avLst/>
          </a:prstGeom>
          <a:extLst>
            <a:ext uri="{909E8E84-426E-40DD-AFC4-6F175D3DCCD1}">
              <a14:hiddenFill xmlns:a14="http://schemas.microsoft.com/office/drawing/2010/main">
                <a:solidFill>
                  <a:schemeClr val="bg1"/>
                </a:solidFill>
              </a14:hiddenFill>
            </a:ext>
          </a:extLst>
        </p:spPr>
        <p:txBody>
          <a:bodyPr>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１．基本方針　	 </a:t>
            </a:r>
          </a:p>
          <a:p>
            <a:pPr defTabSz="647700">
              <a:lnSpc>
                <a:spcPts val="1600"/>
              </a:lnSpc>
              <a:spcBef>
                <a:spcPct val="0"/>
              </a:spcBef>
              <a:buFont typeface="Wingdings" pitchFamily="2" charset="2"/>
              <a:buNone/>
              <a:tabLst>
                <a:tab pos="8256588" algn="r"/>
              </a:tabLst>
              <a:defRPr/>
            </a:pP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改革のめざすもの（基本的な考え方）</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２．これまでの改革の取組み、現状認識、課題</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i="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i="1" dirty="0" smtClean="0">
                <a:latin typeface="Meiryo UI" panose="020B0604030504040204" pitchFamily="50" charset="-128"/>
                <a:ea typeface="Meiryo UI" panose="020B0604030504040204" pitchFamily="50" charset="-128"/>
                <a:cs typeface="Meiryo UI" panose="020B0604030504040204" pitchFamily="50" charset="-128"/>
              </a:rPr>
              <a:t>（１） 改革の取組み、現状認識　</a:t>
            </a:r>
            <a:endParaRPr lang="en-US" altLang="ja-JP" sz="1300" b="1" i="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i="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i="1" dirty="0" smtClean="0">
                <a:latin typeface="Meiryo UI" panose="020B0604030504040204" pitchFamily="50" charset="-128"/>
                <a:ea typeface="Meiryo UI" panose="020B0604030504040204" pitchFamily="50" charset="-128"/>
                <a:cs typeface="Meiryo UI" panose="020B0604030504040204" pitchFamily="50" charset="-128"/>
              </a:rPr>
              <a:t>（２） 課題　</a:t>
            </a:r>
            <a:endParaRPr lang="en-US" altLang="ja-JP" sz="1300" b="1" i="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endParaRPr lang="en-US" altLang="ja-JP" sz="1300" b="1" i="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i="1" dirty="0" smtClean="0">
                <a:latin typeface="Meiryo UI" panose="020B0604030504040204" pitchFamily="50" charset="-128"/>
                <a:ea typeface="Meiryo UI" panose="020B0604030504040204" pitchFamily="50" charset="-128"/>
                <a:cs typeface="Meiryo UI" panose="020B0604030504040204" pitchFamily="50" charset="-128"/>
              </a:rPr>
              <a:t>３．改革の方向性　</a:t>
            </a:r>
            <a:endParaRPr lang="en-US" altLang="ja-JP" sz="1300" b="1" i="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４．具体的な改革の取組み　</a:t>
            </a:r>
          </a:p>
          <a:p>
            <a:pPr defTabSz="647700">
              <a:lnSpc>
                <a:spcPts val="16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（１） 事業重点化（組み換え）の推進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① 成果重視による事業</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選択　</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ストックの活用　</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Arial" panose="020B0604020202020204" pitchFamily="34" charset="0"/>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（２） 総合力の発揮　</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行政間連携</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）国への提案の強化</a:t>
            </a:r>
            <a:endPar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）関西広域連合を通じた連携強化　</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）府市連携の強化　</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　</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民間連携</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との協働の</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）民間開放の推進（</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PPP</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パートナーシップ</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）民間が活躍できる環境の整備　</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庁内連携</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a:t>
            </a:fld>
            <a:endParaRPr lang="ja-JP" altLang="en-US" dirty="0">
              <a:solidFill>
                <a:prstClr val="black"/>
              </a:solidFill>
            </a:endParaRPr>
          </a:p>
        </p:txBody>
      </p:sp>
      <p:sp>
        <p:nvSpPr>
          <p:cNvPr id="11" name="テキスト ボックス 10"/>
          <p:cNvSpPr txBox="1"/>
          <p:nvPr/>
        </p:nvSpPr>
        <p:spPr>
          <a:xfrm>
            <a:off x="1212595" y="743811"/>
            <a:ext cx="7543969" cy="1317037"/>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3</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4</a:t>
            </a:r>
          </a:p>
          <a:p>
            <a:pPr algn="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9</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10</a:t>
            </a: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16</a:t>
            </a:r>
          </a:p>
        </p:txBody>
      </p:sp>
      <p:sp>
        <p:nvSpPr>
          <p:cNvPr id="39" name="テキスト ボックス 38"/>
          <p:cNvSpPr txBox="1"/>
          <p:nvPr/>
        </p:nvSpPr>
        <p:spPr>
          <a:xfrm>
            <a:off x="1212594" y="2182059"/>
            <a:ext cx="7543969" cy="1317037"/>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23</a:t>
            </a:r>
          </a:p>
          <a:p>
            <a:pPr algn="r"/>
            <a:endParaRPr lang="en-US" altLang="ja-JP" sz="131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31</a:t>
            </a: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32</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32</a:t>
            </a: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38</a:t>
            </a:r>
          </a:p>
        </p:txBody>
      </p:sp>
      <p:sp>
        <p:nvSpPr>
          <p:cNvPr id="40" name="テキスト ボックス 39"/>
          <p:cNvSpPr txBox="1"/>
          <p:nvPr/>
        </p:nvSpPr>
        <p:spPr>
          <a:xfrm>
            <a:off x="1212593" y="3560262"/>
            <a:ext cx="7543969" cy="1317037"/>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41</a:t>
            </a:r>
          </a:p>
          <a:p>
            <a:pPr algn="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a:latin typeface="Meiryo UI" panose="020B0604030504040204" pitchFamily="50" charset="-128"/>
                <a:ea typeface="Meiryo UI" panose="020B0604030504040204" pitchFamily="50" charset="-128"/>
                <a:cs typeface="Meiryo UI" panose="020B0604030504040204" pitchFamily="50" charset="-128"/>
              </a:rPr>
              <a:t>43</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43</a:t>
            </a: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43</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44</a:t>
            </a: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45</a:t>
            </a:r>
          </a:p>
        </p:txBody>
      </p:sp>
      <p:sp>
        <p:nvSpPr>
          <p:cNvPr id="41" name="テキスト ボックス 40"/>
          <p:cNvSpPr txBox="1"/>
          <p:nvPr/>
        </p:nvSpPr>
        <p:spPr>
          <a:xfrm>
            <a:off x="1212595" y="4748895"/>
            <a:ext cx="7543969" cy="1317037"/>
          </a:xfrm>
          <a:prstGeom prst="rect">
            <a:avLst/>
          </a:prstGeom>
          <a:noFill/>
        </p:spPr>
        <p:txBody>
          <a:bodyPr wrap="square" lIns="0" rIns="0" rtlCol="0" anchor="t" anchorCtr="0">
            <a:noAutofit/>
          </a:bodyPr>
          <a:lstStyle/>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49</a:t>
            </a:r>
            <a:endPar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51</a:t>
            </a:r>
          </a:p>
          <a:p>
            <a:pPr algn="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51</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52</a:t>
            </a: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57</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58</a:t>
            </a:r>
          </a:p>
        </p:txBody>
      </p:sp>
    </p:spTree>
    <p:extLst>
      <p:ext uri="{BB962C8B-B14F-4D97-AF65-F5344CB8AC3E}">
        <p14:creationId xmlns:p14="http://schemas.microsoft.com/office/powerpoint/2010/main" val="3215719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19</a:t>
            </a:fld>
            <a:endParaRPr lang="ja-JP" altLang="en-US" dirty="0">
              <a:solidFill>
                <a:prstClr val="black"/>
              </a:solidFill>
            </a:endParaRPr>
          </a:p>
        </p:txBody>
      </p:sp>
      <p:sp>
        <p:nvSpPr>
          <p:cNvPr id="5" name="正方形/長方形 4"/>
          <p:cNvSpPr/>
          <p:nvPr/>
        </p:nvSpPr>
        <p:spPr>
          <a:xfrm>
            <a:off x="215516" y="586423"/>
            <a:ext cx="8712968" cy="2554545"/>
          </a:xfrm>
          <a:prstGeom prst="rect">
            <a:avLst/>
          </a:prstGeom>
        </p:spPr>
        <p:txBody>
          <a:bodyPr wrap="square">
            <a:spAutoFit/>
          </a:bodyPr>
          <a:lstStyle/>
          <a:p>
            <a:pPr marL="180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大阪府政における課題</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（財政構造）</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収支に関しては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、一定の条件のもとで、中長期的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には改善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傾向にありますが、</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直面する平成</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年度までの</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年間は</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200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億円～</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730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億</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円という多額の</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要対応</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が見込まれています。そのため、府税収入等の動向を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慎重に見極めつつ、引き続き、歳入歳出全般にわたる点検精査を行いながら、さらなる改革に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取り組むことで、的確に対応していく必要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あります。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財政の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構造面（歳出）に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関しては、事業・組織体制の見直し、スリム化を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進めてきましたが、歳出規模そのものは大きく変化していません。その要因として、大阪府は全国</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を上回る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スピードの高齢化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が進むなか、予算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全体</a:t>
            </a:r>
            <a:r>
              <a:rPr lang="ja-JP" altLang="en-US" sz="1600" smtClean="0">
                <a:latin typeface="Meiryo UI" panose="020B0604030504040204" pitchFamily="50" charset="-128"/>
                <a:ea typeface="Meiryo UI" panose="020B0604030504040204" pitchFamily="50" charset="-128"/>
                <a:cs typeface="Meiryo UI" panose="020B0604030504040204" pitchFamily="50" charset="-128"/>
              </a:rPr>
              <a:t>における社会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保障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関係経費のウエート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増加とともに、新たな政策課題への対応などがあげられます。また、依然として</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経常</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収支比率</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は高く、財政は硬直化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しています。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グラフ 5"/>
          <p:cNvGraphicFramePr>
            <a:graphicFrameLocks/>
          </p:cNvGraphicFramePr>
          <p:nvPr>
            <p:extLst>
              <p:ext uri="{D42A27DB-BD31-4B8C-83A1-F6EECF244321}">
                <p14:modId xmlns:p14="http://schemas.microsoft.com/office/powerpoint/2010/main" val="411229674"/>
              </p:ext>
            </p:extLst>
          </p:nvPr>
        </p:nvGraphicFramePr>
        <p:xfrm>
          <a:off x="251520" y="3438177"/>
          <a:ext cx="4140460" cy="3068940"/>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（２）課題</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2"/>
          <p:cNvSpPr>
            <a:spLocks noChangeArrowheads="1"/>
          </p:cNvSpPr>
          <p:nvPr/>
        </p:nvSpPr>
        <p:spPr bwMode="auto">
          <a:xfrm>
            <a:off x="395536" y="3060360"/>
            <a:ext cx="3672408" cy="65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歳出額（</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普通</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会計決算）における</a:t>
            </a:r>
            <a:endParaRPr lang="en-US" altLang="ja-JP"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fontAlgn="ctr">
              <a:spcBef>
                <a:spcPct val="0"/>
              </a:spcBef>
              <a:buClr>
                <a:srgbClr val="D6ECFF"/>
              </a:buClr>
              <a:buFont typeface="Wingdings" pitchFamily="2" charset="2"/>
              <a:buNone/>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社会保障費の割合</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3169940847"/>
              </p:ext>
            </p:extLst>
          </p:nvPr>
        </p:nvGraphicFramePr>
        <p:xfrm>
          <a:off x="4591123" y="3501008"/>
          <a:ext cx="4320480" cy="320248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2"/>
          <p:cNvSpPr>
            <a:spLocks noChangeArrowheads="1"/>
          </p:cNvSpPr>
          <p:nvPr/>
        </p:nvSpPr>
        <p:spPr bwMode="auto">
          <a:xfrm>
            <a:off x="5220072" y="3194621"/>
            <a:ext cx="2426429"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経常収支比率の推移</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5220072" y="4293096"/>
            <a:ext cx="3536492" cy="0"/>
          </a:xfrm>
          <a:prstGeom prst="line">
            <a:avLst/>
          </a:prstGeom>
          <a:ln>
            <a:prstDash val="sysDot"/>
          </a:ln>
        </p:spPr>
        <p:style>
          <a:lnRef idx="3">
            <a:schemeClr val="dk1"/>
          </a:lnRef>
          <a:fillRef idx="0">
            <a:schemeClr val="dk1"/>
          </a:fillRef>
          <a:effectRef idx="2">
            <a:schemeClr val="dk1"/>
          </a:effectRef>
          <a:fontRef idx="minor">
            <a:schemeClr val="tx1"/>
          </a:fontRef>
        </p:style>
      </p:cxnSp>
      <p:sp>
        <p:nvSpPr>
          <p:cNvPr id="12" name="テキスト ボックス 7"/>
          <p:cNvSpPr txBox="1"/>
          <p:nvPr/>
        </p:nvSpPr>
        <p:spPr>
          <a:xfrm>
            <a:off x="395536" y="6381328"/>
            <a:ext cx="1944215" cy="246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決算額（</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は見込額）</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7"/>
          <p:cNvSpPr txBox="1"/>
          <p:nvPr/>
        </p:nvSpPr>
        <p:spPr>
          <a:xfrm>
            <a:off x="395536" y="6567155"/>
            <a:ext cx="4320480" cy="246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※H22</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は実質的な決算規模（基金からの借入見直しに係る償還金を除く）</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31179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15516" y="692696"/>
            <a:ext cx="8712968" cy="5078313"/>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財政構造改革プラン（案）においては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、社会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保障分野をはじめ、国が決める制度内容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に従って地方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の義務的・恒常的な負担が生じ</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が高齢化等によって年々拡大を続けて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いると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して、国に制度改善を求めてきましたが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、未だ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抜本的な改革に至っていません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一方、大阪府においては、南海</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トラフ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地震対策</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優先順位の高い施策への重点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配分を</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進めていますが、厳しい財政状況の下では、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全体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事業費の抑制基調が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続いて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いるため、</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事業効果を重視した事業のスクラップ</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＆ビルド</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ますます重要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になっています。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、府の将来の借金である府債残高について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近年の臨時財政対策債の発行急増により、それ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以外の府債は平成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年度をピークに減少に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転じるものの、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全体では依然として増加基調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あります。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地方</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交付税</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制度では、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国・地方を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通じた巨額の財政</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収支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不足</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ため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、すべてを交付税で措置することができず、財源不足分の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一部について臨時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財政</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対策債として、各道府県及び市町村に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割り当てています。</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（臨時財政対策債の元利償還金相当額については、その全額を</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後年度の地方交付税の基準財政需要額（各地方公共団体</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ごとの標準的な一般財源の需要額）に算入されます）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20</a:t>
            </a:fld>
            <a:endParaRPr lang="ja-JP" altLang="en-US" dirty="0">
              <a:solidFill>
                <a:prstClr val="black"/>
              </a:solidFill>
            </a:endParaRPr>
          </a:p>
        </p:txBody>
      </p:sp>
      <p:sp>
        <p:nvSpPr>
          <p:cNvPr id="7" name="正方形/長方形 6"/>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（２）課題</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3753213498"/>
              </p:ext>
            </p:extLst>
          </p:nvPr>
        </p:nvGraphicFramePr>
        <p:xfrm>
          <a:off x="4716016" y="1844824"/>
          <a:ext cx="4572000"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2"/>
          <p:cNvSpPr>
            <a:spLocks noChangeArrowheads="1"/>
          </p:cNvSpPr>
          <p:nvPr/>
        </p:nvSpPr>
        <p:spPr bwMode="auto">
          <a:xfrm>
            <a:off x="5148064" y="1412776"/>
            <a:ext cx="324036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府債残高（全会計）の推移</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5282432" y="6197242"/>
            <a:ext cx="3150096" cy="400110"/>
          </a:xfrm>
          <a:prstGeom prst="rect">
            <a:avLst/>
          </a:prstGeom>
        </p:spPr>
        <p:txBody>
          <a:bodyPr wrap="square">
            <a:spAutoFit/>
          </a:bodyPr>
          <a:lstStyle/>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臨時財政対策債等・・・臨時財政対策債、減税補填債、減収補填債、臨時税収補填債</a:t>
            </a:r>
          </a:p>
        </p:txBody>
      </p:sp>
      <p:sp>
        <p:nvSpPr>
          <p:cNvPr id="14" name="テキスト ボックス 1"/>
          <p:cNvSpPr txBox="1"/>
          <p:nvPr/>
        </p:nvSpPr>
        <p:spPr>
          <a:xfrm>
            <a:off x="4571999" y="1700808"/>
            <a:ext cx="648053" cy="21602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dirty="0" smtClean="0">
                <a:solidFill>
                  <a:prstClr val="black"/>
                </a:solidFill>
              </a:rPr>
              <a:t>（億円）</a:t>
            </a:r>
            <a:endParaRPr lang="ja-JP" altLang="en-US" sz="900" dirty="0">
              <a:solidFill>
                <a:prstClr val="black"/>
              </a:solidFill>
            </a:endParaRPr>
          </a:p>
        </p:txBody>
      </p:sp>
      <p:cxnSp>
        <p:nvCxnSpPr>
          <p:cNvPr id="6" name="直線矢印コネクタ 5"/>
          <p:cNvCxnSpPr/>
          <p:nvPr/>
        </p:nvCxnSpPr>
        <p:spPr>
          <a:xfrm>
            <a:off x="6660232" y="3933056"/>
            <a:ext cx="2096332" cy="432048"/>
          </a:xfrm>
          <a:prstGeom prst="straightConnector1">
            <a:avLst/>
          </a:prstGeom>
          <a:ln w="76200">
            <a:prstDash val="sysDot"/>
            <a:tailEnd type="arrow"/>
          </a:ln>
        </p:spPr>
        <p:style>
          <a:lnRef idx="1">
            <a:schemeClr val="dk1"/>
          </a:lnRef>
          <a:fillRef idx="0">
            <a:schemeClr val="dk1"/>
          </a:fillRef>
          <a:effectRef idx="0">
            <a:schemeClr val="dk1"/>
          </a:effectRef>
          <a:fontRef idx="minor">
            <a:schemeClr val="tx1"/>
          </a:fontRef>
        </p:style>
      </p:cxnSp>
      <p:cxnSp>
        <p:nvCxnSpPr>
          <p:cNvPr id="15" name="直線矢印コネクタ 14"/>
          <p:cNvCxnSpPr/>
          <p:nvPr/>
        </p:nvCxnSpPr>
        <p:spPr>
          <a:xfrm flipV="1">
            <a:off x="6660232" y="2708920"/>
            <a:ext cx="2096332" cy="288032"/>
          </a:xfrm>
          <a:prstGeom prst="straightConnector1">
            <a:avLst/>
          </a:prstGeom>
          <a:ln w="76200">
            <a:tailEnd type="arrow"/>
          </a:ln>
        </p:spPr>
        <p:style>
          <a:lnRef idx="1">
            <a:schemeClr val="dk1"/>
          </a:lnRef>
          <a:fillRef idx="0">
            <a:schemeClr val="dk1"/>
          </a:fillRef>
          <a:effectRef idx="0">
            <a:schemeClr val="dk1"/>
          </a:effectRef>
          <a:fontRef idx="minor">
            <a:schemeClr val="tx1"/>
          </a:fontRef>
        </p:style>
      </p:cxnSp>
      <p:sp>
        <p:nvSpPr>
          <p:cNvPr id="16" name="テキスト ボックス 7"/>
          <p:cNvSpPr txBox="1"/>
          <p:nvPr/>
        </p:nvSpPr>
        <p:spPr>
          <a:xfrm>
            <a:off x="5292080" y="6563618"/>
            <a:ext cx="1944215" cy="246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決算額（</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は見込額）</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44332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203941" y="646397"/>
            <a:ext cx="8722314" cy="2554545"/>
          </a:xfrm>
          <a:prstGeom prst="rect">
            <a:avLst/>
          </a:prstGeom>
        </p:spPr>
        <p:txBody>
          <a:bodyPr wrap="square">
            <a:spAutoFit/>
          </a:bodyPr>
          <a:lstStyle/>
          <a:p>
            <a:pPr marL="180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（組織人員体制）</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組織面</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、限られた職員数（マンパワー）で効果的に施策・サービスを展開する必要があり、業務の見直し、効率化とともに、</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個々の職員が最大限能力を発揮できる育成政策や組織づくりが一層重要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となっています。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また、長年にわたり採用抑制を行ってきた結果、職員の年齢</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構成にアンバランスが生じており、特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歳代の職員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が相対的に少ない状況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にあることから、現在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歳代の職員が退職した後の円滑な組織運営が課題となっています。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また、近年、新規</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採用に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おいて女性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の比率が大きく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なっていることや、今後、フルタイム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での再任用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職員の増加が見込まれることから、多様な人材が持てる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能力を最大限に発揮できる体制や環境の整備が求められています。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（２）課題</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
          <p:cNvSpPr txBox="1"/>
          <p:nvPr/>
        </p:nvSpPr>
        <p:spPr>
          <a:xfrm>
            <a:off x="4465487" y="3142726"/>
            <a:ext cx="475769" cy="24817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dirty="0" smtClean="0">
                <a:solidFill>
                  <a:prstClr val="black"/>
                </a:solidFill>
              </a:rPr>
              <a:t>（人）</a:t>
            </a:r>
            <a:endParaRPr lang="ja-JP" altLang="en-US" sz="900" dirty="0">
              <a:solidFill>
                <a:prstClr val="black"/>
              </a:solidFill>
            </a:endParaRPr>
          </a:p>
        </p:txBody>
      </p:sp>
      <p:sp>
        <p:nvSpPr>
          <p:cNvPr id="12" name="正方形/長方形 11"/>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21</a:t>
            </a:fld>
            <a:endParaRPr lang="ja-JP" altLang="en-US" dirty="0">
              <a:solidFill>
                <a:prstClr val="black"/>
              </a:solidFill>
            </a:endParaRPr>
          </a:p>
        </p:txBody>
      </p:sp>
      <p:sp>
        <p:nvSpPr>
          <p:cNvPr id="10" name="Rectangle 2"/>
          <p:cNvSpPr>
            <a:spLocks noChangeArrowheads="1"/>
          </p:cNvSpPr>
          <p:nvPr/>
        </p:nvSpPr>
        <p:spPr bwMode="auto">
          <a:xfrm>
            <a:off x="4565098" y="2996952"/>
            <a:ext cx="4536504"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Font typeface="Wingdings" pitchFamily="2" charset="2"/>
              <a:buNone/>
            </a:pPr>
            <a:r>
              <a:rPr lang="ja-JP" altLang="en-US" sz="14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新規採用（一般行政職）における女性職員数</a:t>
            </a:r>
            <a:endParaRPr lang="ja-JP" altLang="en-US" sz="14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Rectangle 2"/>
          <p:cNvSpPr>
            <a:spLocks noChangeArrowheads="1"/>
          </p:cNvSpPr>
          <p:nvPr/>
        </p:nvSpPr>
        <p:spPr bwMode="auto">
          <a:xfrm>
            <a:off x="683568" y="3068960"/>
            <a:ext cx="2795513"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Font typeface="Wingdings" pitchFamily="2" charset="2"/>
              <a:buNone/>
            </a:pP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職員の年齢構成</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2" y="3461149"/>
            <a:ext cx="4254926" cy="33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テキスト ボックス 1"/>
          <p:cNvSpPr txBox="1"/>
          <p:nvPr/>
        </p:nvSpPr>
        <p:spPr>
          <a:xfrm>
            <a:off x="-15311" y="3540867"/>
            <a:ext cx="438503" cy="24817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800" dirty="0" smtClean="0">
                <a:solidFill>
                  <a:prstClr val="black"/>
                </a:solidFill>
              </a:rPr>
              <a:t>（人）</a:t>
            </a:r>
            <a:endParaRPr lang="ja-JP" altLang="en-US" sz="800" dirty="0">
              <a:solidFill>
                <a:prstClr val="black"/>
              </a:solidFill>
            </a:endParaRPr>
          </a:p>
        </p:txBody>
      </p:sp>
      <p:graphicFrame>
        <p:nvGraphicFramePr>
          <p:cNvPr id="16" name="グラフ 15"/>
          <p:cNvGraphicFramePr>
            <a:graphicFrameLocks/>
          </p:cNvGraphicFramePr>
          <p:nvPr>
            <p:extLst>
              <p:ext uri="{D42A27DB-BD31-4B8C-83A1-F6EECF244321}">
                <p14:modId xmlns:p14="http://schemas.microsoft.com/office/powerpoint/2010/main" val="2899239012"/>
              </p:ext>
            </p:extLst>
          </p:nvPr>
        </p:nvGraphicFramePr>
        <p:xfrm>
          <a:off x="4517408" y="2947916"/>
          <a:ext cx="4614739" cy="39331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0034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角丸四角形 74"/>
          <p:cNvSpPr/>
          <p:nvPr/>
        </p:nvSpPr>
        <p:spPr>
          <a:xfrm>
            <a:off x="68918" y="2437995"/>
            <a:ext cx="9060556" cy="4242338"/>
          </a:xfrm>
          <a:prstGeom prst="roundRect">
            <a:avLst>
              <a:gd name="adj" fmla="val 6114"/>
            </a:avLst>
          </a:prstGeom>
          <a:solidFill>
            <a:schemeClr val="tx2">
              <a:lumMod val="20000"/>
              <a:lumOff val="8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grpSp>
        <p:nvGrpSpPr>
          <p:cNvPr id="3" name="グループ化 2"/>
          <p:cNvGrpSpPr/>
          <p:nvPr/>
        </p:nvGrpSpPr>
        <p:grpSpPr>
          <a:xfrm>
            <a:off x="152244" y="2994380"/>
            <a:ext cx="2421769" cy="3424531"/>
            <a:chOff x="199869" y="3064809"/>
            <a:chExt cx="2421769" cy="3424531"/>
          </a:xfrm>
        </p:grpSpPr>
        <p:sp>
          <p:nvSpPr>
            <p:cNvPr id="2" name="ホームベース 1"/>
            <p:cNvSpPr/>
            <p:nvPr/>
          </p:nvSpPr>
          <p:spPr>
            <a:xfrm>
              <a:off x="199869" y="3064809"/>
              <a:ext cx="2421769" cy="3424531"/>
            </a:xfrm>
            <a:prstGeom prst="homePlate">
              <a:avLst>
                <a:gd name="adj" fmla="val 2060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65" name="正方形/長方形 64"/>
            <p:cNvSpPr/>
            <p:nvPr/>
          </p:nvSpPr>
          <p:spPr>
            <a:xfrm>
              <a:off x="225649" y="3420471"/>
              <a:ext cx="2087103" cy="461665"/>
            </a:xfrm>
            <a:prstGeom prst="rect">
              <a:avLst/>
            </a:prstGeom>
            <a:noFill/>
            <a:ln w="15875">
              <a:noFill/>
            </a:ln>
          </p:spPr>
          <p:txBody>
            <a:bodyPr wrap="square">
              <a:spAutoFit/>
            </a:bodyPr>
            <a:lstStyle/>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限られた財源、人材での</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最大限の効果の発揮</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67" name="正方形/長方形 66"/>
            <p:cNvSpPr/>
            <p:nvPr/>
          </p:nvSpPr>
          <p:spPr>
            <a:xfrm>
              <a:off x="225648" y="4222124"/>
              <a:ext cx="2087103" cy="461665"/>
            </a:xfrm>
            <a:prstGeom prst="rect">
              <a:avLst/>
            </a:prstGeom>
            <a:noFill/>
            <a:ln w="15875">
              <a:noFill/>
            </a:ln>
          </p:spPr>
          <p:txBody>
            <a:bodyPr wrap="square">
              <a:spAutoFit/>
            </a:bodyPr>
            <a:lstStyle/>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新たな課題、状況変化への的確な対応</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66" name="正方形/長方形 65"/>
            <p:cNvSpPr/>
            <p:nvPr/>
          </p:nvSpPr>
          <p:spPr>
            <a:xfrm>
              <a:off x="228444" y="5002889"/>
              <a:ext cx="2087103" cy="461665"/>
            </a:xfrm>
            <a:prstGeom prst="rect">
              <a:avLst/>
            </a:prstGeom>
            <a:noFill/>
            <a:ln w="15875">
              <a:noFill/>
            </a:ln>
          </p:spPr>
          <p:txBody>
            <a:bodyPr wrap="square">
              <a:spAutoFit/>
            </a:bodyPr>
            <a:lstStyle/>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直面する収支不足への的確な対応</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70" name="正方形/長方形 69"/>
            <p:cNvSpPr/>
            <p:nvPr/>
          </p:nvSpPr>
          <p:spPr>
            <a:xfrm>
              <a:off x="234199" y="5706607"/>
              <a:ext cx="2087103" cy="461665"/>
            </a:xfrm>
            <a:prstGeom prst="rect">
              <a:avLst/>
            </a:prstGeom>
            <a:noFill/>
            <a:ln w="15875">
              <a:noFill/>
            </a:ln>
          </p:spPr>
          <p:txBody>
            <a:bodyPr wrap="square">
              <a:spAutoFit/>
            </a:bodyPr>
            <a:lstStyle/>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安定的な財政運営への移行のための着実な取組み</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grpSp>
      <p:sp>
        <p:nvSpPr>
          <p:cNvPr id="16" name="角丸四角形 15"/>
          <p:cNvSpPr/>
          <p:nvPr/>
        </p:nvSpPr>
        <p:spPr>
          <a:xfrm>
            <a:off x="5457426" y="2899139"/>
            <a:ext cx="3638949" cy="3492136"/>
          </a:xfrm>
          <a:prstGeom prst="roundRect">
            <a:avLst/>
          </a:prstGeom>
          <a:solidFill>
            <a:schemeClr val="accent1">
              <a:lumMod val="40000"/>
              <a:lumOff val="60000"/>
            </a:schemeClr>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grpSp>
        <p:nvGrpSpPr>
          <p:cNvPr id="15" name="グループ化 14"/>
          <p:cNvGrpSpPr/>
          <p:nvPr/>
        </p:nvGrpSpPr>
        <p:grpSpPr>
          <a:xfrm>
            <a:off x="829064" y="579195"/>
            <a:ext cx="7447161" cy="5518648"/>
            <a:chOff x="400511" y="534271"/>
            <a:chExt cx="7447161" cy="65608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grpSpPr>
        <p:sp>
          <p:nvSpPr>
            <p:cNvPr id="9" name="角丸四角形 8"/>
            <p:cNvSpPr/>
            <p:nvPr/>
          </p:nvSpPr>
          <p:spPr>
            <a:xfrm>
              <a:off x="493615" y="926567"/>
              <a:ext cx="7354057" cy="1555912"/>
            </a:xfrm>
            <a:prstGeom prst="roundRect">
              <a:avLst/>
            </a:prstGeom>
            <a:grp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53" name="円/楕円 52"/>
            <p:cNvSpPr/>
            <p:nvPr/>
          </p:nvSpPr>
          <p:spPr>
            <a:xfrm>
              <a:off x="517038" y="534271"/>
              <a:ext cx="1676047" cy="565600"/>
            </a:xfrm>
            <a:prstGeom prst="ellipse">
              <a:avLst/>
            </a:prstGeom>
            <a:grpFill/>
            <a:ln w="12700">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社会経済環境</a:t>
              </a:r>
              <a:endPar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円/楕円 45"/>
            <p:cNvSpPr/>
            <p:nvPr/>
          </p:nvSpPr>
          <p:spPr>
            <a:xfrm>
              <a:off x="400511" y="2953818"/>
              <a:ext cx="2228461" cy="565600"/>
            </a:xfrm>
            <a:prstGeom prst="ellipse">
              <a:avLst/>
            </a:prstGeom>
            <a:grpFill/>
            <a:ln w="12700">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現状を踏まえた課題</a:t>
              </a:r>
              <a:endPar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円/楕円 47"/>
            <p:cNvSpPr/>
            <p:nvPr/>
          </p:nvSpPr>
          <p:spPr>
            <a:xfrm>
              <a:off x="2114622" y="3895463"/>
              <a:ext cx="451455" cy="3199633"/>
            </a:xfrm>
            <a:prstGeom prst="ellipse">
              <a:avLst/>
            </a:prstGeom>
            <a:grpFill/>
            <a:ln w="12700">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さらなる改革の必要性</a:t>
              </a:r>
              <a:endPar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4" name="円/楕円 53"/>
          <p:cNvSpPr/>
          <p:nvPr/>
        </p:nvSpPr>
        <p:spPr>
          <a:xfrm>
            <a:off x="3028950" y="3090156"/>
            <a:ext cx="2002852" cy="3232980"/>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0"/>
          </a:gradFill>
          <a:ln w="158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正方形/長方形 40"/>
          <p:cNvSpPr/>
          <p:nvPr/>
        </p:nvSpPr>
        <p:spPr>
          <a:xfrm>
            <a:off x="3021128" y="4070747"/>
            <a:ext cx="2087103" cy="292388"/>
          </a:xfrm>
          <a:prstGeom prst="rect">
            <a:avLst/>
          </a:prstGeom>
          <a:noFill/>
          <a:ln w="15875">
            <a:noFill/>
          </a:ln>
        </p:spPr>
        <p:txBody>
          <a:bodyPr wrap="square">
            <a:spAutoFit/>
          </a:bodyPr>
          <a:lstStyle/>
          <a:p>
            <a:pPr algn="ct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「組み換え（シフト）」</a:t>
            </a:r>
            <a:endParaRPr lang="en-US" altLang="ja-JP" sz="13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24" name="正方形/長方形 23"/>
          <p:cNvSpPr/>
          <p:nvPr/>
        </p:nvSpPr>
        <p:spPr>
          <a:xfrm>
            <a:off x="3247445" y="5127268"/>
            <a:ext cx="1606581" cy="292388"/>
          </a:xfrm>
          <a:prstGeom prst="rect">
            <a:avLst/>
          </a:prstGeom>
          <a:noFill/>
          <a:ln w="15875">
            <a:noFill/>
          </a:ln>
        </p:spPr>
        <p:txBody>
          <a:bodyPr wrap="square">
            <a:spAutoFit/>
          </a:bodyPr>
          <a:lstStyle/>
          <a:p>
            <a:pPr algn="ct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「強みを束ねる」</a:t>
            </a:r>
            <a:endParaRPr lang="en-US" altLang="ja-JP" sz="13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26" name="角丸四角形 25"/>
          <p:cNvSpPr/>
          <p:nvPr/>
        </p:nvSpPr>
        <p:spPr>
          <a:xfrm>
            <a:off x="3379654" y="3298313"/>
            <a:ext cx="1293853" cy="414896"/>
          </a:xfrm>
          <a:prstGeom prst="roundRect">
            <a:avLst>
              <a:gd name="adj"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改革の視点</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円/楕円 18"/>
          <p:cNvSpPr/>
          <p:nvPr/>
        </p:nvSpPr>
        <p:spPr>
          <a:xfrm>
            <a:off x="3144169" y="3764028"/>
            <a:ext cx="1786002" cy="892514"/>
          </a:xfrm>
          <a:prstGeom prst="ellipse">
            <a:avLst/>
          </a:prstGeom>
          <a:noFill/>
          <a:ln w="127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正方形/長方形 37"/>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22</a:t>
            </a:fld>
            <a:endParaRPr lang="ja-JP" altLang="en-US" dirty="0">
              <a:solidFill>
                <a:prstClr val="black"/>
              </a:solidFill>
            </a:endParaRPr>
          </a:p>
        </p:txBody>
      </p:sp>
      <p:cxnSp>
        <p:nvCxnSpPr>
          <p:cNvPr id="39" name="直線コネクタ 38"/>
          <p:cNvCxnSpPr/>
          <p:nvPr/>
        </p:nvCxnSpPr>
        <p:spPr>
          <a:xfrm>
            <a:off x="135314" y="55405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0" name="円/楕円 39"/>
          <p:cNvSpPr/>
          <p:nvPr/>
        </p:nvSpPr>
        <p:spPr>
          <a:xfrm>
            <a:off x="3139830" y="4829311"/>
            <a:ext cx="1786002" cy="892514"/>
          </a:xfrm>
          <a:prstGeom prst="ellipse">
            <a:avLst/>
          </a:prstGeom>
          <a:no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二等辺三角形 42"/>
          <p:cNvSpPr/>
          <p:nvPr/>
        </p:nvSpPr>
        <p:spPr>
          <a:xfrm rot="10800000">
            <a:off x="1397316" y="2217933"/>
            <a:ext cx="6552727" cy="440124"/>
          </a:xfrm>
          <a:prstGeom prst="triangle">
            <a:avLst>
              <a:gd name="adj" fmla="val 49967"/>
            </a:avLst>
          </a:prstGeom>
          <a:solidFill>
            <a:schemeClr val="accent1">
              <a:lumMod val="75000"/>
            </a:schemeClr>
          </a:solidFill>
          <a:ln w="15875">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nvGrpSpPr>
          <p:cNvPr id="57" name="グループ化 56"/>
          <p:cNvGrpSpPr/>
          <p:nvPr/>
        </p:nvGrpSpPr>
        <p:grpSpPr>
          <a:xfrm>
            <a:off x="2397874" y="1005036"/>
            <a:ext cx="4551266" cy="1184891"/>
            <a:chOff x="2080385" y="5354144"/>
            <a:chExt cx="4551266" cy="1184891"/>
          </a:xfrm>
        </p:grpSpPr>
        <p:sp>
          <p:nvSpPr>
            <p:cNvPr id="58" name="角丸四角形 57"/>
            <p:cNvSpPr/>
            <p:nvPr/>
          </p:nvSpPr>
          <p:spPr>
            <a:xfrm>
              <a:off x="2080385" y="5354144"/>
              <a:ext cx="4550919" cy="556935"/>
            </a:xfrm>
            <a:prstGeom prst="roundRect">
              <a:avLst>
                <a:gd name="adj" fmla="val 50000"/>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algn="ct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人口構造の変化</a:t>
              </a:r>
              <a:r>
                <a:rPr lang="ja-JP" altLang="en-US" sz="1300" dirty="0">
                  <a:solidFill>
                    <a:prstClr val="black"/>
                  </a:solidFill>
                  <a:latin typeface="HG丸ｺﾞｼｯｸM-PRO" panose="020F0600000000000000" pitchFamily="50" charset="-128"/>
                  <a:ea typeface="HG丸ｺﾞｼｯｸM-PRO" panose="020F0600000000000000" pitchFamily="50" charset="-128"/>
                </a:rPr>
                <a:t>（人口減少の</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波、超高齢社会の到来）</a:t>
              </a:r>
              <a:endParaRPr lang="en-US" altLang="ja-JP" sz="13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49" name="角丸四角形 48"/>
            <p:cNvSpPr/>
            <p:nvPr/>
          </p:nvSpPr>
          <p:spPr>
            <a:xfrm>
              <a:off x="2080732" y="5982100"/>
              <a:ext cx="4550919" cy="556935"/>
            </a:xfrm>
            <a:prstGeom prst="roundRect">
              <a:avLst>
                <a:gd name="adj" fmla="val 50000"/>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algn="ct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グローバル化の進展</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55" name="二等辺三角形 54"/>
          <p:cNvSpPr/>
          <p:nvPr/>
        </p:nvSpPr>
        <p:spPr>
          <a:xfrm rot="5400000">
            <a:off x="3866838" y="4555649"/>
            <a:ext cx="2810305" cy="511941"/>
          </a:xfrm>
          <a:prstGeom prst="triangle">
            <a:avLst>
              <a:gd name="adj" fmla="val 50164"/>
            </a:avLst>
          </a:prstGeom>
          <a:solidFill>
            <a:schemeClr val="accent1">
              <a:lumMod val="75000"/>
            </a:schemeClr>
          </a:solidFill>
          <a:ln w="15875">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正方形/長方形 35"/>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（２）課題</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5652120" y="3203848"/>
            <a:ext cx="3306270" cy="2766813"/>
            <a:chOff x="4175982" y="4040387"/>
            <a:chExt cx="3306270" cy="2766813"/>
          </a:xfrm>
        </p:grpSpPr>
        <p:sp>
          <p:nvSpPr>
            <p:cNvPr id="4" name="角丸四角形 3"/>
            <p:cNvSpPr/>
            <p:nvPr/>
          </p:nvSpPr>
          <p:spPr>
            <a:xfrm>
              <a:off x="4175982" y="4225948"/>
              <a:ext cx="3306270" cy="2007536"/>
            </a:xfrm>
            <a:prstGeom prst="roundRect">
              <a:avLst>
                <a:gd name="adj" fmla="val 6451"/>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正方形/長方形 34"/>
            <p:cNvSpPr/>
            <p:nvPr/>
          </p:nvSpPr>
          <p:spPr>
            <a:xfrm>
              <a:off x="5134092" y="4040387"/>
              <a:ext cx="1438890" cy="292388"/>
            </a:xfrm>
            <a:prstGeom prst="rect">
              <a:avLst/>
            </a:prstGeom>
            <a:solidFill>
              <a:schemeClr val="bg1"/>
            </a:solidFill>
            <a:ln w="12700">
              <a:solidFill>
                <a:schemeClr val="tx1"/>
              </a:solidFill>
            </a:ln>
          </p:spPr>
          <p:txBody>
            <a:bodyPr wrap="square">
              <a:spAutoFit/>
            </a:bodyPr>
            <a:lstStyle/>
            <a:p>
              <a:pPr algn="ct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改革の方向性</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8" name="角丸四角形 27"/>
            <p:cNvSpPr/>
            <p:nvPr/>
          </p:nvSpPr>
          <p:spPr>
            <a:xfrm>
              <a:off x="4433141" y="4392842"/>
              <a:ext cx="2850506" cy="497672"/>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effectLst>
              <a:softEdge rad="127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a:t>
              </a:r>
              <a:r>
                <a:rPr lang="en-US" altLang="ja-JP" sz="1300" dirty="0" smtClean="0">
                  <a:solidFill>
                    <a:prstClr val="black"/>
                  </a:solidFill>
                  <a:latin typeface="HG丸ｺﾞｼｯｸM-PRO" panose="020F0600000000000000" pitchFamily="50" charset="-128"/>
                  <a:ea typeface="HG丸ｺﾞｼｯｸM-PRO" panose="020F0600000000000000" pitchFamily="50" charset="-128"/>
                </a:rPr>
                <a:t>1</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）事業重点化</a:t>
              </a:r>
              <a:r>
                <a:rPr lang="en-US" altLang="ja-JP" sz="13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組み換え</a:t>
              </a:r>
              <a:r>
                <a:rPr lang="en-US" altLang="ja-JP" sz="13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の推進</a:t>
              </a:r>
              <a:endParaRPr lang="en-US" altLang="ja-JP" sz="13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44" name="角丸四角形 43"/>
            <p:cNvSpPr/>
            <p:nvPr/>
          </p:nvSpPr>
          <p:spPr>
            <a:xfrm>
              <a:off x="4433141" y="4988234"/>
              <a:ext cx="2850507" cy="497672"/>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a:t>
              </a:r>
              <a:r>
                <a:rPr lang="en-US" altLang="ja-JP" sz="1300" dirty="0" smtClean="0">
                  <a:solidFill>
                    <a:prstClr val="black"/>
                  </a:solidFill>
                  <a:latin typeface="HG丸ｺﾞｼｯｸM-PRO" panose="020F0600000000000000" pitchFamily="50" charset="-128"/>
                  <a:ea typeface="HG丸ｺﾞｼｯｸM-PRO" panose="020F0600000000000000" pitchFamily="50" charset="-128"/>
                </a:rPr>
                <a:t>2</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）総合力の発揮 </a:t>
              </a:r>
              <a:endParaRPr lang="en-US" altLang="ja-JP" sz="13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45" name="角丸四角形 44"/>
            <p:cNvSpPr/>
            <p:nvPr/>
          </p:nvSpPr>
          <p:spPr>
            <a:xfrm>
              <a:off x="4433141" y="5585508"/>
              <a:ext cx="2850507" cy="497672"/>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a:t>
              </a:r>
              <a:r>
                <a:rPr lang="en-US" altLang="ja-JP" sz="1300" dirty="0" smtClean="0">
                  <a:solidFill>
                    <a:prstClr val="black"/>
                  </a:solidFill>
                  <a:latin typeface="HG丸ｺﾞｼｯｸM-PRO" panose="020F0600000000000000" pitchFamily="50" charset="-128"/>
                  <a:ea typeface="HG丸ｺﾞｼｯｸM-PRO" panose="020F0600000000000000" pitchFamily="50" charset="-128"/>
                </a:rPr>
                <a:t>3</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）組織活力の向上 </a:t>
              </a:r>
              <a:endParaRPr lang="en-US" altLang="ja-JP" sz="13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51" name="角丸四角形 50"/>
            <p:cNvSpPr/>
            <p:nvPr/>
          </p:nvSpPr>
          <p:spPr>
            <a:xfrm>
              <a:off x="4433141" y="6309528"/>
              <a:ext cx="2840792" cy="497672"/>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prstClr val="black"/>
                  </a:solidFill>
                  <a:latin typeface="HG丸ｺﾞｼｯｸM-PRO" panose="020F0600000000000000" pitchFamily="50" charset="-128"/>
                  <a:ea typeface="HG丸ｺﾞｼｯｸM-PRO" panose="020F0600000000000000" pitchFamily="50" charset="-128"/>
                </a:rPr>
                <a:t>健全</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で規律ある財政運営の実現</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47" name="正方形/長方形 46"/>
          <p:cNvSpPr/>
          <p:nvPr/>
        </p:nvSpPr>
        <p:spPr>
          <a:xfrm>
            <a:off x="3738216" y="2245685"/>
            <a:ext cx="2112192" cy="261610"/>
          </a:xfrm>
          <a:prstGeom prst="rect">
            <a:avLst/>
          </a:prstGeom>
          <a:noFill/>
          <a:ln w="12700">
            <a:noFill/>
          </a:ln>
        </p:spPr>
        <p:txBody>
          <a:bodyPr wrap="square">
            <a:spAutoFit/>
          </a:bodyPr>
          <a:lstStyle/>
          <a:p>
            <a:pPr algn="ct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新たな時代環境への対応</a:t>
            </a:r>
            <a:endParaRPr lang="ja-JP" altLang="en-US" sz="11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85507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23</a:t>
            </a:fld>
            <a:endParaRPr lang="ja-JP" altLang="en-US" dirty="0">
              <a:solidFill>
                <a:prstClr val="black"/>
              </a:solidFill>
            </a:endParaRPr>
          </a:p>
        </p:txBody>
      </p:sp>
      <p:sp>
        <p:nvSpPr>
          <p:cNvPr id="3" name="テキスト ボックス 2"/>
          <p:cNvSpPr txBox="1"/>
          <p:nvPr/>
        </p:nvSpPr>
        <p:spPr>
          <a:xfrm>
            <a:off x="735772" y="1556792"/>
            <a:ext cx="8020792" cy="523220"/>
          </a:xfrm>
          <a:prstGeom prst="rect">
            <a:avLst/>
          </a:prstGeom>
          <a:noFill/>
        </p:spPr>
        <p:txBody>
          <a:bodyPr wrap="square" rtlCol="0">
            <a:spAutoFit/>
          </a:bodyPr>
          <a:lstStyle/>
          <a:p>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３．改革の方向性</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259632" y="2636912"/>
            <a:ext cx="6912768"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Tree>
    <p:extLst>
      <p:ext uri="{BB962C8B-B14F-4D97-AF65-F5344CB8AC3E}">
        <p14:creationId xmlns:p14="http://schemas.microsoft.com/office/powerpoint/2010/main" val="11248504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63480"/>
            <a:ext cx="8784976"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8" name="グループ化 7"/>
          <p:cNvGrpSpPr/>
          <p:nvPr/>
        </p:nvGrpSpPr>
        <p:grpSpPr>
          <a:xfrm>
            <a:off x="353353" y="1524407"/>
            <a:ext cx="8433036" cy="5282793"/>
            <a:chOff x="323528" y="980728"/>
            <a:chExt cx="8433036" cy="5282793"/>
          </a:xfrm>
        </p:grpSpPr>
        <p:sp>
          <p:nvSpPr>
            <p:cNvPr id="11" name="角丸四角形 10"/>
            <p:cNvSpPr/>
            <p:nvPr/>
          </p:nvSpPr>
          <p:spPr>
            <a:xfrm>
              <a:off x="323528" y="1124744"/>
              <a:ext cx="8433036" cy="35283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12" name="角丸四角形 11"/>
            <p:cNvSpPr/>
            <p:nvPr/>
          </p:nvSpPr>
          <p:spPr>
            <a:xfrm>
              <a:off x="1113256" y="980728"/>
              <a:ext cx="1527084" cy="28803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改革の方向性</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7" name="グループ化 6"/>
            <p:cNvGrpSpPr/>
            <p:nvPr/>
          </p:nvGrpSpPr>
          <p:grpSpPr>
            <a:xfrm>
              <a:off x="575381" y="1346000"/>
              <a:ext cx="7827790" cy="3163120"/>
              <a:chOff x="575381" y="1346000"/>
              <a:chExt cx="7827790" cy="3163120"/>
            </a:xfrm>
          </p:grpSpPr>
          <p:grpSp>
            <p:nvGrpSpPr>
              <p:cNvPr id="6" name="グループ化 5"/>
              <p:cNvGrpSpPr/>
              <p:nvPr/>
            </p:nvGrpSpPr>
            <p:grpSpPr>
              <a:xfrm>
                <a:off x="575381" y="1346000"/>
                <a:ext cx="7827790" cy="3163120"/>
                <a:chOff x="575381" y="1346000"/>
                <a:chExt cx="7827790" cy="3163120"/>
              </a:xfrm>
            </p:grpSpPr>
            <p:grpSp>
              <p:nvGrpSpPr>
                <p:cNvPr id="35" name="グループ化 34"/>
                <p:cNvGrpSpPr/>
                <p:nvPr/>
              </p:nvGrpSpPr>
              <p:grpSpPr>
                <a:xfrm>
                  <a:off x="575381" y="1346000"/>
                  <a:ext cx="7827790" cy="3163120"/>
                  <a:chOff x="575381" y="1346000"/>
                  <a:chExt cx="7827790" cy="3163120"/>
                </a:xfrm>
              </p:grpSpPr>
              <p:grpSp>
                <p:nvGrpSpPr>
                  <p:cNvPr id="20" name="グループ化 19"/>
                  <p:cNvGrpSpPr/>
                  <p:nvPr/>
                </p:nvGrpSpPr>
                <p:grpSpPr>
                  <a:xfrm>
                    <a:off x="575381" y="1346000"/>
                    <a:ext cx="7827790" cy="3163120"/>
                    <a:chOff x="575381" y="1346000"/>
                    <a:chExt cx="7827790" cy="3163120"/>
                  </a:xfrm>
                </p:grpSpPr>
                <p:grpSp>
                  <p:nvGrpSpPr>
                    <p:cNvPr id="33" name="グループ化 32"/>
                    <p:cNvGrpSpPr/>
                    <p:nvPr/>
                  </p:nvGrpSpPr>
                  <p:grpSpPr>
                    <a:xfrm>
                      <a:off x="575381" y="2048599"/>
                      <a:ext cx="7827321" cy="1038374"/>
                      <a:chOff x="511682" y="2433256"/>
                      <a:chExt cx="7827321" cy="915646"/>
                    </a:xfrm>
                  </p:grpSpPr>
                  <p:sp>
                    <p:nvSpPr>
                      <p:cNvPr id="50" name="角丸四角形 49"/>
                      <p:cNvSpPr/>
                      <p:nvPr/>
                    </p:nvSpPr>
                    <p:spPr>
                      <a:xfrm>
                        <a:off x="511682" y="2662017"/>
                        <a:ext cx="2668105" cy="495055"/>
                      </a:xfrm>
                      <a:prstGeom prst="roundRect">
                        <a:avLst/>
                      </a:prstGeom>
                      <a:solidFill>
                        <a:schemeClr val="accent1">
                          <a:lumMod val="40000"/>
                          <a:lumOff val="60000"/>
                        </a:schemeClr>
                      </a:solidFill>
                      <a:ln w="1270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総合力の発揮</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1" name="グループ化 50"/>
                      <p:cNvGrpSpPr/>
                      <p:nvPr/>
                    </p:nvGrpSpPr>
                    <p:grpSpPr>
                      <a:xfrm>
                        <a:off x="4304814" y="2433256"/>
                        <a:ext cx="4034189" cy="915646"/>
                        <a:chOff x="4304814" y="2433256"/>
                        <a:chExt cx="4034189" cy="915646"/>
                      </a:xfrm>
                    </p:grpSpPr>
                    <p:sp>
                      <p:nvSpPr>
                        <p:cNvPr id="52" name="角丸四角形 51"/>
                        <p:cNvSpPr/>
                        <p:nvPr/>
                      </p:nvSpPr>
                      <p:spPr>
                        <a:xfrm>
                          <a:off x="4304814" y="2433256"/>
                          <a:ext cx="4034189" cy="266979"/>
                        </a:xfrm>
                        <a:prstGeom prst="roundRect">
                          <a:avLst/>
                        </a:prstGeom>
                        <a:gradFill>
                          <a:gsLst>
                            <a:gs pos="0">
                              <a:schemeClr val="accent1">
                                <a:tint val="66000"/>
                                <a:satMod val="160000"/>
                              </a:schemeClr>
                            </a:gs>
                            <a:gs pos="90000">
                              <a:schemeClr val="accent1">
                                <a:tint val="44500"/>
                                <a:satMod val="160000"/>
                              </a:schemeClr>
                            </a:gs>
                            <a:gs pos="100000">
                              <a:schemeClr val="accent1">
                                <a:tint val="23500"/>
                                <a:satMod val="160000"/>
                              </a:schemeClr>
                            </a:gs>
                          </a:gsLst>
                          <a:path path="circle">
                            <a:fillToRect l="100000" t="100000"/>
                          </a:path>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行政間連携</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国、関西広域連合、府市、市町村との連携強化</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4304814" y="2793416"/>
                          <a:ext cx="4034189" cy="232258"/>
                        </a:xfrm>
                        <a:prstGeom prst="roundRect">
                          <a:avLst>
                            <a:gd name="adj" fmla="val 19452"/>
                          </a:avLst>
                        </a:prstGeom>
                        <a:gradFill>
                          <a:gsLst>
                            <a:gs pos="0">
                              <a:schemeClr val="accent1">
                                <a:tint val="66000"/>
                                <a:satMod val="160000"/>
                              </a:schemeClr>
                            </a:gs>
                            <a:gs pos="90000">
                              <a:schemeClr val="accent1">
                                <a:tint val="44500"/>
                                <a:satMod val="160000"/>
                              </a:schemeClr>
                            </a:gs>
                            <a:gs pos="100000">
                              <a:schemeClr val="accent1">
                                <a:tint val="23500"/>
                                <a:satMod val="160000"/>
                              </a:schemeClr>
                            </a:gs>
                          </a:gsLst>
                          <a:path path="circle">
                            <a:fillToRect l="100000" t="100000"/>
                          </a:path>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新たなﾊﾟｰﾄﾅｰｼｯﾌﾟの構築、公民戦略連携ﾃﾞｽｸの設置等</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4309887" y="3091380"/>
                          <a:ext cx="4029116" cy="257522"/>
                        </a:xfrm>
                        <a:prstGeom prst="roundRect">
                          <a:avLst/>
                        </a:prstGeom>
                        <a:gradFill>
                          <a:gsLst>
                            <a:gs pos="0">
                              <a:schemeClr val="accent1">
                                <a:tint val="66000"/>
                                <a:satMod val="160000"/>
                              </a:schemeClr>
                            </a:gs>
                            <a:gs pos="90000">
                              <a:schemeClr val="accent1">
                                <a:tint val="44500"/>
                                <a:satMod val="160000"/>
                              </a:schemeClr>
                            </a:gs>
                            <a:gs pos="100000">
                              <a:schemeClr val="accent1">
                                <a:tint val="23500"/>
                                <a:satMod val="160000"/>
                              </a:schemeClr>
                            </a:gs>
                          </a:gsLst>
                          <a:path path="circle">
                            <a:fillToRect l="100000" t="100000"/>
                          </a:path>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庁内連携</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事業間</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調整、課題解決型プロジェクトチームの活用等</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34" name="グループ化 33"/>
                    <p:cNvGrpSpPr/>
                    <p:nvPr/>
                  </p:nvGrpSpPr>
                  <p:grpSpPr>
                    <a:xfrm>
                      <a:off x="583740" y="1346000"/>
                      <a:ext cx="7819431" cy="619483"/>
                      <a:chOff x="590513" y="1393920"/>
                      <a:chExt cx="7799164" cy="561016"/>
                    </a:xfrm>
                  </p:grpSpPr>
                  <p:sp>
                    <p:nvSpPr>
                      <p:cNvPr id="45" name="角丸四角形 44"/>
                      <p:cNvSpPr/>
                      <p:nvPr/>
                    </p:nvSpPr>
                    <p:spPr>
                      <a:xfrm>
                        <a:off x="590513" y="1397612"/>
                        <a:ext cx="2652852" cy="557324"/>
                      </a:xfrm>
                      <a:prstGeom prst="roundRect">
                        <a:avLst/>
                      </a:prstGeom>
                      <a:solidFill>
                        <a:schemeClr val="accent1">
                          <a:lumMod val="40000"/>
                          <a:lumOff val="60000"/>
                        </a:schemeClr>
                      </a:solidFill>
                      <a:ln w="1270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事業重点化（組み換え）の推進</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6" name="グループ化 45"/>
                      <p:cNvGrpSpPr/>
                      <p:nvPr/>
                    </p:nvGrpSpPr>
                    <p:grpSpPr>
                      <a:xfrm>
                        <a:off x="4364588" y="1393920"/>
                        <a:ext cx="4025089" cy="561016"/>
                        <a:chOff x="4364588" y="1393920"/>
                        <a:chExt cx="4025089" cy="561016"/>
                      </a:xfrm>
                    </p:grpSpPr>
                    <p:sp>
                      <p:nvSpPr>
                        <p:cNvPr id="47" name="角丸四角形 46"/>
                        <p:cNvSpPr/>
                        <p:nvPr/>
                      </p:nvSpPr>
                      <p:spPr>
                        <a:xfrm>
                          <a:off x="4364588" y="1393920"/>
                          <a:ext cx="4025089" cy="253187"/>
                        </a:xfrm>
                        <a:prstGeom prst="roundRect">
                          <a:avLst/>
                        </a:prstGeom>
                        <a:gradFill flip="none" rotWithShape="1">
                          <a:gsLst>
                            <a:gs pos="0">
                              <a:schemeClr val="accent1">
                                <a:tint val="66000"/>
                                <a:satMod val="160000"/>
                              </a:schemeClr>
                            </a:gs>
                            <a:gs pos="90000">
                              <a:schemeClr val="accent1">
                                <a:tint val="44500"/>
                                <a:satMod val="160000"/>
                              </a:schemeClr>
                            </a:gs>
                            <a:gs pos="100000">
                              <a:schemeClr val="accent1">
                                <a:tint val="23500"/>
                                <a:satMod val="160000"/>
                              </a:schemeClr>
                            </a:gs>
                          </a:gsLst>
                          <a:path path="circle">
                            <a:fillToRect l="100000" t="100000"/>
                          </a:path>
                          <a:tileRect r="-100000" b="-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成果重視による事業選択</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の導入等</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4365476" y="1723126"/>
                          <a:ext cx="4023734" cy="231810"/>
                        </a:xfrm>
                        <a:prstGeom prst="roundRect">
                          <a:avLst/>
                        </a:prstGeom>
                        <a:gradFill>
                          <a:gsLst>
                            <a:gs pos="0">
                              <a:schemeClr val="accent1">
                                <a:tint val="66000"/>
                                <a:satMod val="160000"/>
                              </a:schemeClr>
                            </a:gs>
                            <a:gs pos="90000">
                              <a:schemeClr val="accent1">
                                <a:tint val="44500"/>
                                <a:satMod val="160000"/>
                              </a:schemeClr>
                            </a:gs>
                            <a:gs pos="100000">
                              <a:schemeClr val="accent1">
                                <a:tint val="23500"/>
                                <a:satMod val="160000"/>
                              </a:schemeClr>
                            </a:gs>
                          </a:gsLst>
                          <a:path path="circle">
                            <a:fillToRect l="100000" t="100000"/>
                          </a:path>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②ストックの活用</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ファシリティマネジメント等</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36" name="グループ化 35"/>
                    <p:cNvGrpSpPr/>
                    <p:nvPr/>
                  </p:nvGrpSpPr>
                  <p:grpSpPr>
                    <a:xfrm>
                      <a:off x="575381" y="3192002"/>
                      <a:ext cx="7827322" cy="1317118"/>
                      <a:chOff x="603227" y="3620396"/>
                      <a:chExt cx="7827322" cy="1317118"/>
                    </a:xfrm>
                  </p:grpSpPr>
                  <p:sp>
                    <p:nvSpPr>
                      <p:cNvPr id="41" name="角丸四角形 40"/>
                      <p:cNvSpPr/>
                      <p:nvPr/>
                    </p:nvSpPr>
                    <p:spPr>
                      <a:xfrm>
                        <a:off x="603227" y="4013468"/>
                        <a:ext cx="2668105" cy="545025"/>
                      </a:xfrm>
                      <a:prstGeom prst="roundRect">
                        <a:avLst/>
                      </a:prstGeom>
                      <a:solidFill>
                        <a:schemeClr val="accent1">
                          <a:lumMod val="40000"/>
                          <a:lumOff val="60000"/>
                        </a:schemeClr>
                      </a:solidFill>
                      <a:ln w="1270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組織活力の向上</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2" name="グループ化 41"/>
                      <p:cNvGrpSpPr/>
                      <p:nvPr/>
                    </p:nvGrpSpPr>
                    <p:grpSpPr>
                      <a:xfrm>
                        <a:off x="4396359" y="3620396"/>
                        <a:ext cx="4034190" cy="1317118"/>
                        <a:chOff x="4396359" y="3620396"/>
                        <a:chExt cx="4034190" cy="1317118"/>
                      </a:xfrm>
                    </p:grpSpPr>
                    <p:sp>
                      <p:nvSpPr>
                        <p:cNvPr id="43" name="角丸四角形 42"/>
                        <p:cNvSpPr/>
                        <p:nvPr/>
                      </p:nvSpPr>
                      <p:spPr>
                        <a:xfrm>
                          <a:off x="4401433" y="3620396"/>
                          <a:ext cx="4029116" cy="782470"/>
                        </a:xfrm>
                        <a:prstGeom prst="roundRect">
                          <a:avLst/>
                        </a:prstGeom>
                        <a:gradFill>
                          <a:gsLst>
                            <a:gs pos="0">
                              <a:schemeClr val="accent1">
                                <a:tint val="66000"/>
                                <a:satMod val="160000"/>
                              </a:schemeClr>
                            </a:gs>
                            <a:gs pos="90000">
                              <a:schemeClr val="accent1">
                                <a:tint val="44500"/>
                                <a:satMod val="160000"/>
                              </a:schemeClr>
                            </a:gs>
                            <a:gs pos="100000">
                              <a:schemeClr val="accent1">
                                <a:tint val="23500"/>
                                <a:satMod val="160000"/>
                              </a:schemeClr>
                            </a:gs>
                          </a:gsLst>
                          <a:path path="circle">
                            <a:fillToRect l="100000" t="100000"/>
                          </a:path>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自律的な改革を支える体制の構築</a:t>
                          </a: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マンパワーを最大限発揮できる組織人員体制の構築</a:t>
                          </a: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能力・モチベーションの向上</a:t>
                          </a: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知的ストックの活用（ナレッジマネジメント）</a:t>
                          </a:r>
                        </a:p>
                        <a:p>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4396359" y="4505466"/>
                          <a:ext cx="4034190" cy="432048"/>
                        </a:xfrm>
                        <a:prstGeom prst="roundRect">
                          <a:avLst>
                            <a:gd name="adj" fmla="val 19452"/>
                          </a:avLst>
                        </a:prstGeom>
                        <a:gradFill>
                          <a:gsLst>
                            <a:gs pos="0">
                              <a:schemeClr val="accent1">
                                <a:tint val="66000"/>
                                <a:satMod val="160000"/>
                              </a:schemeClr>
                            </a:gs>
                            <a:gs pos="90000">
                              <a:schemeClr val="accent1">
                                <a:tint val="44500"/>
                                <a:satMod val="160000"/>
                              </a:schemeClr>
                            </a:gs>
                            <a:gs pos="100000">
                              <a:schemeClr val="accent1">
                                <a:tint val="23500"/>
                                <a:satMod val="160000"/>
                              </a:schemeClr>
                            </a:gs>
                          </a:gsLst>
                          <a:path path="circle">
                            <a:fillToRect l="100000" t="100000"/>
                          </a:path>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業務改革の推進</a:t>
                          </a: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ＩＣＴの活用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府民との対話・利便性の向上</a:t>
                          </a:r>
                        </a:p>
                        <a:p>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grpSp>
                <p:nvGrpSpPr>
                  <p:cNvPr id="31" name="グループ化 30"/>
                  <p:cNvGrpSpPr/>
                  <p:nvPr/>
                </p:nvGrpSpPr>
                <p:grpSpPr>
                  <a:xfrm>
                    <a:off x="3243486" y="1485786"/>
                    <a:ext cx="1125027" cy="351713"/>
                    <a:chOff x="3243486" y="1485786"/>
                    <a:chExt cx="1125027" cy="351713"/>
                  </a:xfrm>
                </p:grpSpPr>
                <p:cxnSp>
                  <p:nvCxnSpPr>
                    <p:cNvPr id="23" name="直線コネクタ 22"/>
                    <p:cNvCxnSpPr>
                      <a:stCxn id="45" idx="3"/>
                    </p:cNvCxnSpPr>
                    <p:nvPr/>
                  </p:nvCxnSpPr>
                  <p:spPr>
                    <a:xfrm>
                      <a:off x="3243486" y="1657780"/>
                      <a:ext cx="7567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005185" y="1485786"/>
                      <a:ext cx="0" cy="351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a:endCxn id="47" idx="1"/>
                    </p:cNvCxnSpPr>
                    <p:nvPr/>
                  </p:nvCxnSpPr>
                  <p:spPr>
                    <a:xfrm>
                      <a:off x="4000224" y="1485786"/>
                      <a:ext cx="36739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a:endCxn id="49" idx="1"/>
                    </p:cNvCxnSpPr>
                    <p:nvPr/>
                  </p:nvCxnSpPr>
                  <p:spPr>
                    <a:xfrm>
                      <a:off x="4005185" y="1837499"/>
                      <a:ext cx="363328"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03" name="グループ化 102"/>
                <p:cNvGrpSpPr/>
                <p:nvPr/>
              </p:nvGrpSpPr>
              <p:grpSpPr>
                <a:xfrm>
                  <a:off x="3243486" y="2199980"/>
                  <a:ext cx="1130100" cy="740974"/>
                  <a:chOff x="3243486" y="2199980"/>
                  <a:chExt cx="1130100" cy="740974"/>
                </a:xfrm>
              </p:grpSpPr>
              <p:cxnSp>
                <p:nvCxnSpPr>
                  <p:cNvPr id="40" name="直線コネクタ 39"/>
                  <p:cNvCxnSpPr>
                    <a:stCxn id="50" idx="3"/>
                    <a:endCxn id="53" idx="1"/>
                  </p:cNvCxnSpPr>
                  <p:nvPr/>
                </p:nvCxnSpPr>
                <p:spPr>
                  <a:xfrm>
                    <a:off x="3243486" y="2588727"/>
                    <a:ext cx="112502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4005185" y="2199980"/>
                    <a:ext cx="0" cy="740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直線コネクタ 98"/>
                  <p:cNvCxnSpPr>
                    <a:endCxn id="52" idx="1"/>
                  </p:cNvCxnSpPr>
                  <p:nvPr/>
                </p:nvCxnSpPr>
                <p:spPr>
                  <a:xfrm>
                    <a:off x="4000224" y="2199980"/>
                    <a:ext cx="36828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直線コネクタ 101"/>
                  <p:cNvCxnSpPr>
                    <a:endCxn id="54" idx="1"/>
                  </p:cNvCxnSpPr>
                  <p:nvPr/>
                </p:nvCxnSpPr>
                <p:spPr>
                  <a:xfrm>
                    <a:off x="4005185" y="2940953"/>
                    <a:ext cx="368401" cy="1"/>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17" name="グループ化 116"/>
              <p:cNvGrpSpPr/>
              <p:nvPr/>
            </p:nvGrpSpPr>
            <p:grpSpPr>
              <a:xfrm>
                <a:off x="3243486" y="3532047"/>
                <a:ext cx="1125027" cy="761049"/>
                <a:chOff x="3243486" y="3532047"/>
                <a:chExt cx="1125027" cy="761049"/>
              </a:xfrm>
            </p:grpSpPr>
            <p:cxnSp>
              <p:nvCxnSpPr>
                <p:cNvPr id="109" name="直線コネクタ 108"/>
                <p:cNvCxnSpPr>
                  <a:stCxn id="41" idx="3"/>
                </p:cNvCxnSpPr>
                <p:nvPr/>
              </p:nvCxnSpPr>
              <p:spPr>
                <a:xfrm>
                  <a:off x="3243486" y="3857587"/>
                  <a:ext cx="7567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4005185" y="3532047"/>
                  <a:ext cx="0" cy="761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a:off x="4005185" y="3532047"/>
                  <a:ext cx="355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直線コネクタ 115"/>
                <p:cNvCxnSpPr>
                  <a:endCxn id="44" idx="1"/>
                </p:cNvCxnSpPr>
                <p:nvPr/>
              </p:nvCxnSpPr>
              <p:spPr>
                <a:xfrm>
                  <a:off x="4000224" y="4293096"/>
                  <a:ext cx="368289"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 name="グループ化 1"/>
            <p:cNvGrpSpPr/>
            <p:nvPr/>
          </p:nvGrpSpPr>
          <p:grpSpPr>
            <a:xfrm>
              <a:off x="583740" y="4813433"/>
              <a:ext cx="7818963" cy="773292"/>
              <a:chOff x="583740" y="4813433"/>
              <a:chExt cx="7818963" cy="773292"/>
            </a:xfrm>
          </p:grpSpPr>
          <p:grpSp>
            <p:nvGrpSpPr>
              <p:cNvPr id="210" name="グループ化 209"/>
              <p:cNvGrpSpPr/>
              <p:nvPr/>
            </p:nvGrpSpPr>
            <p:grpSpPr>
              <a:xfrm>
                <a:off x="583740" y="4813433"/>
                <a:ext cx="7818963" cy="773292"/>
                <a:chOff x="579452" y="5323127"/>
                <a:chExt cx="7818963" cy="773292"/>
              </a:xfrm>
              <a:solidFill>
                <a:schemeClr val="accent4">
                  <a:lumMod val="40000"/>
                  <a:lumOff val="60000"/>
                </a:schemeClr>
              </a:solidFill>
            </p:grpSpPr>
            <p:sp>
              <p:nvSpPr>
                <p:cNvPr id="10" name="角丸四角形 9"/>
                <p:cNvSpPr/>
                <p:nvPr/>
              </p:nvSpPr>
              <p:spPr>
                <a:xfrm>
                  <a:off x="579452" y="5332081"/>
                  <a:ext cx="2659746" cy="602273"/>
                </a:xfrm>
                <a:prstGeom prst="roundRect">
                  <a:avLst/>
                </a:prstGeom>
                <a:solidFill>
                  <a:schemeClr val="accent4">
                    <a:lumMod val="40000"/>
                    <a:lumOff val="6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健全で規律ある財政運営の実現</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84" name="グループ化 183"/>
                <p:cNvGrpSpPr/>
                <p:nvPr/>
              </p:nvGrpSpPr>
              <p:grpSpPr>
                <a:xfrm>
                  <a:off x="4364225" y="5323127"/>
                  <a:ext cx="4034190" cy="773292"/>
                  <a:chOff x="4364225" y="5323127"/>
                  <a:chExt cx="4034190" cy="773292"/>
                </a:xfrm>
                <a:grpFill/>
              </p:grpSpPr>
              <p:sp>
                <p:nvSpPr>
                  <p:cNvPr id="182" name="角丸四角形 181"/>
                  <p:cNvSpPr/>
                  <p:nvPr/>
                </p:nvSpPr>
                <p:spPr>
                  <a:xfrm>
                    <a:off x="4364225" y="5323127"/>
                    <a:ext cx="4034190" cy="342038"/>
                  </a:xfrm>
                  <a:prstGeom prst="roundRect">
                    <a:avLst/>
                  </a:prstGeom>
                  <a:gradFill flip="none" rotWithShape="1">
                    <a:gsLst>
                      <a:gs pos="90000">
                        <a:srgbClr val="8BE6FF">
                          <a:lumMod val="63000"/>
                        </a:srgbClr>
                      </a:gs>
                      <a:gs pos="0">
                        <a:schemeClr val="accent4">
                          <a:lumMod val="40000"/>
                          <a:lumOff val="60000"/>
                        </a:schemeClr>
                      </a:gs>
                      <a:gs pos="100000">
                        <a:schemeClr val="accent4">
                          <a:lumMod val="40000"/>
                          <a:lumOff val="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①健全財政の確保に向けた取組み</a:t>
                    </a:r>
                    <a:endPar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3" name="角丸四角形 182"/>
                  <p:cNvSpPr/>
                  <p:nvPr/>
                </p:nvSpPr>
                <p:spPr>
                  <a:xfrm>
                    <a:off x="4369299" y="5751627"/>
                    <a:ext cx="4029116" cy="344792"/>
                  </a:xfrm>
                  <a:prstGeom prst="roundRect">
                    <a:avLst/>
                  </a:prstGeom>
                  <a:gradFill>
                    <a:gsLst>
                      <a:gs pos="90000">
                        <a:srgbClr val="8BE6FF">
                          <a:lumMod val="63000"/>
                        </a:srgbClr>
                      </a:gs>
                      <a:gs pos="0">
                        <a:schemeClr val="accent4">
                          <a:lumMod val="40000"/>
                          <a:lumOff val="60000"/>
                        </a:schemeClr>
                      </a:gs>
                      <a:gs pos="100000">
                        <a:schemeClr val="accent4">
                          <a:lumMod val="40000"/>
                          <a:lumOff val="60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②財務マネジメント機能の強化</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起債マネジメント、資金マネジメント等</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150" name="グループ化 149"/>
              <p:cNvGrpSpPr/>
              <p:nvPr/>
            </p:nvGrpSpPr>
            <p:grpSpPr>
              <a:xfrm>
                <a:off x="3243486" y="4984452"/>
                <a:ext cx="1130101" cy="429877"/>
                <a:chOff x="3243486" y="4984452"/>
                <a:chExt cx="1130101" cy="429877"/>
              </a:xfrm>
            </p:grpSpPr>
            <p:cxnSp>
              <p:nvCxnSpPr>
                <p:cNvPr id="121" name="直線コネクタ 120"/>
                <p:cNvCxnSpPr>
                  <a:stCxn id="10" idx="3"/>
                </p:cNvCxnSpPr>
                <p:nvPr/>
              </p:nvCxnSpPr>
              <p:spPr>
                <a:xfrm>
                  <a:off x="3243486" y="5123524"/>
                  <a:ext cx="756738"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a:endCxn id="182" idx="1"/>
                </p:cNvCxnSpPr>
                <p:nvPr/>
              </p:nvCxnSpPr>
              <p:spPr>
                <a:xfrm>
                  <a:off x="4005185" y="4984452"/>
                  <a:ext cx="363328"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a:endCxn id="183" idx="1"/>
                </p:cNvCxnSpPr>
                <p:nvPr/>
              </p:nvCxnSpPr>
              <p:spPr>
                <a:xfrm>
                  <a:off x="4000224" y="5414329"/>
                  <a:ext cx="373363"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cxnSp>
          <p:nvCxnSpPr>
            <p:cNvPr id="149" name="直線コネクタ 148"/>
            <p:cNvCxnSpPr/>
            <p:nvPr/>
          </p:nvCxnSpPr>
          <p:spPr>
            <a:xfrm>
              <a:off x="4005185" y="4984452"/>
              <a:ext cx="0" cy="429877"/>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2" name="角丸四角形 151"/>
            <p:cNvSpPr/>
            <p:nvPr/>
          </p:nvSpPr>
          <p:spPr>
            <a:xfrm>
              <a:off x="575380" y="5661248"/>
              <a:ext cx="2668105" cy="602273"/>
            </a:xfrm>
            <a:prstGeom prst="roundRect">
              <a:avLst/>
            </a:prstGeom>
            <a:solidFill>
              <a:schemeClr val="accent3">
                <a:lumMod val="60000"/>
                <a:lumOff val="4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主な点検項目</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角丸四角形 152"/>
            <p:cNvSpPr/>
            <p:nvPr/>
          </p:nvSpPr>
          <p:spPr>
            <a:xfrm>
              <a:off x="4373587" y="5789988"/>
              <a:ext cx="4029116" cy="344792"/>
            </a:xfrm>
            <a:prstGeom prst="roundRect">
              <a:avLst/>
            </a:prstGeom>
            <a:gradFill flip="none" rotWithShape="1">
              <a:gsLst>
                <a:gs pos="100000">
                  <a:schemeClr val="accent3">
                    <a:lumMod val="60000"/>
                    <a:lumOff val="40000"/>
                  </a:schemeClr>
                </a:gs>
                <a:gs pos="0">
                  <a:schemeClr val="accent3">
                    <a:lumMod val="60000"/>
                    <a:lumOff val="40000"/>
                  </a:schemeClr>
                </a:gs>
                <a:gs pos="100000">
                  <a:schemeClr val="accent3">
                    <a:lumMod val="60000"/>
                    <a:lumOff val="40000"/>
                  </a:schemeClr>
                </a:gs>
                <a:gs pos="88000">
                  <a:schemeClr val="accent3">
                    <a:lumMod val="99000"/>
                    <a:lumOff val="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歳出改革</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、公務員制度改革</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、歳入</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確保、出資</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法人等の改革、公の施設の改革、主なプロジェクト</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の今後の</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a:t>
              </a:r>
            </a:p>
            <a:p>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5" name="直線コネクタ 154"/>
            <p:cNvCxnSpPr>
              <a:stCxn id="152" idx="3"/>
              <a:endCxn id="153" idx="1"/>
            </p:cNvCxnSpPr>
            <p:nvPr/>
          </p:nvCxnSpPr>
          <p:spPr>
            <a:xfrm flipV="1">
              <a:off x="3243485" y="5962384"/>
              <a:ext cx="1130102" cy="1"/>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57" name="正方形/長方形 56"/>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a:xfrm>
            <a:off x="457740" y="692696"/>
            <a:ext cx="8079574" cy="684691"/>
          </a:xfrm>
          <a:prstGeom prst="rect">
            <a:avLst/>
          </a:prstGeom>
          <a:noFill/>
          <a:ln w="57150"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hangingPunct="0">
              <a:lnSpc>
                <a:spcPts val="2000"/>
              </a:lnSpc>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「組み換え（シフト）」と「強みを束ねる」という改革の視点のもと、新たに</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方向性から</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2000"/>
              </a:lnSpc>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改革に取り組み、自律的で創造性を発揮する行財政運営体制の確立をめざします。</a:t>
            </a: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24</a:t>
            </a:fld>
            <a:endParaRPr lang="ja-JP" altLang="en-US" dirty="0">
              <a:solidFill>
                <a:prstClr val="black"/>
              </a:solidFill>
            </a:endParaRPr>
          </a:p>
        </p:txBody>
      </p:sp>
    </p:spTree>
    <p:extLst>
      <p:ext uri="{BB962C8B-B14F-4D97-AF65-F5344CB8AC3E}">
        <p14:creationId xmlns:p14="http://schemas.microsoft.com/office/powerpoint/2010/main" val="3071985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25</a:t>
            </a:fld>
            <a:endParaRPr lang="ja-JP" altLang="en-US" dirty="0">
              <a:solidFill>
                <a:prstClr val="black"/>
              </a:solidFill>
            </a:endParaRPr>
          </a:p>
        </p:txBody>
      </p:sp>
      <p:sp>
        <p:nvSpPr>
          <p:cNvPr id="13" name="正方形/長方形 12"/>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190192" y="714273"/>
            <a:ext cx="8712968" cy="4792229"/>
            <a:chOff x="252855" y="1663524"/>
            <a:chExt cx="8712968" cy="4792229"/>
          </a:xfrm>
        </p:grpSpPr>
        <p:sp>
          <p:nvSpPr>
            <p:cNvPr id="19" name="正方形/長方形 18"/>
            <p:cNvSpPr/>
            <p:nvPr/>
          </p:nvSpPr>
          <p:spPr>
            <a:xfrm>
              <a:off x="308850" y="1663524"/>
              <a:ext cx="3687086" cy="327616"/>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（１）事業重点化（組み換え）の推進</a:t>
              </a:r>
            </a:p>
          </p:txBody>
        </p:sp>
        <p:sp>
          <p:nvSpPr>
            <p:cNvPr id="20" name="正方形/長方形 19"/>
            <p:cNvSpPr/>
            <p:nvPr/>
          </p:nvSpPr>
          <p:spPr>
            <a:xfrm>
              <a:off x="252855" y="2208436"/>
              <a:ext cx="8712968" cy="4247317"/>
            </a:xfrm>
            <a:prstGeom prst="rect">
              <a:avLst/>
            </a:prstGeom>
          </p:spPr>
          <p:txBody>
            <a:bodyPr wrap="square">
              <a:spAutoFit/>
            </a:bodyPr>
            <a:lstStyle/>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（成果重視による事業選択）</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限られた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財源や人材で最大限の効果を発揮するためには、今まで以上に「選択と集中」を進め、より緊急性や重要度が高く、しかも効果の大きい事業へと全体として組み換えていくことが重要です。そのため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重点化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プロセス</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して、事業の優先性などとともに、事業効果を重視した点検のサイクルをベースとする新たなマネジメントの枠組みを導入します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により、今後は、府政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運営の基本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方針をはじめ大きな方向性を踏まえつつ、部局及び関係部局間の連携による主体的なマネジメントを軸に、主要事業の改善・見直し、さらには政策創造を展開していきます。そして、その取組内容を予算編成にも活用することで、事業の組み換えが進む流れを生み出して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（ストックの活用）</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今ある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資産（ストック）を最大限有効に活用することも重要な視点です。土地や施設だけでなく、府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が持つ様々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なストックに関して、固定観念にとらわれることなく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、「稼ぐ」という視点からの有効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利用や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フロー化を積極的に進め、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歳入確保や新たな施策展開への組み換えにつなげていきます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、長期的な視点での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マネジメント手法も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取り入れていきます。府が保有する多くの施設が、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今後一斉に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更新時期を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迎えます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。これら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施設についての総量最適化や組み換えによる効率的活用を進めるとともに、維持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改修を計画的に早い段階から行っていくことに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より長寿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命化を図り、財政負担の平準化だけでなく、整備費を含めた将来の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トータルコストの圧縮を図ります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p>
          </p:txBody>
        </p:sp>
      </p:grpSp>
    </p:spTree>
    <p:extLst>
      <p:ext uri="{BB962C8B-B14F-4D97-AF65-F5344CB8AC3E}">
        <p14:creationId xmlns:p14="http://schemas.microsoft.com/office/powerpoint/2010/main" val="2312924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26</a:t>
            </a:fld>
            <a:endParaRPr lang="ja-JP" altLang="en-US" dirty="0">
              <a:solidFill>
                <a:prstClr val="black"/>
              </a:solidFill>
            </a:endParaRPr>
          </a:p>
        </p:txBody>
      </p:sp>
      <p:sp>
        <p:nvSpPr>
          <p:cNvPr id="22" name="正方形/長方形 21"/>
          <p:cNvSpPr/>
          <p:nvPr/>
        </p:nvSpPr>
        <p:spPr>
          <a:xfrm>
            <a:off x="107504" y="2529459"/>
            <a:ext cx="8856984" cy="3785652"/>
          </a:xfrm>
          <a:prstGeom prst="rect">
            <a:avLst/>
          </a:prstGeom>
        </p:spPr>
        <p:txBody>
          <a:bodyPr wrap="square">
            <a:spAutoFit/>
          </a:bodyPr>
          <a:lstStyle/>
          <a:p>
            <a:pPr marL="180000" indent="-457200">
              <a:lnSpc>
                <a:spcPts val="16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（行政間連携）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6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ため、既に府市統合本部のもと二重行政の解消、政策の連携強化を共同で進めている大阪市をはじめ、関西広域連合など行政間の役割分担の最適化や連携強化を一層進めていきます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。また、府内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市町村と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適切</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な役割分担を図りつつ、</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双方に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メリットのある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連携手法の導入など新たなパートナーシップを構築していきます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6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6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（民間連携）</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6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民間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との連携は新しい段階に入ります。これまで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も「民でできるものは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民へ」を基本に、民間開放</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PPP</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にも積極的に取り組んできました。今後、こうした関係にとどまらず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、民間を施策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展開における重要なパートナー</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として、政策実現に向けた戦略的なタイアップなど幅広い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分野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で連携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をめざします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に、府の施策と企業のニーズを結ぶことにより施策効果を拡げている例や、民間資金を活用して中小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企業振興に実績</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をあげるなど、先導的な事例が生まれています。今後、こうした成功事例をスタンダード化し、全庁で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応用・発展</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させていくことで新たな政策創造にもつなげていきます。</a:t>
            </a:r>
          </a:p>
          <a:p>
            <a:pPr marL="180000" indent="-457200">
              <a:lnSpc>
                <a:spcPts val="16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6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民間が活躍できる環境整備も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公民連携の重要な方向性です。大阪は歴史的に民主導で発展を遂げ、それ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が幅広い産業の集積となって経済的な厚みを形成しています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。こうした強みを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最大限活かして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いくため、特区による規制</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緩和の推進</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、さらには都市インフラの充実など、幅広い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施策をパッケージ</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で展開することにより、経済の活性化、雇用の拡大など大阪全体の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成長、ひいては日本経済の再生へとつなげて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65491" y="676982"/>
            <a:ext cx="2160240" cy="327616"/>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a:t>
            </a:r>
          </a:p>
        </p:txBody>
      </p:sp>
      <p:sp>
        <p:nvSpPr>
          <p:cNvPr id="10" name="正方形/長方形 9"/>
          <p:cNvSpPr/>
          <p:nvPr/>
        </p:nvSpPr>
        <p:spPr>
          <a:xfrm>
            <a:off x="197768" y="1100637"/>
            <a:ext cx="8712968" cy="1400383"/>
          </a:xfrm>
          <a:prstGeom prst="rect">
            <a:avLst/>
          </a:prstGeom>
        </p:spPr>
        <p:txBody>
          <a:bodyPr wrap="square">
            <a:spAutoFit/>
          </a:bodyPr>
          <a:lstStyle/>
          <a:p>
            <a:pPr marL="180000" indent="-457200">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、人口構造が大きく変化していくなかで、持続可能な社会を形成していくためには、行政の守備範囲、コスト負担の問題に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向き合わなければ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なりません。これからは、行政が財源・マンパワーを全て用意して事業を実施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する「行政完結型」中心の施策展開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には限界があります。このため、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広域自治体と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して、安全安心の確保をはじめ、社会が持続するために不可欠な施策・サービスはしっかりと担いつつ、府民や企業など民間との幅広い連携により、総合力で目標の実現を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めざしていくこと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が重要です。いわば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、「行政完結型」から「連携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ネットワーク型」へ</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の転換です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71154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ホームベース 1"/>
          <p:cNvSpPr/>
          <p:nvPr/>
        </p:nvSpPr>
        <p:spPr>
          <a:xfrm>
            <a:off x="7329434" y="3304875"/>
            <a:ext cx="1563411" cy="1943607"/>
          </a:xfrm>
          <a:prstGeom prst="homePlate">
            <a:avLst>
              <a:gd name="adj" fmla="val 27458"/>
            </a:avLst>
          </a:prstGeom>
          <a:gradFill>
            <a:gsLst>
              <a:gs pos="0">
                <a:schemeClr val="accent2">
                  <a:lumMod val="20000"/>
                  <a:lumOff val="80000"/>
                </a:schemeClr>
              </a:gs>
              <a:gs pos="43000">
                <a:schemeClr val="accent2">
                  <a:lumMod val="46000"/>
                  <a:lumOff val="54000"/>
                </a:schemeClr>
              </a:gs>
              <a:gs pos="100000">
                <a:schemeClr val="accent1">
                  <a:tint val="23500"/>
                  <a:satMod val="160000"/>
                </a:schemeClr>
              </a:gs>
            </a:gsLst>
            <a:lin ang="5400000" scaled="0"/>
          </a:gra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55" name="グループ化 54"/>
          <p:cNvGrpSpPr/>
          <p:nvPr/>
        </p:nvGrpSpPr>
        <p:grpSpPr>
          <a:xfrm>
            <a:off x="899592" y="2777074"/>
            <a:ext cx="7558608" cy="2596142"/>
            <a:chOff x="869326" y="2295525"/>
            <a:chExt cx="7558608" cy="2295525"/>
          </a:xfrm>
        </p:grpSpPr>
        <p:sp>
          <p:nvSpPr>
            <p:cNvPr id="23" name="フローチャート : 結合子 22"/>
            <p:cNvSpPr/>
            <p:nvPr/>
          </p:nvSpPr>
          <p:spPr>
            <a:xfrm>
              <a:off x="5748723" y="2586925"/>
              <a:ext cx="2449592" cy="2004125"/>
            </a:xfrm>
            <a:prstGeom prst="flowChartConnector">
              <a:avLst/>
            </a:prstGeom>
            <a:solidFill>
              <a:schemeClr val="accent2">
                <a:lumMod val="20000"/>
                <a:lumOff val="80000"/>
              </a:schemeClr>
            </a:solidFill>
            <a:ln>
              <a:no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フローチャート : 結合子 37"/>
            <p:cNvSpPr/>
            <p:nvPr/>
          </p:nvSpPr>
          <p:spPr>
            <a:xfrm>
              <a:off x="5730894" y="2878134"/>
              <a:ext cx="1485796" cy="1415532"/>
            </a:xfrm>
            <a:prstGeom prst="flowChartConnector">
              <a:avLst/>
            </a:prstGeom>
            <a:solidFill>
              <a:schemeClr val="accent2">
                <a:lumMod val="40000"/>
                <a:lumOff val="60000"/>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0" name="グループ化 9"/>
            <p:cNvGrpSpPr/>
            <p:nvPr/>
          </p:nvGrpSpPr>
          <p:grpSpPr>
            <a:xfrm>
              <a:off x="1982069" y="2805097"/>
              <a:ext cx="6118323" cy="1489157"/>
              <a:chOff x="1982070" y="2832723"/>
              <a:chExt cx="6118323" cy="1489157"/>
            </a:xfrm>
          </p:grpSpPr>
          <p:cxnSp>
            <p:nvCxnSpPr>
              <p:cNvPr id="12" name="直線矢印コネクタ 11"/>
              <p:cNvCxnSpPr/>
              <p:nvPr/>
            </p:nvCxnSpPr>
            <p:spPr>
              <a:xfrm flipV="1">
                <a:off x="1982070" y="4019550"/>
                <a:ext cx="2161306" cy="3023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4362299" y="3114443"/>
                <a:ext cx="1743226" cy="714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4438650" y="4037651"/>
                <a:ext cx="1638301" cy="94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 name="角丸四角形 14"/>
              <p:cNvSpPr/>
              <p:nvPr/>
            </p:nvSpPr>
            <p:spPr>
              <a:xfrm>
                <a:off x="2828950" y="3283811"/>
                <a:ext cx="873510" cy="544029"/>
              </a:xfrm>
              <a:prstGeom prst="roundRect">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役割分担の整理</a:t>
                </a:r>
                <a:endParaRPr lang="ja-JP" altLang="en-US" sz="1200" dirty="0">
                  <a:solidFill>
                    <a:prstClr val="black"/>
                  </a:solidFill>
                </a:endParaRPr>
              </a:p>
            </p:txBody>
          </p:sp>
          <p:sp>
            <p:nvSpPr>
              <p:cNvPr id="16" name="右矢印 15"/>
              <p:cNvSpPr/>
              <p:nvPr/>
            </p:nvSpPr>
            <p:spPr>
              <a:xfrm rot="19964766">
                <a:off x="6931944" y="2862252"/>
                <a:ext cx="626724" cy="55067"/>
              </a:xfrm>
              <a:prstGeom prs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8" name="右矢印 17"/>
              <p:cNvSpPr/>
              <p:nvPr/>
            </p:nvSpPr>
            <p:spPr>
              <a:xfrm rot="19842949" flipV="1">
                <a:off x="6561551" y="3155332"/>
                <a:ext cx="345248" cy="47046"/>
              </a:xfrm>
              <a:prstGeom prs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9" name="右矢印 18"/>
              <p:cNvSpPr/>
              <p:nvPr/>
            </p:nvSpPr>
            <p:spPr>
              <a:xfrm rot="1701274">
                <a:off x="7058878" y="4224539"/>
                <a:ext cx="680846" cy="55252"/>
              </a:xfrm>
              <a:prstGeom prs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20" name="右矢印 19"/>
              <p:cNvSpPr/>
              <p:nvPr/>
            </p:nvSpPr>
            <p:spPr>
              <a:xfrm rot="1701274">
                <a:off x="6597696" y="3884869"/>
                <a:ext cx="412969" cy="52107"/>
              </a:xfrm>
              <a:prstGeom prs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cxnSp>
            <p:nvCxnSpPr>
              <p:cNvPr id="11" name="直線矢印コネクタ 10"/>
              <p:cNvCxnSpPr/>
              <p:nvPr/>
            </p:nvCxnSpPr>
            <p:spPr>
              <a:xfrm>
                <a:off x="2029695" y="2832723"/>
                <a:ext cx="2157882" cy="312489"/>
              </a:xfrm>
              <a:prstGeom prst="straightConnector1">
                <a:avLst/>
              </a:prstGeom>
              <a:ln w="38100">
                <a:prstDash val="solid"/>
                <a:tailEnd type="arrow"/>
              </a:ln>
            </p:spPr>
            <p:style>
              <a:lnRef idx="1">
                <a:schemeClr val="accent1"/>
              </a:lnRef>
              <a:fillRef idx="0">
                <a:schemeClr val="accent1"/>
              </a:fillRef>
              <a:effectRef idx="0">
                <a:schemeClr val="accent1"/>
              </a:effectRef>
              <a:fontRef idx="minor">
                <a:schemeClr val="tx1"/>
              </a:fontRef>
            </p:style>
          </p:cxnSp>
          <p:sp>
            <p:nvSpPr>
              <p:cNvPr id="51" name="右矢印 50"/>
              <p:cNvSpPr/>
              <p:nvPr/>
            </p:nvSpPr>
            <p:spPr>
              <a:xfrm>
                <a:off x="7599327" y="3501942"/>
                <a:ext cx="501066" cy="45719"/>
              </a:xfrm>
              <a:prstGeom prs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2" name="右矢印 51"/>
              <p:cNvSpPr/>
              <p:nvPr/>
            </p:nvSpPr>
            <p:spPr>
              <a:xfrm>
                <a:off x="6677284" y="3510106"/>
                <a:ext cx="273393" cy="45720"/>
              </a:xfrm>
              <a:prstGeom prs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sp>
          <p:nvSpPr>
            <p:cNvPr id="24" name="フローチャート : 結合子 23"/>
            <p:cNvSpPr/>
            <p:nvPr/>
          </p:nvSpPr>
          <p:spPr>
            <a:xfrm>
              <a:off x="869326" y="2785098"/>
              <a:ext cx="1812932" cy="1536780"/>
            </a:xfrm>
            <a:prstGeom prst="flowChartConnector">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フローチャート : 結合子 24"/>
            <p:cNvSpPr/>
            <p:nvPr/>
          </p:nvSpPr>
          <p:spPr>
            <a:xfrm>
              <a:off x="3817289" y="3097979"/>
              <a:ext cx="1084485" cy="925832"/>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角丸四角形 27"/>
            <p:cNvSpPr/>
            <p:nvPr/>
          </p:nvSpPr>
          <p:spPr>
            <a:xfrm>
              <a:off x="3944478" y="3408434"/>
              <a:ext cx="813279" cy="2828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black"/>
                  </a:solidFill>
                </a:rPr>
                <a:t>純化</a:t>
              </a:r>
              <a:endParaRPr lang="ja-JP" altLang="en-US" b="1" dirty="0">
                <a:solidFill>
                  <a:prstClr val="black"/>
                </a:solidFill>
              </a:endParaRPr>
            </a:p>
          </p:txBody>
        </p:sp>
        <p:sp>
          <p:nvSpPr>
            <p:cNvPr id="29" name="角丸四角形 28"/>
            <p:cNvSpPr/>
            <p:nvPr/>
          </p:nvSpPr>
          <p:spPr>
            <a:xfrm>
              <a:off x="1305879" y="3162978"/>
              <a:ext cx="1098047" cy="7552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rPr>
                <a:t>右肩上がりの時代</a:t>
              </a:r>
              <a:endParaRPr lang="en-US" altLang="ja-JP" sz="1400" b="1" dirty="0" smtClean="0">
                <a:solidFill>
                  <a:prstClr val="black"/>
                </a:solidFill>
              </a:endParaRPr>
            </a:p>
            <a:p>
              <a:pPr algn="ctr"/>
              <a:r>
                <a:rPr lang="ja-JP" altLang="en-US" sz="1050" b="1" dirty="0" smtClean="0">
                  <a:solidFill>
                    <a:prstClr val="black"/>
                  </a:solidFill>
                </a:rPr>
                <a:t>（フルセット）</a:t>
              </a:r>
              <a:endParaRPr lang="ja-JP" altLang="en-US" sz="1050" b="1" dirty="0">
                <a:solidFill>
                  <a:prstClr val="black"/>
                </a:solidFill>
              </a:endParaRPr>
            </a:p>
          </p:txBody>
        </p:sp>
        <p:cxnSp>
          <p:nvCxnSpPr>
            <p:cNvPr id="32" name="直線コネクタ 31"/>
            <p:cNvCxnSpPr/>
            <p:nvPr/>
          </p:nvCxnSpPr>
          <p:spPr>
            <a:xfrm flipV="1">
              <a:off x="4252385" y="2581275"/>
              <a:ext cx="2481790" cy="52440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4247640" y="4032235"/>
              <a:ext cx="2224614" cy="472026"/>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35" name="角丸四角形 34"/>
            <p:cNvSpPr/>
            <p:nvPr/>
          </p:nvSpPr>
          <p:spPr>
            <a:xfrm>
              <a:off x="6119123" y="2295525"/>
              <a:ext cx="1659555" cy="231466"/>
            </a:xfrm>
            <a:prstGeom prst="round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rPr>
                <a:t>連携の拡張</a:t>
              </a:r>
              <a:endParaRPr lang="ja-JP" altLang="en-US" sz="1400" b="1" dirty="0">
                <a:solidFill>
                  <a:schemeClr val="tx1"/>
                </a:solidFill>
              </a:endParaRPr>
            </a:p>
          </p:txBody>
        </p:sp>
        <p:sp>
          <p:nvSpPr>
            <p:cNvPr id="47" name="フローチャート : 結合子 46"/>
            <p:cNvSpPr/>
            <p:nvPr/>
          </p:nvSpPr>
          <p:spPr>
            <a:xfrm>
              <a:off x="5751122" y="3087033"/>
              <a:ext cx="1040326" cy="904890"/>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角丸四角形 30"/>
            <p:cNvSpPr/>
            <p:nvPr/>
          </p:nvSpPr>
          <p:spPr>
            <a:xfrm>
              <a:off x="6876256" y="3348713"/>
              <a:ext cx="906895" cy="4515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smtClean="0">
                  <a:solidFill>
                    <a:prstClr val="black"/>
                  </a:solidFill>
                </a:rPr>
                <a:t>行政と民間との連携、ネットワーク</a:t>
              </a:r>
              <a:endParaRPr lang="ja-JP" altLang="en-US" sz="1000" b="1" dirty="0">
                <a:solidFill>
                  <a:prstClr val="black"/>
                </a:solidFill>
              </a:endParaRPr>
            </a:p>
          </p:txBody>
        </p:sp>
        <p:sp>
          <p:nvSpPr>
            <p:cNvPr id="30" name="角丸四角形 29"/>
            <p:cNvSpPr/>
            <p:nvPr/>
          </p:nvSpPr>
          <p:spPr>
            <a:xfrm>
              <a:off x="5851604" y="3391803"/>
              <a:ext cx="793853" cy="3485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b="1" dirty="0" smtClean="0">
                  <a:solidFill>
                    <a:prstClr val="black"/>
                  </a:solidFill>
                </a:rPr>
                <a:t>限られた</a:t>
              </a:r>
              <a:endParaRPr lang="en-US" altLang="ja-JP" sz="900" b="1" dirty="0" smtClean="0">
                <a:solidFill>
                  <a:prstClr val="black"/>
                </a:solidFill>
              </a:endParaRPr>
            </a:p>
            <a:p>
              <a:pPr algn="ctr"/>
              <a:r>
                <a:rPr lang="ja-JP" altLang="en-US" sz="900" b="1" dirty="0" smtClean="0">
                  <a:solidFill>
                    <a:prstClr val="black"/>
                  </a:solidFill>
                </a:rPr>
                <a:t>財源、人材</a:t>
              </a:r>
              <a:endParaRPr lang="ja-JP" altLang="en-US" sz="900" b="1" dirty="0">
                <a:solidFill>
                  <a:prstClr val="black"/>
                </a:solidFill>
              </a:endParaRPr>
            </a:p>
          </p:txBody>
        </p:sp>
        <p:sp>
          <p:nvSpPr>
            <p:cNvPr id="37" name="角丸四角形 36"/>
            <p:cNvSpPr/>
            <p:nvPr/>
          </p:nvSpPr>
          <p:spPr>
            <a:xfrm>
              <a:off x="8212644" y="3013519"/>
              <a:ext cx="215290" cy="11295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prstClr val="black"/>
                  </a:solidFill>
                </a:rPr>
                <a:t>施策</a:t>
              </a:r>
              <a:endParaRPr lang="en-US" altLang="ja-JP" sz="1200" b="1" dirty="0" smtClean="0">
                <a:solidFill>
                  <a:prstClr val="black"/>
                </a:solidFill>
              </a:endParaRPr>
            </a:p>
            <a:p>
              <a:r>
                <a:rPr lang="ja-JP" altLang="en-US" sz="1200" b="1" dirty="0" smtClean="0">
                  <a:solidFill>
                    <a:prstClr val="black"/>
                  </a:solidFill>
                </a:rPr>
                <a:t>効果</a:t>
              </a:r>
              <a:endParaRPr lang="en-US" altLang="ja-JP" sz="1200" b="1" dirty="0" smtClean="0">
                <a:solidFill>
                  <a:prstClr val="black"/>
                </a:solidFill>
              </a:endParaRPr>
            </a:p>
            <a:p>
              <a:r>
                <a:rPr lang="ja-JP" altLang="en-US" sz="1200" b="1" dirty="0" smtClean="0">
                  <a:solidFill>
                    <a:prstClr val="black"/>
                  </a:solidFill>
                </a:rPr>
                <a:t>の</a:t>
              </a:r>
              <a:endParaRPr lang="en-US" altLang="ja-JP" sz="1200" b="1" dirty="0" smtClean="0">
                <a:solidFill>
                  <a:prstClr val="black"/>
                </a:solidFill>
              </a:endParaRPr>
            </a:p>
            <a:p>
              <a:r>
                <a:rPr lang="ja-JP" altLang="en-US" sz="1200" b="1" dirty="0" smtClean="0">
                  <a:solidFill>
                    <a:prstClr val="black"/>
                  </a:solidFill>
                </a:rPr>
                <a:t>拡大</a:t>
              </a:r>
              <a:endParaRPr lang="ja-JP" altLang="en-US" sz="1200" b="1" dirty="0">
                <a:solidFill>
                  <a:prstClr val="black"/>
                </a:solidFill>
              </a:endParaRPr>
            </a:p>
          </p:txBody>
        </p:sp>
      </p:grpSp>
      <p:sp>
        <p:nvSpPr>
          <p:cNvPr id="34" name="正方形/長方形 33"/>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27</a:t>
            </a:fld>
            <a:endParaRPr lang="ja-JP" altLang="en-US" dirty="0">
              <a:solidFill>
                <a:prstClr val="black"/>
              </a:solidFill>
            </a:endParaRPr>
          </a:p>
        </p:txBody>
      </p:sp>
      <p:sp>
        <p:nvSpPr>
          <p:cNvPr id="40" name="正方形/長方形 39"/>
          <p:cNvSpPr/>
          <p:nvPr/>
        </p:nvSpPr>
        <p:spPr>
          <a:xfrm>
            <a:off x="323528" y="729980"/>
            <a:ext cx="8712968" cy="1708160"/>
          </a:xfrm>
          <a:prstGeom prst="rect">
            <a:avLst/>
          </a:prstGeom>
        </p:spPr>
        <p:txBody>
          <a:bodyPr wrap="square">
            <a:spAutoFit/>
          </a:bodyPr>
          <a:lstStyle/>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（庁内連携）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府組織の総合力を高めることも重要です。事業展開においても、関係部局がそれぞれの強みである政策手段を持ち寄り、事業間の「すりあわせ」を行うことによって、重複による無駄を排除するだけでなく、施策全体として相乗効果を高め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、新たな政策創造につなげていきます。また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、これからは人口減少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社会へ</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の対応など、部局横断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で取り組む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べき重要な政策課題に関しては、部局間の調整・連携だけでなく、人員体制も相互乗り入れで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取り組む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「課題解決型プロジェクトチーム」を積極的に活用するなど、実効性のある組織運営をめざします。</a:t>
            </a:r>
          </a:p>
        </p:txBody>
      </p:sp>
      <p:sp>
        <p:nvSpPr>
          <p:cNvPr id="41" name="正方形/長方形 40"/>
          <p:cNvSpPr/>
          <p:nvPr/>
        </p:nvSpPr>
        <p:spPr>
          <a:xfrm>
            <a:off x="683568" y="2757591"/>
            <a:ext cx="1572498" cy="300743"/>
          </a:xfrm>
          <a:prstGeom prst="rect">
            <a:avLst/>
          </a:prstGeom>
          <a:no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＜府の役割＞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387204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28</a:t>
            </a:fld>
            <a:endParaRPr lang="ja-JP" altLang="en-US" dirty="0">
              <a:solidFill>
                <a:prstClr val="black"/>
              </a:solidFill>
            </a:endParaRPr>
          </a:p>
        </p:txBody>
      </p:sp>
      <p:grpSp>
        <p:nvGrpSpPr>
          <p:cNvPr id="5" name="グループ化 4"/>
          <p:cNvGrpSpPr/>
          <p:nvPr/>
        </p:nvGrpSpPr>
        <p:grpSpPr>
          <a:xfrm>
            <a:off x="179512" y="159144"/>
            <a:ext cx="8784976" cy="398828"/>
            <a:chOff x="179512" y="159144"/>
            <a:chExt cx="8784976" cy="398828"/>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 name="正方形/長方形 12"/>
          <p:cNvSpPr/>
          <p:nvPr/>
        </p:nvSpPr>
        <p:spPr>
          <a:xfrm>
            <a:off x="235284" y="747193"/>
            <a:ext cx="2316393" cy="327616"/>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（３）組織活力の向上</a:t>
            </a:r>
          </a:p>
        </p:txBody>
      </p:sp>
      <p:sp>
        <p:nvSpPr>
          <p:cNvPr id="14" name="正方形/長方形 13"/>
          <p:cNvSpPr/>
          <p:nvPr/>
        </p:nvSpPr>
        <p:spPr>
          <a:xfrm>
            <a:off x="193977" y="1278055"/>
            <a:ext cx="8712968" cy="4708981"/>
          </a:xfrm>
          <a:prstGeom prst="rect">
            <a:avLst/>
          </a:prstGeom>
        </p:spPr>
        <p:txBody>
          <a:bodyPr wrap="square" rIns="72000">
            <a:spAutoFit/>
          </a:bodyPr>
          <a:lstStyle/>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（マンパワーを最大限発揮できる組織人員体制の構築／能力・モチベーションの向上）</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限られた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マンパワーで成果をあげていくためには、人材の育成がこれまで以上に重要です。今後、実務・経験を通じた能力開発</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OJT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）を中心に行うととも</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に、求める人材像</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を念頭に置きながら</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、専門性の強化、マネジメント能力の向上、さらには組織体制の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あり方について、今後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の展開方向を検討していきます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ンパワーをできる限り創造性の発揮や府民サービスの向上にシフトしていくためにも、業務の無駄の排除、改善は重要です。業務フローの点検見直しをはじめ、業務に活用できる情報の共有化、提案制度を活用した広汎な事務改善など、</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着実に取り組みを進めます。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（知的ストックの活用</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ナレッジマネジメント</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職員</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・組織が保有する知識、ノウハウや外部とのネットワークは、最大の無形資産とも言えます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。しかし、団塊の世代の大量退職により、こうした貴重な資産が十分に継承されていないという状況が起こりつつあります。庁内の「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知恵」や「つながり」といった</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知的ストックをナレッジマネジメントとして蓄積</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・共有化し、全庁的</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に活用していくことで、チームワークを重視する組織風土への変革につなげていきます。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（業務改革の推進）</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近年普及の著しい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情報通信技術）を活用することは、基本的には業務効率の向上など</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業務改</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革</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を進める上で有効な手段です。情報共有化のツールとして活用を進めるとともに、府政情報の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発信強化のため</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のネットワークサービスの充実、電子申請手続等の拡充など、府民サービスの向上を図ります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なお、</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活用については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の利用実態における課題や問題点も十分に検証</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し、費用対効果を</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適切に見極めながら、全体</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としてバランスのとれた効果的な</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利用ができるように努めます。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13993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　　次</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3"/>
          <p:cNvSpPr txBox="1">
            <a:spLocks noChangeArrowheads="1"/>
          </p:cNvSpPr>
          <p:nvPr/>
        </p:nvSpPr>
        <p:spPr>
          <a:xfrm>
            <a:off x="415925" y="822325"/>
            <a:ext cx="8680450" cy="5863144"/>
          </a:xfrm>
          <a:prstGeom prst="rect">
            <a:avLst/>
          </a:prstGeom>
          <a:extLst>
            <a:ext uri="{909E8E84-426E-40DD-AFC4-6F175D3DCCD1}">
              <a14:hiddenFill xmlns:a14="http://schemas.microsoft.com/office/drawing/2010/main">
                <a:solidFill>
                  <a:schemeClr val="bg1"/>
                </a:solidFill>
              </a14:hiddenFill>
            </a:ext>
          </a:extLst>
        </p:spPr>
        <p:txBody>
          <a:bodyPr>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lnSpc>
                <a:spcPts val="15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a:t>
            </a:r>
          </a:p>
          <a:p>
            <a:pPr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 自律的な改革を支える体制の構築</a:t>
            </a:r>
          </a:p>
          <a:p>
            <a:pPr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）マンパワーを最大限発揮できる組織人員体制の構築</a:t>
            </a:r>
          </a:p>
          <a:p>
            <a:pPr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）能力・モチベーションの向上</a:t>
            </a:r>
          </a:p>
          <a:p>
            <a:pPr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）知的ストックの活用（ナレッジマネジメント）</a:t>
            </a:r>
          </a:p>
          <a:p>
            <a:pPr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業務改革の推進</a:t>
            </a:r>
          </a:p>
          <a:p>
            <a:pPr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 </a:t>
            </a:r>
          </a:p>
          <a:p>
            <a:pPr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）府民との対話・利便性の向上　</a:t>
            </a:r>
          </a:p>
          <a:p>
            <a:pPr defTabSz="647700">
              <a:lnSpc>
                <a:spcPts val="1500"/>
              </a:lnSpc>
              <a:spcBef>
                <a:spcPct val="0"/>
              </a:spcBef>
              <a:buFont typeface="Wingdings" pitchFamily="2" charset="2"/>
              <a:buNone/>
              <a:tabLst>
                <a:tab pos="8256588" algn="r"/>
              </a:tabLst>
              <a:defRPr/>
            </a:pP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５．健全で規律ある財政運営の実現</a:t>
            </a:r>
          </a:p>
          <a:p>
            <a:pPr defTabSz="647700">
              <a:lnSpc>
                <a:spcPts val="15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（１）健全財政の確保に向けた取組み</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①　直面する</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か年の収支不足への対応</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②　健全財政に向けた中長期での取組み</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（２） 財務</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マネジメント機能の強化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６．主な点検項目</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１）平成</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年度の取組みの点検</a:t>
            </a:r>
          </a:p>
          <a:p>
            <a:pPr defTabSz="647700">
              <a:lnSpc>
                <a:spcPts val="15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①　歳出改革</a:t>
            </a:r>
          </a:p>
          <a:p>
            <a:pPr defTabSz="647700">
              <a:lnSpc>
                <a:spcPts val="15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②　公務員制度改革</a:t>
            </a:r>
          </a:p>
          <a:p>
            <a:pPr defTabSz="647700">
              <a:lnSpc>
                <a:spcPts val="1500"/>
              </a:lnSpc>
              <a:spcBef>
                <a:spcPct val="0"/>
              </a:spcBef>
              <a:buFont typeface="Wingdings" pitchFamily="2" charset="2"/>
              <a:buNone/>
              <a:tabLst>
                <a:tab pos="8256588" algn="r"/>
              </a:tabLst>
              <a:defRPr/>
            </a:pPr>
            <a:endParaRPr lang="ja-JP" altLang="en-US" sz="1300" b="1"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（２）平成</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年度以降の取組み（③・④は平成</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年度の取組みの点検を</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含む）</a:t>
            </a:r>
          </a:p>
          <a:p>
            <a:pPr defTabSz="647700">
              <a:lnSpc>
                <a:spcPts val="15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①　歳出改革</a:t>
            </a:r>
          </a:p>
          <a:p>
            <a:pPr defTabSz="647700">
              <a:lnSpc>
                <a:spcPts val="15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②　歳入確保</a:t>
            </a:r>
          </a:p>
          <a:p>
            <a:pPr defTabSz="647700">
              <a:lnSpc>
                <a:spcPts val="15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③　出資法人等の改革</a:t>
            </a:r>
          </a:p>
          <a:p>
            <a:pPr defTabSz="647700">
              <a:lnSpc>
                <a:spcPts val="15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④　公の</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施設の改革</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endPar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主なプロジェクト</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の今後の方向性</a:t>
            </a:r>
          </a:p>
          <a:p>
            <a:pPr defTabSz="647700">
              <a:lnSpc>
                <a:spcPts val="1500"/>
              </a:lnSpc>
              <a:spcBef>
                <a:spcPct val="0"/>
              </a:spcBef>
              <a:buFont typeface="Wingdings" pitchFamily="2" charset="2"/>
              <a:buNone/>
              <a:tabLst>
                <a:tab pos="8256588" algn="r"/>
              </a:tabLst>
              <a:defRPr/>
            </a:pP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500"/>
              </a:lnSpc>
              <a:spcBef>
                <a:spcPct val="0"/>
              </a:spcBef>
              <a:buFont typeface="Wingdings" pitchFamily="2" charset="2"/>
              <a:buNone/>
              <a:tabLst>
                <a:tab pos="8256588" algn="r"/>
              </a:tabLst>
              <a:defRPr/>
            </a:pP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a:t>
            </a:fld>
            <a:endParaRPr lang="ja-JP" altLang="en-US" dirty="0">
              <a:solidFill>
                <a:prstClr val="black"/>
              </a:solidFill>
            </a:endParaRPr>
          </a:p>
        </p:txBody>
      </p:sp>
      <p:sp>
        <p:nvSpPr>
          <p:cNvPr id="8" name="テキスト ボックス 7"/>
          <p:cNvSpPr txBox="1"/>
          <p:nvPr/>
        </p:nvSpPr>
        <p:spPr>
          <a:xfrm>
            <a:off x="1212594" y="4773403"/>
            <a:ext cx="7543969" cy="1103870"/>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92</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92</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104</a:t>
            </a: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107</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122</a:t>
            </a:r>
          </a:p>
        </p:txBody>
      </p:sp>
      <p:sp>
        <p:nvSpPr>
          <p:cNvPr id="9" name="テキスト ボックス 8"/>
          <p:cNvSpPr txBox="1"/>
          <p:nvPr/>
        </p:nvSpPr>
        <p:spPr>
          <a:xfrm>
            <a:off x="1212595" y="5929562"/>
            <a:ext cx="7543969" cy="472244"/>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124</a:t>
            </a:r>
          </a:p>
        </p:txBody>
      </p:sp>
      <p:sp>
        <p:nvSpPr>
          <p:cNvPr id="11" name="テキスト ボックス 10"/>
          <p:cNvSpPr txBox="1"/>
          <p:nvPr/>
        </p:nvSpPr>
        <p:spPr>
          <a:xfrm>
            <a:off x="1212593" y="807993"/>
            <a:ext cx="7543969" cy="676791"/>
          </a:xfrm>
          <a:prstGeom prst="rect">
            <a:avLst/>
          </a:prstGeom>
          <a:noFill/>
        </p:spPr>
        <p:txBody>
          <a:bodyPr wrap="square" lIns="0" rIns="0" rtlCol="0" anchor="t" anchorCtr="0">
            <a:noAutofit/>
          </a:bodyPr>
          <a:lstStyle/>
          <a:p>
            <a:pPr algn="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59</a:t>
            </a:r>
          </a:p>
          <a:p>
            <a:pPr algn="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61</a:t>
            </a:r>
          </a:p>
          <a:p>
            <a:pPr algn="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61</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212592" y="1377538"/>
            <a:ext cx="7543969" cy="1115358"/>
          </a:xfrm>
          <a:prstGeom prst="rect">
            <a:avLst/>
          </a:prstGeom>
          <a:noFill/>
        </p:spPr>
        <p:txBody>
          <a:bodyPr wrap="square" lIns="0" rIns="0" rtlCol="0" anchor="t" anchorCtr="0">
            <a:noAutofit/>
          </a:bodyPr>
          <a:lstStyle/>
          <a:p>
            <a:pPr algn="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62</a:t>
            </a:r>
          </a:p>
          <a:p>
            <a:pPr algn="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63</a:t>
            </a:r>
          </a:p>
          <a:p>
            <a:pPr algn="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65</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65</a:t>
            </a:r>
          </a:p>
          <a:p>
            <a:pPr algn="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71</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212591" y="2492895"/>
            <a:ext cx="7543969" cy="1261001"/>
          </a:xfrm>
          <a:prstGeom prst="rect">
            <a:avLst/>
          </a:prstGeom>
          <a:noFill/>
        </p:spPr>
        <p:txBody>
          <a:bodyPr wrap="square" lIns="0" rIns="0" rtlCol="0" anchor="t" anchorCtr="0">
            <a:noAutofit/>
          </a:bodyPr>
          <a:lstStyle/>
          <a:p>
            <a:pPr algn="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73</a:t>
            </a:r>
          </a:p>
          <a:p>
            <a:pPr algn="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74</a:t>
            </a:r>
          </a:p>
          <a:p>
            <a:pPr algn="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74</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77</a:t>
            </a:r>
          </a:p>
          <a:p>
            <a:pPr algn="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79</a:t>
            </a:r>
          </a:p>
          <a:p>
            <a:pPr algn="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212595" y="3849238"/>
            <a:ext cx="7543969" cy="899240"/>
          </a:xfrm>
          <a:prstGeom prst="rect">
            <a:avLst/>
          </a:prstGeom>
          <a:noFill/>
        </p:spPr>
        <p:txBody>
          <a:bodyPr wrap="square" lIns="0" rIns="0" rtlCol="0" anchor="t" anchorCtr="0">
            <a:noAutofit/>
          </a:bodyPr>
          <a:lstStyle/>
          <a:p>
            <a:pPr algn="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80</a:t>
            </a:r>
          </a:p>
          <a:p>
            <a:pPr algn="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81</a:t>
            </a:r>
          </a:p>
          <a:p>
            <a:pPr algn="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81</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90</a:t>
            </a:r>
          </a:p>
        </p:txBody>
      </p:sp>
    </p:spTree>
    <p:extLst>
      <p:ext uri="{BB962C8B-B14F-4D97-AF65-F5344CB8AC3E}">
        <p14:creationId xmlns:p14="http://schemas.microsoft.com/office/powerpoint/2010/main" val="682693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29</a:t>
            </a:fld>
            <a:endParaRPr lang="ja-JP" altLang="en-US" dirty="0">
              <a:solidFill>
                <a:prstClr val="black"/>
              </a:solidFill>
            </a:endParaRPr>
          </a:p>
        </p:txBody>
      </p:sp>
      <p:sp>
        <p:nvSpPr>
          <p:cNvPr id="10" name="正方形/長方形 9"/>
          <p:cNvSpPr/>
          <p:nvPr/>
        </p:nvSpPr>
        <p:spPr>
          <a:xfrm>
            <a:off x="185184" y="1340768"/>
            <a:ext cx="8712968" cy="4708981"/>
          </a:xfrm>
          <a:prstGeom prst="rect">
            <a:avLst/>
          </a:prstGeom>
        </p:spPr>
        <p:txBody>
          <a:bodyPr wrap="square">
            <a:spAutoFit/>
          </a:bodyPr>
          <a:lstStyle/>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財政構造の安定化は府政運営の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基盤です。</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、一定</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の条件のもと危機的な財政状況からようやく脱却の見通しが見えつつあります。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しかしながら、特に、直面する</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年間は依然として多額の収支不足が見込まれており、さらに今後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、社会経済情勢の急激な変化だけでなく、税財源の配分をはじめ</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国・地方</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を通じた制度改革に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よって収支</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に大きく影響が及ぶ局面も想定されます。このため</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、財政運営</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条例の</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基本理念（規律の確保、計画性の確保、透明性の確保）を踏まえ、これ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までの改革の視点を継承しつつ、主要事業の点検をはじめ、さらなる歳入・歳出全般の改革に取り組みながら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、的確</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な対応</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を図ります。あわせて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、財務マネジメント機能の強化を図りつつ、今後、</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年以内に減債基金の復元完了をめざすとともに、府債の適切な管理を着実に進めることにより、健全で規律ある財政運営の足取りを確かなものとしていきます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絶えざる改革に向けて</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改革をさらに発展させていくためには、これまでの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ついても、今日的視点から絶えず検証をして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いく必要があります。その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際には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、効率性のみを追求するので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なく、事業の意義、中長期的な視点からみたメリット（いわゆるトータルでの「損得」）、リスクヘッジ、あるいは専門性やノウハウの蓄積など短期的なコストだけでは計れない効果も視野に入れて、総合的な見地から判断し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いく姿勢</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が大切です。過去の経緯や形式のみにとらわれず、「実質」を追求していく。これも改革の大事な視点です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今後とも</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、これまでの改革</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の方向性は十分に踏まえつつ、実際の成果や課題・問題点などのフォローアップを行い、必要な改善や見直しを継続的に進めることで、全体としてより実態に即した改革へと高めていきます。</a:t>
            </a:r>
          </a:p>
        </p:txBody>
      </p:sp>
      <p:sp>
        <p:nvSpPr>
          <p:cNvPr id="11" name="正方形/長方形 10"/>
          <p:cNvSpPr/>
          <p:nvPr/>
        </p:nvSpPr>
        <p:spPr>
          <a:xfrm>
            <a:off x="286991" y="764704"/>
            <a:ext cx="3480588" cy="324036"/>
          </a:xfrm>
          <a:prstGeom prst="rect">
            <a:avLst/>
          </a:prstGeom>
          <a:noFill/>
          <a:ln w="57150"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hangingPunct="0">
              <a:lnSpc>
                <a:spcPts val="2000"/>
              </a:lnSpc>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健全で規律ある財政運営の実現</a:t>
            </a:r>
          </a:p>
        </p:txBody>
      </p:sp>
      <p:sp>
        <p:nvSpPr>
          <p:cNvPr id="8" name="正方形/長方形 7"/>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952221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30</a:t>
            </a:fld>
            <a:endParaRPr lang="ja-JP" altLang="en-US" dirty="0">
              <a:solidFill>
                <a:prstClr val="black"/>
              </a:solidFill>
            </a:endParaRPr>
          </a:p>
        </p:txBody>
      </p:sp>
      <p:grpSp>
        <p:nvGrpSpPr>
          <p:cNvPr id="3" name="グループ化 2"/>
          <p:cNvGrpSpPr/>
          <p:nvPr/>
        </p:nvGrpSpPr>
        <p:grpSpPr>
          <a:xfrm>
            <a:off x="49419" y="717625"/>
            <a:ext cx="8921950" cy="6008476"/>
            <a:chOff x="49419" y="332474"/>
            <a:chExt cx="8921950" cy="6008476"/>
          </a:xfrm>
        </p:grpSpPr>
        <p:sp>
          <p:nvSpPr>
            <p:cNvPr id="12" name="角丸四角形 11"/>
            <p:cNvSpPr/>
            <p:nvPr/>
          </p:nvSpPr>
          <p:spPr>
            <a:xfrm>
              <a:off x="188315" y="332474"/>
              <a:ext cx="3016326" cy="473089"/>
            </a:xfrm>
            <a:prstGeom prst="roundRect">
              <a:avLst/>
            </a:prstGeom>
            <a:solidFill>
              <a:srgbClr val="9BBB59">
                <a:lumMod val="60000"/>
                <a:lumOff val="40000"/>
              </a:srgbClr>
            </a:solidFill>
            <a:ln w="25400" cap="flat" cmpd="sng" algn="ctr">
              <a:noFill/>
              <a:prstDash val="solid"/>
            </a:ln>
            <a:effectLst/>
            <a:scene3d>
              <a:camera prst="orthographicFront"/>
              <a:lightRig rig="threePt" dir="t"/>
            </a:scene3d>
            <a:sp3d>
              <a:bevelT/>
            </a:sp3d>
          </p:spPr>
          <p:txBody>
            <a:bodyPr rtlCol="0" anchor="ctr"/>
            <a:lstStyle/>
            <a:p>
              <a:pPr algn="ctr">
                <a:defRPr/>
              </a:pPr>
              <a:r>
                <a:rPr lang="ja-JP" altLang="en-US" b="1" kern="0" dirty="0">
                  <a:solidFill>
                    <a:sysClr val="windowText" lastClr="000000"/>
                  </a:solidFill>
                </a:rPr>
                <a:t>改革推進の枠組み</a:t>
              </a:r>
            </a:p>
          </p:txBody>
        </p:sp>
        <p:sp>
          <p:nvSpPr>
            <p:cNvPr id="2" name="下矢印 1"/>
            <p:cNvSpPr/>
            <p:nvPr/>
          </p:nvSpPr>
          <p:spPr>
            <a:xfrm rot="3160414">
              <a:off x="5473221" y="1992699"/>
              <a:ext cx="1069314" cy="1079074"/>
            </a:xfrm>
            <a:prstGeom prst="downArrow">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t="100000"/>
              </a:path>
              <a:tileRect r="-100000" b="-100000"/>
            </a:gra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rot="19662052">
              <a:off x="5051252" y="4025551"/>
              <a:ext cx="414718" cy="1374859"/>
            </a:xfrm>
            <a:prstGeom prst="rect">
              <a:avLst/>
            </a:prstGeom>
            <a:solidFill>
              <a:srgbClr val="4F81BD">
                <a:lumMod val="60000"/>
                <a:lumOff val="40000"/>
              </a:srgbClr>
            </a:solidFill>
            <a:ln w="25400" cap="flat" cmpd="sng" algn="ctr">
              <a:noFill/>
              <a:prstDash val="solid"/>
            </a:ln>
            <a:effectLst/>
          </p:spPr>
          <p:txBody>
            <a:bodyPr rtlCol="0" anchor="ctr"/>
            <a:lstStyle/>
            <a:p>
              <a:pPr algn="ctr">
                <a:defRPr/>
              </a:pPr>
              <a:endParaRPr lang="ja-JP" altLang="en-US" kern="0">
                <a:solidFill>
                  <a:sysClr val="window" lastClr="FFFFFF"/>
                </a:solidFill>
              </a:endParaRPr>
            </a:p>
          </p:txBody>
        </p:sp>
        <p:sp>
          <p:nvSpPr>
            <p:cNvPr id="8" name="正方形/長方形 7"/>
            <p:cNvSpPr/>
            <p:nvPr/>
          </p:nvSpPr>
          <p:spPr>
            <a:xfrm>
              <a:off x="1260662" y="3829830"/>
              <a:ext cx="414718" cy="811438"/>
            </a:xfrm>
            <a:prstGeom prst="rect">
              <a:avLst/>
            </a:prstGeom>
            <a:solidFill>
              <a:srgbClr val="4F81BD">
                <a:lumMod val="60000"/>
                <a:lumOff val="40000"/>
              </a:srgbClr>
            </a:solidFill>
            <a:ln w="25400" cap="flat" cmpd="sng" algn="ctr">
              <a:noFill/>
              <a:prstDash val="solid"/>
            </a:ln>
            <a:effectLst/>
          </p:spPr>
          <p:txBody>
            <a:bodyPr rtlCol="0" anchor="ctr"/>
            <a:lstStyle/>
            <a:p>
              <a:pPr algn="ctr">
                <a:defRPr/>
              </a:pPr>
              <a:endParaRPr lang="ja-JP" altLang="en-US" kern="0">
                <a:solidFill>
                  <a:sysClr val="window" lastClr="FFFFFF"/>
                </a:solidFill>
              </a:endParaRPr>
            </a:p>
          </p:txBody>
        </p:sp>
        <p:sp>
          <p:nvSpPr>
            <p:cNvPr id="10" name="上下矢印 9"/>
            <p:cNvSpPr/>
            <p:nvPr/>
          </p:nvSpPr>
          <p:spPr>
            <a:xfrm rot="3251156">
              <a:off x="2451406" y="4100638"/>
              <a:ext cx="1151612" cy="936104"/>
            </a:xfrm>
            <a:prstGeom prst="upDownArrow">
              <a:avLst>
                <a:gd name="adj1" fmla="val 50000"/>
                <a:gd name="adj2" fmla="val 18727"/>
              </a:avLst>
            </a:prstGeom>
            <a:gradFill>
              <a:gsLst>
                <a:gs pos="0">
                  <a:srgbClr val="4F81BD">
                    <a:tint val="66000"/>
                    <a:satMod val="160000"/>
                  </a:srgbClr>
                </a:gs>
                <a:gs pos="75000">
                  <a:srgbClr val="4F81BD">
                    <a:tint val="44500"/>
                    <a:satMod val="160000"/>
                  </a:srgbClr>
                </a:gs>
                <a:gs pos="100000">
                  <a:srgbClr val="4F81BD">
                    <a:tint val="23500"/>
                    <a:satMod val="160000"/>
                  </a:srgbClr>
                </a:gs>
              </a:gsLst>
              <a:lin ang="5400000" scaled="0"/>
            </a:gradFill>
            <a:ln w="25400" cap="flat" cmpd="sng" algn="ctr">
              <a:noFill/>
              <a:prstDash val="solid"/>
            </a:ln>
            <a:effectLst/>
          </p:spPr>
          <p:txBody>
            <a:bodyPr rtlCol="0" anchor="ctr"/>
            <a:lstStyle/>
            <a:p>
              <a:pPr algn="ctr">
                <a:defRPr/>
              </a:pPr>
              <a:endParaRPr lang="ja-JP" altLang="en-US" kern="0">
                <a:solidFill>
                  <a:sysClr val="window" lastClr="FFFFFF"/>
                </a:solidFill>
              </a:endParaRPr>
            </a:p>
          </p:txBody>
        </p:sp>
        <p:sp>
          <p:nvSpPr>
            <p:cNvPr id="13" name="円/楕円 12"/>
            <p:cNvSpPr/>
            <p:nvPr/>
          </p:nvSpPr>
          <p:spPr>
            <a:xfrm>
              <a:off x="3329489" y="2696483"/>
              <a:ext cx="2559413" cy="1872208"/>
            </a:xfrm>
            <a:prstGeom prst="ellipse">
              <a:avLst/>
            </a:prstGeom>
            <a:solidFill>
              <a:srgbClr val="9BBB59">
                <a:lumMod val="60000"/>
                <a:lumOff val="40000"/>
              </a:srgbClr>
            </a:solidFill>
            <a:ln w="25400" cap="flat" cmpd="sng" algn="ctr">
              <a:noFill/>
              <a:prstDash val="solid"/>
            </a:ln>
            <a:effectLst>
              <a:glow rad="228600">
                <a:srgbClr val="4F81BD">
                  <a:satMod val="175000"/>
                  <a:alpha val="40000"/>
                </a:srgbClr>
              </a:glow>
            </a:effectLst>
            <a:scene3d>
              <a:camera prst="orthographicFront"/>
              <a:lightRig rig="threePt" dir="t"/>
            </a:scene3d>
            <a:sp3d>
              <a:bevelT/>
            </a:sp3d>
          </p:spPr>
          <p:txBody>
            <a:bodyPr lIns="36000" rIns="36000" rtlCol="0" anchor="ctr"/>
            <a:lstStyle/>
            <a:p>
              <a:pPr algn="ctr">
                <a:defRPr/>
              </a:pPr>
              <a:r>
                <a:rPr lang="ja-JP" altLang="en-US" b="1" kern="0" dirty="0">
                  <a:solidFill>
                    <a:sysClr val="windowText" lastClr="000000"/>
                  </a:solidFill>
                </a:rPr>
                <a:t>部局長</a:t>
              </a:r>
              <a:endParaRPr lang="en-US" altLang="ja-JP" b="1" kern="0" dirty="0">
                <a:solidFill>
                  <a:sysClr val="windowText" lastClr="000000"/>
                </a:solidFill>
              </a:endParaRPr>
            </a:p>
            <a:p>
              <a:pPr algn="ctr">
                <a:defRPr/>
              </a:pPr>
              <a:r>
                <a:rPr lang="ja-JP" altLang="en-US" b="1" kern="0" dirty="0">
                  <a:solidFill>
                    <a:sysClr val="windowText" lastClr="000000"/>
                  </a:solidFill>
                </a:rPr>
                <a:t>マネジメント</a:t>
              </a:r>
            </a:p>
          </p:txBody>
        </p:sp>
        <p:sp>
          <p:nvSpPr>
            <p:cNvPr id="14" name="円/楕円 13"/>
            <p:cNvSpPr/>
            <p:nvPr/>
          </p:nvSpPr>
          <p:spPr>
            <a:xfrm>
              <a:off x="6411956" y="855817"/>
              <a:ext cx="2559413" cy="1872208"/>
            </a:xfrm>
            <a:prstGeom prst="ellipse">
              <a:avLst/>
            </a:prstGeom>
            <a:solidFill>
              <a:srgbClr val="9BBB59">
                <a:lumMod val="60000"/>
                <a:lumOff val="40000"/>
              </a:srgbClr>
            </a:solidFill>
            <a:ln w="25400" cap="flat" cmpd="sng" algn="ctr">
              <a:noFill/>
              <a:prstDash val="solid"/>
            </a:ln>
            <a:effectLst>
              <a:glow rad="228600">
                <a:srgbClr val="4F81BD">
                  <a:satMod val="175000"/>
                  <a:alpha val="40000"/>
                </a:srgbClr>
              </a:glow>
            </a:effectLst>
            <a:scene3d>
              <a:camera prst="orthographicFront"/>
              <a:lightRig rig="threePt" dir="t"/>
            </a:scene3d>
            <a:sp3d>
              <a:bevelT/>
            </a:sp3d>
          </p:spPr>
          <p:txBody>
            <a:bodyPr lIns="36000" rIns="36000" rtlCol="0" anchor="ctr"/>
            <a:lstStyle/>
            <a:p>
              <a:pPr algn="ctr">
                <a:defRPr/>
              </a:pPr>
              <a:r>
                <a:rPr lang="ja-JP" altLang="en-US" b="1" kern="0" dirty="0">
                  <a:solidFill>
                    <a:sysClr val="windowText" lastClr="000000"/>
                  </a:solidFill>
                </a:rPr>
                <a:t>トップマネジメント</a:t>
              </a:r>
            </a:p>
          </p:txBody>
        </p:sp>
        <p:sp>
          <p:nvSpPr>
            <p:cNvPr id="15" name="円/楕円 14"/>
            <p:cNvSpPr/>
            <p:nvPr/>
          </p:nvSpPr>
          <p:spPr>
            <a:xfrm>
              <a:off x="188315" y="4468742"/>
              <a:ext cx="2559413" cy="1872208"/>
            </a:xfrm>
            <a:prstGeom prst="ellipse">
              <a:avLst/>
            </a:prstGeom>
            <a:solidFill>
              <a:srgbClr val="9BBB59">
                <a:lumMod val="60000"/>
                <a:lumOff val="40000"/>
              </a:srgbClr>
            </a:solidFill>
            <a:ln w="25400" cap="flat" cmpd="sng" algn="ctr">
              <a:noFill/>
              <a:prstDash val="solid"/>
            </a:ln>
            <a:effectLst>
              <a:glow rad="228600">
                <a:srgbClr val="4F81BD">
                  <a:satMod val="175000"/>
                  <a:alpha val="40000"/>
                </a:srgbClr>
              </a:glow>
            </a:effectLst>
            <a:scene3d>
              <a:camera prst="orthographicFront"/>
              <a:lightRig rig="threePt" dir="t"/>
            </a:scene3d>
            <a:sp3d>
              <a:bevelT/>
            </a:sp3d>
          </p:spPr>
          <p:txBody>
            <a:bodyPr rtlCol="0" anchor="ctr"/>
            <a:lstStyle/>
            <a:p>
              <a:pPr algn="ctr">
                <a:defRPr/>
              </a:pPr>
              <a:r>
                <a:rPr lang="ja-JP" altLang="en-US" b="1" kern="0" dirty="0">
                  <a:solidFill>
                    <a:sysClr val="windowText" lastClr="000000"/>
                  </a:solidFill>
                </a:rPr>
                <a:t>部局間連携</a:t>
              </a:r>
            </a:p>
          </p:txBody>
        </p:sp>
        <p:sp>
          <p:nvSpPr>
            <p:cNvPr id="17" name="テキスト ボックス 16"/>
            <p:cNvSpPr txBox="1"/>
            <p:nvPr/>
          </p:nvSpPr>
          <p:spPr>
            <a:xfrm>
              <a:off x="2672741" y="4384025"/>
              <a:ext cx="708941" cy="369332"/>
            </a:xfrm>
            <a:prstGeom prst="rect">
              <a:avLst/>
            </a:prstGeom>
            <a:noFill/>
          </p:spPr>
          <p:txBody>
            <a:bodyPr wrap="square" rtlCol="0">
              <a:spAutoFit/>
            </a:bodyPr>
            <a:lstStyle/>
            <a:p>
              <a:pPr>
                <a:defRPr/>
              </a:pPr>
              <a:r>
                <a:rPr lang="ja-JP" altLang="en-US" kern="0" dirty="0">
                  <a:solidFill>
                    <a:sysClr val="windowText" lastClr="000000"/>
                  </a:solidFill>
                </a:rPr>
                <a:t>強化</a:t>
              </a:r>
            </a:p>
          </p:txBody>
        </p:sp>
        <p:sp>
          <p:nvSpPr>
            <p:cNvPr id="19" name="角丸四角形 18"/>
            <p:cNvSpPr/>
            <p:nvPr/>
          </p:nvSpPr>
          <p:spPr>
            <a:xfrm>
              <a:off x="49419" y="946986"/>
              <a:ext cx="5209192" cy="1185870"/>
            </a:xfrm>
            <a:prstGeom prst="roundRect">
              <a:avLst/>
            </a:prstGeom>
            <a:solidFill>
              <a:srgbClr val="9BBB59">
                <a:lumMod val="40000"/>
                <a:lumOff val="60000"/>
              </a:srgbClr>
            </a:solidFill>
            <a:ln w="19050" cap="flat" cmpd="sng" algn="ctr">
              <a:solidFill>
                <a:schemeClr val="tx1"/>
              </a:solidFill>
              <a:prstDash val="solid"/>
            </a:ln>
            <a:effectLst/>
            <a:scene3d>
              <a:camera prst="orthographicFront"/>
              <a:lightRig rig="threePt" dir="t"/>
            </a:scene3d>
            <a:sp3d>
              <a:bevelT/>
            </a:sp3d>
          </p:spPr>
          <p:txBody>
            <a:bodyPr rtlCol="0" anchor="ctr"/>
            <a:lstStyle/>
            <a:p>
              <a:pPr>
                <a:defRPr/>
              </a:pPr>
              <a:r>
                <a:rPr lang="ja-JP" altLang="en-US" sz="1600" kern="0" dirty="0">
                  <a:solidFill>
                    <a:sysClr val="windowText" lastClr="000000"/>
                  </a:solidFill>
                </a:rPr>
                <a:t>　行財政改革を自律的・継続的に展開するため、部局長マネジメントをエンジンとして、トップマネジメントとの適切な役割</a:t>
              </a:r>
              <a:r>
                <a:rPr lang="ja-JP" altLang="en-US" sz="1600" kern="0" dirty="0" smtClean="0">
                  <a:solidFill>
                    <a:sysClr val="windowText" lastClr="000000"/>
                  </a:solidFill>
                </a:rPr>
                <a:t>分担のもと、部局間</a:t>
              </a:r>
              <a:r>
                <a:rPr lang="ja-JP" altLang="en-US" sz="1600" kern="0" dirty="0">
                  <a:solidFill>
                    <a:sysClr val="windowText" lastClr="000000"/>
                  </a:solidFill>
                </a:rPr>
                <a:t>連携の</a:t>
              </a:r>
              <a:r>
                <a:rPr lang="ja-JP" altLang="en-US" sz="1600" kern="0" dirty="0" smtClean="0">
                  <a:solidFill>
                    <a:sysClr val="windowText" lastClr="000000"/>
                  </a:solidFill>
                </a:rPr>
                <a:t>強化を図りながら、</a:t>
              </a:r>
              <a:r>
                <a:rPr kumimoji="0" lang="ja-JP" altLang="en-US" sz="1600" kern="0" dirty="0" smtClean="0">
                  <a:solidFill>
                    <a:sysClr val="windowText" lastClr="000000"/>
                  </a:solidFill>
                </a:rPr>
                <a:t>改革</a:t>
              </a:r>
              <a:r>
                <a:rPr kumimoji="0" lang="ja-JP" altLang="en-US" sz="1600" kern="0" dirty="0">
                  <a:solidFill>
                    <a:sysClr val="windowText" lastClr="000000"/>
                  </a:solidFill>
                </a:rPr>
                <a:t>の推進力を</a:t>
              </a:r>
              <a:r>
                <a:rPr kumimoji="0" lang="ja-JP" altLang="en-US" sz="1600" kern="0" dirty="0" smtClean="0">
                  <a:solidFill>
                    <a:sysClr val="windowText" lastClr="000000"/>
                  </a:solidFill>
                </a:rPr>
                <a:t>高めます。</a:t>
              </a:r>
              <a:endParaRPr lang="ja-JP" altLang="en-US" sz="1600" kern="0" dirty="0">
                <a:solidFill>
                  <a:sysClr val="windowText" lastClr="000000"/>
                </a:solidFill>
              </a:endParaRPr>
            </a:p>
          </p:txBody>
        </p:sp>
        <p:sp>
          <p:nvSpPr>
            <p:cNvPr id="20" name="角丸四角形 19"/>
            <p:cNvSpPr/>
            <p:nvPr/>
          </p:nvSpPr>
          <p:spPr>
            <a:xfrm>
              <a:off x="4706972" y="4847044"/>
              <a:ext cx="3447198" cy="1404000"/>
            </a:xfrm>
            <a:prstGeom prst="roundRect">
              <a:avLst>
                <a:gd name="adj" fmla="val 32239"/>
              </a:avLst>
            </a:prstGeom>
            <a:solidFill>
              <a:srgbClr val="4F81BD">
                <a:lumMod val="20000"/>
                <a:lumOff val="80000"/>
              </a:srgbClr>
            </a:solidFill>
            <a:ln w="25400" cap="flat" cmpd="sng" algn="ctr">
              <a:noFill/>
              <a:prstDash val="solid"/>
            </a:ln>
            <a:effectLst/>
            <a:scene3d>
              <a:camera prst="orthographicFront"/>
              <a:lightRig rig="threePt" dir="t"/>
            </a:scene3d>
            <a:sp3d>
              <a:bevelT/>
            </a:sp3d>
          </p:spPr>
          <p:txBody>
            <a:bodyPr lIns="144000" rtlCol="0" anchor="ctr" anchorCtr="0"/>
            <a:lstStyle/>
            <a:p>
              <a:pPr>
                <a:defRPr/>
              </a:pPr>
              <a:r>
                <a:rPr kumimoji="0" lang="ja-JP" altLang="en-US" sz="1600" kern="0" dirty="0" smtClean="0">
                  <a:solidFill>
                    <a:sysClr val="windowText" lastClr="000000"/>
                  </a:solidFill>
                </a:rPr>
                <a:t>・</a:t>
              </a:r>
              <a:r>
                <a:rPr kumimoji="0" lang="en-US" altLang="ja-JP" sz="1600" kern="0" dirty="0" smtClean="0">
                  <a:solidFill>
                    <a:sysClr val="windowText" lastClr="000000"/>
                  </a:solidFill>
                </a:rPr>
                <a:t>『</a:t>
              </a:r>
              <a:r>
                <a:rPr kumimoji="0" lang="ja-JP" altLang="en-US" sz="1600" kern="0" dirty="0">
                  <a:solidFill>
                    <a:sysClr val="windowText" lastClr="000000"/>
                  </a:solidFill>
                </a:rPr>
                <a:t>事業重点化</a:t>
              </a:r>
              <a:r>
                <a:rPr kumimoji="0" lang="ja-JP" altLang="en-US" sz="1600" kern="0" dirty="0" smtClean="0">
                  <a:solidFill>
                    <a:sysClr val="windowText" lastClr="000000"/>
                  </a:solidFill>
                </a:rPr>
                <a:t>プロセス</a:t>
              </a:r>
              <a:r>
                <a:rPr kumimoji="0" lang="en-US" altLang="ja-JP" sz="1600" kern="0" dirty="0" smtClean="0">
                  <a:solidFill>
                    <a:sysClr val="windowText" lastClr="000000"/>
                  </a:solidFill>
                </a:rPr>
                <a:t>』</a:t>
              </a:r>
              <a:r>
                <a:rPr kumimoji="0" lang="ja-JP" altLang="en-US" sz="1600" kern="0" dirty="0" smtClean="0">
                  <a:solidFill>
                    <a:sysClr val="windowText" lastClr="000000"/>
                  </a:solidFill>
                </a:rPr>
                <a:t>の活用</a:t>
              </a:r>
              <a:endParaRPr kumimoji="0" lang="en-US" altLang="ja-JP" sz="1600" kern="0" dirty="0">
                <a:solidFill>
                  <a:sysClr val="windowText" lastClr="000000"/>
                </a:solidFill>
              </a:endParaRPr>
            </a:p>
            <a:p>
              <a:pPr>
                <a:defRPr/>
              </a:pPr>
              <a:r>
                <a:rPr kumimoji="0" lang="ja-JP" altLang="en-US" sz="1600" kern="0" dirty="0">
                  <a:solidFill>
                    <a:sysClr val="windowText" lastClr="000000"/>
                  </a:solidFill>
                </a:rPr>
                <a:t>・マンパワーを最大限発揮できる</a:t>
              </a:r>
              <a:endParaRPr kumimoji="0" lang="en-US" altLang="ja-JP" sz="1600" kern="0" dirty="0">
                <a:solidFill>
                  <a:sysClr val="windowText" lastClr="000000"/>
                </a:solidFill>
              </a:endParaRPr>
            </a:p>
            <a:p>
              <a:pPr>
                <a:defRPr/>
              </a:pPr>
              <a:r>
                <a:rPr kumimoji="0" lang="ja-JP" altLang="en-US" sz="1600" kern="0" dirty="0">
                  <a:solidFill>
                    <a:sysClr val="windowText" lastClr="000000"/>
                  </a:solidFill>
                </a:rPr>
                <a:t>  </a:t>
              </a:r>
              <a:r>
                <a:rPr kumimoji="0" lang="ja-JP" altLang="en-US" sz="1600" kern="0" dirty="0" smtClean="0">
                  <a:solidFill>
                    <a:sysClr val="windowText" lastClr="000000"/>
                  </a:solidFill>
                </a:rPr>
                <a:t>組織人員</a:t>
              </a:r>
              <a:r>
                <a:rPr kumimoji="0" lang="ja-JP" altLang="en-US" sz="1600" kern="0" dirty="0">
                  <a:solidFill>
                    <a:sysClr val="windowText" lastClr="000000"/>
                  </a:solidFill>
                </a:rPr>
                <a:t>体制の構築</a:t>
              </a:r>
              <a:endParaRPr kumimoji="0" lang="en-US" altLang="ja-JP" sz="1600" kern="0" dirty="0">
                <a:solidFill>
                  <a:sysClr val="windowText" lastClr="000000"/>
                </a:solidFill>
              </a:endParaRPr>
            </a:p>
            <a:p>
              <a:pPr>
                <a:defRPr/>
              </a:pPr>
              <a:r>
                <a:rPr kumimoji="0" lang="ja-JP" altLang="en-US" sz="1600" kern="0" dirty="0">
                  <a:solidFill>
                    <a:sysClr val="windowText" lastClr="000000"/>
                  </a:solidFill>
                </a:rPr>
                <a:t>・提案制度・業務改革の推進</a:t>
              </a:r>
              <a:endParaRPr lang="en-US" altLang="ja-JP" sz="1600" kern="0" dirty="0">
                <a:solidFill>
                  <a:sysClr val="windowText" lastClr="000000"/>
                </a:solidFill>
              </a:endParaRPr>
            </a:p>
          </p:txBody>
        </p:sp>
        <p:sp>
          <p:nvSpPr>
            <p:cNvPr id="21" name="角丸四角形 20"/>
            <p:cNvSpPr/>
            <p:nvPr/>
          </p:nvSpPr>
          <p:spPr>
            <a:xfrm>
              <a:off x="60304" y="2460040"/>
              <a:ext cx="2748609" cy="1570573"/>
            </a:xfrm>
            <a:prstGeom prst="roundRect">
              <a:avLst>
                <a:gd name="adj" fmla="val 32239"/>
              </a:avLst>
            </a:prstGeom>
            <a:solidFill>
              <a:srgbClr val="4F81BD">
                <a:lumMod val="20000"/>
                <a:lumOff val="80000"/>
              </a:srgbClr>
            </a:solidFill>
            <a:ln w="25400" cap="flat" cmpd="sng" algn="ctr">
              <a:noFill/>
              <a:prstDash val="solid"/>
            </a:ln>
            <a:effectLst/>
            <a:scene3d>
              <a:camera prst="orthographicFront"/>
              <a:lightRig rig="threePt" dir="t"/>
            </a:scene3d>
            <a:sp3d>
              <a:bevelT/>
            </a:sp3d>
          </p:spPr>
          <p:txBody>
            <a:bodyPr lIns="144000" rtlCol="0" anchor="ctr" anchorCtr="0"/>
            <a:lstStyle/>
            <a:p>
              <a:pPr>
                <a:defRPr/>
              </a:pPr>
              <a:r>
                <a:rPr kumimoji="0" lang="ja-JP" altLang="en-US" sz="1600" kern="0" dirty="0">
                  <a:solidFill>
                    <a:sysClr val="windowText" lastClr="000000"/>
                  </a:solidFill>
                </a:rPr>
                <a:t>・事業間</a:t>
              </a:r>
              <a:r>
                <a:rPr kumimoji="0" lang="ja-JP" altLang="en-US" sz="1600" kern="0" dirty="0" smtClean="0">
                  <a:solidFill>
                    <a:sysClr val="windowText" lastClr="000000"/>
                  </a:solidFill>
                </a:rPr>
                <a:t>調整</a:t>
              </a:r>
            </a:p>
            <a:p>
              <a:pPr>
                <a:defRPr/>
              </a:pPr>
              <a:r>
                <a:rPr kumimoji="0" lang="ja-JP" altLang="en-US" sz="1600" kern="0" dirty="0">
                  <a:solidFill>
                    <a:sysClr val="windowText" lastClr="000000"/>
                  </a:solidFill>
                </a:rPr>
                <a:t>　</a:t>
              </a:r>
              <a:r>
                <a:rPr kumimoji="0" lang="ja-JP" altLang="en-US" sz="1600" kern="0" dirty="0" smtClean="0">
                  <a:solidFill>
                    <a:sysClr val="windowText" lastClr="000000"/>
                  </a:solidFill>
                </a:rPr>
                <a:t>（ﾍﾞｽﾄﾐｯｸｽ、政策創造）</a:t>
              </a:r>
              <a:endParaRPr kumimoji="0" lang="en-US" altLang="ja-JP" sz="1200" kern="0" dirty="0">
                <a:solidFill>
                  <a:sysClr val="windowText" lastClr="000000"/>
                </a:solidFill>
              </a:endParaRPr>
            </a:p>
            <a:p>
              <a:pPr>
                <a:defRPr/>
              </a:pPr>
              <a:r>
                <a:rPr lang="ja-JP" altLang="en-US" sz="1600" kern="0" dirty="0">
                  <a:solidFill>
                    <a:sysClr val="windowText" lastClr="000000"/>
                  </a:solidFill>
                </a:rPr>
                <a:t>・課題解決型ＰＴの活用</a:t>
              </a:r>
              <a:endParaRPr lang="en-US" altLang="ja-JP" sz="1200" kern="0" dirty="0">
                <a:solidFill>
                  <a:sysClr val="windowText" lastClr="000000"/>
                </a:solidFill>
              </a:endParaRPr>
            </a:p>
            <a:p>
              <a:pPr>
                <a:defRPr/>
              </a:pPr>
              <a:r>
                <a:rPr kumimoji="0" lang="ja-JP" altLang="en-US" sz="1600" kern="0" dirty="0">
                  <a:solidFill>
                    <a:sysClr val="windowText" lastClr="000000"/>
                  </a:solidFill>
                </a:rPr>
                <a:t>・公民戦略連携</a:t>
              </a:r>
              <a:endParaRPr kumimoji="0" lang="en-US" altLang="ja-JP" sz="1200" kern="0" dirty="0">
                <a:solidFill>
                  <a:sysClr val="windowText" lastClr="000000"/>
                </a:solidFill>
              </a:endParaRPr>
            </a:p>
            <a:p>
              <a:pPr>
                <a:defRPr/>
              </a:pPr>
              <a:r>
                <a:rPr lang="ja-JP" altLang="en-US" sz="1600" kern="0" dirty="0">
                  <a:solidFill>
                    <a:sysClr val="windowText" lastClr="000000"/>
                  </a:solidFill>
                </a:rPr>
                <a:t>・知的ストックの活用</a:t>
              </a:r>
              <a:endParaRPr lang="en-US" altLang="ja-JP" sz="1600" kern="0" dirty="0">
                <a:solidFill>
                  <a:sysClr val="windowText" lastClr="000000"/>
                </a:solidFill>
              </a:endParaRPr>
            </a:p>
            <a:p>
              <a:pPr>
                <a:defRPr/>
              </a:pPr>
              <a:r>
                <a:rPr lang="ja-JP" altLang="en-US" sz="1600" kern="0" dirty="0">
                  <a:solidFill>
                    <a:sysClr val="windowText" lastClr="000000"/>
                  </a:solidFill>
                </a:rPr>
                <a:t>　</a:t>
              </a:r>
              <a:r>
                <a:rPr lang="ja-JP" altLang="en-US" sz="1400" kern="0" dirty="0">
                  <a:solidFill>
                    <a:sysClr val="windowText" lastClr="000000"/>
                  </a:solidFill>
                </a:rPr>
                <a:t>（ナレッジマネジメント）</a:t>
              </a:r>
              <a:endParaRPr lang="en-US" altLang="ja-JP" sz="1400" kern="0" dirty="0">
                <a:solidFill>
                  <a:sysClr val="windowText" lastClr="000000"/>
                </a:solidFill>
              </a:endParaRPr>
            </a:p>
          </p:txBody>
        </p:sp>
        <p:sp>
          <p:nvSpPr>
            <p:cNvPr id="22" name="テキスト ボックス 21"/>
            <p:cNvSpPr txBox="1"/>
            <p:nvPr/>
          </p:nvSpPr>
          <p:spPr>
            <a:xfrm>
              <a:off x="5416497" y="2290762"/>
              <a:ext cx="1182765" cy="338554"/>
            </a:xfrm>
            <a:prstGeom prst="rect">
              <a:avLst/>
            </a:prstGeom>
            <a:noFill/>
          </p:spPr>
          <p:txBody>
            <a:bodyPr wrap="square" rtlCol="0">
              <a:spAutoFit/>
            </a:bodyPr>
            <a:lstStyle/>
            <a:p>
              <a:pPr>
                <a:defRPr/>
              </a:pPr>
              <a:r>
                <a:rPr lang="ja-JP" altLang="en-US" sz="1600" b="1" kern="0" dirty="0">
                  <a:solidFill>
                    <a:sysClr val="windowText" lastClr="000000"/>
                  </a:solidFill>
                </a:rPr>
                <a:t>大きな方針</a:t>
              </a:r>
            </a:p>
          </p:txBody>
        </p:sp>
      </p:grpSp>
      <p:grpSp>
        <p:nvGrpSpPr>
          <p:cNvPr id="26" name="グループ化 25"/>
          <p:cNvGrpSpPr/>
          <p:nvPr/>
        </p:nvGrpSpPr>
        <p:grpSpPr>
          <a:xfrm>
            <a:off x="179512" y="159144"/>
            <a:ext cx="8784976" cy="398828"/>
            <a:chOff x="179512" y="159144"/>
            <a:chExt cx="8784976" cy="398828"/>
          </a:xfrm>
        </p:grpSpPr>
        <p:cxnSp>
          <p:nvCxnSpPr>
            <p:cNvPr id="27" name="直線コネクタ 26"/>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8" name="正方形/長方形 27"/>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437229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31</a:t>
            </a:fld>
            <a:endParaRPr lang="ja-JP" altLang="en-US" dirty="0">
              <a:solidFill>
                <a:prstClr val="black"/>
              </a:solidFill>
            </a:endParaRPr>
          </a:p>
        </p:txBody>
      </p:sp>
      <p:sp>
        <p:nvSpPr>
          <p:cNvPr id="3" name="テキスト ボックス 2"/>
          <p:cNvSpPr txBox="1"/>
          <p:nvPr/>
        </p:nvSpPr>
        <p:spPr>
          <a:xfrm>
            <a:off x="705620" y="1581071"/>
            <a:ext cx="8020792" cy="523220"/>
          </a:xfrm>
          <a:prstGeom prst="rect">
            <a:avLst/>
          </a:prstGeom>
          <a:noFill/>
        </p:spPr>
        <p:txBody>
          <a:bodyPr wrap="square" rtlCol="0">
            <a:spAutoFit/>
          </a:bodyPr>
          <a:lstStyle/>
          <a:p>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４．具体的な改革の取組み</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259632" y="2636912"/>
            <a:ext cx="6912768" cy="341632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）事業重点化（組み換え）の推進</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ストックの活用</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行政間連携</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民間連携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庁内連携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（３）組織活力の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279140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ホームベース 6"/>
          <p:cNvSpPr/>
          <p:nvPr/>
        </p:nvSpPr>
        <p:spPr>
          <a:xfrm>
            <a:off x="323529" y="3197241"/>
            <a:ext cx="1920907" cy="2173228"/>
          </a:xfrm>
          <a:prstGeom prst="homePlate">
            <a:avLst>
              <a:gd name="adj" fmla="val 23029"/>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円/楕円 9"/>
          <p:cNvSpPr/>
          <p:nvPr/>
        </p:nvSpPr>
        <p:spPr>
          <a:xfrm>
            <a:off x="384405" y="3437246"/>
            <a:ext cx="1451073" cy="463422"/>
          </a:xfrm>
          <a:prstGeom prst="ellipse">
            <a:avLst/>
          </a:prstGeom>
          <a:solidFill>
            <a:schemeClr val="bg1"/>
          </a:solidFill>
          <a:ln w="19050">
            <a:solidFill>
              <a:schemeClr val="accent2"/>
            </a:solidFill>
          </a:ln>
          <a:effectLst/>
        </p:spPr>
        <p:txBody>
          <a:bodyPr wrap="square" lIns="0" tIns="0" rIns="0" bIns="0" rtlCol="0" anchor="ctr">
            <a:noAutofit/>
            <a:scene3d>
              <a:camera prst="orthographicFront"/>
              <a:lightRig rig="brightRoom" dir="t"/>
            </a:scene3d>
            <a:sp3d prstMaterial="plastic">
              <a:contourClr>
                <a:schemeClr val="accent1">
                  <a:tint val="100000"/>
                  <a:shade val="100000"/>
                  <a:hueMod val="100000"/>
                  <a:satMod val="100000"/>
                </a:schemeClr>
              </a:contourClr>
            </a:sp3d>
          </a:bodyPr>
          <a:lstStyle/>
          <a:p>
            <a:pPr algn="ctr"/>
            <a:endParaRPr kumimoji="0" lang="en-US" altLang="ja-JP" sz="36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32</a:t>
            </a:fld>
            <a:endParaRPr lang="ja-JP" altLang="en-US" dirty="0">
              <a:solidFill>
                <a:prstClr val="black"/>
              </a:solidFill>
            </a:endParaRPr>
          </a:p>
        </p:txBody>
      </p:sp>
      <p:sp>
        <p:nvSpPr>
          <p:cNvPr id="6" name="正方形/長方形 5"/>
          <p:cNvSpPr/>
          <p:nvPr/>
        </p:nvSpPr>
        <p:spPr>
          <a:xfrm>
            <a:off x="275446" y="1283276"/>
            <a:ext cx="8593107" cy="1569660"/>
          </a:xfrm>
          <a:prstGeom prst="rect">
            <a:avLst/>
          </a:prstGeom>
          <a:ln>
            <a:solidFill>
              <a:schemeClr val="tx1"/>
            </a:solidFill>
          </a:ln>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限られた財源や人材で最大の効果を発揮していくためには、事業の優先性を明確にしながら、効果に着目した「選択と集中」を進めていくことが重要です。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このため、部局及び部局間の連携による主体的マネジメントにより、事業の優先性や事業選択の妥当性とともに、目標の達成状況など、特に事業効果を重視した点検・検証を進めるサイクルを導入します。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これにより、事業の見直し・改善を継続的に進めていくとともに、予算編成にも活用することで、全体として優先性が高く、より効果の大きい事業へと組み換えていきます。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山形 8"/>
          <p:cNvSpPr/>
          <p:nvPr/>
        </p:nvSpPr>
        <p:spPr>
          <a:xfrm>
            <a:off x="1953492" y="3208206"/>
            <a:ext cx="4554766" cy="2162263"/>
          </a:xfrm>
          <a:prstGeom prst="chevron">
            <a:avLst>
              <a:gd name="adj" fmla="val 214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山形 10"/>
          <p:cNvSpPr/>
          <p:nvPr/>
        </p:nvSpPr>
        <p:spPr>
          <a:xfrm>
            <a:off x="6816792" y="3206394"/>
            <a:ext cx="2046151" cy="2164076"/>
          </a:xfrm>
          <a:prstGeom prst="chevron">
            <a:avLst>
              <a:gd name="adj" fmla="val 2347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sz="10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5220072" y="4083089"/>
            <a:ext cx="987678" cy="753417"/>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事業間調整</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山形 23"/>
          <p:cNvSpPr/>
          <p:nvPr/>
        </p:nvSpPr>
        <p:spPr>
          <a:xfrm>
            <a:off x="6508257" y="3208206"/>
            <a:ext cx="617070" cy="2162263"/>
          </a:xfrm>
          <a:prstGeom prst="chevron">
            <a:avLst>
              <a:gd name="adj" fmla="val 7641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山形 38"/>
          <p:cNvSpPr/>
          <p:nvPr/>
        </p:nvSpPr>
        <p:spPr>
          <a:xfrm>
            <a:off x="6199722" y="3197242"/>
            <a:ext cx="617070" cy="2173227"/>
          </a:xfrm>
          <a:prstGeom prst="chevron">
            <a:avLst>
              <a:gd name="adj" fmla="val 7641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2555776" y="4075076"/>
            <a:ext cx="2030569" cy="815608"/>
          </a:xfrm>
          <a:prstGeom prst="rect">
            <a:avLst/>
          </a:prstGeom>
          <a:solidFill>
            <a:schemeClr val="bg1"/>
          </a:solidFill>
          <a:ln w="19050">
            <a:solidFill>
              <a:schemeClr val="tx1"/>
            </a:solidFill>
          </a:ln>
        </p:spPr>
        <p:txBody>
          <a:bodyPr wrap="square" lIns="36000" rIns="0" rtlCol="0">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主要事業マネジメントシート</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➣事業の優先性</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➣事業選択の妥当性</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➣事業効果</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384405" y="4568955"/>
            <a:ext cx="1494623" cy="463616"/>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府政運営基本方針等</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（重点政策）</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下矢印 43"/>
          <p:cNvSpPr/>
          <p:nvPr/>
        </p:nvSpPr>
        <p:spPr>
          <a:xfrm>
            <a:off x="880968" y="3969361"/>
            <a:ext cx="432048" cy="525276"/>
          </a:xfrm>
          <a:prstGeom prst="downArrow">
            <a:avLst/>
          </a:prstGeom>
          <a:solidFill>
            <a:schemeClr val="tx1"/>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25" name="円/楕円 24"/>
          <p:cNvSpPr/>
          <p:nvPr/>
        </p:nvSpPr>
        <p:spPr>
          <a:xfrm>
            <a:off x="6539696" y="4026699"/>
            <a:ext cx="706055" cy="525276"/>
          </a:xfrm>
          <a:prstGeom prst="ellipse">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713446" y="4057154"/>
            <a:ext cx="397259" cy="46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690296" y="4426248"/>
            <a:ext cx="397259" cy="46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579481" y="3581333"/>
            <a:ext cx="1104469" cy="175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優先性</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の明確化</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a:xfrm>
            <a:off x="1389894" y="5732598"/>
            <a:ext cx="6364210" cy="1021556"/>
          </a:xfrm>
          <a:prstGeom prst="roundRect">
            <a:avLst/>
          </a:prstGeom>
          <a:noFill/>
          <a:ln w="9525">
            <a:solidFill>
              <a:schemeClr val="tx1"/>
            </a:solidFill>
          </a:ln>
        </p:spPr>
        <p:txBody>
          <a:bodyPr wrap="square" lIns="91440" tIns="45720" rIns="0" bIns="4572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endParaRPr kumimoji="0" lang="en-US" altLang="ja-JP" sz="12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2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・裁量性が高く一定以上の規模のある事業に関して、部局長マネジメントにより、継続的に自己点検・検証を行うための基本資料として活用し、対応方針（見直し・改善等）を整理</a:t>
            </a:r>
            <a:endParaRPr kumimoji="0" lang="en-US" altLang="ja-JP" sz="12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0" lang="ja-JP" altLang="en-US" sz="12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・事業間調整、予算要求、アカウンタビリティなど多角的に活用</a:t>
            </a:r>
          </a:p>
        </p:txBody>
      </p:sp>
      <p:sp>
        <p:nvSpPr>
          <p:cNvPr id="8" name="角丸四角形 7"/>
          <p:cNvSpPr/>
          <p:nvPr/>
        </p:nvSpPr>
        <p:spPr>
          <a:xfrm>
            <a:off x="1283982" y="5551643"/>
            <a:ext cx="2423922" cy="361910"/>
          </a:xfrm>
          <a:prstGeom prst="roundRect">
            <a:avLst>
              <a:gd name="adj" fmla="val 50000"/>
            </a:avLst>
          </a:prstGeom>
          <a:solidFill>
            <a:schemeClr val="bg1"/>
          </a:solidFill>
          <a:ln w="19050">
            <a:solidFill>
              <a:schemeClr val="accent2"/>
            </a:solidFill>
          </a:ln>
        </p:spPr>
        <p:txBody>
          <a:bodyPr wrap="square" lIns="0" tIns="36000" rIns="0" bIns="3600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200" i="1"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主要事業マネジメントシート（</a:t>
            </a:r>
            <a:r>
              <a:rPr kumimoji="0" lang="en-US" altLang="ja-JP" sz="1200" i="1"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i="1"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8" name="円/楕円 27"/>
          <p:cNvSpPr/>
          <p:nvPr/>
        </p:nvSpPr>
        <p:spPr>
          <a:xfrm>
            <a:off x="2926033" y="3437246"/>
            <a:ext cx="2294039" cy="463422"/>
          </a:xfrm>
          <a:prstGeom prst="ellipse">
            <a:avLst/>
          </a:prstGeom>
          <a:solidFill>
            <a:schemeClr val="bg1"/>
          </a:solidFill>
          <a:ln w="19050">
            <a:solidFill>
              <a:schemeClr val="accent1"/>
            </a:solidFill>
          </a:ln>
          <a:effectLst/>
        </p:spPr>
        <p:txBody>
          <a:bodyPr wrap="square" lIns="0" tIns="0" rIns="0" bIns="0" rtlCol="0" anchor="ctr">
            <a:noAutofit/>
            <a:scene3d>
              <a:camera prst="orthographicFront"/>
              <a:lightRig rig="brightRoom" dir="t"/>
            </a:scene3d>
            <a:sp3d prstMaterial="plastic">
              <a:contourClr>
                <a:schemeClr val="accent1">
                  <a:tint val="100000"/>
                  <a:shade val="100000"/>
                  <a:hueMod val="100000"/>
                  <a:satMod val="100000"/>
                </a:schemeClr>
              </a:contourClr>
            </a:sp3d>
          </a:bodyPr>
          <a:lstStyle/>
          <a:p>
            <a:pPr algn="ctr"/>
            <a:endParaRPr kumimoji="0" lang="en-US" altLang="ja-JP" sz="36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3234029" y="3550484"/>
            <a:ext cx="1678046" cy="236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局長マネジメントの発揮</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円/楕円 28"/>
          <p:cNvSpPr/>
          <p:nvPr/>
        </p:nvSpPr>
        <p:spPr>
          <a:xfrm>
            <a:off x="7477177" y="4031393"/>
            <a:ext cx="1125370" cy="515887"/>
          </a:xfrm>
          <a:prstGeom prst="ellipse">
            <a:avLst/>
          </a:prstGeom>
          <a:solidFill>
            <a:schemeClr val="bg1"/>
          </a:solidFill>
          <a:ln w="19050">
            <a:solidFill>
              <a:schemeClr val="accent6"/>
            </a:solidFill>
          </a:ln>
          <a:effectLst/>
        </p:spPr>
        <p:txBody>
          <a:bodyPr wrap="square" lIns="0" tIns="0" rIns="0" bIns="0" rtlCol="0" anchor="ctr">
            <a:noAutofit/>
            <a:scene3d>
              <a:camera prst="orthographicFront"/>
              <a:lightRig rig="brightRoom" dir="t"/>
            </a:scene3d>
            <a:sp3d prstMaterial="plastic">
              <a:contourClr>
                <a:schemeClr val="accent1">
                  <a:tint val="100000"/>
                  <a:shade val="100000"/>
                  <a:hueMod val="100000"/>
                  <a:satMod val="100000"/>
                </a:schemeClr>
              </a:contourClr>
            </a:sp3d>
          </a:bodyPr>
          <a:lstStyle/>
          <a:p>
            <a:pPr algn="ctr"/>
            <a:endParaRPr kumimoji="0" lang="en-US" altLang="ja-JP" sz="36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7655358" y="4149555"/>
            <a:ext cx="792088" cy="279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編成</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75446" y="928190"/>
            <a:ext cx="3031599" cy="338554"/>
          </a:xfrm>
          <a:prstGeom prst="rect">
            <a:avLst/>
          </a:prstGeom>
        </p:spPr>
        <p:txBody>
          <a:bodyPr wrap="none">
            <a:spAutoFit/>
          </a:bodyPr>
          <a:lstStyle/>
          <a:p>
            <a:pPr marL="180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の導入</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49992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63457" y="836712"/>
            <a:ext cx="8712968" cy="5755422"/>
          </a:xfrm>
          <a:prstGeom prst="rect">
            <a:avLst/>
          </a:prstGeom>
        </p:spPr>
        <p:txBody>
          <a:bodyPr wrap="square">
            <a:noAutofit/>
          </a:bodyPr>
          <a:lstStyle/>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要素</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事業優先性の明確化</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府政運営の基本方針」において、翌年度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の重点政策を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明示するなど、事業優先性の明確化を図ります。</a:t>
            </a:r>
            <a:endParaRPr lang="en-US" altLang="ja-JP" sz="1600" strike="dblStrike"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成果重視の立案・検証サイクルの導入</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事業重点化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をサポートする機能として、各部局（長）が、主要事業マネジメントシートを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活用し、①事業優先性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、②事業選択、③事業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効果（費用対効果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）の３つの観点から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、継続的に点検（</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PDCA)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を進める仕組みを導入します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特に裁量性の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高い事業については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設定し、その達成状況等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応じて見直しを図るなど、より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施策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効果</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高い事業への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重点化（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組換え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事業の改善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を図ります。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事業間調整（すりあわせ）</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マネジメントシートを活用した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事業間調整（すりあわせ）</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を定期的に実施することにより、</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重複防止や相乗効果の発揮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（ベストミックス）、さらには、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新しい施策・事業の立案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（組み換え）につなげます。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事業重点化（組み換え）の推進</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33</a:t>
            </a:fld>
            <a:endParaRPr lang="ja-JP" altLang="en-US" dirty="0">
              <a:solidFill>
                <a:prstClr val="black"/>
              </a:solidFill>
            </a:endParaRPr>
          </a:p>
        </p:txBody>
      </p:sp>
      <p:sp>
        <p:nvSpPr>
          <p:cNvPr id="15" name="ストライプ矢印 14"/>
          <p:cNvSpPr/>
          <p:nvPr/>
        </p:nvSpPr>
        <p:spPr>
          <a:xfrm rot="19245609">
            <a:off x="7459310" y="3877922"/>
            <a:ext cx="1683610" cy="1745854"/>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重点化</a:t>
            </a:r>
            <a:endParaRPr lang="en-US" altLang="ja-JP"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（組換え・改善）</a:t>
            </a:r>
            <a:endPar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4" name="グループ化 23"/>
          <p:cNvGrpSpPr/>
          <p:nvPr/>
        </p:nvGrpSpPr>
        <p:grpSpPr>
          <a:xfrm>
            <a:off x="2915298" y="3247700"/>
            <a:ext cx="3600400" cy="3357954"/>
            <a:chOff x="2961597" y="3212976"/>
            <a:chExt cx="3600400" cy="3357954"/>
          </a:xfrm>
        </p:grpSpPr>
        <p:sp>
          <p:nvSpPr>
            <p:cNvPr id="7" name="円/楕円 6"/>
            <p:cNvSpPr/>
            <p:nvPr/>
          </p:nvSpPr>
          <p:spPr>
            <a:xfrm>
              <a:off x="3829351" y="3212976"/>
              <a:ext cx="1864893" cy="180192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優先性の明確化</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府政</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重要性の精査</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楕円 7"/>
            <p:cNvSpPr/>
            <p:nvPr/>
          </p:nvSpPr>
          <p:spPr>
            <a:xfrm>
              <a:off x="3029948" y="4437112"/>
              <a:ext cx="1864893" cy="180192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事業間調整</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（「すりあわせ」）</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相乗効果</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重複の防止</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政策創造</a:t>
              </a:r>
              <a:endParaRPr lang="ja-JP" altLang="en-US" sz="1100" dirty="0">
                <a:solidFill>
                  <a:schemeClr val="tx1"/>
                </a:solidFill>
              </a:endParaRPr>
            </a:p>
          </p:txBody>
        </p:sp>
        <p:sp>
          <p:nvSpPr>
            <p:cNvPr id="9" name="円/楕円 8"/>
            <p:cNvSpPr/>
            <p:nvPr/>
          </p:nvSpPr>
          <p:spPr>
            <a:xfrm>
              <a:off x="4614124" y="4437112"/>
              <a:ext cx="1864893" cy="180192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成果重視の</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立案・検証サイクル</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PDCA</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schemeClr val="tx1"/>
                </a:solidFill>
              </a:endParaRPr>
            </a:p>
            <a:p>
              <a:pPr algn="ctr"/>
              <a:endParaRPr lang="ja-JP" altLang="en-US" sz="1200" dirty="0">
                <a:solidFill>
                  <a:schemeClr val="tx1"/>
                </a:solidFill>
              </a:endParaRPr>
            </a:p>
          </p:txBody>
        </p:sp>
        <p:sp>
          <p:nvSpPr>
            <p:cNvPr id="18" name="テキスト ボックス 17"/>
            <p:cNvSpPr txBox="1"/>
            <p:nvPr/>
          </p:nvSpPr>
          <p:spPr>
            <a:xfrm>
              <a:off x="2961597" y="6309320"/>
              <a:ext cx="3600400" cy="261610"/>
            </a:xfrm>
            <a:prstGeom prst="rect">
              <a:avLst/>
            </a:prstGeom>
            <a:noFill/>
          </p:spPr>
          <p:txBody>
            <a:bodyPr wrap="square" rtlCol="0">
              <a:spAutoFit/>
            </a:bodyPr>
            <a:lstStyle/>
            <a:p>
              <a:pPr algn="ct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事業重点化（シフト）のトライアングル（三要素）</a:t>
              </a:r>
              <a:endPar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11" name="直線矢印コネクタ 10"/>
          <p:cNvCxnSpPr/>
          <p:nvPr/>
        </p:nvCxnSpPr>
        <p:spPr>
          <a:xfrm flipV="1">
            <a:off x="7261367" y="3978634"/>
            <a:ext cx="0" cy="174161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7261367" y="5720246"/>
            <a:ext cx="1685079"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976763" y="5720246"/>
            <a:ext cx="957769" cy="261610"/>
          </a:xfrm>
          <a:prstGeom prst="rect">
            <a:avLst/>
          </a:prstGeom>
          <a:noFill/>
        </p:spPr>
        <p:txBody>
          <a:bodyPr wrap="square"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事業効果</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6907424" y="4230972"/>
            <a:ext cx="353943" cy="1236936"/>
          </a:xfrm>
          <a:prstGeom prst="rect">
            <a:avLst/>
          </a:prstGeom>
          <a:noFill/>
        </p:spPr>
        <p:txBody>
          <a:bodyPr vert="eaVert" wrap="square"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事業優先性</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円/楕円 16"/>
          <p:cNvSpPr/>
          <p:nvPr/>
        </p:nvSpPr>
        <p:spPr>
          <a:xfrm>
            <a:off x="8764362" y="5851051"/>
            <a:ext cx="329313" cy="3142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a:t>
            </a:r>
          </a:p>
        </p:txBody>
      </p:sp>
      <p:sp>
        <p:nvSpPr>
          <p:cNvPr id="19" name="円/楕円 18"/>
          <p:cNvSpPr/>
          <p:nvPr/>
        </p:nvSpPr>
        <p:spPr>
          <a:xfrm>
            <a:off x="6848050" y="3789040"/>
            <a:ext cx="329313" cy="3142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a:t>
            </a:r>
          </a:p>
        </p:txBody>
      </p:sp>
      <p:sp>
        <p:nvSpPr>
          <p:cNvPr id="25" name="二等辺三角形 24"/>
          <p:cNvSpPr/>
          <p:nvPr/>
        </p:nvSpPr>
        <p:spPr>
          <a:xfrm rot="5400000">
            <a:off x="5479523" y="4750597"/>
            <a:ext cx="2559331" cy="486987"/>
          </a:xfrm>
          <a:prstGeom prst="triangle">
            <a:avLst>
              <a:gd name="adj" fmla="val 50989"/>
            </a:avLst>
          </a:prstGeom>
          <a:gradFill>
            <a:gsLst>
              <a:gs pos="0">
                <a:schemeClr val="accent1">
                  <a:lumMod val="50000"/>
                </a:schemeClr>
              </a:gs>
              <a:gs pos="50000">
                <a:schemeClr val="accent1">
                  <a:lumMod val="75000"/>
                </a:schemeClr>
              </a:gs>
              <a:gs pos="100000">
                <a:schemeClr val="accent1">
                  <a:lumMod val="60000"/>
                  <a:lumOff val="40000"/>
                </a:schemeClr>
              </a:gs>
            </a:gsLst>
            <a:lin ang="5400000" scaled="0"/>
          </a:gradFill>
          <a:ln w="9525">
            <a:noFill/>
          </a:ln>
          <a:effectLst>
            <a:glow rad="139700">
              <a:schemeClr val="accent1">
                <a:satMod val="175000"/>
                <a:alpha val="40000"/>
              </a:schemeClr>
            </a:glow>
            <a:softEdge rad="12700"/>
          </a:effectLst>
        </p:spPr>
        <p:txBody>
          <a:bodyPr wrap="square" lIns="91440" tIns="45720" rIns="91440" bIns="45720" rtlCol="0" anchor="ct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690034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323527" y="1264016"/>
            <a:ext cx="8574393" cy="4409903"/>
          </a:xfrm>
          <a:prstGeom prst="roundRect">
            <a:avLst>
              <a:gd name="adj" fmla="val 5671"/>
            </a:avLst>
          </a:prstGeom>
          <a:solidFill>
            <a:schemeClr val="bg1">
              <a:lumMod val="8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13" name="直線コネクタ 12"/>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Rectangle 2"/>
          <p:cNvSpPr>
            <a:spLocks noChangeArrowheads="1"/>
          </p:cNvSpPr>
          <p:nvPr/>
        </p:nvSpPr>
        <p:spPr bwMode="auto">
          <a:xfrm>
            <a:off x="323528" y="925309"/>
            <a:ext cx="843303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t"/>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事業重点化のための点検の視点</a:t>
            </a:r>
          </a:p>
          <a:p>
            <a:pPr fontAlgn="ctr">
              <a:spcBef>
                <a:spcPct val="0"/>
              </a:spcBef>
              <a:buClr>
                <a:srgbClr val="D6ECFF"/>
              </a:buClr>
              <a:buFont typeface="Wingdings" pitchFamily="2" charset="2"/>
              <a:buNone/>
            </a:pPr>
            <a:endParaRPr lang="en-US" altLang="ja-JP"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539552" y="6000930"/>
            <a:ext cx="8064896" cy="647340"/>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algn="ct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重複防止、相乗効果のための調整、新しい施策・事業の立案（組み換え）（関係部局等）</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405649" y="5855703"/>
            <a:ext cx="1646071" cy="290453"/>
          </a:xfrm>
          <a:prstGeom prst="roundRect">
            <a:avLst>
              <a:gd name="adj" fmla="val 45148"/>
            </a:avLst>
          </a:prstGeom>
          <a:solidFill>
            <a:schemeClr val="accent2"/>
          </a:solidFill>
          <a:ln w="9525">
            <a:solidFill>
              <a:schemeClr val="tx1"/>
            </a:solidFill>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400" i="1" kern="0" cap="all" dirty="0" smtClean="0">
                <a:ln/>
                <a:solidFill>
                  <a:prstClr val="white"/>
                </a:solidFill>
                <a:latin typeface="Meiryo UI" panose="020B0604030504040204" pitchFamily="50" charset="-128"/>
                <a:ea typeface="Meiryo UI" panose="020B0604030504040204" pitchFamily="50" charset="-128"/>
                <a:cs typeface="Meiryo UI" panose="020B0604030504040204" pitchFamily="50" charset="-128"/>
              </a:rPr>
              <a:t>事業間調整</a:t>
            </a:r>
          </a:p>
        </p:txBody>
      </p:sp>
      <p:sp>
        <p:nvSpPr>
          <p:cNvPr id="15" name="正方形/長方形 14"/>
          <p:cNvSpPr/>
          <p:nvPr/>
        </p:nvSpPr>
        <p:spPr>
          <a:xfrm>
            <a:off x="539552" y="1550003"/>
            <a:ext cx="8064896" cy="655419"/>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algn="ct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府政における政策的な位置づけ等</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539552" y="2627779"/>
            <a:ext cx="8064896" cy="1351072"/>
          </a:xfrm>
          <a:prstGeom prst="rect">
            <a:avLst/>
          </a:prstGeom>
        </p:spPr>
        <p:style>
          <a:lnRef idx="2">
            <a:schemeClr val="accent5"/>
          </a:lnRef>
          <a:fillRef idx="1">
            <a:schemeClr val="lt1"/>
          </a:fillRef>
          <a:effectRef idx="0">
            <a:schemeClr val="accent5"/>
          </a:effectRef>
          <a:fontRef idx="minor">
            <a:schemeClr val="dk1"/>
          </a:fontRef>
        </p:style>
        <p:txBody>
          <a:bodyPr rIns="36000" rtlCol="0" anchor="t" anchorCtr="0"/>
          <a:lstStyle/>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広域自治体としての役割</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か否か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民間との役割分担は適切か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事業手法は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妥当か（利用者の満足度、代替性の有無、受益と負担、将来リスクの管理）</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事業間連携ができている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庁内連携、他事業との整合性</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39552" y="4372854"/>
            <a:ext cx="8064896" cy="1098682"/>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algn="ct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成果指標（アウトカム）等による点検</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目標の設定、達成状況の点検</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コスト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分析　　など</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二等辺三角形 24"/>
          <p:cNvSpPr/>
          <p:nvPr/>
        </p:nvSpPr>
        <p:spPr>
          <a:xfrm rot="10800000">
            <a:off x="3563885" y="2259511"/>
            <a:ext cx="1584176" cy="288033"/>
          </a:xfrm>
          <a:prstGeom prst="triangle">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 name="左右矢印 5"/>
          <p:cNvSpPr/>
          <p:nvPr/>
        </p:nvSpPr>
        <p:spPr>
          <a:xfrm>
            <a:off x="3998658" y="1807996"/>
            <a:ext cx="411498" cy="286724"/>
          </a:xfrm>
          <a:prstGeom prst="leftRightArrow">
            <a:avLst/>
          </a:prstGeom>
          <a:solidFill>
            <a:schemeClr val="accent2"/>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26" name="二等辺三角形 25"/>
          <p:cNvSpPr/>
          <p:nvPr/>
        </p:nvSpPr>
        <p:spPr>
          <a:xfrm rot="10800000">
            <a:off x="3563882" y="4028405"/>
            <a:ext cx="1584176" cy="288033"/>
          </a:xfrm>
          <a:prstGeom prst="triangle">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4" name="角丸四角形 33"/>
          <p:cNvSpPr/>
          <p:nvPr/>
        </p:nvSpPr>
        <p:spPr>
          <a:xfrm>
            <a:off x="405651" y="2465295"/>
            <a:ext cx="1646069" cy="290453"/>
          </a:xfrm>
          <a:prstGeom prst="roundRect">
            <a:avLst>
              <a:gd name="adj" fmla="val 45148"/>
            </a:avLst>
          </a:prstGeom>
          <a:solidFill>
            <a:schemeClr val="accent2"/>
          </a:solidFill>
          <a:ln w="9525">
            <a:solidFill>
              <a:schemeClr val="tx1"/>
            </a:solidFill>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400" i="1" kern="0" cap="all" dirty="0" smtClean="0">
                <a:ln/>
                <a:solidFill>
                  <a:prstClr val="white"/>
                </a:solidFill>
                <a:latin typeface="Meiryo UI" panose="020B0604030504040204" pitchFamily="50" charset="-128"/>
                <a:ea typeface="Meiryo UI" panose="020B0604030504040204" pitchFamily="50" charset="-128"/>
                <a:cs typeface="Meiryo UI" panose="020B0604030504040204" pitchFamily="50" charset="-128"/>
              </a:rPr>
              <a:t>事業選択の妥当性</a:t>
            </a:r>
          </a:p>
        </p:txBody>
      </p:sp>
      <p:sp>
        <p:nvSpPr>
          <p:cNvPr id="39" name="角丸四角形 38"/>
          <p:cNvSpPr/>
          <p:nvPr/>
        </p:nvSpPr>
        <p:spPr>
          <a:xfrm>
            <a:off x="405649" y="4210140"/>
            <a:ext cx="1646071" cy="290453"/>
          </a:xfrm>
          <a:prstGeom prst="roundRect">
            <a:avLst>
              <a:gd name="adj" fmla="val 45148"/>
            </a:avLst>
          </a:prstGeom>
          <a:solidFill>
            <a:schemeClr val="accent2"/>
          </a:solidFill>
          <a:ln w="9525">
            <a:solidFill>
              <a:schemeClr val="tx1"/>
            </a:solidFill>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400" i="1" kern="0" cap="all" dirty="0" smtClean="0">
                <a:ln/>
                <a:solidFill>
                  <a:prstClr val="white"/>
                </a:solidFill>
                <a:latin typeface="Meiryo UI" panose="020B0604030504040204" pitchFamily="50" charset="-128"/>
                <a:ea typeface="Meiryo UI" panose="020B0604030504040204" pitchFamily="50" charset="-128"/>
                <a:cs typeface="Meiryo UI" panose="020B0604030504040204" pitchFamily="50" charset="-128"/>
              </a:rPr>
              <a:t>事業効果</a:t>
            </a:r>
          </a:p>
        </p:txBody>
      </p:sp>
      <p:sp>
        <p:nvSpPr>
          <p:cNvPr id="43" name="角丸四角形 42"/>
          <p:cNvSpPr/>
          <p:nvPr/>
        </p:nvSpPr>
        <p:spPr>
          <a:xfrm>
            <a:off x="7604434" y="1342537"/>
            <a:ext cx="1152127" cy="414933"/>
          </a:xfrm>
          <a:prstGeom prst="roundRect">
            <a:avLst>
              <a:gd name="adj" fmla="val 45148"/>
            </a:avLst>
          </a:prstGeom>
          <a:solidFill>
            <a:schemeClr val="bg1">
              <a:lumMod val="95000"/>
            </a:schemeClr>
          </a:solidFill>
          <a:ln w="25400">
            <a:solidFill>
              <a:schemeClr val="tx1"/>
            </a:solidFill>
            <a:prstDash val="dash"/>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2000" b="1" i="1" kern="0" cap="all" dirty="0" smtClean="0">
                <a:ln/>
                <a:solidFill>
                  <a:prstClr val="black"/>
                </a:solidFill>
                <a:latin typeface="Meiryo UI" panose="020B0604030504040204" pitchFamily="50" charset="-128"/>
                <a:ea typeface="Meiryo UI" panose="020B0604030504040204" pitchFamily="50" charset="-128"/>
                <a:cs typeface="Meiryo UI" panose="020B0604030504040204" pitchFamily="50" charset="-128"/>
              </a:rPr>
              <a:t>明確化</a:t>
            </a:r>
          </a:p>
        </p:txBody>
      </p:sp>
      <p:sp>
        <p:nvSpPr>
          <p:cNvPr id="7" name="角丸四角形 6"/>
          <p:cNvSpPr/>
          <p:nvPr/>
        </p:nvSpPr>
        <p:spPr>
          <a:xfrm>
            <a:off x="405649" y="1404776"/>
            <a:ext cx="1646071" cy="290453"/>
          </a:xfrm>
          <a:prstGeom prst="roundRect">
            <a:avLst>
              <a:gd name="adj" fmla="val 45148"/>
            </a:avLst>
          </a:prstGeom>
          <a:solidFill>
            <a:schemeClr val="accent2"/>
          </a:solidFill>
          <a:ln w="9525">
            <a:solidFill>
              <a:schemeClr val="tx1"/>
            </a:solidFill>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1400" i="1" kern="0" cap="all" dirty="0" smtClean="0">
                <a:ln/>
                <a:solidFill>
                  <a:prstClr val="white"/>
                </a:solidFill>
                <a:latin typeface="Meiryo UI" panose="020B0604030504040204" pitchFamily="50" charset="-128"/>
                <a:ea typeface="Meiryo UI" panose="020B0604030504040204" pitchFamily="50" charset="-128"/>
                <a:cs typeface="Meiryo UI" panose="020B0604030504040204" pitchFamily="50" charset="-128"/>
              </a:rPr>
              <a:t>事業の優先性</a:t>
            </a:r>
          </a:p>
        </p:txBody>
      </p:sp>
      <p:sp>
        <p:nvSpPr>
          <p:cNvPr id="2" name="テキスト ボックス 1"/>
          <p:cNvSpPr txBox="1"/>
          <p:nvPr/>
        </p:nvSpPr>
        <p:spPr>
          <a:xfrm>
            <a:off x="4487283" y="1631814"/>
            <a:ext cx="3240360"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府政運営基本方針</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（重点政策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）成長</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戦略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右矢印 2"/>
          <p:cNvSpPr/>
          <p:nvPr/>
        </p:nvSpPr>
        <p:spPr>
          <a:xfrm>
            <a:off x="4336068" y="4696684"/>
            <a:ext cx="504060" cy="451021"/>
          </a:xfrm>
          <a:prstGeom prst="rightArrow">
            <a:avLst/>
          </a:prstGeom>
          <a:solidFill>
            <a:schemeClr val="accent2"/>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5148061" y="4598701"/>
            <a:ext cx="2088232" cy="646986"/>
          </a:xfrm>
          <a:prstGeom prst="roundRect">
            <a:avLst/>
          </a:prstGeom>
          <a:noFill/>
          <a:ln w="19050">
            <a:solidFill>
              <a:schemeClr val="tx1"/>
            </a:solidFill>
            <a:prstDash val="dash"/>
          </a:ln>
        </p:spPr>
        <p:txBody>
          <a:bodyPr wrap="square" lIns="91440" tIns="45720" rIns="91440" bIns="4572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r>
              <a:rPr kumimoji="0" lang="ja-JP" altLang="en-US" sz="16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達成状況などに応じて</a:t>
            </a:r>
            <a:endParaRPr kumimoji="0" lang="en-US" altLang="ja-JP" sz="16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必要</a:t>
            </a:r>
            <a:r>
              <a:rPr kumimoji="0" lang="ja-JP" altLang="en-US" sz="16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な改善、見直し</a:t>
            </a:r>
          </a:p>
        </p:txBody>
      </p:sp>
      <p:sp>
        <p:nvSpPr>
          <p:cNvPr id="28" name="角丸四角形 27"/>
          <p:cNvSpPr/>
          <p:nvPr/>
        </p:nvSpPr>
        <p:spPr>
          <a:xfrm>
            <a:off x="7604437" y="2403054"/>
            <a:ext cx="1152127" cy="414933"/>
          </a:xfrm>
          <a:prstGeom prst="roundRect">
            <a:avLst>
              <a:gd name="adj" fmla="val 45148"/>
            </a:avLst>
          </a:prstGeom>
          <a:solidFill>
            <a:schemeClr val="bg1">
              <a:lumMod val="95000"/>
            </a:schemeClr>
          </a:solidFill>
          <a:ln w="25400">
            <a:solidFill>
              <a:schemeClr val="tx1"/>
            </a:solidFill>
            <a:prstDash val="dash"/>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2000" b="1" i="1" kern="0" cap="all" dirty="0" smtClean="0">
                <a:ln/>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p>
        </p:txBody>
      </p:sp>
      <p:sp>
        <p:nvSpPr>
          <p:cNvPr id="29" name="角丸四角形 28"/>
          <p:cNvSpPr/>
          <p:nvPr/>
        </p:nvSpPr>
        <p:spPr>
          <a:xfrm>
            <a:off x="7596336" y="4147899"/>
            <a:ext cx="1152127" cy="414933"/>
          </a:xfrm>
          <a:prstGeom prst="roundRect">
            <a:avLst>
              <a:gd name="adj" fmla="val 45148"/>
            </a:avLst>
          </a:prstGeom>
          <a:solidFill>
            <a:schemeClr val="bg1">
              <a:lumMod val="95000"/>
            </a:schemeClr>
          </a:solidFill>
          <a:ln w="25400">
            <a:solidFill>
              <a:schemeClr val="tx1"/>
            </a:solidFill>
            <a:prstDash val="dash"/>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2000" b="1" i="1" kern="0" cap="all" dirty="0" smtClean="0">
                <a:ln/>
                <a:solidFill>
                  <a:prstClr val="black"/>
                </a:solidFill>
                <a:latin typeface="Meiryo UI" panose="020B0604030504040204" pitchFamily="50" charset="-128"/>
                <a:ea typeface="Meiryo UI" panose="020B0604030504040204" pitchFamily="50" charset="-128"/>
                <a:cs typeface="Meiryo UI" panose="020B0604030504040204" pitchFamily="50" charset="-128"/>
              </a:rPr>
              <a:t>重視</a:t>
            </a:r>
          </a:p>
        </p:txBody>
      </p:sp>
      <p:sp>
        <p:nvSpPr>
          <p:cNvPr id="30" name="角丸四角形 29"/>
          <p:cNvSpPr/>
          <p:nvPr/>
        </p:nvSpPr>
        <p:spPr>
          <a:xfrm>
            <a:off x="7596336" y="5777451"/>
            <a:ext cx="1152127" cy="414933"/>
          </a:xfrm>
          <a:prstGeom prst="roundRect">
            <a:avLst>
              <a:gd name="adj" fmla="val 45148"/>
            </a:avLst>
          </a:prstGeom>
          <a:solidFill>
            <a:schemeClr val="bg1">
              <a:lumMod val="95000"/>
            </a:schemeClr>
          </a:solidFill>
          <a:ln w="25400">
            <a:solidFill>
              <a:schemeClr val="tx1"/>
            </a:solidFill>
            <a:prstDash val="dash"/>
          </a:ln>
        </p:spPr>
        <p:txBody>
          <a:bodyPr wrap="square" lIns="36000" tIns="0" rIns="36000" bIns="0" rtlCol="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sz="2000" b="1" i="1" kern="0" cap="all" dirty="0" smtClean="0">
                <a:ln/>
                <a:solidFill>
                  <a:prstClr val="black"/>
                </a:solidFill>
                <a:latin typeface="Meiryo UI" panose="020B0604030504040204" pitchFamily="50" charset="-128"/>
                <a:ea typeface="Meiryo UI" panose="020B0604030504040204" pitchFamily="50" charset="-128"/>
                <a:cs typeface="Meiryo UI" panose="020B0604030504040204" pitchFamily="50" charset="-128"/>
              </a:rPr>
              <a:t>調整</a:t>
            </a:r>
          </a:p>
        </p:txBody>
      </p:sp>
      <p:cxnSp>
        <p:nvCxnSpPr>
          <p:cNvPr id="23" name="直線コネクタ 22"/>
          <p:cNvCxnSpPr>
            <a:stCxn id="31" idx="1"/>
          </p:cNvCxnSpPr>
          <p:nvPr/>
        </p:nvCxnSpPr>
        <p:spPr>
          <a:xfrm flipH="1" flipV="1">
            <a:off x="173620" y="6319778"/>
            <a:ext cx="365932" cy="482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H="1">
            <a:off x="196770" y="3750197"/>
            <a:ext cx="1" cy="26043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173620" y="3773347"/>
            <a:ext cx="504134" cy="1569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21920" y="4777847"/>
            <a:ext cx="349702" cy="549004"/>
          </a:xfrm>
          <a:prstGeom prst="rect">
            <a:avLst/>
          </a:prstGeom>
          <a:solidFill>
            <a:schemeClr val="bg1"/>
          </a:solidFill>
          <a:ln w="19050">
            <a:solidFill>
              <a:schemeClr val="tx1"/>
            </a:solidFill>
          </a:ln>
        </p:spPr>
        <p:txBody>
          <a:bodyPr vert="eaVert" wrap="square" lIns="36000" tIns="36000" rIns="36000" bIns="36000"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反映</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34</a:t>
            </a:fld>
            <a:endParaRPr lang="ja-JP" altLang="en-US" dirty="0">
              <a:solidFill>
                <a:prstClr val="black"/>
              </a:solidFill>
            </a:endParaRPr>
          </a:p>
        </p:txBody>
      </p:sp>
    </p:spTree>
    <p:extLst>
      <p:ext uri="{BB962C8B-B14F-4D97-AF65-F5344CB8AC3E}">
        <p14:creationId xmlns:p14="http://schemas.microsoft.com/office/powerpoint/2010/main" val="4262833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事業重点化（組み換え）の推進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成果重視による事業選択</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179512" y="908720"/>
            <a:ext cx="8784976" cy="2800767"/>
          </a:xfrm>
          <a:prstGeom prst="rect">
            <a:avLst/>
          </a:prstGeom>
        </p:spPr>
        <p:txBody>
          <a:bodyPr wrap="square">
            <a:spAutoFit/>
          </a:bodyPr>
          <a:lstStyle/>
          <a:p>
            <a:pPr marL="252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マネジメントシートのさらなる活用</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コストパフォーマンス評価（新公会計制度の活用）</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各事業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の目標、成果と行政コスト計算書に計上されているフルコスト情報とを組み合わせ、単位あたりのコストを算出することにより、事業の効率性やコストパフォーマンスを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計測することができます。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単位あたりのコストについて、当初</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の目標との達成度合い、経年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変化等を比較することで、各事業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の達成度合いとその効率性の「見える化」を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行い、点検指標として活用します。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951042461"/>
              </p:ext>
            </p:extLst>
          </p:nvPr>
        </p:nvGraphicFramePr>
        <p:xfrm>
          <a:off x="467544" y="2636912"/>
          <a:ext cx="8289020" cy="1116072"/>
        </p:xfrm>
        <a:graphic>
          <a:graphicData uri="http://schemas.openxmlformats.org/drawingml/2006/table">
            <a:tbl>
              <a:tblPr firstRow="1" bandRow="1">
                <a:tableStyleId>{5C22544A-7EE6-4342-B048-85BDC9FD1C3A}</a:tableStyleId>
              </a:tblPr>
              <a:tblGrid>
                <a:gridCol w="864096"/>
                <a:gridCol w="2376264"/>
                <a:gridCol w="2664296"/>
                <a:gridCol w="2384364"/>
              </a:tblGrid>
              <a:tr h="288032">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設定目標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指標設定（例）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対象領域</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量的目標</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参加人数、利用者数、相談件数、稼働率、成約率　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参加者一人当たりコスト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公の施設、イベント系ソフト事業</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成功目標</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満足度、認知度、計画達成度　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認知度を上昇させるためのコスト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普及、啓発、助成事業</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7" name="正方形/長方形 6"/>
          <p:cNvSpPr/>
          <p:nvPr/>
        </p:nvSpPr>
        <p:spPr>
          <a:xfrm>
            <a:off x="467544" y="5580529"/>
            <a:ext cx="5256584" cy="584775"/>
          </a:xfrm>
          <a:prstGeom prst="rect">
            <a:avLst/>
          </a:prstGeom>
        </p:spPr>
        <p:txBody>
          <a:bodyPr wrap="square">
            <a:spAutoFit/>
          </a:bodyPr>
          <a:lstStyle/>
          <a:p>
            <a:pPr marL="180000" indent="-457200"/>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・新公会計制度を活用したコストパフォーマンス評価の導入</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79512" y="4077072"/>
            <a:ext cx="8784976" cy="1077218"/>
          </a:xfrm>
          <a:prstGeom prst="rect">
            <a:avLst/>
          </a:prstGeom>
        </p:spPr>
        <p:txBody>
          <a:bodyPr wrap="square">
            <a:spAutoFit/>
          </a:bodyPr>
          <a:lstStyle/>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また、フルコスト計算によるトータルでの財政効果を比較することにより、直営事業の委託化や施設・設備の更新等における手法の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妥当性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点検に活用します。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さらに、公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施設の指定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管理者の公募にあたり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、委託料等の参考価格を設定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際に、参考</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となる指標と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して活用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するなど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、新公会計制度のさら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なる活用方策についての検討を進めます。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35</a:t>
            </a:fld>
            <a:endParaRPr lang="ja-JP" altLang="en-US" dirty="0">
              <a:solidFill>
                <a:prstClr val="black"/>
              </a:solidFill>
            </a:endParaRPr>
          </a:p>
        </p:txBody>
      </p:sp>
    </p:spTree>
    <p:extLst>
      <p:ext uri="{BB962C8B-B14F-4D97-AF65-F5344CB8AC3E}">
        <p14:creationId xmlns:p14="http://schemas.microsoft.com/office/powerpoint/2010/main" val="742550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3059832" y="2178359"/>
            <a:ext cx="6020768" cy="2100074"/>
          </a:xfrm>
          <a:prstGeom prst="rect">
            <a:avLst/>
          </a:prstGeom>
          <a:ln w="28575">
            <a:prstDash val="sysDot"/>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事業重点化（組み換え）の推進</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36</a:t>
            </a:fld>
            <a:endParaRPr lang="ja-JP" altLang="en-US" dirty="0">
              <a:solidFill>
                <a:prstClr val="black"/>
              </a:solidFill>
            </a:endParaRPr>
          </a:p>
        </p:txBody>
      </p:sp>
      <p:sp>
        <p:nvSpPr>
          <p:cNvPr id="6" name="正方形/長方形 5"/>
          <p:cNvSpPr/>
          <p:nvPr/>
        </p:nvSpPr>
        <p:spPr>
          <a:xfrm>
            <a:off x="163457" y="836712"/>
            <a:ext cx="8712968" cy="2062103"/>
          </a:xfrm>
          <a:prstGeom prst="rect">
            <a:avLst/>
          </a:prstGeom>
        </p:spPr>
        <p:txBody>
          <a:bodyPr wrap="square">
            <a:spAutoFit/>
          </a:bodyPr>
          <a:lstStyle/>
          <a:p>
            <a:pPr marL="180000" indent="-457200"/>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説明責任（アカウンタビリティ）の発揮</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ネジメントシートを予算要求の添付資料として公開することにより、府として実施する必要性や事業効果、フルコストによる事業効率性の推移、受益と負担などについて、府民へのアカウンタビリティの向上を図り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サイクルによる</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事業の重点化推進に向けた</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職員の意識</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改革にも</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つなげます。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491880" y="2532859"/>
            <a:ext cx="2016224" cy="1373691"/>
          </a:xfrm>
          <a:prstGeom prst="rect">
            <a:avLst/>
          </a:prstGeom>
          <a:ln w="57150"/>
        </p:spPr>
        <p:style>
          <a:lnRef idx="2">
            <a:schemeClr val="accent5"/>
          </a:lnRef>
          <a:fillRef idx="1">
            <a:schemeClr val="lt1"/>
          </a:fillRef>
          <a:effectRef idx="0">
            <a:schemeClr val="accent5"/>
          </a:effectRef>
          <a:fontRef idx="minor">
            <a:schemeClr val="dk1"/>
          </a:fontRef>
        </p:style>
        <p:txBody>
          <a:bodyPr rtlCol="0" anchor="t" anchorCtr="0"/>
          <a:lstStyle/>
          <a:p>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楕円 7"/>
          <p:cNvSpPr/>
          <p:nvPr/>
        </p:nvSpPr>
        <p:spPr>
          <a:xfrm>
            <a:off x="4472372" y="3211397"/>
            <a:ext cx="448590" cy="41433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00">
              <a:solidFill>
                <a:prstClr val="black"/>
              </a:solidFill>
            </a:endParaRPr>
          </a:p>
        </p:txBody>
      </p:sp>
      <p:sp>
        <p:nvSpPr>
          <p:cNvPr id="9" name="円/楕円 8"/>
          <p:cNvSpPr/>
          <p:nvPr/>
        </p:nvSpPr>
        <p:spPr>
          <a:xfrm>
            <a:off x="4572000" y="3039678"/>
            <a:ext cx="276954" cy="243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P</a:t>
            </a: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824149" y="5254957"/>
            <a:ext cx="3254393" cy="1171873"/>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事業効果、フルコスト、受益と負担</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予算要求添付資料として公表</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上矢印 10"/>
          <p:cNvSpPr/>
          <p:nvPr/>
        </p:nvSpPr>
        <p:spPr>
          <a:xfrm flipV="1">
            <a:off x="5297619" y="4418354"/>
            <a:ext cx="1290605" cy="712333"/>
          </a:xfrm>
          <a:prstGeom prst="upArrow">
            <a:avLst>
              <a:gd name="adj1" fmla="val 50000"/>
              <a:gd name="adj2" fmla="val 63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正方形/長方形 11"/>
          <p:cNvSpPr/>
          <p:nvPr/>
        </p:nvSpPr>
        <p:spPr>
          <a:xfrm>
            <a:off x="7695831" y="5199298"/>
            <a:ext cx="1384769" cy="1224136"/>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点検資料</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正方形/長方形 13"/>
          <p:cNvSpPr/>
          <p:nvPr/>
        </p:nvSpPr>
        <p:spPr>
          <a:xfrm>
            <a:off x="4793563" y="5202695"/>
            <a:ext cx="2458439" cy="1224136"/>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ー</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事業の重点化</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ー</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事業見直し、改善</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予算要求添付資料</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6" name="正方形/長方形 15"/>
          <p:cNvSpPr/>
          <p:nvPr/>
        </p:nvSpPr>
        <p:spPr>
          <a:xfrm>
            <a:off x="6372200" y="2507915"/>
            <a:ext cx="2483475" cy="1398635"/>
          </a:xfrm>
          <a:prstGeom prst="rect">
            <a:avLst/>
          </a:prstGeom>
        </p:spPr>
        <p:style>
          <a:lnRef idx="2">
            <a:schemeClr val="accent5"/>
          </a:lnRef>
          <a:fillRef idx="1">
            <a:schemeClr val="lt1"/>
          </a:fillRef>
          <a:effectRef idx="0">
            <a:schemeClr val="accent5"/>
          </a:effectRef>
          <a:fontRef idx="minor">
            <a:schemeClr val="dk1"/>
          </a:fontRef>
        </p:style>
        <p:txBody>
          <a:bodyPr rtlCol="0" anchor="t" anchorCtr="0"/>
          <a:lstStyle/>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施策、事業テーマごとに事業間調整（「すりあわせ」）</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部内・関係部局間</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Picture 4" descr="C:\Users\nakatanim\AppData\Local\Microsoft\Windows\Temporary Internet Files\Content.IE5\D07ZB619\MC9004460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2553" y="3375946"/>
            <a:ext cx="1171898" cy="798337"/>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824149" y="5266440"/>
            <a:ext cx="2617030" cy="2685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アカウンタビリティ（説明責任）の発揮</a:t>
            </a:r>
          </a:p>
        </p:txBody>
      </p:sp>
      <p:sp>
        <p:nvSpPr>
          <p:cNvPr id="19" name="正方形/長方形 18"/>
          <p:cNvSpPr/>
          <p:nvPr/>
        </p:nvSpPr>
        <p:spPr>
          <a:xfrm>
            <a:off x="7695831" y="5199298"/>
            <a:ext cx="1268657" cy="5361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知事重点事業の</a:t>
            </a:r>
          </a:p>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フォローアップ</a:t>
            </a:r>
          </a:p>
          <a:p>
            <a:pPr algn="ctr"/>
            <a:r>
              <a:rPr lang="ja-JP" altLang="en-US" sz="105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（効果検証）</a:t>
            </a:r>
          </a:p>
        </p:txBody>
      </p:sp>
      <p:sp>
        <p:nvSpPr>
          <p:cNvPr id="20" name="正方形/長方形 19"/>
          <p:cNvSpPr/>
          <p:nvPr/>
        </p:nvSpPr>
        <p:spPr>
          <a:xfrm>
            <a:off x="4793563" y="5202695"/>
            <a:ext cx="1334785" cy="2685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予算編成</a:t>
            </a:r>
          </a:p>
        </p:txBody>
      </p:sp>
      <p:sp>
        <p:nvSpPr>
          <p:cNvPr id="21" name="正方形/長方形 20"/>
          <p:cNvSpPr/>
          <p:nvPr/>
        </p:nvSpPr>
        <p:spPr>
          <a:xfrm>
            <a:off x="6372200" y="2517863"/>
            <a:ext cx="1080120" cy="2685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事業間連携</a:t>
            </a:r>
            <a:endPar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Picture 3" descr="C:\Users\nakatanim\AppData\Local\Microsoft\Windows\Temporary Internet Files\Content.IE5\R4AU3OHE\MC9002943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0259" y="5811366"/>
            <a:ext cx="913678" cy="85799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Program Files\Microsoft Office\MEDIA\CAGCAT10\j019538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8502" y="5600951"/>
            <a:ext cx="853498" cy="871315"/>
          </a:xfrm>
          <a:prstGeom prst="rect">
            <a:avLst/>
          </a:prstGeom>
          <a:noFill/>
          <a:extLst>
            <a:ext uri="{909E8E84-426E-40DD-AFC4-6F175D3DCCD1}">
              <a14:hiddenFill xmlns:a14="http://schemas.microsoft.com/office/drawing/2010/main">
                <a:solidFill>
                  <a:srgbClr val="FFFFFF"/>
                </a:solidFill>
              </a14:hiddenFill>
            </a:ext>
          </a:extLst>
        </p:spPr>
      </p:pic>
      <p:sp>
        <p:nvSpPr>
          <p:cNvPr id="26" name="円/楕円 25"/>
          <p:cNvSpPr/>
          <p:nvPr/>
        </p:nvSpPr>
        <p:spPr>
          <a:xfrm>
            <a:off x="4871110" y="3283405"/>
            <a:ext cx="276954" cy="243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D</a:t>
            </a: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円/楕円 26"/>
          <p:cNvSpPr/>
          <p:nvPr/>
        </p:nvSpPr>
        <p:spPr>
          <a:xfrm>
            <a:off x="4572000" y="3543734"/>
            <a:ext cx="276954" cy="243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円/楕円 27"/>
          <p:cNvSpPr/>
          <p:nvPr/>
        </p:nvSpPr>
        <p:spPr>
          <a:xfrm>
            <a:off x="4283968" y="3283405"/>
            <a:ext cx="276954" cy="243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a:t>
            </a: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2"/>
          <p:cNvSpPr>
            <a:spLocks noChangeArrowheads="1"/>
          </p:cNvSpPr>
          <p:nvPr/>
        </p:nvSpPr>
        <p:spPr bwMode="auto">
          <a:xfrm>
            <a:off x="2986047" y="1712874"/>
            <a:ext cx="347854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マネジメントシートの活用イメージ</a:t>
            </a:r>
            <a:endParaRPr lang="ja-JP" altLang="en-US" sz="16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3491881" y="2510776"/>
            <a:ext cx="1805738" cy="384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部局長マネジメントに</a:t>
            </a:r>
            <a:r>
              <a:rPr lang="ja-JP" altLang="en-US" sz="12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よる</a:t>
            </a:r>
            <a:endParaRPr lang="en-US" altLang="ja-JP" sz="12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自己</a:t>
            </a: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点検</a:t>
            </a:r>
          </a:p>
        </p:txBody>
      </p:sp>
      <p:sp>
        <p:nvSpPr>
          <p:cNvPr id="2" name="左右矢印 1"/>
          <p:cNvSpPr/>
          <p:nvPr/>
        </p:nvSpPr>
        <p:spPr>
          <a:xfrm>
            <a:off x="5508104" y="2608058"/>
            <a:ext cx="864096" cy="1298492"/>
          </a:xfrm>
          <a:prstGeom prst="leftRightArrow">
            <a:avLst>
              <a:gd name="adj1" fmla="val 50000"/>
              <a:gd name="adj2" fmla="val 37793"/>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3" name="上矢印 32"/>
          <p:cNvSpPr/>
          <p:nvPr/>
        </p:nvSpPr>
        <p:spPr>
          <a:xfrm rot="2766309" flipV="1">
            <a:off x="3499948" y="4399273"/>
            <a:ext cx="1290605" cy="712333"/>
          </a:xfrm>
          <a:prstGeom prst="upArrow">
            <a:avLst>
              <a:gd name="adj1" fmla="val 50000"/>
              <a:gd name="adj2" fmla="val 63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上矢印 33"/>
          <p:cNvSpPr/>
          <p:nvPr/>
        </p:nvSpPr>
        <p:spPr>
          <a:xfrm rot="18833691" flipH="1" flipV="1">
            <a:off x="7147286" y="4334350"/>
            <a:ext cx="1290605" cy="712333"/>
          </a:xfrm>
          <a:prstGeom prst="upArrow">
            <a:avLst>
              <a:gd name="adj1" fmla="val 50000"/>
              <a:gd name="adj2" fmla="val 63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テキスト ボックス 12"/>
          <p:cNvSpPr txBox="1"/>
          <p:nvPr/>
        </p:nvSpPr>
        <p:spPr>
          <a:xfrm>
            <a:off x="4932040" y="2034343"/>
            <a:ext cx="2156477" cy="338554"/>
          </a:xfrm>
          <a:prstGeom prst="rect">
            <a:avLst/>
          </a:prstGeom>
          <a:solidFill>
            <a:schemeClr val="bg1"/>
          </a:solidFill>
        </p:spPr>
        <p:txBody>
          <a:bodyPr wrap="square" rtlCol="0">
            <a:spAutoFit/>
          </a:bodyPr>
          <a:lstStyle/>
          <a:p>
            <a:pPr algn="ctr"/>
            <a:r>
              <a:rPr lang="ja-JP" altLang="en-US" sz="16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＜部局長マネジメント＞</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円/楕円 34"/>
          <p:cNvSpPr/>
          <p:nvPr/>
        </p:nvSpPr>
        <p:spPr>
          <a:xfrm>
            <a:off x="4283968" y="4050567"/>
            <a:ext cx="3339855" cy="37188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　　　　用</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C:\Users\nakatanim\AppData\Local\Microsoft\Windows\Temporary Internet Files\Content.IE5\D07ZB619\MC90044550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5039" y="3337188"/>
            <a:ext cx="1011303" cy="87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037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事業重点化（組み換え）の推進</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成果重視による事業選択</a:t>
            </a: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37</a:t>
            </a:fld>
            <a:endParaRPr lang="ja-JP" altLang="en-US" dirty="0">
              <a:solidFill>
                <a:prstClr val="black"/>
              </a:solidFill>
            </a:endParaRPr>
          </a:p>
        </p:txBody>
      </p:sp>
      <p:sp>
        <p:nvSpPr>
          <p:cNvPr id="6" name="正方形/長方形 5"/>
          <p:cNvSpPr/>
          <p:nvPr/>
        </p:nvSpPr>
        <p:spPr>
          <a:xfrm>
            <a:off x="163457" y="908720"/>
            <a:ext cx="8712968" cy="2800767"/>
          </a:xfrm>
          <a:prstGeom prst="rect">
            <a:avLst/>
          </a:prstGeom>
        </p:spPr>
        <p:txBody>
          <a:bodyPr wrap="square">
            <a:spAutoFit/>
          </a:bodyPr>
          <a:lstStyle/>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プロジェクトチーム方式</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の導入</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人口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減少社会への対応など、部局横断で取組むべき政策課題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ついては、課題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解決型プロジェクトチーム方式</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を積極的に導入するなど、部局間連携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総合力の発揮」）による取組みを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強化します。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部局長マネジメント</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の充実検討</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などの活用を通じて、部局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及び部局間の連携による主体的なマネジメントを軸に、主要事業の見直し・改善や、事業の選択と集中を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進めます。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主体的なマネジメントの実効性を高めるため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、部局の創意工夫を促し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、例えば部局自らが新たな歳入を確保した場合には、一定の効果額を新規事業等の財源として歳出に還元できる仕組み（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「メリットシステム」）について検討を進めます。</a:t>
            </a: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併せて、さらに部局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長マネジメント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が発揮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できる環境整備に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ついて、様々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な角度から検討を進めます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445618" y="4398203"/>
            <a:ext cx="8310946" cy="830997"/>
          </a:xfrm>
          <a:prstGeom prst="rect">
            <a:avLst/>
          </a:prstGeom>
        </p:spPr>
        <p:txBody>
          <a:bodyPr wrap="square">
            <a:spAutoFit/>
          </a:bodyPr>
          <a:lstStyle/>
          <a:p>
            <a:pPr marL="180000" indent="-457200"/>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具体的取組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・課題解決型プロジェクトチームの導入（➡「総合力の発揮」）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予算編成過程に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おける部局の創意工夫を促す仕組みの導入</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51513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重点化（組み換え）の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ストックの活用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38</a:t>
            </a:fld>
            <a:endParaRPr lang="ja-JP" altLang="en-US" dirty="0">
              <a:solidFill>
                <a:prstClr val="black"/>
              </a:solidFill>
            </a:endParaRPr>
          </a:p>
        </p:txBody>
      </p:sp>
      <p:sp>
        <p:nvSpPr>
          <p:cNvPr id="21" name="正方形/長方形 20"/>
          <p:cNvSpPr/>
          <p:nvPr/>
        </p:nvSpPr>
        <p:spPr>
          <a:xfrm>
            <a:off x="395536" y="1354510"/>
            <a:ext cx="8364008" cy="3946698"/>
          </a:xfrm>
          <a:prstGeom prst="rect">
            <a:avLst/>
          </a:prstGeom>
          <a:no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府ではこれまで歳入確保の観点から、土地・建物を中心に活用可能財産を掘り起し、積極的に民</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間等へ売却・貸付を進め、平成</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年度までに売払収入として</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700</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億円を確保し、一般</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財源等として活用しました。</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今後とも</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売却</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可能な土地・建物の掘り起しに取り組むとともに、当面利用予定のない事業用地など</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低未利用財産の民間への貸付や公共施設等を利用した広告収入の拡大など、いわゆる「稼ぐ」という</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視点からの取組みも充実していきます。</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また、既存資産の最適な経営管理という観点から、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老朽化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利用状況など公共施設等全体の状</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況もトータルで集約しながら、全体としてより効率的な管理・活用、計画的更新に向けて取組みを進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めます。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併せて、府が保有するあらゆる資産（ストック）について、固定観念にとらわれることなく、</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幅広く</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活</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用</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方策を検討</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いくとともに、</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売却等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による</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フロー化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に積極的に取り組み、歳入確保や新たな</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　</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展開につなげていきます。</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C:\Users\TanakaYoshihit\AppData\Local\Microsoft\Windows\Temporary Internet Files\Content.IE5\828QG3WI\MC9000893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1" y="5232116"/>
            <a:ext cx="2408853" cy="1563624"/>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323528" y="980728"/>
            <a:ext cx="8436016" cy="360040"/>
          </a:xfrm>
          <a:prstGeom prst="rect">
            <a:avLst/>
          </a:prstGeom>
          <a:noFill/>
          <a:ln w="9525">
            <a:noFill/>
          </a:ln>
        </p:spPr>
        <p:style>
          <a:lnRef idx="2">
            <a:schemeClr val="accent1"/>
          </a:lnRef>
          <a:fillRef idx="1">
            <a:schemeClr val="lt1"/>
          </a:fillRef>
          <a:effectRef idx="0">
            <a:schemeClr val="accent1"/>
          </a:effectRef>
          <a:fontRef idx="minor">
            <a:schemeClr val="dk1"/>
          </a:fontRef>
        </p:style>
        <p:txBody>
          <a:bodyPr rtlCol="0" anchor="t"/>
          <a:lstStyle/>
          <a:p>
            <a:pPr>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ストック活用の基本的スタンス</a:t>
            </a:r>
            <a:endPar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94076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a:t>
            </a:fld>
            <a:endParaRPr lang="ja-JP" altLang="en-US" dirty="0">
              <a:solidFill>
                <a:prstClr val="black"/>
              </a:solidFill>
            </a:endParaRPr>
          </a:p>
        </p:txBody>
      </p:sp>
      <p:sp>
        <p:nvSpPr>
          <p:cNvPr id="3" name="テキスト ボックス 2"/>
          <p:cNvSpPr txBox="1"/>
          <p:nvPr/>
        </p:nvSpPr>
        <p:spPr>
          <a:xfrm>
            <a:off x="735772" y="1453331"/>
            <a:ext cx="8020792" cy="523220"/>
          </a:xfrm>
          <a:prstGeom prst="rect">
            <a:avLst/>
          </a:prstGeom>
          <a:noFill/>
        </p:spPr>
        <p:txBody>
          <a:bodyPr wrap="square" rtlCol="0">
            <a:spAutoFit/>
          </a:bodyPr>
          <a:lstStyle/>
          <a:p>
            <a:r>
              <a:rPr lang="zh-TW"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１．基本方針</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259632" y="2636912"/>
            <a:ext cx="6030416" cy="646331"/>
          </a:xfrm>
          <a:prstGeom prst="rect">
            <a:avLst/>
          </a:prstGeom>
        </p:spPr>
        <p:txBody>
          <a:bodyPr wrap="square">
            <a:spAutoFit/>
          </a:bodyPr>
          <a:lstStyle/>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改革のめざすもの（基本的な考え方）</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72087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55482" y="805475"/>
            <a:ext cx="8609006" cy="25515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公共施設等の最適な経営管理（ファシリティマネジメント）の推進</a:t>
            </a:r>
            <a:endPar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府は道路等の都市基盤施設（インフラ）をはじめ、多くの公共施設等を保有しており、高度経済成</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長期に建設された施設等がこれから一斉に建替時期を迎えます。このうち建物に</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ついては、今</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後</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間で</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後</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年を経過するものが全体の約</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割を占めることになります。また今後、人口減少により</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利用需要が変化することも予想されます。そのため、公共施設等の計画的な修繕・建替えや利用需要</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に応じた有効活用を図る必要があります。</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限られた財源の中で、これらの課題に対応するために、先行して取り組んでいるインフラや府営住宅等</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と併せ、その他の公共施設等についても、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行政サービスの向上に努めながら、できる限り少ない経費で最</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適な経営管理を行う、いわゆる</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ファシリティマネジメントを推進します。</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重点化（組み換え）の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ストックの活用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39</a:t>
            </a:fld>
            <a:endParaRPr lang="ja-JP" altLang="en-US" dirty="0">
              <a:solidFill>
                <a:prstClr val="black"/>
              </a:solidFill>
            </a:endParaRPr>
          </a:p>
        </p:txBody>
      </p:sp>
      <p:sp>
        <p:nvSpPr>
          <p:cNvPr id="10" name="正方形/長方形 9"/>
          <p:cNvSpPr/>
          <p:nvPr/>
        </p:nvSpPr>
        <p:spPr>
          <a:xfrm>
            <a:off x="344512" y="4946352"/>
            <a:ext cx="8538071" cy="1844824"/>
          </a:xfrm>
          <a:prstGeom prst="rect">
            <a:avLst/>
          </a:prstGeom>
          <a:noFill/>
          <a:ln>
            <a:noFill/>
          </a:ln>
          <a:effectLst>
            <a:outerShdw blurRad="40000" dist="20000" dir="5400000" rotWithShape="0">
              <a:srgbClr val="000000">
                <a:alpha val="38000"/>
              </a:srgbClr>
            </a:outerShdw>
            <a:softEdge rad="31750"/>
          </a:effectLst>
        </p:spPr>
        <p:style>
          <a:lnRef idx="1">
            <a:schemeClr val="accent4"/>
          </a:lnRef>
          <a:fillRef idx="2">
            <a:schemeClr val="accent4"/>
          </a:fillRef>
          <a:effectRef idx="1">
            <a:schemeClr val="accent4"/>
          </a:effectRef>
          <a:fontRef idx="minor">
            <a:schemeClr val="dk1"/>
          </a:fontRef>
        </p:style>
        <p:txBody>
          <a:bodyPr rtlCol="0" anchor="t"/>
          <a:lstStyle/>
          <a:p>
            <a:pPr>
              <a:defRPr/>
            </a:pPr>
            <a:endParaRPr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矢印コネクタ 7"/>
          <p:cNvCxnSpPr/>
          <p:nvPr/>
        </p:nvCxnSpPr>
        <p:spPr>
          <a:xfrm flipV="1">
            <a:off x="6804225" y="5829257"/>
            <a:ext cx="0" cy="2215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グラフ 11"/>
          <p:cNvGraphicFramePr>
            <a:graphicFrameLocks/>
          </p:cNvGraphicFramePr>
          <p:nvPr>
            <p:extLst>
              <p:ext uri="{D42A27DB-BD31-4B8C-83A1-F6EECF244321}">
                <p14:modId xmlns:p14="http://schemas.microsoft.com/office/powerpoint/2010/main" val="3848172532"/>
              </p:ext>
            </p:extLst>
          </p:nvPr>
        </p:nvGraphicFramePr>
        <p:xfrm>
          <a:off x="827584" y="3356992"/>
          <a:ext cx="7488832" cy="3434184"/>
        </p:xfrm>
        <a:graphic>
          <a:graphicData uri="http://schemas.openxmlformats.org/drawingml/2006/chart">
            <c:chart xmlns:c="http://schemas.openxmlformats.org/drawingml/2006/chart" xmlns:r="http://schemas.openxmlformats.org/officeDocument/2006/relationships" r:id="rId3"/>
          </a:graphicData>
        </a:graphic>
      </p:graphicFrame>
      <p:sp>
        <p:nvSpPr>
          <p:cNvPr id="2" name="右矢印 1"/>
          <p:cNvSpPr/>
          <p:nvPr/>
        </p:nvSpPr>
        <p:spPr>
          <a:xfrm>
            <a:off x="3203848" y="3796137"/>
            <a:ext cx="1456137" cy="242316"/>
          </a:xfrm>
          <a:prstGeom prst="rightArrow">
            <a:avLst/>
          </a:prstGeom>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5004048" y="3796137"/>
            <a:ext cx="2808312" cy="400110"/>
          </a:xfrm>
          <a:prstGeom prst="rect">
            <a:avLst/>
          </a:prstGeom>
          <a:noFill/>
          <a:ln w="9525">
            <a:noFill/>
          </a:ln>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r>
              <a:rPr lang="en-US" altLang="ja-JP" sz="1000" dirty="0" smtClean="0">
                <a:latin typeface="+mn-ea"/>
                <a:cs typeface="Times New Roman"/>
              </a:rPr>
              <a:t>※</a:t>
            </a:r>
            <a:r>
              <a:rPr lang="ja-JP" altLang="en-US" sz="1000" dirty="0" smtClean="0">
                <a:latin typeface="+mn-ea"/>
                <a:cs typeface="Times New Roman"/>
              </a:rPr>
              <a:t>全て</a:t>
            </a:r>
            <a:r>
              <a:rPr lang="ja-JP" altLang="en-US" sz="1000" dirty="0">
                <a:latin typeface="+mn-ea"/>
                <a:cs typeface="Times New Roman"/>
              </a:rPr>
              <a:t>の</a:t>
            </a:r>
            <a:r>
              <a:rPr lang="ja-JP" altLang="en-US" sz="1000" dirty="0" smtClean="0">
                <a:latin typeface="+mn-ea"/>
                <a:cs typeface="Times New Roman"/>
              </a:rPr>
              <a:t>建物について、耐用年数（</a:t>
            </a:r>
            <a:r>
              <a:rPr lang="en-US" altLang="ja-JP" sz="1000" dirty="0" smtClean="0">
                <a:latin typeface="+mn-ea"/>
                <a:cs typeface="Times New Roman"/>
              </a:rPr>
              <a:t>50</a:t>
            </a:r>
            <a:r>
              <a:rPr lang="ja-JP" altLang="ja-JP" sz="1000" dirty="0" smtClean="0">
                <a:latin typeface="+mn-ea"/>
                <a:cs typeface="Times New Roman"/>
              </a:rPr>
              <a:t>年</a:t>
            </a:r>
            <a:r>
              <a:rPr lang="ja-JP" altLang="en-US" sz="1000" dirty="0" smtClean="0">
                <a:latin typeface="+mn-ea"/>
                <a:cs typeface="Times New Roman"/>
              </a:rPr>
              <a:t>と仮定）</a:t>
            </a:r>
            <a:endParaRPr lang="en-US" altLang="ja-JP" sz="1000" dirty="0" smtClean="0">
              <a:latin typeface="+mn-ea"/>
              <a:cs typeface="Times New Roman"/>
            </a:endParaRPr>
          </a:p>
          <a:p>
            <a:r>
              <a:rPr lang="ja-JP" altLang="en-US" sz="1000" dirty="0">
                <a:latin typeface="+mn-ea"/>
                <a:cs typeface="Times New Roman"/>
              </a:rPr>
              <a:t>　</a:t>
            </a:r>
            <a:r>
              <a:rPr lang="ja-JP" altLang="ja-JP" sz="1000" dirty="0" smtClean="0">
                <a:latin typeface="+mn-ea"/>
                <a:cs typeface="Times New Roman"/>
              </a:rPr>
              <a:t>経過後に建替えす</a:t>
            </a:r>
            <a:r>
              <a:rPr lang="ja-JP" altLang="en-US" sz="1000" dirty="0" smtClean="0">
                <a:latin typeface="+mn-ea"/>
                <a:cs typeface="Times New Roman"/>
              </a:rPr>
              <a:t>る場合</a:t>
            </a:r>
            <a:endParaRPr kumimoji="0" lang="ja-JP" altLang="en-US" sz="1000" i="1" u="none" strike="noStrike" kern="0" cap="all" spc="0" normalizeH="0" noProof="0" dirty="0" smtClean="0">
              <a:ln/>
              <a:uLnTx/>
              <a:uFillTx/>
              <a:latin typeface="+mn-ea"/>
            </a:endParaRPr>
          </a:p>
        </p:txBody>
      </p:sp>
    </p:spTree>
    <p:extLst>
      <p:ext uri="{BB962C8B-B14F-4D97-AF65-F5344CB8AC3E}">
        <p14:creationId xmlns:p14="http://schemas.microsoft.com/office/powerpoint/2010/main" val="8622236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重点化（組み換え）の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ストックの活用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40</a:t>
            </a:fld>
            <a:endParaRPr lang="ja-JP" altLang="en-US" dirty="0">
              <a:solidFill>
                <a:prstClr val="black"/>
              </a:solidFill>
            </a:endParaRPr>
          </a:p>
        </p:txBody>
      </p:sp>
      <p:sp>
        <p:nvSpPr>
          <p:cNvPr id="10" name="正方形/長方形 9"/>
          <p:cNvSpPr/>
          <p:nvPr/>
        </p:nvSpPr>
        <p:spPr>
          <a:xfrm>
            <a:off x="344512" y="4946352"/>
            <a:ext cx="8538071" cy="1844824"/>
          </a:xfrm>
          <a:prstGeom prst="rect">
            <a:avLst/>
          </a:prstGeom>
          <a:noFill/>
          <a:ln>
            <a:noFill/>
          </a:ln>
          <a:effectLst>
            <a:outerShdw blurRad="40000" dist="20000" dir="5400000" rotWithShape="0">
              <a:srgbClr val="000000">
                <a:alpha val="38000"/>
              </a:srgbClr>
            </a:outerShdw>
            <a:softEdge rad="31750"/>
          </a:effectLst>
        </p:spPr>
        <p:style>
          <a:lnRef idx="1">
            <a:schemeClr val="accent4"/>
          </a:lnRef>
          <a:fillRef idx="2">
            <a:schemeClr val="accent4"/>
          </a:fillRef>
          <a:effectRef idx="1">
            <a:schemeClr val="accent4"/>
          </a:effectRef>
          <a:fontRef idx="minor">
            <a:schemeClr val="dk1"/>
          </a:fontRef>
        </p:style>
        <p:txBody>
          <a:bodyPr rtlCol="0" anchor="t"/>
          <a:lstStyle/>
          <a:p>
            <a:pPr>
              <a:defRPr/>
            </a:pPr>
            <a:endParaRPr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298495" y="3939578"/>
            <a:ext cx="4226718" cy="1569660"/>
          </a:xfrm>
          <a:prstGeom prst="rect">
            <a:avLst/>
          </a:prstGeom>
        </p:spPr>
        <p:txBody>
          <a:bodyPr wrap="square">
            <a:spAutoFit/>
          </a:bodyPr>
          <a:lstStyle/>
          <a:p>
            <a:pPr>
              <a:defRPr/>
            </a:pPr>
            <a:r>
              <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a:t>
            </a:r>
            <a:r>
              <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財産</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の基本情報（公有財産台帳）の</a:t>
            </a:r>
            <a:r>
              <a:rPr kumimoji="0" lang="ja-JP"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ほか</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保全</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a:t>
            </a:r>
            <a:r>
              <a:rPr kumimoji="0" lang="ja-JP"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データ</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把握</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一元的管理</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ファシリティマネジメント基本方針</a:t>
            </a: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（仮称</a:t>
            </a:r>
            <a:r>
              <a:rPr kumimoji="0" lang="ja-JP"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の策定</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基本方針</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に基づくマネジメントの</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009902322"/>
              </p:ext>
            </p:extLst>
          </p:nvPr>
        </p:nvGraphicFramePr>
        <p:xfrm>
          <a:off x="4525212" y="3939578"/>
          <a:ext cx="4231352" cy="2520277"/>
        </p:xfrm>
        <a:graphic>
          <a:graphicData uri="http://schemas.openxmlformats.org/drawingml/2006/table">
            <a:tbl>
              <a:tblPr>
                <a:tableStyleId>{616DA210-FB5B-4158-B5E0-FEB733F419BA}</a:tableStyleId>
              </a:tblPr>
              <a:tblGrid>
                <a:gridCol w="795569"/>
                <a:gridCol w="725073"/>
                <a:gridCol w="1041191"/>
                <a:gridCol w="1669519"/>
              </a:tblGrid>
              <a:tr h="288069">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rPr>
                        <a:t>公共施設等（建物）類型別の延床面積（平成</a:t>
                      </a:r>
                      <a:r>
                        <a:rPr kumimoji="1" lang="en-US" altLang="ja-JP" sz="1100" u="none" strike="noStrike" kern="1200" cap="none" spc="0" normalizeH="0" baseline="0" noProof="0" dirty="0" smtClean="0">
                          <a:ln>
                            <a:noFill/>
                          </a:ln>
                          <a:effectLst/>
                          <a:uLnTx/>
                          <a:uFillTx/>
                          <a:latin typeface="+mn-ea"/>
                          <a:ea typeface="+mn-ea"/>
                        </a:rPr>
                        <a:t>26</a:t>
                      </a:r>
                      <a:r>
                        <a:rPr kumimoji="1" lang="ja-JP" altLang="en-US" sz="1100" u="none" strike="noStrike" kern="1200" cap="none" spc="0" normalizeH="0" baseline="0" noProof="0" dirty="0" smtClean="0">
                          <a:ln>
                            <a:noFill/>
                          </a:ln>
                          <a:effectLst/>
                          <a:uLnTx/>
                          <a:uFillTx/>
                        </a:rPr>
                        <a:t>年</a:t>
                      </a:r>
                      <a:r>
                        <a:rPr kumimoji="1" lang="en-US" altLang="ja-JP" sz="1100" u="none" strike="noStrike" kern="1200" cap="none" spc="0" normalizeH="0" baseline="0" noProof="0" dirty="0" smtClean="0">
                          <a:ln>
                            <a:noFill/>
                          </a:ln>
                          <a:effectLst/>
                          <a:uLnTx/>
                          <a:uFillTx/>
                          <a:latin typeface="+mn-ea"/>
                          <a:ea typeface="+mn-ea"/>
                        </a:rPr>
                        <a:t>3</a:t>
                      </a:r>
                      <a:r>
                        <a:rPr kumimoji="1" lang="ja-JP" altLang="en-US" sz="1100" u="none" strike="noStrike" kern="1200" cap="none" spc="0" normalizeH="0" baseline="0" noProof="0" dirty="0" smtClean="0">
                          <a:ln>
                            <a:noFill/>
                          </a:ln>
                          <a:effectLst/>
                          <a:uLnTx/>
                          <a:uFillTx/>
                        </a:rPr>
                        <a:t>月末現在）</a:t>
                      </a:r>
                      <a:endParaRPr kumimoji="1" lang="ja-JP" altLang="en-US" sz="1100" b="0" i="0" u="none" strike="noStrike" kern="1200" cap="none" spc="0" normalizeH="0" baseline="0" noProof="0" dirty="0" smtClean="0">
                        <a:ln>
                          <a:noFill/>
                        </a:ln>
                        <a:solidFill>
                          <a:srgbClr val="000000"/>
                        </a:solidFill>
                        <a:effectLst/>
                        <a:uLnTx/>
                        <a:uFillTx/>
                        <a:latin typeface="ＭＳ Ｐゴシック"/>
                        <a:ea typeface="+mn-ea"/>
                      </a:endParaRPr>
                    </a:p>
                  </a:txBody>
                  <a:tcPr marL="9525" marR="9525" marT="9525" marB="0" anchor="ctr">
                    <a:lnL w="12700" cmpd="sng">
                      <a:noFill/>
                    </a:lnL>
                    <a:lnR w="12700" cmpd="sng">
                      <a:noFill/>
                    </a:lnR>
                    <a:lnT w="12700" cmpd="sng">
                      <a:noFill/>
                    </a:lnT>
                  </a:tcPr>
                </a:tc>
                <a:tc hMerge="1">
                  <a:txBody>
                    <a:bodyPr/>
                    <a:lstStyle/>
                    <a:p>
                      <a:pPr algn="ctr" fontAlgn="ctr"/>
                      <a:endParaRPr lang="ja-JP" altLang="en-US" sz="1200" b="0" i="0" u="none" strike="noStrike" dirty="0">
                        <a:solidFill>
                          <a:srgbClr val="000000"/>
                        </a:solidFill>
                        <a:effectLst/>
                        <a:latin typeface="ＭＳ Ｐゴシック"/>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r>
              <a:tr h="249042">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rPr>
                        <a:t>区分</a:t>
                      </a:r>
                      <a:endParaRPr kumimoji="1" lang="ja-JP" altLang="en-US" sz="1100" b="0" i="0" u="none" strike="noStrike" kern="1200" cap="none" spc="0" normalizeH="0" baseline="0" noProof="0" dirty="0" smtClean="0">
                        <a:ln>
                          <a:noFill/>
                        </a:ln>
                        <a:solidFill>
                          <a:srgbClr val="000000"/>
                        </a:solidFill>
                        <a:effectLst/>
                        <a:uLnTx/>
                        <a:uFillTx/>
                        <a:latin typeface="ＭＳ Ｐゴシック"/>
                        <a:ea typeface="+mn-ea"/>
                      </a:endParaRPr>
                    </a:p>
                  </a:txBody>
                  <a:tcPr marL="9525" marR="9525" marT="9525" marB="0" anchor="ctr"/>
                </a:tc>
                <a:tc hMerge="1">
                  <a:txBody>
                    <a:bodyPr/>
                    <a:lstStyle/>
                    <a:p>
                      <a:pPr algn="ctr"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ctr" fontAlgn="ctr"/>
                      <a:r>
                        <a:rPr lang="zh-TW" altLang="en-US" sz="1100" u="none" strike="noStrike" dirty="0">
                          <a:effectLst/>
                          <a:latin typeface="ＭＳ Ｐゴシック" panose="020B0600070205080204" pitchFamily="50" charset="-128"/>
                          <a:ea typeface="ＭＳ Ｐゴシック" panose="020B0600070205080204" pitchFamily="50" charset="-128"/>
                        </a:rPr>
                        <a:t>延床面積（㎡）</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100" u="none" strike="noStrike" dirty="0">
                          <a:effectLst/>
                        </a:rPr>
                        <a:t>例　　示</a:t>
                      </a:r>
                      <a:endParaRPr lang="ja-JP" altLang="en-US" sz="1100" b="0" i="0" u="none" strike="noStrike" dirty="0">
                        <a:solidFill>
                          <a:srgbClr val="000000"/>
                        </a:solidFill>
                        <a:effectLst/>
                        <a:latin typeface="ＭＳ Ｐゴシック"/>
                      </a:endParaRPr>
                    </a:p>
                  </a:txBody>
                  <a:tcPr marL="9525" marR="9525" marT="9525" marB="0" anchor="ctr"/>
                </a:tc>
              </a:tr>
              <a:tr h="249042">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rPr>
                        <a:t>公共用財産</a:t>
                      </a:r>
                      <a:endParaRPr kumimoji="1" lang="ja-JP" altLang="en-US" sz="1100" b="0" i="0" u="none" strike="noStrike" kern="1200" cap="none" spc="0" normalizeH="0" baseline="0" noProof="0" dirty="0" smtClean="0">
                        <a:ln>
                          <a:noFill/>
                        </a:ln>
                        <a:solidFill>
                          <a:srgbClr val="000000"/>
                        </a:solidFill>
                        <a:effectLst/>
                        <a:uLnTx/>
                        <a:uFillTx/>
                        <a:latin typeface="ＭＳ Ｐゴシック"/>
                        <a:ea typeface="+mn-ea"/>
                      </a:endParaRPr>
                    </a:p>
                  </a:txBody>
                  <a:tcPr marL="9525" marR="9525" marT="9525" marB="0" anchor="ctr"/>
                </a:tc>
                <a:tc>
                  <a:txBody>
                    <a:bodyPr/>
                    <a:lstStyle/>
                    <a:p>
                      <a:pPr algn="l" fontAlgn="ctr"/>
                      <a:r>
                        <a:rPr lang="ja-JP" altLang="en-US" sz="1100" u="none" strike="noStrike" dirty="0">
                          <a:effectLst/>
                        </a:rPr>
                        <a:t>公営住宅</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9,064,095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tr>
              <a:tr h="249042">
                <a:tc v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学校</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2,495,157 </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tr>
              <a:tr h="249042">
                <a:tc v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smtClean="0">
                          <a:effectLst/>
                        </a:rPr>
                        <a:t>その他</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757,948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福祉施設、体育館など</a:t>
                      </a:r>
                      <a:endParaRPr lang="ja-JP" altLang="en-US" sz="1100" b="0" i="0" u="none" strike="noStrike">
                        <a:solidFill>
                          <a:srgbClr val="000000"/>
                        </a:solidFill>
                        <a:effectLst/>
                        <a:latin typeface="ＭＳ Ｐゴシック"/>
                      </a:endParaRPr>
                    </a:p>
                  </a:txBody>
                  <a:tcPr marL="9525" marR="9525" marT="9525" marB="0" anchor="ctr"/>
                </a:tc>
              </a:tr>
              <a:tr h="249042">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rPr>
                        <a:t>行政機関</a:t>
                      </a:r>
                      <a:endParaRPr kumimoji="1" lang="ja-JP" altLang="en-US" sz="1100" b="0" i="0" u="none" strike="noStrike" kern="1200" cap="none" spc="0" normalizeH="0" baseline="0" noProof="0" dirty="0" smtClean="0">
                        <a:ln>
                          <a:noFill/>
                        </a:ln>
                        <a:solidFill>
                          <a:srgbClr val="000000"/>
                        </a:solidFill>
                        <a:effectLst/>
                        <a:uLnTx/>
                        <a:uFillTx/>
                        <a:latin typeface="ＭＳ Ｐゴシック"/>
                        <a:ea typeface="+mn-ea"/>
                      </a:endParaRPr>
                    </a:p>
                  </a:txBody>
                  <a:tcPr marL="9525" marR="9525" marT="9525" marB="0" anchor="ctr"/>
                </a:tc>
                <a:tc>
                  <a:txBody>
                    <a:bodyPr/>
                    <a:lstStyle/>
                    <a:p>
                      <a:pPr algn="l" fontAlgn="ctr"/>
                      <a:r>
                        <a:rPr lang="ja-JP" altLang="en-US" sz="1100" u="none" strike="noStrike">
                          <a:effectLst/>
                        </a:rPr>
                        <a:t>警察施設</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smtClean="0">
                          <a:effectLst/>
                        </a:rPr>
                        <a:t>518,578 </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r>
              <a:tr h="249042">
                <a:tc v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本庁舎</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smtClean="0">
                          <a:effectLst/>
                        </a:rPr>
                        <a:t>253,613 </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r>
              <a:tr h="239872">
                <a:tc v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smtClean="0">
                          <a:effectLst/>
                        </a:rPr>
                        <a:t>その他</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243,659 </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保健所、府税事務所など</a:t>
                      </a:r>
                      <a:endParaRPr lang="ja-JP" altLang="en-US" sz="1100" b="0" i="0" u="none" strike="noStrike" dirty="0">
                        <a:solidFill>
                          <a:srgbClr val="000000"/>
                        </a:solidFill>
                        <a:effectLst/>
                        <a:latin typeface="ＭＳ Ｐゴシック"/>
                      </a:endParaRPr>
                    </a:p>
                  </a:txBody>
                  <a:tcPr marL="9525" marR="9525" marT="9525" marB="0" anchor="ctr"/>
                </a:tc>
              </a:tr>
              <a:tr h="249042">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rPr>
                        <a:t>その他</a:t>
                      </a:r>
                      <a:endParaRPr kumimoji="1" lang="ja-JP" altLang="en-US" sz="1100" b="0" i="0" u="none" strike="noStrike" kern="1200" cap="none" spc="0" normalizeH="0" baseline="0" noProof="0" dirty="0" smtClean="0">
                        <a:ln>
                          <a:noFill/>
                        </a:ln>
                        <a:solidFill>
                          <a:srgbClr val="000000"/>
                        </a:solidFill>
                        <a:effectLst/>
                        <a:uLnTx/>
                        <a:uFillTx/>
                        <a:latin typeface="ＭＳ Ｐゴシック"/>
                        <a:ea typeface="+mn-ea"/>
                      </a:endParaRPr>
                    </a:p>
                  </a:txBody>
                  <a:tcPr marL="9525" marR="9525" marT="9525" marB="0" anchor="ctr"/>
                </a:tc>
                <a:tc hMerge="1">
                  <a:txBody>
                    <a:bodyPr/>
                    <a:lstStyle/>
                    <a:p>
                      <a:pPr algn="l"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458,060 </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ポンプ場など</a:t>
                      </a:r>
                      <a:endParaRPr lang="ja-JP" altLang="en-US" sz="1100" b="0" i="0" u="none" strike="noStrike">
                        <a:solidFill>
                          <a:srgbClr val="000000"/>
                        </a:solidFill>
                        <a:effectLst/>
                        <a:latin typeface="ＭＳ Ｐゴシック"/>
                      </a:endParaRPr>
                    </a:p>
                  </a:txBody>
                  <a:tcPr marL="9525" marR="9525" marT="9525" marB="0" anchor="ctr"/>
                </a:tc>
              </a:tr>
              <a:tr h="249042">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smtClean="0">
                          <a:ln>
                            <a:noFill/>
                          </a:ln>
                          <a:effectLst/>
                          <a:uLnTx/>
                          <a:uFillTx/>
                        </a:rPr>
                        <a:t>合　　計</a:t>
                      </a:r>
                      <a:endParaRPr kumimoji="1" lang="ja-JP" altLang="en-US" sz="1100" b="0" i="0" u="none" strike="noStrike" kern="1200" cap="none" spc="0" normalizeH="0" baseline="0" noProof="0" dirty="0" smtClean="0">
                        <a:ln>
                          <a:noFill/>
                        </a:ln>
                        <a:solidFill>
                          <a:srgbClr val="000000"/>
                        </a:solidFill>
                        <a:effectLst/>
                        <a:uLnTx/>
                        <a:uFillTx/>
                        <a:latin typeface="ＭＳ Ｐゴシック"/>
                        <a:ea typeface="+mn-ea"/>
                      </a:endParaRPr>
                    </a:p>
                  </a:txBody>
                  <a:tcPr marL="9525" marR="9525" marT="9525" marB="0" anchor="ctr"/>
                </a:tc>
                <a:tc hMerge="1">
                  <a:txBody>
                    <a:bodyPr/>
                    <a:lstStyle/>
                    <a:p>
                      <a:pPr algn="ctr" fontAlgn="ct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13,791,110 </a:t>
                      </a:r>
                      <a:endParaRPr lang="en-US" altLang="ja-JP"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tr>
            </a:tbl>
          </a:graphicData>
        </a:graphic>
      </p:graphicFrame>
      <p:sp>
        <p:nvSpPr>
          <p:cNvPr id="2" name="正方形/長方形 1"/>
          <p:cNvSpPr/>
          <p:nvPr/>
        </p:nvSpPr>
        <p:spPr>
          <a:xfrm>
            <a:off x="369292" y="908720"/>
            <a:ext cx="8471748" cy="2800767"/>
          </a:xfrm>
          <a:prstGeom prst="rect">
            <a:avLst/>
          </a:prstGeom>
        </p:spPr>
        <p:txBody>
          <a:bodyPr wrap="square">
            <a:spAutoFit/>
          </a:bodyPr>
          <a:lstStyle/>
          <a:p>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ねらい（効果）</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公共</a:t>
            </a:r>
            <a:r>
              <a:rPr lang="ja-JP" altLang="en-US" sz="1600" b="1"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施設等の長寿命化</a:t>
            </a:r>
            <a:endParaRPr lang="en-US" altLang="ja-JP" sz="1600" b="1"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施設</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等を計画的に</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管理・修繕</a:t>
            </a:r>
            <a:r>
              <a:rPr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（予防保全）</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ことにより</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、できる</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限り長期にわたり安全・</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安心に　</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利用できる</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ように</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、その長寿</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命化をめざします</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（効果）・</a:t>
            </a:r>
            <a:r>
              <a:rPr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r>
              <a:rPr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等の建設や</a:t>
            </a:r>
            <a:r>
              <a:rPr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維持管理等</a:t>
            </a:r>
            <a:r>
              <a:rPr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に要する総費用（ライフサイクルコスト）の縮減</a:t>
            </a:r>
            <a:endParaRPr lang="en-US" altLang="ja-JP"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・施設</a:t>
            </a:r>
            <a:r>
              <a:rPr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等の建替時期を分散することで、毎年度の財政負担を平準化</a:t>
            </a:r>
            <a:endParaRPr lang="en-US" altLang="ja-JP"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1"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公共</a:t>
            </a:r>
            <a:r>
              <a:rPr kumimoji="0" lang="ja-JP" altLang="en-US" sz="1600" b="1"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施設等の総量最適化、有効活用</a:t>
            </a:r>
            <a:endPar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公共</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施設等の劣化や利用状況等を</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把握しながら</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、既存施設等の有効活用（</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組み換え</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図り</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つつ、常にその総量の最適化をめざします。</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（効果）・</a:t>
            </a:r>
            <a:r>
              <a:rPr kumimoji="0"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必要</a:t>
            </a:r>
            <a:r>
              <a:rPr kumimoji="0" lang="ja-JP" altLang="en-US" sz="1600" kern="0" dirty="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とされる規模に適正化・縮小、低未利用財産の有効活用・売却</a:t>
            </a:r>
            <a:r>
              <a:rPr kumimoji="0" lang="ja-JP" altLang="en-US"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kumimoji="0" lang="en-US" altLang="ja-JP" sz="1600" kern="0" dirty="0" smtClean="0">
              <a:ln w="3175" cmpd="sng">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163100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22208" y="3780285"/>
            <a:ext cx="7652316" cy="2541460"/>
          </a:xfrm>
          <a:prstGeom prst="roundRect">
            <a:avLst>
              <a:gd name="adj" fmla="val 12919"/>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l="50000" t="50000" r="50000" b="50000"/>
            </a:path>
            <a:tileRect/>
          </a:gradFill>
          <a:ln w="9525">
            <a:noFill/>
          </a:ln>
          <a:effectLst>
            <a:softEdge rad="12700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23" name="正方形/長方形 22"/>
          <p:cNvSpPr/>
          <p:nvPr/>
        </p:nvSpPr>
        <p:spPr>
          <a:xfrm>
            <a:off x="292120" y="188173"/>
            <a:ext cx="8433036" cy="369332"/>
          </a:xfrm>
          <a:prstGeom prst="rect">
            <a:avLst/>
          </a:prstGeom>
        </p:spPr>
        <p:txBody>
          <a:bodyPr wrap="square">
            <a:spAutoFit/>
          </a:bodyPr>
          <a:lstStyle/>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 name="直線コネクタ 24"/>
          <p:cNvCxnSpPr/>
          <p:nvPr/>
        </p:nvCxnSpPr>
        <p:spPr>
          <a:xfrm>
            <a:off x="160044" y="640571"/>
            <a:ext cx="8784976" cy="0"/>
          </a:xfrm>
          <a:prstGeom prst="line">
            <a:avLst/>
          </a:prstGeom>
          <a:noFill/>
          <a:ln w="38100" cap="flat" cmpd="sng" algn="ctr">
            <a:solidFill>
              <a:srgbClr val="7FD13B"/>
            </a:solidFill>
            <a:prstDash val="solid"/>
          </a:ln>
          <a:effectLst>
            <a:outerShdw blurRad="40000" dist="23000" dir="5400000" rotWithShape="0">
              <a:srgbClr val="000000">
                <a:alpha val="35000"/>
              </a:srgbClr>
            </a:outerShdw>
          </a:effectLst>
        </p:spPr>
      </p:cxnSp>
      <p:sp>
        <p:nvSpPr>
          <p:cNvPr id="26" name="正方形/長方形 25"/>
          <p:cNvSpPr/>
          <p:nvPr/>
        </p:nvSpPr>
        <p:spPr>
          <a:xfrm>
            <a:off x="160044" y="1340768"/>
            <a:ext cx="8682090" cy="1554272"/>
          </a:xfrm>
          <a:prstGeom prst="rect">
            <a:avLst/>
          </a:prstGeom>
          <a:ln>
            <a:solidFill>
              <a:schemeClr val="tx1"/>
            </a:solidFill>
          </a:ln>
        </p:spPr>
        <p:txBody>
          <a:bodyPr wrap="square">
            <a:spAutoFit/>
          </a:bodyPr>
          <a:lstStyle/>
          <a:p>
            <a:pPr marL="180975" indent="-180975">
              <a:lnSpc>
                <a:spcPts val="1900"/>
              </a:lnSpc>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構造はじめ社会環境が大きく変化していく中、これからは、行政、民間の幅広い連携・ネットワークで社会全体を支えていく必要があります。このため、行政間の役割分担の最適化や連携強化を一層進めるとともに、特に民間との新たなパートナーシップとして、連携領域を拡張し、公民</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の幅広い連携・</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ネットワーク（総合力の発揮）により、政策目標の効果的な実現をめざすことが重要です。</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府は広域自治体として、連携・ネットワークの起点となって、大きな方向性と共通基盤（プラットフォーム）を提示し、関係主体の強みを束ねる役割</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（プロデュース</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）を積極的に担います。　</a:t>
            </a:r>
            <a:endParaRPr kumimoji="0" lang="ja-JP" altLang="en-US" sz="1600" kern="0" dirty="0" smtClean="0">
              <a:solidFill>
                <a:prstClr val="black"/>
              </a:solidFill>
            </a:endParaRPr>
          </a:p>
        </p:txBody>
      </p:sp>
      <p:sp>
        <p:nvSpPr>
          <p:cNvPr id="31" name="正方形/長方形 30"/>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41</a:t>
            </a:fld>
            <a:endParaRPr lang="ja-JP" altLang="en-US" dirty="0">
              <a:solidFill>
                <a:prstClr val="black"/>
              </a:solidFill>
            </a:endParaRPr>
          </a:p>
        </p:txBody>
      </p:sp>
      <p:sp>
        <p:nvSpPr>
          <p:cNvPr id="4" name="正方形/長方形 3"/>
          <p:cNvSpPr/>
          <p:nvPr/>
        </p:nvSpPr>
        <p:spPr>
          <a:xfrm>
            <a:off x="160044" y="908719"/>
            <a:ext cx="3203121" cy="348813"/>
          </a:xfrm>
          <a:prstGeom prst="rect">
            <a:avLst/>
          </a:prstGeom>
        </p:spPr>
        <p:txBody>
          <a:bodyPr wrap="none">
            <a:spAutoFit/>
          </a:bodyPr>
          <a:lstStyle/>
          <a:p>
            <a:pPr marL="180975" lvl="0" indent="-180975">
              <a:lnSpc>
                <a:spcPts val="2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総合力の発揮の基本的</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スタンス</a:t>
            </a:r>
            <a:endParaRPr kumimoji="0" lang="en-US" altLang="ja-JP"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322208" y="3479542"/>
            <a:ext cx="7652316" cy="2842203"/>
            <a:chOff x="322208" y="3479542"/>
            <a:chExt cx="7652316" cy="2842203"/>
          </a:xfrm>
        </p:grpSpPr>
        <p:sp>
          <p:nvSpPr>
            <p:cNvPr id="20" name="角丸四角形 19"/>
            <p:cNvSpPr/>
            <p:nvPr/>
          </p:nvSpPr>
          <p:spPr>
            <a:xfrm>
              <a:off x="322208" y="3780285"/>
              <a:ext cx="7652316" cy="2541460"/>
            </a:xfrm>
            <a:prstGeom prst="roundRect">
              <a:avLst>
                <a:gd name="adj" fmla="val 12919"/>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l="50000" t="50000" r="50000" b="50000"/>
              </a:path>
              <a:tileRect/>
            </a:gradFill>
            <a:ln w="9525">
              <a:noFill/>
            </a:ln>
            <a:effectLst>
              <a:softEdge rad="12700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grpSp>
          <p:nvGrpSpPr>
            <p:cNvPr id="21" name="グループ化 20"/>
            <p:cNvGrpSpPr/>
            <p:nvPr/>
          </p:nvGrpSpPr>
          <p:grpSpPr>
            <a:xfrm>
              <a:off x="683568" y="3479542"/>
              <a:ext cx="6984776" cy="2653001"/>
              <a:chOff x="403861" y="3957169"/>
              <a:chExt cx="6984776" cy="2653001"/>
            </a:xfrm>
          </p:grpSpPr>
          <p:sp>
            <p:nvSpPr>
              <p:cNvPr id="28" name="正方形/長方形 27"/>
              <p:cNvSpPr/>
              <p:nvPr/>
            </p:nvSpPr>
            <p:spPr>
              <a:xfrm>
                <a:off x="403861" y="3957169"/>
                <a:ext cx="1572498" cy="300743"/>
              </a:xfrm>
              <a:prstGeom prst="rect">
                <a:avLst/>
              </a:prstGeom>
              <a:no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総合力</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の発揮</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9" name="グループ化 28"/>
              <p:cNvGrpSpPr/>
              <p:nvPr/>
            </p:nvGrpSpPr>
            <p:grpSpPr>
              <a:xfrm>
                <a:off x="681381" y="4437112"/>
                <a:ext cx="6707256" cy="658763"/>
                <a:chOff x="318947" y="3064809"/>
                <a:chExt cx="2061767" cy="3424531"/>
              </a:xfrm>
            </p:grpSpPr>
            <p:sp>
              <p:nvSpPr>
                <p:cNvPr id="37" name="ホームベース 36"/>
                <p:cNvSpPr/>
                <p:nvPr/>
              </p:nvSpPr>
              <p:spPr>
                <a:xfrm>
                  <a:off x="318947" y="3064809"/>
                  <a:ext cx="2061767" cy="3424531"/>
                </a:xfrm>
                <a:prstGeom prst="homePlate">
                  <a:avLst>
                    <a:gd name="adj" fmla="val 8325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ln>
                <a:effectLst>
                  <a:outerShdw blurRad="107950" dist="12700" dir="5400000" algn="ctr">
                    <a:srgbClr val="000000"/>
                  </a:outerShdw>
                  <a:softEdge rad="3175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38" name="正方形/長方形 37"/>
                <p:cNvSpPr/>
                <p:nvPr/>
              </p:nvSpPr>
              <p:spPr>
                <a:xfrm>
                  <a:off x="897683" y="3964943"/>
                  <a:ext cx="1222846" cy="1439959"/>
                </a:xfrm>
                <a:prstGeom prst="rect">
                  <a:avLst/>
                </a:prstGeom>
                <a:noFill/>
                <a:ln w="15875">
                  <a:noFill/>
                </a:ln>
              </p:spPr>
              <p:txBody>
                <a:bodyPr wrap="square">
                  <a:spAutoFit/>
                </a:bodyPr>
                <a:lstStyle/>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（国、関西広域連合、府市連携、市町村との連携）</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grpSp>
          <p:grpSp>
            <p:nvGrpSpPr>
              <p:cNvPr id="30" name="グループ化 29"/>
              <p:cNvGrpSpPr/>
              <p:nvPr/>
            </p:nvGrpSpPr>
            <p:grpSpPr>
              <a:xfrm>
                <a:off x="686392" y="5199259"/>
                <a:ext cx="6702244" cy="658763"/>
                <a:chOff x="316694" y="3111351"/>
                <a:chExt cx="2060227" cy="3424531"/>
              </a:xfrm>
            </p:grpSpPr>
            <p:sp>
              <p:nvSpPr>
                <p:cNvPr id="35" name="ホームベース 34"/>
                <p:cNvSpPr/>
                <p:nvPr/>
              </p:nvSpPr>
              <p:spPr>
                <a:xfrm>
                  <a:off x="316694" y="3111351"/>
                  <a:ext cx="2060227" cy="3424531"/>
                </a:xfrm>
                <a:prstGeom prst="homePlate">
                  <a:avLst>
                    <a:gd name="adj" fmla="val 8325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ln>
                <a:effectLst>
                  <a:outerShdw blurRad="107950" dist="12700" dir="5400000" algn="ctr">
                    <a:srgbClr val="000000"/>
                  </a:outerShdw>
                  <a:softEdge rad="3175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36" name="正方形/長方形 35"/>
                <p:cNvSpPr/>
                <p:nvPr/>
              </p:nvSpPr>
              <p:spPr>
                <a:xfrm>
                  <a:off x="893890" y="3865913"/>
                  <a:ext cx="1438077" cy="1439959"/>
                </a:xfrm>
                <a:prstGeom prst="rect">
                  <a:avLst/>
                </a:prstGeom>
                <a:noFill/>
                <a:ln w="15875">
                  <a:noFill/>
                </a:ln>
              </p:spPr>
              <p:txBody>
                <a:bodyPr wrap="square">
                  <a:spAutoFit/>
                </a:bodyPr>
                <a:lstStyle/>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200" dirty="0">
                      <a:solidFill>
                        <a:prstClr val="black"/>
                      </a:solidFill>
                      <a:latin typeface="HG丸ｺﾞｼｯｸM-PRO" panose="020F0600000000000000" pitchFamily="50" charset="-128"/>
                      <a:ea typeface="HG丸ｺﾞｼｯｸM-PRO" panose="020F0600000000000000" pitchFamily="50" charset="-128"/>
                    </a:rPr>
                    <a:t>新たなパートナーシップの</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構築、公民戦略連携デスクの設置）</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grpSp>
          <p:grpSp>
            <p:nvGrpSpPr>
              <p:cNvPr id="32" name="グループ化 31"/>
              <p:cNvGrpSpPr/>
              <p:nvPr/>
            </p:nvGrpSpPr>
            <p:grpSpPr>
              <a:xfrm>
                <a:off x="681382" y="5951407"/>
                <a:ext cx="6707253" cy="658763"/>
                <a:chOff x="310245" y="2859024"/>
                <a:chExt cx="2061766" cy="3424531"/>
              </a:xfrm>
            </p:grpSpPr>
            <p:sp>
              <p:nvSpPr>
                <p:cNvPr id="33" name="ホームベース 32"/>
                <p:cNvSpPr/>
                <p:nvPr/>
              </p:nvSpPr>
              <p:spPr>
                <a:xfrm>
                  <a:off x="310245" y="2859024"/>
                  <a:ext cx="2061766" cy="3424531"/>
                </a:xfrm>
                <a:prstGeom prst="homePlate">
                  <a:avLst>
                    <a:gd name="adj" fmla="val 8325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noFill/>
                </a:ln>
                <a:effectLst>
                  <a:outerShdw blurRad="107950" dist="12700" dir="5400000" algn="ctr">
                    <a:srgbClr val="000000"/>
                  </a:outerShdw>
                  <a:softEdge rad="3175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34" name="正方形/長方形 33"/>
                <p:cNvSpPr/>
                <p:nvPr/>
              </p:nvSpPr>
              <p:spPr>
                <a:xfrm>
                  <a:off x="888981" y="3667852"/>
                  <a:ext cx="1328088" cy="1439959"/>
                </a:xfrm>
                <a:prstGeom prst="rect">
                  <a:avLst/>
                </a:prstGeom>
                <a:noFill/>
                <a:ln w="15875">
                  <a:noFill/>
                </a:ln>
              </p:spPr>
              <p:txBody>
                <a:bodyPr wrap="square">
                  <a:spAutoFit/>
                </a:bodyPr>
                <a:lstStyle/>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（課題解決型プロジェクトチームの活用、事業間連携等）</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grpSp>
        </p:grpSp>
        <p:sp>
          <p:nvSpPr>
            <p:cNvPr id="22" name="角丸四角形 21"/>
            <p:cNvSpPr/>
            <p:nvPr/>
          </p:nvSpPr>
          <p:spPr>
            <a:xfrm>
              <a:off x="1043608" y="4100879"/>
              <a:ext cx="1882721" cy="340519"/>
            </a:xfrm>
            <a:prstGeom prst="roundRect">
              <a:avLst/>
            </a:prstGeom>
            <a:solidFill>
              <a:schemeClr val="accent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行政間連携の強化</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1043606" y="4866784"/>
              <a:ext cx="1882723" cy="340519"/>
            </a:xfrm>
            <a:prstGeom prst="roundRect">
              <a:avLst/>
            </a:prstGeom>
            <a:solidFill>
              <a:schemeClr val="accent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拡張</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1043605" y="5617477"/>
              <a:ext cx="1882723" cy="340519"/>
            </a:xfrm>
            <a:prstGeom prst="roundRect">
              <a:avLst/>
            </a:prstGeom>
            <a:solidFill>
              <a:schemeClr val="accent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庁内連携の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3749342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292120" y="188173"/>
            <a:ext cx="8433036" cy="369332"/>
          </a:xfrm>
          <a:prstGeom prst="rect">
            <a:avLst/>
          </a:prstGeom>
        </p:spPr>
        <p:txBody>
          <a:bodyPr wrap="square">
            <a:spAutoFit/>
          </a:bodyPr>
          <a:lstStyle/>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 name="直線コネクタ 24"/>
          <p:cNvCxnSpPr/>
          <p:nvPr/>
        </p:nvCxnSpPr>
        <p:spPr>
          <a:xfrm>
            <a:off x="160044" y="640571"/>
            <a:ext cx="8784976" cy="0"/>
          </a:xfrm>
          <a:prstGeom prst="line">
            <a:avLst/>
          </a:prstGeom>
          <a:noFill/>
          <a:ln w="38100" cap="flat" cmpd="sng" algn="ctr">
            <a:solidFill>
              <a:srgbClr val="7FD13B"/>
            </a:solidFill>
            <a:prstDash val="solid"/>
          </a:ln>
          <a:effectLst>
            <a:outerShdw blurRad="40000" dist="23000" dir="5400000" rotWithShape="0">
              <a:srgbClr val="000000">
                <a:alpha val="35000"/>
              </a:srgbClr>
            </a:outerShdw>
          </a:effectLst>
        </p:spPr>
      </p:cxnSp>
      <p:sp>
        <p:nvSpPr>
          <p:cNvPr id="50" name="正方形/長方形 49"/>
          <p:cNvSpPr/>
          <p:nvPr/>
        </p:nvSpPr>
        <p:spPr>
          <a:xfrm>
            <a:off x="2569612" y="836712"/>
            <a:ext cx="3858172" cy="432048"/>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solidFill>
                  <a:prstClr val="black"/>
                </a:solidFill>
              </a:rPr>
              <a:t>「総合力の発揮」のイメージ</a:t>
            </a:r>
          </a:p>
        </p:txBody>
      </p:sp>
      <p:sp>
        <p:nvSpPr>
          <p:cNvPr id="39" name="角丸四角形 38"/>
          <p:cNvSpPr/>
          <p:nvPr/>
        </p:nvSpPr>
        <p:spPr>
          <a:xfrm>
            <a:off x="19051" y="1362075"/>
            <a:ext cx="9105899" cy="5071590"/>
          </a:xfrm>
          <a:prstGeom prst="roundRect">
            <a:avLst>
              <a:gd name="adj" fmla="val 4099"/>
            </a:avLst>
          </a:prstGeom>
          <a:blipFill>
            <a:blip r:embed="rId2"/>
            <a:tile tx="0" ty="0" sx="100000" sy="100000" flip="none" algn="tl"/>
          </a:blipFill>
          <a:ln w="15875"/>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43" name="円/楕円 42"/>
          <p:cNvSpPr/>
          <p:nvPr/>
        </p:nvSpPr>
        <p:spPr>
          <a:xfrm>
            <a:off x="2843808" y="2065182"/>
            <a:ext cx="6236791" cy="4209895"/>
          </a:xfrm>
          <a:prstGeom prst="ellipse">
            <a:avLst/>
          </a:prstGeom>
          <a:gradFill>
            <a:gsLst>
              <a:gs pos="0">
                <a:schemeClr val="accent6">
                  <a:tint val="50000"/>
                  <a:satMod val="300000"/>
                </a:schemeClr>
              </a:gs>
              <a:gs pos="70000">
                <a:schemeClr val="accent6">
                  <a:tint val="37000"/>
                  <a:satMod val="300000"/>
                </a:schemeClr>
              </a:gs>
              <a:gs pos="100000">
                <a:schemeClr val="accent6">
                  <a:tint val="15000"/>
                  <a:satMod val="350000"/>
                </a:schemeClr>
              </a:gs>
            </a:gsLst>
          </a:gradFill>
          <a:ln>
            <a:noFill/>
          </a:ln>
          <a:scene3d>
            <a:camera prst="orthographicFront"/>
            <a:lightRig rig="threePt" dir="t"/>
          </a:scene3d>
          <a:sp3d>
            <a:bevelT w="95250" h="95250"/>
          </a:sp3d>
        </p:spPr>
        <p:style>
          <a:lnRef idx="1">
            <a:schemeClr val="accent6"/>
          </a:lnRef>
          <a:fillRef idx="2">
            <a:schemeClr val="accent6"/>
          </a:fillRef>
          <a:effectRef idx="1">
            <a:schemeClr val="accent6"/>
          </a:effectRef>
          <a:fontRef idx="minor">
            <a:schemeClr val="dk1"/>
          </a:fontRef>
        </p:style>
        <p:txBody>
          <a:bodyPr rtlCol="0" anchor="t"/>
          <a:lstStyle/>
          <a:p>
            <a:pPr algn="ctr"/>
            <a:endParaRPr lang="en-US" altLang="ja-JP" dirty="0">
              <a:solidFill>
                <a:prstClr val="black"/>
              </a:solidFill>
            </a:endParaRPr>
          </a:p>
        </p:txBody>
      </p:sp>
      <p:grpSp>
        <p:nvGrpSpPr>
          <p:cNvPr id="2" name="グループ化 1"/>
          <p:cNvGrpSpPr/>
          <p:nvPr/>
        </p:nvGrpSpPr>
        <p:grpSpPr>
          <a:xfrm>
            <a:off x="66754" y="1340768"/>
            <a:ext cx="9085977" cy="4799499"/>
            <a:chOff x="66754" y="2383313"/>
            <a:chExt cx="9085977" cy="4172020"/>
          </a:xfrm>
        </p:grpSpPr>
        <p:sp>
          <p:nvSpPr>
            <p:cNvPr id="42" name="角丸四角形 41"/>
            <p:cNvSpPr/>
            <p:nvPr/>
          </p:nvSpPr>
          <p:spPr>
            <a:xfrm>
              <a:off x="553182" y="2563017"/>
              <a:ext cx="3528392" cy="2491834"/>
            </a:xfrm>
            <a:prstGeom prst="roundRect">
              <a:avLst>
                <a:gd name="adj" fmla="val 32034"/>
              </a:avLst>
            </a:prstGeom>
            <a:gradFill>
              <a:gsLst>
                <a:gs pos="0">
                  <a:schemeClr val="accent3">
                    <a:lumMod val="60000"/>
                    <a:lumOff val="40000"/>
                  </a:schemeClr>
                </a:gs>
                <a:gs pos="35000">
                  <a:schemeClr val="accent3">
                    <a:lumMod val="40000"/>
                    <a:lumOff val="60000"/>
                  </a:schemeClr>
                </a:gs>
                <a:gs pos="100000">
                  <a:schemeClr val="accent3">
                    <a:lumMod val="20000"/>
                    <a:lumOff val="80000"/>
                  </a:schemeClr>
                </a:gs>
              </a:gsLst>
            </a:gradFill>
            <a:ln>
              <a:no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36000" tIns="36000" rIns="36000" bIns="36000" rtlCol="0" anchor="t" anchorCtr="0"/>
            <a:lstStyle/>
            <a:p>
              <a:pPr algn="ctr"/>
              <a:r>
                <a:rPr lang="ja-JP" altLang="en-US" dirty="0" smtClean="0">
                  <a:solidFill>
                    <a:prstClr val="black"/>
                  </a:solidFill>
                </a:rPr>
                <a:t>　　関西</a:t>
              </a:r>
              <a:r>
                <a:rPr lang="ja-JP" altLang="en-US" dirty="0">
                  <a:solidFill>
                    <a:prstClr val="black"/>
                  </a:solidFill>
                </a:rPr>
                <a:t>広域連合</a:t>
              </a:r>
              <a:endParaRPr lang="en-US" altLang="ja-JP" dirty="0">
                <a:solidFill>
                  <a:prstClr val="black"/>
                </a:solidFill>
              </a:endParaRPr>
            </a:p>
            <a:p>
              <a:pPr algn="ctr"/>
              <a:r>
                <a:rPr lang="ja-JP" altLang="en-US" sz="1600" dirty="0" smtClean="0">
                  <a:solidFill>
                    <a:prstClr val="black"/>
                  </a:solidFill>
                </a:rPr>
                <a:t>　　</a:t>
              </a:r>
              <a:r>
                <a:rPr lang="ja-JP" altLang="en-US" sz="1400" dirty="0" smtClean="0">
                  <a:solidFill>
                    <a:prstClr val="black"/>
                  </a:solidFill>
                </a:rPr>
                <a:t>（</a:t>
              </a:r>
              <a:r>
                <a:rPr lang="ja-JP" altLang="en-US" sz="1400" dirty="0">
                  <a:solidFill>
                    <a:prstClr val="black"/>
                  </a:solidFill>
                </a:rPr>
                <a:t>府県／政令市</a:t>
              </a:r>
              <a:r>
                <a:rPr lang="ja-JP" altLang="en-US" sz="1400" dirty="0" smtClean="0">
                  <a:solidFill>
                    <a:prstClr val="black"/>
                  </a:solidFill>
                </a:rPr>
                <a:t>）</a:t>
              </a:r>
              <a:endParaRPr lang="en-US" altLang="ja-JP" sz="1400" dirty="0" smtClean="0">
                <a:solidFill>
                  <a:prstClr val="black"/>
                </a:solidFill>
              </a:endParaRPr>
            </a:p>
            <a:p>
              <a:pPr algn="ctr"/>
              <a:endParaRPr lang="en-US" altLang="ja-JP" sz="1400" dirty="0">
                <a:solidFill>
                  <a:prstClr val="black"/>
                </a:solidFill>
              </a:endParaRPr>
            </a:p>
            <a:p>
              <a:pPr algn="ctr"/>
              <a:endParaRPr lang="en-US" altLang="ja-JP" sz="1400" dirty="0" smtClean="0">
                <a:solidFill>
                  <a:prstClr val="black"/>
                </a:solidFill>
              </a:endParaRPr>
            </a:p>
            <a:p>
              <a:pPr algn="ctr"/>
              <a:endParaRPr lang="en-US" altLang="ja-JP" sz="1600" dirty="0">
                <a:solidFill>
                  <a:prstClr val="black"/>
                </a:solidFill>
              </a:endParaRPr>
            </a:p>
            <a:p>
              <a:pPr algn="ctr"/>
              <a:endParaRPr lang="en-US" altLang="ja-JP" sz="1600" dirty="0" smtClean="0">
                <a:solidFill>
                  <a:prstClr val="black"/>
                </a:solidFill>
              </a:endParaRPr>
            </a:p>
            <a:p>
              <a:pPr algn="ctr"/>
              <a:endParaRPr lang="en-US" altLang="ja-JP" sz="1600" dirty="0">
                <a:solidFill>
                  <a:prstClr val="black"/>
                </a:solidFill>
              </a:endParaRPr>
            </a:p>
          </p:txBody>
        </p:sp>
        <p:sp>
          <p:nvSpPr>
            <p:cNvPr id="44" name="円/楕円 43"/>
            <p:cNvSpPr/>
            <p:nvPr/>
          </p:nvSpPr>
          <p:spPr>
            <a:xfrm>
              <a:off x="3029476" y="3249070"/>
              <a:ext cx="3275982" cy="3060250"/>
            </a:xfrm>
            <a:prstGeom prst="ellipse">
              <a:avLst/>
            </a:prstGeom>
            <a:gradFill>
              <a:gsLst>
                <a:gs pos="0">
                  <a:schemeClr val="accent6">
                    <a:tint val="50000"/>
                    <a:satMod val="300000"/>
                  </a:schemeClr>
                </a:gs>
                <a:gs pos="70000">
                  <a:schemeClr val="accent6">
                    <a:tint val="37000"/>
                    <a:satMod val="300000"/>
                  </a:schemeClr>
                </a:gs>
                <a:gs pos="100000">
                  <a:schemeClr val="accent6">
                    <a:tint val="15000"/>
                    <a:satMod val="350000"/>
                  </a:schemeClr>
                </a:gs>
              </a:gsLst>
            </a:gradFill>
            <a:ln>
              <a:solidFill>
                <a:schemeClr val="accent6">
                  <a:shade val="95000"/>
                  <a:satMod val="105000"/>
                </a:schemeClr>
              </a:solidFill>
              <a:prstDash val="lgDash"/>
            </a:ln>
          </p:spPr>
          <p:style>
            <a:lnRef idx="1">
              <a:schemeClr val="accent6"/>
            </a:lnRef>
            <a:fillRef idx="2">
              <a:schemeClr val="accent6"/>
            </a:fillRef>
            <a:effectRef idx="1">
              <a:schemeClr val="accent6"/>
            </a:effectRef>
            <a:fontRef idx="minor">
              <a:schemeClr val="dk1"/>
            </a:fontRef>
          </p:style>
          <p:txBody>
            <a:bodyPr rtlCol="0" anchor="t"/>
            <a:lstStyle/>
            <a:p>
              <a:pPr algn="ctr"/>
              <a:endParaRPr lang="en-US" altLang="ja-JP" dirty="0">
                <a:solidFill>
                  <a:prstClr val="black"/>
                </a:solidFill>
              </a:endParaRPr>
            </a:p>
          </p:txBody>
        </p:sp>
        <p:sp>
          <p:nvSpPr>
            <p:cNvPr id="45" name="角丸四角形 44"/>
            <p:cNvSpPr/>
            <p:nvPr/>
          </p:nvSpPr>
          <p:spPr>
            <a:xfrm>
              <a:off x="4098634" y="2486024"/>
              <a:ext cx="4588166" cy="610353"/>
            </a:xfrm>
            <a:prstGeom prst="roundRect">
              <a:avLst>
                <a:gd name="adj" fmla="val 50000"/>
              </a:avLst>
            </a:prstGeom>
            <a:gradFill>
              <a:gsLst>
                <a:gs pos="0">
                  <a:schemeClr val="bg2">
                    <a:lumMod val="50000"/>
                  </a:schemeClr>
                </a:gs>
                <a:gs pos="25000">
                  <a:schemeClr val="bg2">
                    <a:lumMod val="75000"/>
                  </a:schemeClr>
                </a:gs>
                <a:gs pos="100000">
                  <a:schemeClr val="bg2">
                    <a:lumMod val="90000"/>
                  </a:schemeClr>
                </a:gs>
              </a:gsLst>
            </a:gradFill>
            <a:ln>
              <a:no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r>
                <a:rPr lang="ja-JP" altLang="en-US" dirty="0" smtClean="0">
                  <a:solidFill>
                    <a:prstClr val="black"/>
                  </a:solidFill>
                </a:rPr>
                <a:t>　　　　　　　　　　　　国　</a:t>
              </a:r>
              <a:endParaRPr lang="en-US" altLang="ja-JP" dirty="0">
                <a:solidFill>
                  <a:prstClr val="black"/>
                </a:solidFill>
              </a:endParaRPr>
            </a:p>
          </p:txBody>
        </p:sp>
        <p:sp>
          <p:nvSpPr>
            <p:cNvPr id="52" name="角丸四角形 51"/>
            <p:cNvSpPr/>
            <p:nvPr/>
          </p:nvSpPr>
          <p:spPr>
            <a:xfrm>
              <a:off x="66754" y="3342448"/>
              <a:ext cx="2777054" cy="2966871"/>
            </a:xfrm>
            <a:prstGeom prst="roundRect">
              <a:avLst>
                <a:gd name="adj" fmla="val 50000"/>
              </a:avLst>
            </a:prstGeom>
            <a:ln>
              <a:no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36000" tIns="36000" rIns="36000" bIns="36000" rtlCol="0" anchor="ctr"/>
            <a:lstStyle/>
            <a:p>
              <a:pPr algn="ctr"/>
              <a:endParaRPr lang="en-US" altLang="ja-JP" dirty="0" smtClean="0">
                <a:solidFill>
                  <a:prstClr val="black"/>
                </a:solidFill>
              </a:endParaRPr>
            </a:p>
            <a:p>
              <a:pPr algn="ctr"/>
              <a:endParaRPr lang="en-US" altLang="ja-JP" dirty="0" smtClean="0">
                <a:solidFill>
                  <a:prstClr val="black"/>
                </a:solidFill>
              </a:endParaRPr>
            </a:p>
            <a:p>
              <a:pPr algn="ctr"/>
              <a:r>
                <a:rPr lang="ja-JP" altLang="en-US" dirty="0" smtClean="0">
                  <a:solidFill>
                    <a:prstClr val="black"/>
                  </a:solidFill>
                </a:rPr>
                <a:t>基礎</a:t>
              </a:r>
              <a:r>
                <a:rPr lang="ja-JP" altLang="en-US" dirty="0">
                  <a:solidFill>
                    <a:prstClr val="black"/>
                  </a:solidFill>
                </a:rPr>
                <a:t>自治体</a:t>
              </a:r>
              <a:endParaRPr lang="en-US" altLang="ja-JP" dirty="0">
                <a:solidFill>
                  <a:prstClr val="black"/>
                </a:solidFill>
              </a:endParaRPr>
            </a:p>
            <a:p>
              <a:pPr algn="ctr"/>
              <a:r>
                <a:rPr lang="ja-JP" altLang="en-US" sz="1400" dirty="0">
                  <a:solidFill>
                    <a:prstClr val="black"/>
                  </a:solidFill>
                </a:rPr>
                <a:t>（政令市／市町村</a:t>
              </a:r>
              <a:r>
                <a:rPr lang="ja-JP" altLang="en-US" sz="1400" dirty="0" smtClean="0">
                  <a:solidFill>
                    <a:prstClr val="black"/>
                  </a:solidFill>
                </a:rPr>
                <a:t>）</a:t>
              </a:r>
              <a:endParaRPr lang="en-US" altLang="ja-JP" sz="1400" dirty="0" smtClean="0">
                <a:solidFill>
                  <a:prstClr val="black"/>
                </a:solidFill>
              </a:endParaRPr>
            </a:p>
            <a:p>
              <a:pPr algn="ctr"/>
              <a:endParaRPr lang="en-US" altLang="ja-JP" sz="1400" dirty="0">
                <a:solidFill>
                  <a:prstClr val="black"/>
                </a:solidFill>
              </a:endParaRPr>
            </a:p>
            <a:p>
              <a:pPr algn="ctr"/>
              <a:endParaRPr lang="en-US" altLang="ja-JP" sz="1400" dirty="0">
                <a:solidFill>
                  <a:prstClr val="black"/>
                </a:solidFill>
              </a:endParaRPr>
            </a:p>
          </p:txBody>
        </p:sp>
        <p:sp>
          <p:nvSpPr>
            <p:cNvPr id="53" name="円/楕円 52"/>
            <p:cNvSpPr/>
            <p:nvPr/>
          </p:nvSpPr>
          <p:spPr>
            <a:xfrm>
              <a:off x="2843808" y="3342448"/>
              <a:ext cx="2920230" cy="2828097"/>
            </a:xfrm>
            <a:prstGeom prst="ellipse">
              <a:avLst/>
            </a:prstGeom>
            <a:gradFill>
              <a:gsLst>
                <a:gs pos="0">
                  <a:schemeClr val="tx2">
                    <a:lumMod val="20000"/>
                    <a:lumOff val="80000"/>
                  </a:schemeClr>
                </a:gs>
                <a:gs pos="70000">
                  <a:schemeClr val="tx2">
                    <a:lumMod val="40000"/>
                    <a:lumOff val="60000"/>
                  </a:schemeClr>
                </a:gs>
                <a:gs pos="100000">
                  <a:schemeClr val="tx2">
                    <a:lumMod val="60000"/>
                    <a:lumOff val="40000"/>
                  </a:schemeClr>
                </a:gs>
              </a:gsLst>
              <a:lin ang="16200000" scaled="1"/>
            </a:gradFill>
            <a:ln>
              <a:no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lIns="72000" tIns="0" rIns="72000" bIns="36000" rtlCol="0" anchor="ctr" anchorCtr="0"/>
            <a:lstStyle/>
            <a:p>
              <a:pPr algn="ctr"/>
              <a:r>
                <a:rPr lang="ja-JP" altLang="en-US" dirty="0">
                  <a:solidFill>
                    <a:prstClr val="black"/>
                  </a:solidFill>
                </a:rPr>
                <a:t> </a:t>
              </a:r>
              <a:r>
                <a:rPr lang="ja-JP" altLang="en-US" dirty="0" smtClean="0">
                  <a:solidFill>
                    <a:prstClr val="black"/>
                  </a:solidFill>
                </a:rPr>
                <a:t>大阪府</a:t>
              </a:r>
              <a:endParaRPr lang="en-US" altLang="ja-JP" dirty="0">
                <a:solidFill>
                  <a:prstClr val="black"/>
                </a:solidFill>
              </a:endParaRPr>
            </a:p>
          </p:txBody>
        </p:sp>
        <p:sp>
          <p:nvSpPr>
            <p:cNvPr id="54" name="上矢印 53"/>
            <p:cNvSpPr/>
            <p:nvPr/>
          </p:nvSpPr>
          <p:spPr>
            <a:xfrm rot="2593181">
              <a:off x="4723260" y="2919445"/>
              <a:ext cx="1228565" cy="985290"/>
            </a:xfrm>
            <a:prstGeom prst="upArrow">
              <a:avLst>
                <a:gd name="adj1" fmla="val 60393"/>
                <a:gd name="adj2" fmla="val 3999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55" name="テキスト ボックス 54"/>
            <p:cNvSpPr txBox="1"/>
            <p:nvPr/>
          </p:nvSpPr>
          <p:spPr>
            <a:xfrm>
              <a:off x="4738330" y="3305985"/>
              <a:ext cx="1128767" cy="307777"/>
            </a:xfrm>
            <a:prstGeom prst="rect">
              <a:avLst/>
            </a:prstGeom>
            <a:noFill/>
          </p:spPr>
          <p:txBody>
            <a:bodyPr wrap="square" rtlCol="0">
              <a:spAutoFit/>
            </a:bodyPr>
            <a:lstStyle/>
            <a:p>
              <a:pPr algn="ctr"/>
              <a:r>
                <a:rPr lang="ja-JP" altLang="en-US" sz="1400" dirty="0" smtClean="0">
                  <a:solidFill>
                    <a:prstClr val="black"/>
                  </a:solidFill>
                </a:rPr>
                <a:t>強化</a:t>
              </a:r>
              <a:endParaRPr lang="ja-JP" altLang="en-US" sz="1400" dirty="0">
                <a:solidFill>
                  <a:prstClr val="black"/>
                </a:solidFill>
              </a:endParaRPr>
            </a:p>
          </p:txBody>
        </p:sp>
        <p:sp>
          <p:nvSpPr>
            <p:cNvPr id="56" name="テキスト ボックス 55"/>
            <p:cNvSpPr txBox="1"/>
            <p:nvPr/>
          </p:nvSpPr>
          <p:spPr>
            <a:xfrm>
              <a:off x="6487713" y="3541205"/>
              <a:ext cx="1791406" cy="646331"/>
            </a:xfrm>
            <a:prstGeom prst="rect">
              <a:avLst/>
            </a:prstGeom>
            <a:noFill/>
          </p:spPr>
          <p:txBody>
            <a:bodyPr wrap="square" rtlCol="0">
              <a:spAutoFit/>
            </a:bodyPr>
            <a:lstStyle/>
            <a:p>
              <a:pPr>
                <a:lnSpc>
                  <a:spcPct val="150000"/>
                </a:lnSpc>
              </a:pPr>
              <a:r>
                <a:rPr lang="ja-JP" altLang="en-US" sz="1200" dirty="0" smtClean="0">
                  <a:solidFill>
                    <a:prstClr val="black"/>
                  </a:solidFill>
                </a:rPr>
                <a:t>府民・ＮＰＯ</a:t>
              </a:r>
              <a:endParaRPr lang="en-US" altLang="ja-JP" sz="1200" dirty="0">
                <a:solidFill>
                  <a:prstClr val="black"/>
                </a:solidFill>
              </a:endParaRPr>
            </a:p>
            <a:p>
              <a:pPr>
                <a:lnSpc>
                  <a:spcPct val="150000"/>
                </a:lnSpc>
              </a:pPr>
              <a:r>
                <a:rPr lang="ja-JP" altLang="en-US" sz="1200" dirty="0">
                  <a:solidFill>
                    <a:prstClr val="black"/>
                  </a:solidFill>
                </a:rPr>
                <a:t>民間企業 　大学</a:t>
              </a:r>
            </a:p>
          </p:txBody>
        </p:sp>
        <p:sp>
          <p:nvSpPr>
            <p:cNvPr id="57" name="角丸四角形 56"/>
            <p:cNvSpPr/>
            <p:nvPr/>
          </p:nvSpPr>
          <p:spPr>
            <a:xfrm>
              <a:off x="7412963" y="4803315"/>
              <a:ext cx="1236865" cy="6532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smtClean="0">
                  <a:solidFill>
                    <a:prstClr val="black"/>
                  </a:solidFill>
                  <a:latin typeface="ＭＳ Ｐゴシック"/>
                </a:rPr>
                <a:t>・提案・対話方式</a:t>
              </a:r>
              <a:endParaRPr lang="en-US" altLang="ja-JP" sz="1000" dirty="0" smtClean="0">
                <a:solidFill>
                  <a:prstClr val="black"/>
                </a:solidFill>
                <a:latin typeface="ＭＳ Ｐゴシック"/>
              </a:endParaRPr>
            </a:p>
            <a:p>
              <a:r>
                <a:rPr lang="ja-JP" altLang="en-US" sz="1000" dirty="0" smtClean="0">
                  <a:solidFill>
                    <a:prstClr val="black"/>
                  </a:solidFill>
                  <a:latin typeface="ＭＳ Ｐゴシック"/>
                </a:rPr>
                <a:t>・メニュー提供方式</a:t>
              </a:r>
              <a:endParaRPr lang="en-US" altLang="ja-JP" sz="1000" dirty="0">
                <a:solidFill>
                  <a:prstClr val="black"/>
                </a:solidFill>
                <a:latin typeface="ＭＳ Ｐゴシック"/>
              </a:endParaRPr>
            </a:p>
            <a:p>
              <a:r>
                <a:rPr lang="ja-JP" altLang="en-US" sz="1000" dirty="0" smtClean="0">
                  <a:solidFill>
                    <a:prstClr val="black"/>
                  </a:solidFill>
                  <a:latin typeface="ＭＳ Ｐゴシック"/>
                </a:rPr>
                <a:t>・民間</a:t>
              </a:r>
              <a:r>
                <a:rPr lang="ja-JP" altLang="en-US" sz="1000" dirty="0">
                  <a:solidFill>
                    <a:prstClr val="black"/>
                  </a:solidFill>
                  <a:latin typeface="ＭＳ Ｐゴシック"/>
                </a:rPr>
                <a:t>資金</a:t>
              </a:r>
              <a:r>
                <a:rPr lang="ja-JP" altLang="en-US" sz="1000" dirty="0" smtClean="0">
                  <a:solidFill>
                    <a:prstClr val="black"/>
                  </a:solidFill>
                  <a:latin typeface="ＭＳ Ｐゴシック"/>
                </a:rPr>
                <a:t>活用方式</a:t>
              </a:r>
              <a:endParaRPr lang="en-US" altLang="ja-JP" sz="1000" dirty="0">
                <a:solidFill>
                  <a:prstClr val="black"/>
                </a:solidFill>
                <a:latin typeface="ＭＳ Ｐゴシック"/>
              </a:endParaRPr>
            </a:p>
          </p:txBody>
        </p:sp>
        <p:sp>
          <p:nvSpPr>
            <p:cNvPr id="58" name="上矢印 57"/>
            <p:cNvSpPr/>
            <p:nvPr/>
          </p:nvSpPr>
          <p:spPr>
            <a:xfrm rot="5400000">
              <a:off x="3555997" y="2318104"/>
              <a:ext cx="772046" cy="902464"/>
            </a:xfrm>
            <a:prstGeom prst="upArrow">
              <a:avLst>
                <a:gd name="adj1" fmla="val 60393"/>
                <a:gd name="adj2" fmla="val 3999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59" name="テキスト ボックス 58"/>
            <p:cNvSpPr txBox="1"/>
            <p:nvPr/>
          </p:nvSpPr>
          <p:spPr>
            <a:xfrm>
              <a:off x="3406253" y="2525655"/>
              <a:ext cx="1071538" cy="487362"/>
            </a:xfrm>
            <a:prstGeom prst="rect">
              <a:avLst/>
            </a:prstGeom>
            <a:noFill/>
          </p:spPr>
          <p:txBody>
            <a:bodyPr wrap="square" rtlCol="0">
              <a:spAutoFit/>
            </a:bodyPr>
            <a:lstStyle/>
            <a:p>
              <a:pPr algn="ctr"/>
              <a:r>
                <a:rPr lang="ja-JP" altLang="en-US" sz="1400" dirty="0">
                  <a:solidFill>
                    <a:prstClr val="black"/>
                  </a:solidFill>
                </a:rPr>
                <a:t>提案</a:t>
              </a:r>
              <a:endParaRPr lang="en-US" altLang="ja-JP" sz="1400" dirty="0">
                <a:solidFill>
                  <a:prstClr val="black"/>
                </a:solidFill>
              </a:endParaRPr>
            </a:p>
            <a:p>
              <a:pPr algn="ctr"/>
              <a:r>
                <a:rPr lang="ja-JP" altLang="en-US" sz="1200" dirty="0">
                  <a:solidFill>
                    <a:prstClr val="black"/>
                  </a:solidFill>
                </a:rPr>
                <a:t>（丸ごと移管）</a:t>
              </a:r>
            </a:p>
          </p:txBody>
        </p:sp>
        <p:sp>
          <p:nvSpPr>
            <p:cNvPr id="60" name="左右矢印 59"/>
            <p:cNvSpPr/>
            <p:nvPr/>
          </p:nvSpPr>
          <p:spPr>
            <a:xfrm>
              <a:off x="2349632" y="4443373"/>
              <a:ext cx="1372481" cy="1238972"/>
            </a:xfrm>
            <a:prstGeom prst="leftRightArrow">
              <a:avLst>
                <a:gd name="adj1" fmla="val 59756"/>
                <a:gd name="adj2" fmla="val 2503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1" name="上矢印 60"/>
            <p:cNvSpPr/>
            <p:nvPr/>
          </p:nvSpPr>
          <p:spPr>
            <a:xfrm rot="17897649">
              <a:off x="2716591" y="3511233"/>
              <a:ext cx="1031256" cy="747271"/>
            </a:xfrm>
            <a:prstGeom prst="upArrow">
              <a:avLst>
                <a:gd name="adj1" fmla="val 60393"/>
                <a:gd name="adj2" fmla="val 3999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62" name="テキスト ボックス 61"/>
            <p:cNvSpPr txBox="1"/>
            <p:nvPr/>
          </p:nvSpPr>
          <p:spPr>
            <a:xfrm>
              <a:off x="2345701" y="4842768"/>
              <a:ext cx="1459298" cy="487362"/>
            </a:xfrm>
            <a:prstGeom prst="rect">
              <a:avLst/>
            </a:prstGeom>
            <a:noFill/>
          </p:spPr>
          <p:txBody>
            <a:bodyPr wrap="square" rtlCol="0">
              <a:spAutoFit/>
            </a:bodyPr>
            <a:lstStyle/>
            <a:p>
              <a:pPr algn="ctr"/>
              <a:r>
                <a:rPr lang="ja-JP" altLang="en-US" sz="1300" dirty="0">
                  <a:solidFill>
                    <a:prstClr val="black"/>
                  </a:solidFill>
                </a:rPr>
                <a:t>パートナーシップ</a:t>
              </a:r>
              <a:endParaRPr lang="en-US" altLang="ja-JP" sz="1300" dirty="0">
                <a:solidFill>
                  <a:prstClr val="black"/>
                </a:solidFill>
              </a:endParaRPr>
            </a:p>
            <a:p>
              <a:pPr algn="ctr"/>
              <a:r>
                <a:rPr lang="ja-JP" altLang="en-US" sz="1300" dirty="0">
                  <a:solidFill>
                    <a:prstClr val="black"/>
                  </a:solidFill>
                </a:rPr>
                <a:t>（連携／サポート）</a:t>
              </a:r>
            </a:p>
          </p:txBody>
        </p:sp>
        <p:sp>
          <p:nvSpPr>
            <p:cNvPr id="63" name="テキスト ボックス 62"/>
            <p:cNvSpPr txBox="1"/>
            <p:nvPr/>
          </p:nvSpPr>
          <p:spPr>
            <a:xfrm>
              <a:off x="2943723" y="3724661"/>
              <a:ext cx="596041" cy="307777"/>
            </a:xfrm>
            <a:prstGeom prst="rect">
              <a:avLst/>
            </a:prstGeom>
            <a:noFill/>
          </p:spPr>
          <p:txBody>
            <a:bodyPr wrap="square" rtlCol="0">
              <a:spAutoFit/>
            </a:bodyPr>
            <a:lstStyle/>
            <a:p>
              <a:pPr algn="ctr"/>
              <a:r>
                <a:rPr lang="ja-JP" altLang="en-US" sz="1400" dirty="0" smtClean="0">
                  <a:solidFill>
                    <a:prstClr val="black"/>
                  </a:solidFill>
                </a:rPr>
                <a:t>強化</a:t>
              </a:r>
              <a:endParaRPr lang="ja-JP" altLang="en-US" sz="1400" dirty="0">
                <a:solidFill>
                  <a:prstClr val="black"/>
                </a:solidFill>
              </a:endParaRPr>
            </a:p>
          </p:txBody>
        </p:sp>
        <p:sp>
          <p:nvSpPr>
            <p:cNvPr id="64" name="上矢印 63"/>
            <p:cNvSpPr/>
            <p:nvPr/>
          </p:nvSpPr>
          <p:spPr>
            <a:xfrm rot="5400000">
              <a:off x="6062151" y="4462555"/>
              <a:ext cx="1266651" cy="721427"/>
            </a:xfrm>
            <a:prstGeom prst="upArrow">
              <a:avLst>
                <a:gd name="adj1" fmla="val 60393"/>
                <a:gd name="adj2" fmla="val 39990"/>
              </a:avLst>
            </a:prstGeom>
            <a:solidFill>
              <a:schemeClr val="accent4">
                <a:lumMod val="60000"/>
                <a:lumOff val="40000"/>
              </a:schemeClr>
            </a:solidFill>
            <a:ln>
              <a:no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65" name="テキスト ボックス 64"/>
            <p:cNvSpPr txBox="1"/>
            <p:nvPr/>
          </p:nvSpPr>
          <p:spPr>
            <a:xfrm>
              <a:off x="6261946" y="4616993"/>
              <a:ext cx="770656" cy="512961"/>
            </a:xfrm>
            <a:prstGeom prst="rect">
              <a:avLst/>
            </a:prstGeom>
            <a:noFill/>
          </p:spPr>
          <p:txBody>
            <a:bodyPr wrap="square" rtlCol="0">
              <a:spAutoFit/>
            </a:bodyPr>
            <a:lstStyle/>
            <a:p>
              <a:pPr algn="ctr"/>
              <a:r>
                <a:rPr lang="ja-JP" altLang="en-US" sz="1200" dirty="0" smtClean="0">
                  <a:solidFill>
                    <a:prstClr val="black"/>
                  </a:solidFill>
                </a:rPr>
                <a:t>拡張</a:t>
              </a:r>
              <a:endParaRPr lang="en-US" altLang="ja-JP" sz="1200" dirty="0" smtClean="0">
                <a:solidFill>
                  <a:prstClr val="black"/>
                </a:solidFill>
              </a:endParaRPr>
            </a:p>
            <a:p>
              <a:pPr algn="ctr">
                <a:lnSpc>
                  <a:spcPts val="400"/>
                </a:lnSpc>
              </a:pPr>
              <a:endParaRPr lang="en-US" altLang="ja-JP" sz="1200" dirty="0" smtClean="0">
                <a:solidFill>
                  <a:prstClr val="black"/>
                </a:solidFill>
              </a:endParaRPr>
            </a:p>
            <a:p>
              <a:pPr algn="ctr"/>
              <a:r>
                <a:rPr lang="ja-JP" altLang="en-US" sz="1200" dirty="0" smtClean="0">
                  <a:solidFill>
                    <a:prstClr val="black"/>
                  </a:solidFill>
                </a:rPr>
                <a:t>発展</a:t>
              </a:r>
              <a:endParaRPr lang="en-US" altLang="ja-JP" sz="1200" dirty="0">
                <a:solidFill>
                  <a:prstClr val="black"/>
                </a:solidFill>
              </a:endParaRPr>
            </a:p>
          </p:txBody>
        </p:sp>
        <p:sp>
          <p:nvSpPr>
            <p:cNvPr id="66" name="テキスト ボックス 65"/>
            <p:cNvSpPr txBox="1"/>
            <p:nvPr/>
          </p:nvSpPr>
          <p:spPr>
            <a:xfrm>
              <a:off x="6758027" y="4328212"/>
              <a:ext cx="2394704" cy="492443"/>
            </a:xfrm>
            <a:prstGeom prst="rect">
              <a:avLst/>
            </a:prstGeom>
            <a:noFill/>
          </p:spPr>
          <p:txBody>
            <a:bodyPr wrap="square" rtlCol="0">
              <a:spAutoFit/>
            </a:bodyPr>
            <a:lstStyle/>
            <a:p>
              <a:pPr algn="ctr"/>
              <a:r>
                <a:rPr lang="ja-JP" altLang="en-US" sz="1300" b="1" dirty="0" smtClean="0">
                  <a:solidFill>
                    <a:prstClr val="black"/>
                  </a:solidFill>
                </a:rPr>
                <a:t>民間との</a:t>
              </a:r>
              <a:endParaRPr lang="en-US" altLang="ja-JP" sz="1300" b="1" dirty="0" smtClean="0">
                <a:solidFill>
                  <a:prstClr val="black"/>
                </a:solidFill>
              </a:endParaRPr>
            </a:p>
            <a:p>
              <a:pPr algn="ctr"/>
              <a:r>
                <a:rPr lang="ja-JP" altLang="en-US" sz="1300" b="1" dirty="0" smtClean="0">
                  <a:solidFill>
                    <a:prstClr val="black"/>
                  </a:solidFill>
                </a:rPr>
                <a:t>新た</a:t>
              </a:r>
              <a:r>
                <a:rPr lang="ja-JP" altLang="en-US" sz="1300" b="1" dirty="0">
                  <a:solidFill>
                    <a:prstClr val="black"/>
                  </a:solidFill>
                </a:rPr>
                <a:t>なパートナーシップ</a:t>
              </a:r>
              <a:endParaRPr lang="en-US" altLang="ja-JP" sz="1300" b="1" dirty="0">
                <a:solidFill>
                  <a:prstClr val="black"/>
                </a:solidFill>
              </a:endParaRPr>
            </a:p>
          </p:txBody>
        </p:sp>
        <p:sp>
          <p:nvSpPr>
            <p:cNvPr id="68" name="角丸四角形 67"/>
            <p:cNvSpPr/>
            <p:nvPr/>
          </p:nvSpPr>
          <p:spPr>
            <a:xfrm>
              <a:off x="6551618" y="5960294"/>
              <a:ext cx="894352" cy="5869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smtClean="0">
                  <a:solidFill>
                    <a:prstClr val="black"/>
                  </a:solidFill>
                  <a:latin typeface="ＭＳ Ｐゴシック"/>
                </a:rPr>
                <a:t>・特</a:t>
              </a:r>
              <a:r>
                <a:rPr lang="ja-JP" altLang="en-US" sz="1000" dirty="0">
                  <a:solidFill>
                    <a:prstClr val="black"/>
                  </a:solidFill>
                  <a:latin typeface="ＭＳ Ｐゴシック"/>
                </a:rPr>
                <a:t>区</a:t>
              </a:r>
              <a:endParaRPr lang="en-US" altLang="ja-JP" sz="1000" dirty="0">
                <a:solidFill>
                  <a:prstClr val="black"/>
                </a:solidFill>
                <a:latin typeface="ＭＳ Ｐゴシック"/>
              </a:endParaRPr>
            </a:p>
            <a:p>
              <a:r>
                <a:rPr lang="ja-JP" altLang="en-US" sz="1000" dirty="0" smtClean="0">
                  <a:solidFill>
                    <a:prstClr val="black"/>
                  </a:solidFill>
                  <a:latin typeface="ＭＳ Ｐゴシック"/>
                </a:rPr>
                <a:t>・規制</a:t>
              </a:r>
              <a:r>
                <a:rPr lang="ja-JP" altLang="en-US" sz="1000" dirty="0">
                  <a:solidFill>
                    <a:prstClr val="black"/>
                  </a:solidFill>
                  <a:latin typeface="ＭＳ Ｐゴシック"/>
                </a:rPr>
                <a:t>緩和</a:t>
              </a:r>
              <a:endParaRPr lang="en-US" altLang="ja-JP" sz="1000" dirty="0">
                <a:solidFill>
                  <a:prstClr val="black"/>
                </a:solidFill>
                <a:latin typeface="ＭＳ Ｐゴシック"/>
              </a:endParaRPr>
            </a:p>
            <a:p>
              <a:r>
                <a:rPr lang="ja-JP" altLang="en-US" sz="1000" dirty="0" smtClean="0">
                  <a:solidFill>
                    <a:prstClr val="black"/>
                  </a:solidFill>
                  <a:latin typeface="ＭＳ Ｐゴシック"/>
                </a:rPr>
                <a:t>・ルールづくり</a:t>
              </a:r>
              <a:endParaRPr lang="ja-JP" altLang="en-US" sz="1000" dirty="0">
                <a:solidFill>
                  <a:prstClr val="black"/>
                </a:solidFill>
                <a:latin typeface="ＭＳ Ｐゴシック"/>
              </a:endParaRPr>
            </a:p>
          </p:txBody>
        </p:sp>
        <p:sp>
          <p:nvSpPr>
            <p:cNvPr id="69" name="テキスト ボックス 68"/>
            <p:cNvSpPr txBox="1"/>
            <p:nvPr/>
          </p:nvSpPr>
          <p:spPr>
            <a:xfrm>
              <a:off x="6173293" y="5603695"/>
              <a:ext cx="2394704" cy="292388"/>
            </a:xfrm>
            <a:prstGeom prst="rect">
              <a:avLst/>
            </a:prstGeom>
            <a:noFill/>
          </p:spPr>
          <p:txBody>
            <a:bodyPr wrap="square" rtlCol="0">
              <a:spAutoFit/>
            </a:bodyPr>
            <a:lstStyle/>
            <a:p>
              <a:pPr algn="ctr"/>
              <a:r>
                <a:rPr lang="ja-JP" altLang="en-US" sz="1300" b="1" dirty="0" smtClean="0">
                  <a:solidFill>
                    <a:prstClr val="black"/>
                  </a:solidFill>
                </a:rPr>
                <a:t>民間が活躍できる環境整備</a:t>
              </a:r>
              <a:endParaRPr lang="en-US" altLang="ja-JP" sz="1300" b="1" dirty="0">
                <a:solidFill>
                  <a:prstClr val="black"/>
                </a:solidFill>
              </a:endParaRPr>
            </a:p>
          </p:txBody>
        </p:sp>
        <p:sp>
          <p:nvSpPr>
            <p:cNvPr id="70" name="角丸四角形吹き出し 69"/>
            <p:cNvSpPr/>
            <p:nvPr/>
          </p:nvSpPr>
          <p:spPr>
            <a:xfrm>
              <a:off x="4905636" y="5682345"/>
              <a:ext cx="1276117" cy="872988"/>
            </a:xfrm>
            <a:prstGeom prst="wedgeRoundRectCallout">
              <a:avLst>
                <a:gd name="adj1" fmla="val 31226"/>
                <a:gd name="adj2" fmla="val -12579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prstClr val="black"/>
                  </a:solidFill>
                </a:rPr>
                <a:t>【</a:t>
              </a:r>
              <a:r>
                <a:rPr lang="ja-JP" altLang="en-US" sz="1000" dirty="0">
                  <a:solidFill>
                    <a:prstClr val="black"/>
                  </a:solidFill>
                </a:rPr>
                <a:t>ＰＰＰ</a:t>
              </a:r>
              <a:r>
                <a:rPr lang="en-US" altLang="ja-JP" sz="1000" dirty="0">
                  <a:solidFill>
                    <a:prstClr val="black"/>
                  </a:solidFill>
                </a:rPr>
                <a:t>】</a:t>
              </a:r>
            </a:p>
            <a:p>
              <a:r>
                <a:rPr lang="ja-JP" altLang="en-US" sz="1000" dirty="0" smtClean="0">
                  <a:solidFill>
                    <a:prstClr val="black"/>
                  </a:solidFill>
                </a:rPr>
                <a:t>・指定</a:t>
              </a:r>
              <a:r>
                <a:rPr lang="ja-JP" altLang="en-US" sz="1000" dirty="0">
                  <a:solidFill>
                    <a:prstClr val="black"/>
                  </a:solidFill>
                </a:rPr>
                <a:t>管理者制度</a:t>
              </a:r>
              <a:endParaRPr lang="en-US" altLang="ja-JP" sz="1000" dirty="0">
                <a:solidFill>
                  <a:prstClr val="black"/>
                </a:solidFill>
              </a:endParaRPr>
            </a:p>
            <a:p>
              <a:r>
                <a:rPr lang="ja-JP" altLang="en-US" sz="1000" dirty="0" smtClean="0">
                  <a:solidFill>
                    <a:prstClr val="black"/>
                  </a:solidFill>
                </a:rPr>
                <a:t>・アウトソーシング</a:t>
              </a:r>
              <a:endParaRPr lang="en-US" altLang="ja-JP" sz="1000" dirty="0">
                <a:solidFill>
                  <a:prstClr val="black"/>
                </a:solidFill>
              </a:endParaRPr>
            </a:p>
            <a:p>
              <a:r>
                <a:rPr lang="ja-JP" altLang="en-US" sz="1000" dirty="0" smtClean="0">
                  <a:solidFill>
                    <a:prstClr val="black"/>
                  </a:solidFill>
                </a:rPr>
                <a:t>・市場化</a:t>
              </a:r>
              <a:r>
                <a:rPr lang="ja-JP" altLang="en-US" sz="1000" dirty="0">
                  <a:solidFill>
                    <a:prstClr val="black"/>
                  </a:solidFill>
                </a:rPr>
                <a:t>テスト</a:t>
              </a:r>
              <a:endParaRPr lang="en-US" altLang="ja-JP" sz="1000" dirty="0">
                <a:solidFill>
                  <a:prstClr val="black"/>
                </a:solidFill>
              </a:endParaRPr>
            </a:p>
            <a:p>
              <a:r>
                <a:rPr lang="ja-JP" altLang="en-US" sz="1000" dirty="0" smtClean="0">
                  <a:solidFill>
                    <a:prstClr val="black"/>
                  </a:solidFill>
                </a:rPr>
                <a:t>・ＰＦＩ</a:t>
              </a:r>
              <a:r>
                <a:rPr lang="ja-JP" altLang="en-US" sz="1000" dirty="0">
                  <a:solidFill>
                    <a:prstClr val="black"/>
                  </a:solidFill>
                </a:rPr>
                <a:t>　</a:t>
              </a:r>
              <a:r>
                <a:rPr lang="ja-JP" altLang="en-US" sz="1000" dirty="0" smtClean="0">
                  <a:solidFill>
                    <a:prstClr val="black"/>
                  </a:solidFill>
                </a:rPr>
                <a:t>などの推進</a:t>
              </a:r>
              <a:endParaRPr lang="ja-JP" altLang="en-US" sz="1000" dirty="0">
                <a:solidFill>
                  <a:prstClr val="white"/>
                </a:solidFill>
              </a:endParaRPr>
            </a:p>
          </p:txBody>
        </p:sp>
        <p:sp>
          <p:nvSpPr>
            <p:cNvPr id="32" name="テキスト ボックス 31"/>
            <p:cNvSpPr txBox="1"/>
            <p:nvPr/>
          </p:nvSpPr>
          <p:spPr>
            <a:xfrm>
              <a:off x="5764038" y="4423824"/>
              <a:ext cx="563730" cy="614720"/>
            </a:xfrm>
            <a:prstGeom prst="rect">
              <a:avLst/>
            </a:prstGeom>
            <a:noFill/>
          </p:spPr>
          <p:txBody>
            <a:bodyPr wrap="square" rtlCol="0">
              <a:spAutoFit/>
            </a:bodyPr>
            <a:lstStyle/>
            <a:p>
              <a:pPr>
                <a:lnSpc>
                  <a:spcPct val="150000"/>
                </a:lnSpc>
              </a:pPr>
              <a:r>
                <a:rPr lang="ja-JP" altLang="en-US" sz="1200" b="1" dirty="0" smtClean="0">
                  <a:solidFill>
                    <a:prstClr val="black"/>
                  </a:solidFill>
                </a:rPr>
                <a:t>民間</a:t>
              </a:r>
              <a:endParaRPr lang="en-US" altLang="ja-JP" sz="1200" b="1" dirty="0" smtClean="0">
                <a:solidFill>
                  <a:prstClr val="black"/>
                </a:solidFill>
              </a:endParaRPr>
            </a:p>
            <a:p>
              <a:pPr>
                <a:lnSpc>
                  <a:spcPct val="150000"/>
                </a:lnSpc>
              </a:pPr>
              <a:r>
                <a:rPr lang="ja-JP" altLang="en-US" sz="1200" b="1" dirty="0" smtClean="0">
                  <a:solidFill>
                    <a:prstClr val="black"/>
                  </a:solidFill>
                </a:rPr>
                <a:t>開放</a:t>
              </a:r>
              <a:endParaRPr lang="ja-JP" altLang="en-US" sz="1200" b="1" dirty="0">
                <a:solidFill>
                  <a:prstClr val="black"/>
                </a:solidFill>
              </a:endParaRPr>
            </a:p>
          </p:txBody>
        </p:sp>
        <p:sp>
          <p:nvSpPr>
            <p:cNvPr id="33" name="角丸四角形 32"/>
            <p:cNvSpPr/>
            <p:nvPr/>
          </p:nvSpPr>
          <p:spPr>
            <a:xfrm>
              <a:off x="6861251" y="2549568"/>
              <a:ext cx="1387399" cy="4244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smtClean="0">
                  <a:solidFill>
                    <a:prstClr val="black"/>
                  </a:solidFill>
                  <a:latin typeface="ＭＳ Ｐゴシック"/>
                </a:rPr>
                <a:t>・課題解決型の具体的</a:t>
              </a:r>
              <a:endParaRPr lang="en-US" altLang="ja-JP" sz="1000" dirty="0" smtClean="0">
                <a:solidFill>
                  <a:prstClr val="black"/>
                </a:solidFill>
                <a:latin typeface="ＭＳ Ｐゴシック"/>
              </a:endParaRPr>
            </a:p>
            <a:p>
              <a:r>
                <a:rPr lang="ja-JP" altLang="en-US" sz="1000" dirty="0" smtClean="0">
                  <a:solidFill>
                    <a:prstClr val="black"/>
                  </a:solidFill>
                  <a:latin typeface="ＭＳ Ｐゴシック"/>
                </a:rPr>
                <a:t>提案を強化</a:t>
              </a:r>
              <a:endParaRPr lang="en-US" altLang="ja-JP" sz="1000" dirty="0">
                <a:solidFill>
                  <a:prstClr val="black"/>
                </a:solidFill>
                <a:latin typeface="ＭＳ Ｐゴシック"/>
              </a:endParaRPr>
            </a:p>
          </p:txBody>
        </p:sp>
        <p:sp>
          <p:nvSpPr>
            <p:cNvPr id="34" name="角丸四角形 33"/>
            <p:cNvSpPr/>
            <p:nvPr/>
          </p:nvSpPr>
          <p:spPr>
            <a:xfrm>
              <a:off x="206255" y="2541288"/>
              <a:ext cx="1422856" cy="5612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smtClean="0">
                  <a:solidFill>
                    <a:prstClr val="black"/>
                  </a:solidFill>
                  <a:latin typeface="ＭＳ Ｐゴシック"/>
                </a:rPr>
                <a:t>・７つの実施事務等を</a:t>
              </a:r>
              <a:endParaRPr lang="en-US" altLang="ja-JP" sz="1000" dirty="0" smtClean="0">
                <a:solidFill>
                  <a:prstClr val="black"/>
                </a:solidFill>
                <a:latin typeface="ＭＳ Ｐゴシック"/>
              </a:endParaRPr>
            </a:p>
            <a:p>
              <a:r>
                <a:rPr lang="ja-JP" altLang="en-US" sz="1000" dirty="0" smtClean="0">
                  <a:solidFill>
                    <a:prstClr val="black"/>
                  </a:solidFill>
                  <a:latin typeface="ＭＳ Ｐゴシック"/>
                </a:rPr>
                <a:t>  深化</a:t>
              </a:r>
              <a:endParaRPr lang="en-US" altLang="ja-JP" sz="1000" dirty="0" smtClean="0">
                <a:solidFill>
                  <a:prstClr val="black"/>
                </a:solidFill>
                <a:latin typeface="ＭＳ Ｐゴシック"/>
              </a:endParaRPr>
            </a:p>
            <a:p>
              <a:r>
                <a:rPr lang="ja-JP" altLang="en-US" sz="1000" dirty="0" smtClean="0">
                  <a:solidFill>
                    <a:prstClr val="black"/>
                  </a:solidFill>
                  <a:latin typeface="ＭＳ Ｐゴシック"/>
                </a:rPr>
                <a:t>・新たな事務の拡充</a:t>
              </a:r>
              <a:endParaRPr lang="en-US" altLang="ja-JP" sz="1000" dirty="0">
                <a:solidFill>
                  <a:prstClr val="black"/>
                </a:solidFill>
                <a:latin typeface="ＭＳ Ｐゴシック"/>
              </a:endParaRPr>
            </a:p>
          </p:txBody>
        </p:sp>
        <p:sp>
          <p:nvSpPr>
            <p:cNvPr id="36" name="角丸四角形 35"/>
            <p:cNvSpPr/>
            <p:nvPr/>
          </p:nvSpPr>
          <p:spPr>
            <a:xfrm>
              <a:off x="675353" y="5352767"/>
              <a:ext cx="1642025" cy="5018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smtClean="0">
                  <a:solidFill>
                    <a:prstClr val="black"/>
                  </a:solidFill>
                  <a:latin typeface="ＭＳ Ｐゴシック"/>
                </a:rPr>
                <a:t>・広域連携等の体制整備に係るコーディネート</a:t>
              </a:r>
              <a:endParaRPr lang="en-US" altLang="ja-JP" sz="1000" dirty="0" smtClean="0">
                <a:solidFill>
                  <a:prstClr val="black"/>
                </a:solidFill>
                <a:latin typeface="ＭＳ Ｐゴシック"/>
              </a:endParaRPr>
            </a:p>
            <a:p>
              <a:r>
                <a:rPr lang="ja-JP" altLang="en-US" sz="1000" dirty="0" smtClean="0">
                  <a:solidFill>
                    <a:prstClr val="black"/>
                  </a:solidFill>
                  <a:latin typeface="ＭＳ Ｐゴシック"/>
                </a:rPr>
                <a:t>・パートナーシップの強化</a:t>
              </a:r>
              <a:endParaRPr lang="en-US" altLang="ja-JP" sz="1000" dirty="0">
                <a:solidFill>
                  <a:prstClr val="black"/>
                </a:solidFill>
                <a:latin typeface="ＭＳ Ｐゴシック"/>
              </a:endParaRPr>
            </a:p>
          </p:txBody>
        </p:sp>
        <p:sp>
          <p:nvSpPr>
            <p:cNvPr id="37" name="円/楕円 36"/>
            <p:cNvSpPr/>
            <p:nvPr/>
          </p:nvSpPr>
          <p:spPr>
            <a:xfrm>
              <a:off x="261237" y="3325004"/>
              <a:ext cx="2547643" cy="1119730"/>
            </a:xfrm>
            <a:prstGeom prst="ellipse">
              <a:avLst/>
            </a:prstGeom>
            <a:gradFill>
              <a:gsLst>
                <a:gs pos="0">
                  <a:schemeClr val="tx2">
                    <a:lumMod val="20000"/>
                    <a:lumOff val="80000"/>
                  </a:schemeClr>
                </a:gs>
                <a:gs pos="70000">
                  <a:schemeClr val="tx2">
                    <a:lumMod val="40000"/>
                    <a:lumOff val="60000"/>
                  </a:schemeClr>
                </a:gs>
                <a:gs pos="100000">
                  <a:schemeClr val="tx2">
                    <a:lumMod val="60000"/>
                    <a:lumOff val="40000"/>
                  </a:schemeClr>
                </a:gs>
              </a:gsLst>
              <a:lin ang="16200000" scaled="1"/>
            </a:gradFill>
            <a:ln>
              <a:no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lIns="72000" tIns="0" rIns="72000" bIns="36000" rtlCol="0" anchor="ctr" anchorCtr="0"/>
            <a:lstStyle/>
            <a:p>
              <a:pPr algn="ctr"/>
              <a:r>
                <a:rPr lang="ja-JP" altLang="en-US" dirty="0">
                  <a:solidFill>
                    <a:prstClr val="black"/>
                  </a:solidFill>
                </a:rPr>
                <a:t> </a:t>
              </a:r>
              <a:r>
                <a:rPr lang="ja-JP" altLang="en-US" sz="1400" b="1" dirty="0" smtClean="0">
                  <a:solidFill>
                    <a:prstClr val="black"/>
                  </a:solidFill>
                </a:rPr>
                <a:t>府市連携</a:t>
              </a:r>
              <a:endParaRPr lang="en-US" altLang="ja-JP" sz="1400" b="1" dirty="0" smtClean="0">
                <a:solidFill>
                  <a:prstClr val="black"/>
                </a:solidFill>
              </a:endParaRPr>
            </a:p>
            <a:p>
              <a:pPr algn="ctr"/>
              <a:endParaRPr lang="en-US" altLang="ja-JP" sz="1400" b="1" dirty="0" smtClean="0">
                <a:solidFill>
                  <a:prstClr val="black"/>
                </a:solidFill>
              </a:endParaRPr>
            </a:p>
            <a:p>
              <a:pPr algn="ctr"/>
              <a:endParaRPr lang="en-US" altLang="ja-JP" sz="1400" b="1" dirty="0">
                <a:solidFill>
                  <a:prstClr val="black"/>
                </a:solidFill>
              </a:endParaRPr>
            </a:p>
          </p:txBody>
        </p:sp>
        <p:sp>
          <p:nvSpPr>
            <p:cNvPr id="35" name="角丸四角形 34"/>
            <p:cNvSpPr/>
            <p:nvPr/>
          </p:nvSpPr>
          <p:spPr>
            <a:xfrm>
              <a:off x="755900" y="3845431"/>
              <a:ext cx="1602910" cy="582657"/>
            </a:xfrm>
            <a:prstGeom prst="roundRect">
              <a:avLst>
                <a:gd name="adj" fmla="val 1244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a:lnSpc>
                  <a:spcPts val="1000"/>
                </a:lnSpc>
              </a:pPr>
              <a:r>
                <a:rPr lang="ja-JP" altLang="en-US" sz="900" dirty="0" smtClean="0">
                  <a:solidFill>
                    <a:prstClr val="black"/>
                  </a:solidFill>
                  <a:latin typeface="ＭＳ Ｐゴシック"/>
                </a:rPr>
                <a:t>・統合本部における基本的</a:t>
              </a:r>
              <a:r>
                <a:rPr lang="ja-JP" altLang="en-US" sz="900" dirty="0">
                  <a:solidFill>
                    <a:prstClr val="black"/>
                  </a:solidFill>
                  <a:latin typeface="ＭＳ Ｐゴシック"/>
                </a:rPr>
                <a:t>方向性の着実な実施</a:t>
              </a:r>
              <a:endParaRPr lang="en-US" altLang="ja-JP" sz="900" dirty="0">
                <a:solidFill>
                  <a:prstClr val="black"/>
                </a:solidFill>
                <a:latin typeface="ＭＳ Ｐゴシック"/>
              </a:endParaRPr>
            </a:p>
            <a:p>
              <a:pPr>
                <a:lnSpc>
                  <a:spcPts val="1000"/>
                </a:lnSpc>
              </a:pPr>
              <a:r>
                <a:rPr lang="ja-JP" altLang="en-US" sz="900" dirty="0" smtClean="0">
                  <a:solidFill>
                    <a:prstClr val="black"/>
                  </a:solidFill>
                  <a:latin typeface="ＭＳ Ｐゴシック"/>
                </a:rPr>
                <a:t>・「事務事業の共同化」や「日常業務の一体的運営」の推進</a:t>
              </a:r>
              <a:endParaRPr lang="en-US" altLang="ja-JP" sz="900" dirty="0" smtClean="0">
                <a:solidFill>
                  <a:prstClr val="black"/>
                </a:solidFill>
                <a:latin typeface="ＭＳ Ｐゴシック"/>
              </a:endParaRPr>
            </a:p>
          </p:txBody>
        </p:sp>
        <p:sp>
          <p:nvSpPr>
            <p:cNvPr id="38" name="角丸四角形 37"/>
            <p:cNvSpPr/>
            <p:nvPr/>
          </p:nvSpPr>
          <p:spPr>
            <a:xfrm>
              <a:off x="3804999" y="5034828"/>
              <a:ext cx="1387399" cy="5459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ja-JP" altLang="en-US" sz="1000" dirty="0" smtClean="0">
                  <a:solidFill>
                    <a:prstClr val="black"/>
                  </a:solidFill>
                  <a:latin typeface="ＭＳ Ｐゴシック"/>
                </a:rPr>
                <a:t>・連携・ネットワークの起点として、大きな方向性や共通基盤を提示</a:t>
              </a:r>
              <a:endParaRPr lang="en-US" altLang="ja-JP" sz="1000" dirty="0">
                <a:solidFill>
                  <a:prstClr val="black"/>
                </a:solidFill>
                <a:latin typeface="ＭＳ Ｐゴシック"/>
              </a:endParaRPr>
            </a:p>
          </p:txBody>
        </p:sp>
        <p:sp>
          <p:nvSpPr>
            <p:cNvPr id="41" name="角丸四角形吹き出し 40"/>
            <p:cNvSpPr/>
            <p:nvPr/>
          </p:nvSpPr>
          <p:spPr>
            <a:xfrm>
              <a:off x="7634174" y="3325004"/>
              <a:ext cx="1094489" cy="436112"/>
            </a:xfrm>
            <a:prstGeom prst="wedgeRoundRectCallout">
              <a:avLst>
                <a:gd name="adj1" fmla="val -74580"/>
                <a:gd name="adj2" fmla="val 3463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prstClr val="black"/>
                  </a:solidFill>
                </a:rPr>
                <a:t>・市民公益税制</a:t>
              </a:r>
              <a:endParaRPr lang="en-US" altLang="ja-JP" sz="900" dirty="0" smtClean="0">
                <a:solidFill>
                  <a:prstClr val="black"/>
                </a:solidFill>
              </a:endParaRPr>
            </a:p>
            <a:p>
              <a:r>
                <a:rPr lang="ja-JP" altLang="en-US" sz="900" dirty="0" smtClean="0">
                  <a:solidFill>
                    <a:prstClr val="black"/>
                  </a:solidFill>
                </a:rPr>
                <a:t>などの環境整備</a:t>
              </a:r>
              <a:endParaRPr lang="ja-JP" altLang="en-US" sz="900" dirty="0">
                <a:solidFill>
                  <a:prstClr val="white"/>
                </a:solidFill>
              </a:endParaRPr>
            </a:p>
          </p:txBody>
        </p:sp>
      </p:grpSp>
      <p:sp>
        <p:nvSpPr>
          <p:cNvPr id="40" name="正方形/長方形 39"/>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42</a:t>
            </a:fld>
            <a:endParaRPr lang="ja-JP" altLang="en-US" dirty="0">
              <a:solidFill>
                <a:prstClr val="black"/>
              </a:solidFill>
            </a:endParaRPr>
          </a:p>
        </p:txBody>
      </p:sp>
    </p:spTree>
    <p:extLst>
      <p:ext uri="{BB962C8B-B14F-4D97-AF65-F5344CB8AC3E}">
        <p14:creationId xmlns:p14="http://schemas.microsoft.com/office/powerpoint/2010/main" val="16602446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26232" y="159144"/>
            <a:ext cx="8784976" cy="1200329"/>
            <a:chOff x="107504" y="159144"/>
            <a:chExt cx="8784976" cy="1200329"/>
          </a:xfrm>
        </p:grpSpPr>
        <p:sp>
          <p:nvSpPr>
            <p:cNvPr id="3" name="正方形/長方形 2"/>
            <p:cNvSpPr/>
            <p:nvPr/>
          </p:nvSpPr>
          <p:spPr>
            <a:xfrm>
              <a:off x="323528" y="159144"/>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行政間連携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）国への提案の強化、（</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）関西広域連合を通じた連携強化</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07504" y="1052736"/>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gr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43</a:t>
            </a:fld>
            <a:endParaRPr lang="ja-JP" altLang="en-US" dirty="0">
              <a:solidFill>
                <a:prstClr val="black"/>
              </a:solidFill>
            </a:endParaRPr>
          </a:p>
        </p:txBody>
      </p:sp>
      <p:sp>
        <p:nvSpPr>
          <p:cNvPr id="7" name="正方形/長方形 6"/>
          <p:cNvSpPr/>
          <p:nvPr/>
        </p:nvSpPr>
        <p:spPr>
          <a:xfrm>
            <a:off x="126232" y="1221661"/>
            <a:ext cx="8784976" cy="5452775"/>
          </a:xfrm>
          <a:prstGeom prst="rect">
            <a:avLst/>
          </a:prstGeom>
        </p:spPr>
        <p:txBody>
          <a:bodyPr wrap="square">
            <a:spAutoFit/>
          </a:bodyPr>
          <a:lstStyle/>
          <a:p>
            <a:pPr>
              <a:lnSpc>
                <a:spcPts val="19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）国</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への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提案の強化</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の分権型社会の構築をめざし、これまで、国と地方の役割分担を踏まえた地方財政制度や国庫補助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負担</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金の見直しなど国へ制度提案を行うとともに、国際戦略総合特区制度の創設や関西国際空港の国際拠点空港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の機能強化など、大阪・関西の競争力強化に向けた政策提案を行ってきました。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今後とも、特区制度等を用いた規制改革の推進や、双眼型国土構造を見据えたリニア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中央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新幹線の早期実現など、大阪・関西の成長を通じた日本の再生に向けた課題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解決型の具体的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提案を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さらに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強化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）関西</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広域連合を</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通じた連携</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強化</a:t>
            </a:r>
          </a:p>
          <a:p>
            <a:pPr marL="447675" indent="-447675">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関西が広域課題に主体的に対応できる現実的な仕組みとして機能し、また国と地方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の二重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行政を解消するための国出先機関の事務の受け皿となることをねらいとして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月に関西広域連合を設立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させました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p>
          <a:p>
            <a:pPr marL="447675" indent="-447675">
              <a:lnSpc>
                <a:spcPts val="1900"/>
              </a:lnSpc>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現在、構成団体である関西の２府</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県４政令市が連携し、一丸となって、府県域を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越える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広域課題である広域防災、広域観光・文化振興など７つの実施事務等の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取組みを進めています。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今後とも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、関西広域連合を通じ、この７つの実施事務等を深化させていくことはもとより、広域で担う新たな事務の拡充をめざすことにより、広域課題への対応の強化を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図ります。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また、国に対し、関西広域連合を受け皿とする国出先機関の事務・権限の移譲（丸ごと移管）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を引き続き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要求して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いきます。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043107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44</a:t>
            </a:fld>
            <a:endParaRPr lang="ja-JP" altLang="en-US" dirty="0">
              <a:solidFill>
                <a:prstClr val="black"/>
              </a:solidFill>
            </a:endParaRPr>
          </a:p>
        </p:txBody>
      </p:sp>
      <p:sp>
        <p:nvSpPr>
          <p:cNvPr id="7" name="正方形/長方形 6"/>
          <p:cNvSpPr/>
          <p:nvPr/>
        </p:nvSpPr>
        <p:spPr>
          <a:xfrm>
            <a:off x="107504" y="3878178"/>
            <a:ext cx="8973096" cy="604333"/>
          </a:xfrm>
          <a:prstGeom prst="rect">
            <a:avLst/>
          </a:prstGeom>
        </p:spPr>
        <p:txBody>
          <a:bodyPr wrap="square">
            <a:spAutoFit/>
          </a:bodyPr>
          <a:lstStyle/>
          <a:p>
            <a:pPr>
              <a:lnSpc>
                <a:spcPts val="21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これまで、「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事務事業の共同化」や「日常業務の一体的運営」</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などの府市連携を実施しており、</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引き続きこれらの取組みを推進します。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242865" y="2459756"/>
            <a:ext cx="9036496" cy="1297541"/>
          </a:xfrm>
          <a:prstGeom prst="roundRect">
            <a:avLst>
              <a:gd name="adj" fmla="val 9684"/>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Ins="0" bIns="46800" rtlCol="0" anchor="t" anchorCtr="0"/>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経営</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形態の見直し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検討項目（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地下鉄、バス、水道、一般廃棄物、消防、病院、港湾、大学、公営住宅、文化施設、市場、下水道</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類似</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・重複している行政サービス（</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公衆衛生研究所・環境科学研究所、府立産業技術総合研究所・市立工業研究所　など</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行政間連携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）府市連携の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265586" y="1124744"/>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sp>
        <p:nvSpPr>
          <p:cNvPr id="8" name="角丸四角形 7"/>
          <p:cNvSpPr/>
          <p:nvPr/>
        </p:nvSpPr>
        <p:spPr>
          <a:xfrm>
            <a:off x="239194" y="4539580"/>
            <a:ext cx="8973096" cy="1579602"/>
          </a:xfrm>
          <a:prstGeom prst="roundRect">
            <a:avLst>
              <a:gd name="adj" fmla="val 9684"/>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Ins="0" bIns="46800" rtlCol="0" anchor="t" anchorCtr="0"/>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事務事業の共同化</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府市の行政計画（成長戦略など）の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一本化</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魅力戦略推進会議の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共同設置　など</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日常業務の一体的運営</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東京事務所、上海事務所、大阪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マラソン組織委員会</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事務局　など</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39204" y="1196752"/>
            <a:ext cx="8911358" cy="1169551"/>
          </a:xfrm>
          <a:prstGeom prst="rect">
            <a:avLst/>
          </a:prstGeom>
        </p:spPr>
        <p:txBody>
          <a:bodyPr wrap="square">
            <a:spAutoFit/>
          </a:bodyPr>
          <a:lstStyle/>
          <a:p>
            <a:pPr>
              <a:lnSpc>
                <a:spcPts val="21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）府市連携の強化</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大阪府市統合本部において、経営形態の見直し検討項目（</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項目及び類似・重複して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いる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行政サービス（</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ついて「基本的方向性（案）」を取りまとめ、この実現に向け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て、課題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解決や進行管理に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努め、基本的方向性の着実な実施を図ります。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133099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60462" y="10721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45</a:t>
            </a:fld>
            <a:endParaRPr lang="ja-JP" altLang="en-US" dirty="0">
              <a:solidFill>
                <a:prstClr val="black"/>
              </a:solidFill>
            </a:endParaRPr>
          </a:p>
        </p:txBody>
      </p:sp>
      <p:sp>
        <p:nvSpPr>
          <p:cNvPr id="9" name="正方形/長方形 8"/>
          <p:cNvSpPr/>
          <p:nvPr/>
        </p:nvSpPr>
        <p:spPr>
          <a:xfrm rot="10800000" flipV="1">
            <a:off x="146813" y="1164363"/>
            <a:ext cx="8983538" cy="559553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252000" indent="-457200"/>
            <a:endPar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marL="252000" indent="-457200">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とのパートナーシップの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住民に身近な行政サービスは基礎自治体が総合的に担い、府は広域的自治体として、成長戦略や</a:t>
            </a:r>
          </a:p>
          <a:p>
            <a:pPr marL="252000" indent="-457200">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地域では解決できない広域的な課題への対応など、府域トータルの視点からの役割を担っています。併</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せて、基礎自治体である市町村が、地域の実情に応じて自らの責任と判断で行政サービスを提供できる</a:t>
            </a:r>
          </a:p>
          <a:p>
            <a:pPr marL="252000" indent="-457200">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よう、府は市町村に権限を移譲し、広域的・専門的視点からバックアップも行っています。</a:t>
            </a:r>
          </a:p>
          <a:p>
            <a:pPr marL="252000" indent="-457200">
              <a:lnSpc>
                <a:spcPts val="18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marL="568325" indent="-774700">
              <a:lnSpc>
                <a:spcPts val="18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権限移譲については、平成</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年度末で全国トップレベルの移譲を実施してきました。一方、今後、人</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口減少・超高齢社会を迎える中で、各市町村が持続可能な行政サービスの提供体制を維持するため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には、移譲事務の技術的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サポートやスケールメリット</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を活かした行政運営など、広域自治体として様々な角</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度から市町村をバックアップする必要があります。</a:t>
            </a:r>
          </a:p>
          <a:p>
            <a:pPr marL="252000" indent="-457200">
              <a:lnSpc>
                <a:spcPts val="18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marL="568325" indent="-774700">
              <a:lnSpc>
                <a:spcPts val="18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このためには、府は市町村間の広域連携等の体制整備に係るコーディネートをはじめ、新たに市町村が</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共同で税を徴収する仕組みの導入や、都市基盤施設の維持管理での連携など、パートナーシップの強化</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を図ります。</a:t>
            </a:r>
          </a:p>
          <a:p>
            <a:pPr marL="568325" indent="-774700">
              <a:lnSpc>
                <a:spcPts val="1800"/>
              </a:lnSpc>
            </a:pP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具体的取組</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68325" indent="-774700">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市町村とのパートナーシップを強化する観点から、府と市町村の双方に効果があり、スケールメリット</a:t>
            </a:r>
          </a:p>
          <a:p>
            <a:pPr marL="568325" indent="-774700">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を活かせる連携を進める</a:t>
            </a:r>
          </a:p>
          <a:p>
            <a:pPr marL="568325" indent="-774700">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大阪府域地方税徴収機構（仮称）の設置</a:t>
            </a:r>
          </a:p>
          <a:p>
            <a:pPr marL="568325" indent="-774700">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地域維持管理連携プラットフォームの構築</a:t>
            </a:r>
          </a:p>
          <a:p>
            <a:pPr marL="568325" indent="-774700">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事務の効率化と併せて、市町村の水平連携の推進をサポートする</a:t>
            </a:r>
          </a:p>
          <a:p>
            <a:pPr marL="568325" indent="-774700">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市町村の自治体クラウド導入へのサポート</a:t>
            </a:r>
          </a:p>
          <a:p>
            <a:pPr marL="568325" indent="-774700">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市町村間の広域連携等の体制整備に係るコーディネート</a:t>
            </a:r>
          </a:p>
          <a:p>
            <a:pPr marL="252000" indent="-457200"/>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ja-JP" altLang="en-US" sz="1600" dirty="0">
              <a:solidFill>
                <a:schemeClr val="tx1"/>
              </a:solidFill>
            </a:endParaRPr>
          </a:p>
        </p:txBody>
      </p:sp>
      <p:sp>
        <p:nvSpPr>
          <p:cNvPr id="6" name="正方形/長方形 5"/>
          <p:cNvSpPr/>
          <p:nvPr/>
        </p:nvSpPr>
        <p:spPr>
          <a:xfrm>
            <a:off x="342256"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行政間連携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　</a:t>
            </a:r>
          </a:p>
        </p:txBody>
      </p:sp>
    </p:spTree>
    <p:extLst>
      <p:ext uri="{BB962C8B-B14F-4D97-AF65-F5344CB8AC3E}">
        <p14:creationId xmlns:p14="http://schemas.microsoft.com/office/powerpoint/2010/main" val="10742345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83562" y="1302552"/>
            <a:ext cx="8777286" cy="2616101"/>
          </a:xfrm>
          <a:prstGeom prst="rect">
            <a:avLst/>
          </a:prstGeom>
        </p:spPr>
        <p:txBody>
          <a:bodyPr wrap="square">
            <a:spAutoFit/>
          </a:bodyPr>
          <a:lstStyle/>
          <a:p>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1016534" y="3710161"/>
            <a:ext cx="1768777" cy="288032"/>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dirty="0" smtClean="0">
                <a:solidFill>
                  <a:prstClr val="black"/>
                </a:solidFill>
              </a:rPr>
              <a:t>徴収機構のイメージ</a:t>
            </a:r>
            <a:endParaRPr lang="ja-JP" altLang="en-US" sz="1400" b="1" dirty="0">
              <a:solidFill>
                <a:prstClr val="black"/>
              </a:solidFill>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46</a:t>
            </a:fld>
            <a:endParaRPr lang="ja-JP" altLang="en-US" dirty="0">
              <a:solidFill>
                <a:prstClr val="black"/>
              </a:solidFill>
            </a:endParaRPr>
          </a:p>
        </p:txBody>
      </p:sp>
      <p:sp>
        <p:nvSpPr>
          <p:cNvPr id="2" name="正方形/長方形 1"/>
          <p:cNvSpPr/>
          <p:nvPr/>
        </p:nvSpPr>
        <p:spPr>
          <a:xfrm>
            <a:off x="395536" y="949742"/>
            <a:ext cx="8496802" cy="2308324"/>
          </a:xfrm>
          <a:prstGeom prst="rect">
            <a:avLst/>
          </a:prstGeom>
        </p:spPr>
        <p:txBody>
          <a:bodyPr wrap="square">
            <a:spAutoFit/>
          </a:bodyPr>
          <a:lstStyle/>
          <a:p>
            <a:r>
              <a:rPr lang="en-US" altLang="ja-JP" dirty="0" smtClean="0">
                <a:solidFill>
                  <a:prstClr val="black"/>
                </a:solidFill>
              </a:rPr>
              <a:t>    </a:t>
            </a:r>
            <a:endParaRPr lang="en-US" altLang="ja-JP" dirty="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ja-JP" altLang="ja-JP" dirty="0">
              <a:solidFill>
                <a:prstClr val="black"/>
              </a:solidFill>
            </a:endParaRPr>
          </a:p>
        </p:txBody>
      </p:sp>
      <p:sp>
        <p:nvSpPr>
          <p:cNvPr id="3" name="円/楕円 2"/>
          <p:cNvSpPr/>
          <p:nvPr/>
        </p:nvSpPr>
        <p:spPr>
          <a:xfrm>
            <a:off x="899592" y="4323019"/>
            <a:ext cx="1440160" cy="1080120"/>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1600" b="1" dirty="0" smtClean="0">
              <a:solidFill>
                <a:prstClr val="black"/>
              </a:solidFill>
            </a:endParaRPr>
          </a:p>
          <a:p>
            <a:pPr algn="ctr"/>
            <a:r>
              <a:rPr lang="ja-JP" altLang="en-US" sz="1600" b="1" dirty="0" smtClean="0">
                <a:solidFill>
                  <a:prstClr val="black"/>
                </a:solidFill>
              </a:rPr>
              <a:t>府</a:t>
            </a:r>
          </a:p>
          <a:p>
            <a:pPr algn="ctr"/>
            <a:endParaRPr lang="en-US" altLang="ja-JP" sz="900" dirty="0" smtClean="0">
              <a:solidFill>
                <a:prstClr val="black"/>
              </a:solidFill>
            </a:endParaRPr>
          </a:p>
          <a:p>
            <a:pPr algn="ctr"/>
            <a:endParaRPr lang="ja-JP" altLang="en-US" sz="800" dirty="0">
              <a:solidFill>
                <a:prstClr val="black"/>
              </a:solidFill>
            </a:endParaRPr>
          </a:p>
        </p:txBody>
      </p:sp>
      <p:sp>
        <p:nvSpPr>
          <p:cNvPr id="7" name="円/楕円 6"/>
          <p:cNvSpPr/>
          <p:nvPr/>
        </p:nvSpPr>
        <p:spPr>
          <a:xfrm>
            <a:off x="6758983" y="4237063"/>
            <a:ext cx="1440160" cy="1093862"/>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lIns="72000" rIns="72000" rtlCol="0" anchor="ctr"/>
          <a:lstStyle/>
          <a:p>
            <a:pPr algn="ctr"/>
            <a:endParaRPr lang="ja-JP" altLang="en-US" sz="1200" b="1" dirty="0" smtClean="0">
              <a:solidFill>
                <a:prstClr val="black"/>
              </a:solidFill>
            </a:endParaRPr>
          </a:p>
          <a:p>
            <a:pPr algn="ctr"/>
            <a:r>
              <a:rPr lang="ja-JP" altLang="en-US" sz="1600" b="1" dirty="0" smtClean="0">
                <a:solidFill>
                  <a:prstClr val="black"/>
                </a:solidFill>
              </a:rPr>
              <a:t>市町村</a:t>
            </a:r>
          </a:p>
          <a:p>
            <a:pPr algn="ctr"/>
            <a:endParaRPr lang="ja-JP" altLang="en-US" sz="1200" dirty="0">
              <a:solidFill>
                <a:prstClr val="black"/>
              </a:solidFill>
            </a:endParaRPr>
          </a:p>
        </p:txBody>
      </p:sp>
      <p:sp>
        <p:nvSpPr>
          <p:cNvPr id="6" name="角丸四角形 5"/>
          <p:cNvSpPr/>
          <p:nvPr/>
        </p:nvSpPr>
        <p:spPr>
          <a:xfrm>
            <a:off x="3031930" y="4221088"/>
            <a:ext cx="2980230" cy="1224136"/>
          </a:xfrm>
          <a:prstGeom prst="roundRect">
            <a:avLst/>
          </a:prstGeom>
          <a:solidFill>
            <a:schemeClr val="accent5">
              <a:lumMod val="60000"/>
              <a:lumOff val="4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200" dirty="0" smtClean="0">
                <a:solidFill>
                  <a:prstClr val="black"/>
                </a:solidFill>
              </a:rPr>
              <a:t>〔</a:t>
            </a:r>
            <a:r>
              <a:rPr lang="ja-JP" altLang="en-US" sz="1200" dirty="0" smtClean="0">
                <a:solidFill>
                  <a:prstClr val="black"/>
                </a:solidFill>
              </a:rPr>
              <a:t>効果</a:t>
            </a:r>
            <a:r>
              <a:rPr lang="en-US" altLang="ja-JP" sz="1200" dirty="0" smtClean="0">
                <a:solidFill>
                  <a:prstClr val="black"/>
                </a:solidFill>
              </a:rPr>
              <a:t>〕</a:t>
            </a:r>
            <a:endParaRPr lang="ja-JP" altLang="en-US" sz="1200" dirty="0" smtClean="0">
              <a:solidFill>
                <a:prstClr val="black"/>
              </a:solidFill>
            </a:endParaRPr>
          </a:p>
          <a:p>
            <a:r>
              <a:rPr lang="ja-JP" altLang="en-US" sz="1200" dirty="0" smtClean="0">
                <a:solidFill>
                  <a:prstClr val="black"/>
                </a:solidFill>
              </a:rPr>
              <a:t>・納税者の納税意識の向上</a:t>
            </a:r>
          </a:p>
          <a:p>
            <a:r>
              <a:rPr lang="ja-JP" altLang="en-US" sz="1200" dirty="0" smtClean="0">
                <a:solidFill>
                  <a:prstClr val="black"/>
                </a:solidFill>
              </a:rPr>
              <a:t>・滞納整理の集中化により徴収率の向上　　　</a:t>
            </a:r>
          </a:p>
          <a:p>
            <a:r>
              <a:rPr lang="ja-JP" altLang="en-US" sz="1200" dirty="0" smtClean="0">
                <a:solidFill>
                  <a:prstClr val="black"/>
                </a:solidFill>
              </a:rPr>
              <a:t>・市町村徴収業務のレベルアップ</a:t>
            </a:r>
          </a:p>
          <a:p>
            <a:r>
              <a:rPr lang="ja-JP" altLang="en-US" sz="1000" dirty="0">
                <a:solidFill>
                  <a:prstClr val="black"/>
                </a:solidFill>
              </a:rPr>
              <a:t>　</a:t>
            </a:r>
            <a:r>
              <a:rPr lang="ja-JP" altLang="en-US" sz="1000" dirty="0" smtClean="0">
                <a:solidFill>
                  <a:prstClr val="black"/>
                </a:solidFill>
              </a:rPr>
              <a:t>　　</a:t>
            </a:r>
            <a:endParaRPr lang="ja-JP" altLang="en-US" sz="1000" dirty="0">
              <a:solidFill>
                <a:prstClr val="black"/>
              </a:solidFill>
            </a:endParaRPr>
          </a:p>
        </p:txBody>
      </p:sp>
      <p:sp>
        <p:nvSpPr>
          <p:cNvPr id="8" name="正方形/長方形 7"/>
          <p:cNvSpPr/>
          <p:nvPr/>
        </p:nvSpPr>
        <p:spPr>
          <a:xfrm>
            <a:off x="3851778" y="3774637"/>
            <a:ext cx="1296144" cy="288032"/>
          </a:xfrm>
          <a:prstGeom prst="rect">
            <a:avLst/>
          </a:prstGeom>
          <a:solidFill>
            <a:schemeClr val="accent5">
              <a:lumMod val="60000"/>
              <a:lumOff val="4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dirty="0" smtClean="0">
                <a:solidFill>
                  <a:prstClr val="black"/>
                </a:solidFill>
              </a:rPr>
              <a:t>徴収機構</a:t>
            </a:r>
            <a:endParaRPr lang="ja-JP" altLang="en-US" sz="1400" b="1" dirty="0">
              <a:solidFill>
                <a:prstClr val="black"/>
              </a:solidFill>
            </a:endParaRPr>
          </a:p>
        </p:txBody>
      </p:sp>
      <p:sp>
        <p:nvSpPr>
          <p:cNvPr id="13" name="フローチャート : 組合せ 12"/>
          <p:cNvSpPr/>
          <p:nvPr/>
        </p:nvSpPr>
        <p:spPr>
          <a:xfrm>
            <a:off x="3711955" y="5598366"/>
            <a:ext cx="1620179" cy="280442"/>
          </a:xfrm>
          <a:prstGeom prst="flowChartMerg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3656720" y="6014069"/>
            <a:ext cx="1974433" cy="2880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solidFill>
                  <a:prstClr val="black"/>
                </a:solidFill>
              </a:rPr>
              <a:t>徴収率の向上</a:t>
            </a:r>
            <a:endParaRPr lang="ja-JP" altLang="en-US" dirty="0">
              <a:solidFill>
                <a:prstClr val="black"/>
              </a:solidFill>
            </a:endParaRPr>
          </a:p>
        </p:txBody>
      </p:sp>
      <p:sp>
        <p:nvSpPr>
          <p:cNvPr id="16" name="正方形/長方形 15"/>
          <p:cNvSpPr/>
          <p:nvPr/>
        </p:nvSpPr>
        <p:spPr>
          <a:xfrm>
            <a:off x="6228184" y="5373216"/>
            <a:ext cx="1061598" cy="3600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800" dirty="0" smtClean="0">
              <a:solidFill>
                <a:prstClr val="black"/>
              </a:solidFill>
            </a:endParaRPr>
          </a:p>
          <a:p>
            <a:pPr algn="ctr"/>
            <a:endParaRPr lang="ja-JP" altLang="en-US" sz="800" dirty="0">
              <a:solidFill>
                <a:prstClr val="black"/>
              </a:solidFill>
            </a:endParaRPr>
          </a:p>
        </p:txBody>
      </p:sp>
      <p:sp>
        <p:nvSpPr>
          <p:cNvPr id="11" name="右矢印 10"/>
          <p:cNvSpPr/>
          <p:nvPr/>
        </p:nvSpPr>
        <p:spPr>
          <a:xfrm>
            <a:off x="2420900" y="4581128"/>
            <a:ext cx="504056" cy="432048"/>
          </a:xfrm>
          <a:prstGeom prst="rightArrow">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2262947" y="5128645"/>
            <a:ext cx="768983" cy="3051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800" dirty="0" smtClean="0">
              <a:solidFill>
                <a:prstClr val="black"/>
              </a:solidFill>
            </a:endParaRPr>
          </a:p>
          <a:p>
            <a:r>
              <a:rPr lang="ja-JP" altLang="en-US" sz="1600" dirty="0">
                <a:solidFill>
                  <a:prstClr val="black"/>
                </a:solidFill>
              </a:rPr>
              <a:t> </a:t>
            </a:r>
            <a:r>
              <a:rPr lang="ja-JP" altLang="en-US" sz="1600" dirty="0" smtClean="0">
                <a:solidFill>
                  <a:prstClr val="black"/>
                </a:solidFill>
              </a:rPr>
              <a:t> 連携</a:t>
            </a:r>
            <a:endParaRPr lang="ja-JP" altLang="en-US" sz="1600" dirty="0">
              <a:solidFill>
                <a:prstClr val="black"/>
              </a:solidFill>
            </a:endParaRPr>
          </a:p>
        </p:txBody>
      </p:sp>
      <p:sp>
        <p:nvSpPr>
          <p:cNvPr id="12" name="右矢印 11"/>
          <p:cNvSpPr/>
          <p:nvPr/>
        </p:nvSpPr>
        <p:spPr>
          <a:xfrm rot="10800000">
            <a:off x="6144268" y="4596769"/>
            <a:ext cx="504056" cy="432048"/>
          </a:xfrm>
          <a:prstGeom prst="rightArrow">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正方形/長方形 18"/>
          <p:cNvSpPr/>
          <p:nvPr/>
        </p:nvSpPr>
        <p:spPr>
          <a:xfrm>
            <a:off x="6084166" y="5110753"/>
            <a:ext cx="1008113" cy="2670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800" dirty="0" smtClean="0">
                <a:solidFill>
                  <a:prstClr val="black"/>
                </a:solidFill>
              </a:rPr>
              <a:t>　</a:t>
            </a:r>
            <a:r>
              <a:rPr lang="ja-JP" altLang="en-US" sz="1600" dirty="0" smtClean="0">
                <a:solidFill>
                  <a:prstClr val="black"/>
                </a:solidFill>
              </a:rPr>
              <a:t>連携</a:t>
            </a:r>
            <a:endParaRPr lang="ja-JP" altLang="en-US" sz="1600" dirty="0">
              <a:solidFill>
                <a:prstClr val="black"/>
              </a:solidFill>
            </a:endParaRPr>
          </a:p>
        </p:txBody>
      </p:sp>
      <p:grpSp>
        <p:nvGrpSpPr>
          <p:cNvPr id="22" name="グループ化 21"/>
          <p:cNvGrpSpPr/>
          <p:nvPr/>
        </p:nvGrpSpPr>
        <p:grpSpPr>
          <a:xfrm>
            <a:off x="107362" y="188640"/>
            <a:ext cx="8784976" cy="1200329"/>
            <a:chOff x="49096" y="-698473"/>
            <a:chExt cx="8784976" cy="1200329"/>
          </a:xfrm>
        </p:grpSpPr>
        <p:sp>
          <p:nvSpPr>
            <p:cNvPr id="23" name="正方形/長方形 22"/>
            <p:cNvSpPr/>
            <p:nvPr/>
          </p:nvSpPr>
          <p:spPr>
            <a:xfrm>
              <a:off x="337270" y="-698473"/>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行政間連携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　</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a:off x="49096" y="243032"/>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9" name="正方形/長方形 8"/>
          <p:cNvSpPr/>
          <p:nvPr/>
        </p:nvSpPr>
        <p:spPr>
          <a:xfrm>
            <a:off x="61852" y="1302552"/>
            <a:ext cx="9036638" cy="2062103"/>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　市町村とのパートナーシップを強化する観点から、</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府と市町村の双方に効果があり、スケールメリット</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を活かせる連携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を進める</a:t>
            </a:r>
          </a:p>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大阪府域地方税徴収機構（仮称）の設置</a:t>
            </a:r>
          </a:p>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個人府民税の賦課徴収については、市町村が個人市町村税と併せて行い、府は市町村に対して必要</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な支援を行うよう地方税法上定められています。</a:t>
            </a:r>
          </a:p>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これまで、市町村に府職員を一定期間派遣するなど、徴収向上に向けた取組みを行ってきました。</a:t>
            </a: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今後、さらなる個人府民税の徴収向上を図るため、府と市町村との間で大阪府域地方税徴収機構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（仮称）を設置します。</a:t>
            </a:r>
          </a:p>
        </p:txBody>
      </p:sp>
    </p:spTree>
    <p:extLst>
      <p:ext uri="{BB962C8B-B14F-4D97-AF65-F5344CB8AC3E}">
        <p14:creationId xmlns:p14="http://schemas.microsoft.com/office/powerpoint/2010/main" val="16352563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949742"/>
            <a:ext cx="8361028" cy="2308324"/>
          </a:xfrm>
          <a:prstGeom prst="rect">
            <a:avLst/>
          </a:prstGeom>
        </p:spPr>
        <p:txBody>
          <a:bodyPr wrap="square">
            <a:spAutoFit/>
          </a:bodyPr>
          <a:lstStyle/>
          <a:p>
            <a:r>
              <a:rPr lang="en-US" altLang="ja-JP" dirty="0" smtClean="0"/>
              <a:t>    </a:t>
            </a:r>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ja-JP" altLang="ja-JP" dirty="0"/>
          </a:p>
        </p:txBody>
      </p:sp>
      <p:grpSp>
        <p:nvGrpSpPr>
          <p:cNvPr id="6" name="グループ化 5"/>
          <p:cNvGrpSpPr/>
          <p:nvPr/>
        </p:nvGrpSpPr>
        <p:grpSpPr>
          <a:xfrm>
            <a:off x="152659" y="159144"/>
            <a:ext cx="8784976" cy="1200329"/>
            <a:chOff x="152659" y="159144"/>
            <a:chExt cx="8784976" cy="1200329"/>
          </a:xfrm>
        </p:grpSpPr>
        <p:sp>
          <p:nvSpPr>
            <p:cNvPr id="7" name="正方形/長方形 6"/>
            <p:cNvSpPr/>
            <p:nvPr/>
          </p:nvSpPr>
          <p:spPr>
            <a:xfrm>
              <a:off x="323528" y="159144"/>
              <a:ext cx="8433036" cy="1200329"/>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（２）総合力の発揮（行政展開のシフト）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行政間連携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　</a:t>
              </a:r>
            </a:p>
            <a:p>
              <a:pPr lvl="0"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52659" y="1124744"/>
              <a:ext cx="8784976"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9" name="正方形/長方形 8"/>
          <p:cNvSpPr/>
          <p:nvPr/>
        </p:nvSpPr>
        <p:spPr>
          <a:xfrm>
            <a:off x="53230" y="1293267"/>
            <a:ext cx="9008592" cy="2585323"/>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地域維持管理連携プラットフォーム</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構築</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府域の道路・河川・下水など都市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基盤</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施設（インフラ）は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、高度成長期などに集中的に整備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され、近</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将来、老朽化の進行が懸念されています。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また、府と市町村が管理する地域全体のインフラ機能の適切な維持が、平時はもとより、万一の大規模</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災害発生時においても、府民の安全・安心を確保する上からは大変重要であり、維持管理の連携体制を</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強化する必要があります。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このため、土木事務所の管内毎に市町村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土木工学系大学等と情報共有を行う「地域維持管理連携</a:t>
            </a: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プラットフォーム」を構築します。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これにより、インフラの維持管理ノウハウの共有や技術研修を通じて、技術連携・人材育成を</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図るととも</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に、点検など維持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管理業務の地域一括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発注の検討など府、市町村双方の業務効率化をめざします。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211037" y="4013823"/>
            <a:ext cx="8829080" cy="2221225"/>
            <a:chOff x="251520" y="3893546"/>
            <a:chExt cx="8829080" cy="2221225"/>
          </a:xfrm>
        </p:grpSpPr>
        <p:sp>
          <p:nvSpPr>
            <p:cNvPr id="12" name="角丸四角形 11"/>
            <p:cNvSpPr/>
            <p:nvPr/>
          </p:nvSpPr>
          <p:spPr>
            <a:xfrm>
              <a:off x="3130803" y="4393867"/>
              <a:ext cx="3364669" cy="17209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51520" y="4385033"/>
              <a:ext cx="2508720" cy="1629367"/>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・府、市町村が管理する都市基盤施</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設の計画的な維持管理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・災害時においても道路等、インフラ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ネットワーク機能を確保</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・地域単位で維持管理を実践するため</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の技術力と体制の継続的確保</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二等辺三角形 13"/>
            <p:cNvSpPr/>
            <p:nvPr/>
          </p:nvSpPr>
          <p:spPr>
            <a:xfrm rot="5400000">
              <a:off x="2586772" y="5074301"/>
              <a:ext cx="684564" cy="266659"/>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153609" y="4005064"/>
              <a:ext cx="731290" cy="338554"/>
            </a:xfrm>
            <a:prstGeom prst="rect">
              <a:avLst/>
            </a:prstGeom>
            <a:noFill/>
          </p:spPr>
          <p:txBody>
            <a:bodyPr vert="horz" wrap="none" rtlCol="0">
              <a:spAutoFit/>
            </a:bodyPr>
            <a:lstStyle/>
            <a:p>
              <a:r>
                <a:rPr kumimoji="1"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目　的</a:t>
              </a:r>
              <a:endParaRPr kumimoji="1"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6" name="正方形/長方形 15"/>
            <p:cNvSpPr/>
            <p:nvPr/>
          </p:nvSpPr>
          <p:spPr>
            <a:xfrm>
              <a:off x="6896960" y="4512173"/>
              <a:ext cx="2183640" cy="1602598"/>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・府民、市町村民の</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安心</a:t>
              </a: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a:t>
              </a:r>
            </a:p>
            <a:p>
              <a:endPar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全体で確実かつ効率的な</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維持管理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・施設の長寿命化によるトータル</a:t>
              </a: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コストの縮減</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7588670" y="4129290"/>
              <a:ext cx="731290" cy="338554"/>
            </a:xfrm>
            <a:prstGeom prst="rect">
              <a:avLst/>
            </a:prstGeom>
            <a:noFill/>
          </p:spPr>
          <p:txBody>
            <a:bodyPr vert="horz" wrap="none" rtlCol="0">
              <a:spAutoFit/>
            </a:bodyPr>
            <a:lstStyle/>
            <a:p>
              <a:r>
                <a:rPr kumimoji="1"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効　果</a:t>
              </a:r>
              <a:endParaRPr kumimoji="1"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8" name="円/楕円 17"/>
            <p:cNvSpPr/>
            <p:nvPr/>
          </p:nvSpPr>
          <p:spPr>
            <a:xfrm>
              <a:off x="3212339" y="4526754"/>
              <a:ext cx="624500" cy="677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円/楕円 18"/>
            <p:cNvSpPr/>
            <p:nvPr/>
          </p:nvSpPr>
          <p:spPr>
            <a:xfrm>
              <a:off x="5809366" y="4530981"/>
              <a:ext cx="641582" cy="680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町</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3199447" y="5360333"/>
              <a:ext cx="637392" cy="654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村</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5815855" y="5356970"/>
              <a:ext cx="641582" cy="657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3471029" y="3893546"/>
              <a:ext cx="2778006" cy="56158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smtClean="0">
                  <a:solidFill>
                    <a:schemeClr val="tx1"/>
                  </a:solidFill>
                  <a:latin typeface="Meiryo UI" panose="020B0604030504040204" pitchFamily="50" charset="-128"/>
                  <a:ea typeface="Meiryo UI" panose="020B0604030504040204" pitchFamily="50" charset="-128"/>
                </a:rPr>
                <a:t>地域</a:t>
              </a:r>
              <a:r>
                <a:rPr lang="ja-JP" altLang="en-US" sz="1600" b="1" dirty="0">
                  <a:solidFill>
                    <a:schemeClr val="tx1"/>
                  </a:solidFill>
                  <a:latin typeface="Meiryo UI" panose="020B0604030504040204" pitchFamily="50" charset="-128"/>
                  <a:ea typeface="Meiryo UI" panose="020B0604030504040204" pitchFamily="50" charset="-128"/>
                </a:rPr>
                <a:t>維持</a:t>
              </a:r>
              <a:r>
                <a:rPr lang="ja-JP" altLang="en-US" sz="1600" b="1" dirty="0" smtClean="0">
                  <a:solidFill>
                    <a:schemeClr val="tx1"/>
                  </a:solidFill>
                  <a:latin typeface="Meiryo UI" panose="020B0604030504040204" pitchFamily="50" charset="-128"/>
                  <a:ea typeface="Meiryo UI" panose="020B0604030504040204" pitchFamily="50" charset="-128"/>
                </a:rPr>
                <a:t>管理プラットフォーム</a:t>
              </a:r>
              <a:endParaRPr lang="en-US" altLang="ja-JP" sz="16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（地域単位で一体となった取組み）</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p:txBody>
        </p:sp>
        <p:sp>
          <p:nvSpPr>
            <p:cNvPr id="23" name="角丸四角形 22"/>
            <p:cNvSpPr/>
            <p:nvPr/>
          </p:nvSpPr>
          <p:spPr>
            <a:xfrm>
              <a:off x="3865414" y="4512173"/>
              <a:ext cx="1924902" cy="5754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府土木事務所</a:t>
              </a:r>
              <a:endParaRPr kumimoji="1" lang="en-US" altLang="ja-JP" sz="1600" dirty="0" smtClean="0">
                <a:solidFill>
                  <a:schemeClr val="tx1"/>
                </a:solidFill>
              </a:endParaRPr>
            </a:p>
            <a:p>
              <a:r>
                <a:rPr lang="ja-JP" altLang="en-US" sz="1000" dirty="0" smtClean="0">
                  <a:solidFill>
                    <a:schemeClr val="tx1"/>
                  </a:solidFill>
                </a:rPr>
                <a:t>土木事務所：池田・茨木・枚方・　　</a:t>
              </a:r>
              <a:endParaRPr lang="en-US" altLang="ja-JP" sz="1000" dirty="0" smtClean="0">
                <a:solidFill>
                  <a:schemeClr val="tx1"/>
                </a:solidFill>
              </a:endParaRPr>
            </a:p>
            <a:p>
              <a:r>
                <a:rPr lang="ja-JP" altLang="en-US" sz="1000" dirty="0" smtClean="0">
                  <a:solidFill>
                    <a:schemeClr val="tx1"/>
                  </a:solidFill>
                </a:rPr>
                <a:t>八尾・富田林・鳳・岸和田</a:t>
              </a:r>
              <a:endParaRPr kumimoji="1" lang="ja-JP" altLang="en-US" sz="1000" dirty="0">
                <a:solidFill>
                  <a:schemeClr val="tx1"/>
                </a:solidFill>
              </a:endParaRPr>
            </a:p>
          </p:txBody>
        </p:sp>
        <p:sp>
          <p:nvSpPr>
            <p:cNvPr id="24" name="テキスト ボックス 23"/>
            <p:cNvSpPr txBox="1"/>
            <p:nvPr/>
          </p:nvSpPr>
          <p:spPr>
            <a:xfrm>
              <a:off x="4027490" y="5087649"/>
              <a:ext cx="2129934" cy="577081"/>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・維持管理ノウハウの共有</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・一体的な人材育成</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・地域一括発注の検討</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1050" dirty="0"/>
            </a:p>
          </p:txBody>
        </p:sp>
        <p:sp>
          <p:nvSpPr>
            <p:cNvPr id="25" name="二等辺三角形 24"/>
            <p:cNvSpPr/>
            <p:nvPr/>
          </p:nvSpPr>
          <p:spPr>
            <a:xfrm rot="5400000">
              <a:off x="6357468" y="5147802"/>
              <a:ext cx="684564" cy="266659"/>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6" name="角丸四角形 25"/>
            <p:cNvSpPr/>
            <p:nvPr/>
          </p:nvSpPr>
          <p:spPr>
            <a:xfrm>
              <a:off x="4139952" y="5631258"/>
              <a:ext cx="1440160" cy="3831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近隣の大学</a:t>
              </a:r>
              <a:endParaRPr kumimoji="1" lang="en-US" altLang="ja-JP" sz="1600" dirty="0" smtClean="0">
                <a:solidFill>
                  <a:schemeClr val="tx1"/>
                </a:solidFill>
              </a:endParaRPr>
            </a:p>
            <a:p>
              <a:pPr algn="ctr"/>
              <a:r>
                <a:rPr lang="ja-JP" altLang="en-US" sz="1050" dirty="0">
                  <a:solidFill>
                    <a:schemeClr val="tx1"/>
                  </a:solidFill>
                </a:rPr>
                <a:t>土木</a:t>
              </a:r>
              <a:r>
                <a:rPr lang="ja-JP" altLang="en-US" sz="1050" dirty="0" smtClean="0">
                  <a:solidFill>
                    <a:schemeClr val="tx1"/>
                  </a:solidFill>
                </a:rPr>
                <a:t>工学</a:t>
              </a:r>
              <a:r>
                <a:rPr lang="ja-JP" altLang="en-US" sz="1050" dirty="0">
                  <a:solidFill>
                    <a:schemeClr val="tx1"/>
                  </a:solidFill>
                </a:rPr>
                <a:t>系</a:t>
              </a:r>
              <a:endParaRPr kumimoji="1" lang="ja-JP" altLang="en-US" sz="1050" dirty="0">
                <a:solidFill>
                  <a:schemeClr val="tx1"/>
                </a:solidFill>
              </a:endParaRPr>
            </a:p>
          </p:txBody>
        </p:sp>
      </p:gr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47</a:t>
            </a:fld>
            <a:endParaRPr kumimoji="1" lang="ja-JP" altLang="en-US" dirty="0"/>
          </a:p>
        </p:txBody>
      </p:sp>
    </p:spTree>
    <p:extLst>
      <p:ext uri="{BB962C8B-B14F-4D97-AF65-F5344CB8AC3E}">
        <p14:creationId xmlns:p14="http://schemas.microsoft.com/office/powerpoint/2010/main" val="18758597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48</a:t>
            </a:fld>
            <a:endParaRPr lang="ja-JP" altLang="en-US" dirty="0">
              <a:solidFill>
                <a:prstClr val="black"/>
              </a:solidFill>
            </a:endParaRPr>
          </a:p>
        </p:txBody>
      </p:sp>
      <p:sp>
        <p:nvSpPr>
          <p:cNvPr id="2" name="正方形/長方形 1"/>
          <p:cNvSpPr/>
          <p:nvPr/>
        </p:nvSpPr>
        <p:spPr>
          <a:xfrm>
            <a:off x="395536" y="949742"/>
            <a:ext cx="8361028" cy="2308324"/>
          </a:xfrm>
          <a:prstGeom prst="rect">
            <a:avLst/>
          </a:prstGeom>
        </p:spPr>
        <p:txBody>
          <a:bodyPr wrap="square">
            <a:spAutoFit/>
          </a:bodyPr>
          <a:lstStyle/>
          <a:p>
            <a:r>
              <a:rPr lang="en-US" altLang="ja-JP" dirty="0" smtClean="0">
                <a:solidFill>
                  <a:prstClr val="black"/>
                </a:solidFill>
              </a:rPr>
              <a:t>    </a:t>
            </a:r>
            <a:endParaRPr lang="en-US" altLang="ja-JP" dirty="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ja-JP" altLang="ja-JP" dirty="0">
              <a:solidFill>
                <a:prstClr val="black"/>
              </a:solidFill>
            </a:endParaRPr>
          </a:p>
        </p:txBody>
      </p:sp>
      <p:sp>
        <p:nvSpPr>
          <p:cNvPr id="10" name="正方形/長方形 9"/>
          <p:cNvSpPr/>
          <p:nvPr/>
        </p:nvSpPr>
        <p:spPr>
          <a:xfrm>
            <a:off x="160462" y="1219994"/>
            <a:ext cx="8983538" cy="4524315"/>
          </a:xfrm>
          <a:prstGeom prst="rect">
            <a:avLst/>
          </a:prstGeom>
        </p:spPr>
        <p:txBody>
          <a:bodyPr wrap="square">
            <a:spAutoFit/>
          </a:bodyPr>
          <a:lstStyle/>
          <a:p>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の効率化と併せて、</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水平連携</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をサポートする</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市町村の自治体</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クラウド</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導入</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へのサポート</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市町村の自治体クラウドの取組みについて、円滑に実施・運用できるよう、府は相談体制を</a:t>
            </a:r>
            <a:r>
              <a:rPr lang="ja-JP" altLang="en-US" sz="16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整えるととも</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に、適切な助言等によるサポートを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行うなど積極的に府の役割を果たし</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ます。</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市町村間の広域連携等の体制整備に係るコーディネート</a:t>
            </a: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行政サービスの提供体制を維持するため、市町村の広域連携の拡大等の取組みに対し、課題解決に</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向けた助言など、府がそのコーディネートを担います。</a:t>
            </a: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市町村の体制整備の推進</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内部組織の共同設置や事務委託など、これまでの取組みを拡大</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連携協約など新たな制度の活用</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移譲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事務の円滑な処理</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や広域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連携の推進を図るためのきめ細かなサポートを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行う仕組みとして、</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地域ブロックごとに府と市町村で構成する「地域ブロック会議」を設置</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150937" y="159144"/>
            <a:ext cx="8784976" cy="1200329"/>
            <a:chOff x="150937" y="159144"/>
            <a:chExt cx="8784976" cy="1200329"/>
          </a:xfrm>
        </p:grpSpPr>
        <p:sp>
          <p:nvSpPr>
            <p:cNvPr id="7" name="正方形/長方形 6"/>
            <p:cNvSpPr/>
            <p:nvPr/>
          </p:nvSpPr>
          <p:spPr>
            <a:xfrm>
              <a:off x="323528" y="159144"/>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行政間連携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）市町村とのパートナーシップの強化　</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50937" y="1072175"/>
              <a:ext cx="8784976" cy="0"/>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887143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改革のめざすもの（基本的な考え方）</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a:t>
            </a:fld>
            <a:endParaRPr lang="ja-JP" altLang="en-US" dirty="0">
              <a:solidFill>
                <a:prstClr val="black"/>
              </a:solidFill>
            </a:endParaRPr>
          </a:p>
        </p:txBody>
      </p:sp>
      <p:sp>
        <p:nvSpPr>
          <p:cNvPr id="2" name="正方形/長方形 1"/>
          <p:cNvSpPr/>
          <p:nvPr/>
        </p:nvSpPr>
        <p:spPr>
          <a:xfrm>
            <a:off x="107504" y="706413"/>
            <a:ext cx="9036496" cy="6055504"/>
          </a:xfrm>
          <a:prstGeom prst="rect">
            <a:avLst/>
          </a:prstGeom>
        </p:spPr>
        <p:txBody>
          <a:bodyPr wrap="square">
            <a:spAutoFit/>
          </a:bodyPr>
          <a:lstStyle/>
          <a:p>
            <a:pPr marL="180000" indent="-457200">
              <a:lnSpc>
                <a:spcPts val="1500"/>
              </a:lnSpc>
            </a:pP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改革の継承と発展</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p>
          <a:p>
            <a:pPr marL="180000" indent="-457200">
              <a:lnSpc>
                <a:spcPts val="15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これ</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までの改革を継承・発展しつつ、時代環境の変化を見据え、新たな視点</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から</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行政</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展開をめざします。</a:t>
            </a:r>
          </a:p>
          <a:p>
            <a:pPr marL="180000" indent="-457200">
              <a:lnSpc>
                <a:spcPts val="15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5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（現状認識）</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、深刻な財政危機を克服するため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事業の厳格な選択」</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を進めると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ともに、「広域自治体としての役割への純化」をめざし、全国的にも類例のない規模での厳しい行財政改革に取り組んできました。特に平成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年度に策定した「財政再建プログラム（案）」以降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に負担を先送りせず、「収入の範囲内で予算を組む」という基本方針のもと、ゼロベースでの見直し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や人件費削減の取組みなどを行い、持続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可能な行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財政構造へ</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の転換</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に力を注いできました。</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0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までの取組みにより、組織運営体制の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スリム・効率化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を図るとともに、財政面では、一定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の条件のもと、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危機的な財政状況からようやく脱却の見通しが見えつつあります。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しかしながら、特に直面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は多額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の収支不足が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見込まれるなど、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府財政は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依然として厳しい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状況にあります。</a:t>
            </a:r>
          </a:p>
          <a:p>
            <a:pPr marL="180000" indent="-457200">
              <a:lnSpc>
                <a:spcPts val="10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、人口構造をはじめ府を取り巻く状況が大きく変化していくなか、人口減少、超高齢社会を見据えた施策全般の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あり方をはじめ、直面する南海</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トラフ巨大地震対策や成長戦略の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取組みなど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、新たな課題にもしっかりと対応していかねばなりません。</a:t>
            </a:r>
          </a:p>
          <a:p>
            <a:pPr marL="180000" indent="-457200">
              <a:lnSpc>
                <a:spcPts val="1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その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ためには、「選択と集中」による柔軟な事業シフトや最適な役割分担と連携の強化により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、創造性を発揮しながら課題に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的確に対応しうる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行財政運営体制を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確立する必要があります。</a:t>
            </a:r>
          </a:p>
          <a:p>
            <a:pPr marL="180000" indent="-457200">
              <a:lnSpc>
                <a:spcPts val="1000"/>
              </a:lnSpc>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5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（プランの位置づけ）</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までの改革の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取組みを継承・発展</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しつつ、「強い大阪」の実現をめざし、自律的な行財政マネジメントや新たな発想・視点からの行政展開を軸に、今後の府の行財政運営改革の基本方針を示すものです。</a:t>
            </a:r>
          </a:p>
          <a:p>
            <a:pPr marL="180000" indent="-457200">
              <a:lnSpc>
                <a:spcPts val="10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あわせて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、直面する収支不足への対応をはじめ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、持続可能で安定的な財政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運営の実現に向けた方向性を明らかにします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。これらに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、新たな時代環境を見据え、行財政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基盤の充実・強化をめざします。</a:t>
            </a:r>
          </a:p>
          <a:p>
            <a:pPr marL="180000" indent="-457200">
              <a:lnSpc>
                <a:spcPts val="15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5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計画期間</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5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平成</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２７年度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から２９年度までの３年間とします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5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本プラン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は新た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な大都市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制度も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視野に入れながら、広域自治体としての行財政基盤の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充実・強化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を図るものです。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今後の取組みに応じて、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適宜、整合を図ります。</a:t>
            </a:r>
          </a:p>
          <a:p>
            <a:pPr marL="180000" indent="-457200">
              <a:lnSpc>
                <a:spcPts val="5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5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個別項目の工程表については、予算編成の状況等を踏まえ、プラン（案）の段階でお示しします。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91294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49</a:t>
            </a:fld>
            <a:endParaRPr lang="ja-JP" altLang="en-US" dirty="0">
              <a:solidFill>
                <a:prstClr val="black"/>
              </a:solidFill>
            </a:endParaRPr>
          </a:p>
        </p:txBody>
      </p:sp>
      <p:sp>
        <p:nvSpPr>
          <p:cNvPr id="8" name="テキスト ボックス 7"/>
          <p:cNvSpPr txBox="1"/>
          <p:nvPr/>
        </p:nvSpPr>
        <p:spPr>
          <a:xfrm>
            <a:off x="323528" y="1052736"/>
            <a:ext cx="8568951" cy="4196020"/>
          </a:xfrm>
          <a:prstGeom prst="rect">
            <a:avLst/>
          </a:prstGeom>
          <a:noFill/>
        </p:spPr>
        <p:txBody>
          <a:bodyPr wrap="square" rtlCol="0">
            <a:spAutoFit/>
          </a:bodyPr>
          <a:lstStyle/>
          <a:p>
            <a:pPr marL="180975" indent="-180975">
              <a:lnSpc>
                <a:spcPts val="2000"/>
              </a:lnSpc>
            </a:pPr>
            <a:r>
              <a:rPr kumimoji="0" lang="ja-JP" altLang="en-US" sz="1600" b="1" kern="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これ</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までの行財政改革を通じて</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国や市町村、民間との役割分担を整理し</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、府の役割を純化させてきました。その中で、民間との関係については、「</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民でできるものは民へ」の</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理念の下、</a:t>
            </a:r>
            <a:r>
              <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rPr>
              <a:t>PPP</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改革として、指定管理者制度やアウトソーシング、市場化テスト、</a:t>
            </a:r>
            <a:r>
              <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rPr>
              <a:t>PFI</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などの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民間開放に積極的に取り組んできました。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0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今後、限られた財源や人材の中で、様々な課題に的確に対応していくために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は、厳しい競争の中で培われてきた民間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の優れたノウハウ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や活力を積極的に活用し、施策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効果を高めていくことが不可欠です。また、こうした取組みを進めることによって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、新たな政策創造を生み出す契機と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なるとともに、直接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の税投入からの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転換や歳入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確保につながることも期待されます。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そのため、府は、</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府民</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の安全・安心や</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セーフティネットの確保など、引き続き広域自治体としての役割を担いながら、</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より</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幅広く民間連携を進めます。また、民間との新たなパートナーシップの形として、協議会など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これまでの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行政主導型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の連携に加え、さまざまな形で民間からの積極的な提案や参画を求めながら、それを効果的な施策展開に結びつけていきます。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また、特区は大阪の成長に向けた基盤を形成するものです。関係自治体と民間との強固な連携によって、新たな投資など、民間事業者が活発に経済活動を進める条件を整え、</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経済</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の活性化、雇用の拡大</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などを通じて、成長につなげて</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いきます</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5339308" y="5243317"/>
            <a:ext cx="3028405" cy="1563883"/>
            <a:chOff x="275142" y="4246718"/>
            <a:chExt cx="2003327" cy="1415122"/>
          </a:xfrm>
        </p:grpSpPr>
        <p:pic>
          <p:nvPicPr>
            <p:cNvPr id="7" name="Picture 2" descr="http://www.microsoft.com/global/ja-jp/business/industry/gov/publishingimages/community/clip/03/ss_83.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142" y="4714964"/>
              <a:ext cx="803569" cy="8613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microsoft.com/global/ja-jp/business/industry/gov/publishingimages/community/clip/03/ss_83.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0797" y="4482693"/>
              <a:ext cx="803569" cy="1139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microsoft.com/global/ja-jp/business/industry/gov/publishingimages/community/clip/03/ss_83.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4900" y="4246718"/>
              <a:ext cx="803569" cy="141512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 name="直線コネクタ 10"/>
          <p:cNvCxnSpPr/>
          <p:nvPr/>
        </p:nvCxnSpPr>
        <p:spPr>
          <a:xfrm>
            <a:off x="211509" y="861095"/>
            <a:ext cx="8784976" cy="0"/>
          </a:xfrm>
          <a:prstGeom prst="line">
            <a:avLst/>
          </a:prstGeom>
          <a:noFill/>
          <a:ln w="38100" cap="flat" cmpd="sng" algn="ctr">
            <a:solidFill>
              <a:srgbClr val="7FD13B"/>
            </a:solidFill>
            <a:prstDash val="solid"/>
          </a:ln>
          <a:effectLst>
            <a:outerShdw blurRad="40000" dist="23000" dir="5400000" rotWithShape="0">
              <a:srgbClr val="000000">
                <a:alpha val="35000"/>
              </a:srgbClr>
            </a:outerShdw>
          </a:effectLst>
        </p:spPr>
      </p:cxnSp>
    </p:spTree>
    <p:extLst>
      <p:ext uri="{BB962C8B-B14F-4D97-AF65-F5344CB8AC3E}">
        <p14:creationId xmlns:p14="http://schemas.microsoft.com/office/powerpoint/2010/main" val="4198578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p:cNvGrpSpPr/>
          <p:nvPr/>
        </p:nvGrpSpPr>
        <p:grpSpPr>
          <a:xfrm>
            <a:off x="233076" y="877650"/>
            <a:ext cx="8673243" cy="5929551"/>
            <a:chOff x="156924" y="611397"/>
            <a:chExt cx="8673243" cy="6208622"/>
          </a:xfrm>
        </p:grpSpPr>
        <p:graphicFrame>
          <p:nvGraphicFramePr>
            <p:cNvPr id="4" name="図表 3"/>
            <p:cNvGraphicFramePr/>
            <p:nvPr>
              <p:extLst>
                <p:ext uri="{D42A27DB-BD31-4B8C-83A1-F6EECF244321}">
                  <p14:modId xmlns:p14="http://schemas.microsoft.com/office/powerpoint/2010/main" val="1754026871"/>
                </p:ext>
              </p:extLst>
            </p:nvPr>
          </p:nvGraphicFramePr>
          <p:xfrm>
            <a:off x="611560" y="620688"/>
            <a:ext cx="7008440"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山形 4"/>
            <p:cNvSpPr/>
            <p:nvPr/>
          </p:nvSpPr>
          <p:spPr>
            <a:xfrm>
              <a:off x="1839572" y="1361601"/>
              <a:ext cx="2061283" cy="5458418"/>
            </a:xfrm>
            <a:prstGeom prst="chevron">
              <a:avLst>
                <a:gd name="adj" fmla="val 12971"/>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t"/>
            <a:lstStyle/>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ホームベース 5"/>
            <p:cNvSpPr/>
            <p:nvPr/>
          </p:nvSpPr>
          <p:spPr>
            <a:xfrm>
              <a:off x="204508" y="1340766"/>
              <a:ext cx="1727851" cy="5425649"/>
            </a:xfrm>
            <a:prstGeom prst="homePlate">
              <a:avLst>
                <a:gd name="adj" fmla="val 15609"/>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t"/>
            <a:lstStyle/>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・審議会等への</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民間委員の参画</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・協議会、戦略会議</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協働</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204508" y="1097478"/>
              <a:ext cx="1511827" cy="34704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協力・協働</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山形 6"/>
            <p:cNvSpPr/>
            <p:nvPr/>
          </p:nvSpPr>
          <p:spPr>
            <a:xfrm>
              <a:off x="3807482" y="1322502"/>
              <a:ext cx="4965637" cy="5497517"/>
            </a:xfrm>
            <a:prstGeom prst="chevron">
              <a:avLst>
                <a:gd name="adj" fmla="val 6113"/>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Ins="36000" rtlCol="0" anchor="t"/>
            <a:lstStyle/>
            <a:p>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対話</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を通じ、行政ニーズと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企業等のニーズをマッチングすることにより、施策効果の拡張や新たな施策展開をめざす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a:t>
              </a:r>
              <a:r>
                <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300"/>
                </a:lnSpc>
                <a:defRPr/>
              </a:pP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「企業の農業参入を通じた</a:t>
              </a:r>
              <a:r>
                <a:rPr lang="ja-JP" altLang="en-US" sz="1100" kern="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者雇用の促進と</a:t>
              </a:r>
              <a:endParaRPr lang="en-US" altLang="ja-JP"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農業</a:t>
              </a: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担い手の確保」</a:t>
              </a:r>
              <a:endParaRPr lang="en-US" altLang="ja-JP"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「災害時に備えた情報ネットワークの形成」</a:t>
              </a:r>
              <a:endParaRPr lang="en-US" altLang="ja-JP"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a:t>
              </a:r>
              <a:r>
                <a:rPr lang="ja-JP" altLang="en-US" sz="11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の安全安心に</a:t>
              </a: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かかる啓発事業</a:t>
              </a:r>
              <a:r>
                <a:rPr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多様な参画メニューや活動の対象（素材）を提供し、府民、民間企業等に、それぞれの強み</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持ち寄って参画してもらうことにより、波及効果の拡大等をめざす</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a:lnSpc>
                  <a:spcPts val="1300"/>
                </a:lnSpc>
                <a:defRPr/>
              </a:pPr>
              <a:r>
                <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a:t>
              </a:r>
              <a:r>
                <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300"/>
                </a:lnSpc>
                <a:defRPr/>
              </a:pPr>
              <a:r>
                <a:rPr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「アドプト・プログラム（アドプトロード・リバーなど）」</a:t>
              </a:r>
              <a:endPar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「利用者の視点を活かしたシナリオ型の新たな公園づくり」</a:t>
              </a:r>
              <a:endPar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endParaRPr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資金</a:t>
              </a:r>
              <a:r>
                <a:rPr lang="ja-JP" altLang="en-US"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を積極的に活用（導入）することによって、施策の実施や効果の拡大をめざす</a:t>
              </a:r>
              <a:endParaRPr lang="en-US" altLang="ja-JP"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a:t>
              </a:r>
              <a:r>
                <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300"/>
                </a:lnSpc>
                <a:defRPr/>
              </a:pPr>
              <a:r>
                <a:rPr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ベンチャー企業支援へのクラウドファンディングの活用」</a:t>
              </a:r>
              <a:endParaRPr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defRPr/>
              </a:pPr>
              <a:r>
                <a:rPr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アート</a:t>
              </a:r>
              <a:r>
                <a:rPr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を活かした</a:t>
              </a:r>
              <a:r>
                <a:rPr lang="ja-JP" altLang="en-US" sz="1100" kern="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者の就労支援事業へのクラウドファンディングの</a:t>
              </a:r>
              <a:r>
                <a:rPr lang="ja-JP" altLang="en-US" sz="11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2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特区、規制緩和等により、</a:t>
              </a:r>
              <a:r>
                <a:rPr kumimoji="0" lang="ja-JP" altLang="en-US" sz="12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民間事業者の積極的な</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活動を促進</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3804393" y="1097479"/>
              <a:ext cx="4697457" cy="3801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新たなパートナーシップ</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7345168" y="2505489"/>
              <a:ext cx="1456197" cy="49302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0" dirty="0" err="1"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者雇用）</a:t>
              </a:r>
              <a:endParaRPr lang="en-US" altLang="ja-JP"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（農業担い手の確保）</a:t>
              </a:r>
              <a:endParaRPr lang="en-US" altLang="ja-JP"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7616900" y="5473003"/>
              <a:ext cx="1047596" cy="25202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（中小企業振興）</a:t>
              </a:r>
              <a:endParaRPr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4049620" y="3414814"/>
              <a:ext cx="1555377" cy="2562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rPr>
                <a:t>メニュー提供方式</a:t>
              </a:r>
              <a:endParaRPr lang="ja-JP" altLang="en-US" sz="1300" dirty="0">
                <a:solidFill>
                  <a:prstClr val="black"/>
                </a:solidFill>
              </a:endParaRPr>
            </a:p>
          </p:txBody>
        </p:sp>
        <p:sp>
          <p:nvSpPr>
            <p:cNvPr id="24" name="正方形/長方形 23"/>
            <p:cNvSpPr/>
            <p:nvPr/>
          </p:nvSpPr>
          <p:spPr>
            <a:xfrm>
              <a:off x="4049620" y="4814528"/>
              <a:ext cx="1555377" cy="2264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rPr>
                <a:t>民間資金活用方式</a:t>
              </a:r>
              <a:endParaRPr lang="ja-JP" altLang="en-US" sz="1300" dirty="0">
                <a:solidFill>
                  <a:prstClr val="black"/>
                </a:solidFill>
              </a:endParaRPr>
            </a:p>
          </p:txBody>
        </p:sp>
        <p:sp>
          <p:nvSpPr>
            <p:cNvPr id="16" name="正方形/長方形 15"/>
            <p:cNvSpPr/>
            <p:nvPr/>
          </p:nvSpPr>
          <p:spPr>
            <a:xfrm>
              <a:off x="2134792" y="1862647"/>
              <a:ext cx="1470842" cy="3776605"/>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【PPP】</a:t>
              </a: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指定管理者制度</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・アウトソーシング</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・市場化テスト</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PFI</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1839572" y="1091635"/>
              <a:ext cx="1794487" cy="3801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民間開放</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3934067" y="1850470"/>
              <a:ext cx="1627385" cy="218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rPr>
                <a:t>提案・対話方式</a:t>
              </a:r>
              <a:endParaRPr lang="ja-JP" altLang="en-US" sz="1300" dirty="0">
                <a:solidFill>
                  <a:prstClr val="black"/>
                </a:solidFill>
              </a:endParaRPr>
            </a:p>
          </p:txBody>
        </p:sp>
        <p:sp>
          <p:nvSpPr>
            <p:cNvPr id="38" name="円/楕円 37"/>
            <p:cNvSpPr/>
            <p:nvPr/>
          </p:nvSpPr>
          <p:spPr>
            <a:xfrm>
              <a:off x="3948583" y="1452470"/>
              <a:ext cx="4246323" cy="352409"/>
            </a:xfrm>
            <a:prstGeom prst="ellipse">
              <a:avLst/>
            </a:prstGeom>
            <a:solidFill>
              <a:schemeClr val="bg1"/>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ja-JP" altLang="en-US" sz="1000" b="1" dirty="0" smtClean="0">
                  <a:solidFill>
                    <a:prstClr val="black"/>
                  </a:solidFill>
                </a:rPr>
                <a:t>民間からの多様な提案や主体的な取組みを</a:t>
              </a:r>
              <a:endParaRPr lang="en-US" altLang="ja-JP" sz="1000" b="1" dirty="0" smtClean="0">
                <a:solidFill>
                  <a:prstClr val="black"/>
                </a:solidFill>
              </a:endParaRPr>
            </a:p>
            <a:p>
              <a:pPr algn="ctr">
                <a:lnSpc>
                  <a:spcPts val="1000"/>
                </a:lnSpc>
              </a:pPr>
              <a:r>
                <a:rPr lang="ja-JP" altLang="en-US" sz="1000" b="1" dirty="0" smtClean="0">
                  <a:solidFill>
                    <a:prstClr val="black"/>
                  </a:solidFill>
                </a:rPr>
                <a:t>府施策と融合</a:t>
              </a:r>
              <a:endParaRPr lang="ja-JP" altLang="en-US" sz="1000" b="1" dirty="0">
                <a:solidFill>
                  <a:prstClr val="black"/>
                </a:solidFill>
              </a:endParaRPr>
            </a:p>
          </p:txBody>
        </p:sp>
        <p:sp>
          <p:nvSpPr>
            <p:cNvPr id="42" name="正方形/長方形 41"/>
            <p:cNvSpPr/>
            <p:nvPr/>
          </p:nvSpPr>
          <p:spPr>
            <a:xfrm>
              <a:off x="7420369" y="4258661"/>
              <a:ext cx="1066966" cy="3360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（地域活性化）</a:t>
              </a:r>
              <a:endParaRPr lang="en-US" altLang="ja-JP"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7559644" y="5938934"/>
              <a:ext cx="1270523" cy="25202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0" dirty="0" err="1"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者就労支援）</a:t>
              </a:r>
              <a:endParaRPr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右矢印 8"/>
            <p:cNvSpPr/>
            <p:nvPr/>
          </p:nvSpPr>
          <p:spPr>
            <a:xfrm>
              <a:off x="156924" y="611397"/>
              <a:ext cx="8606165" cy="603155"/>
            </a:xfrm>
            <a:prstGeom prst="right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black"/>
                  </a:solidFill>
                </a:rPr>
                <a:t>民間との連携の拡張・発展</a:t>
              </a:r>
              <a:endParaRPr lang="ja-JP" altLang="en-US" sz="1300" dirty="0">
                <a:solidFill>
                  <a:prstClr val="black"/>
                </a:solidFill>
              </a:endParaRPr>
            </a:p>
          </p:txBody>
        </p:sp>
      </p:grpSp>
      <p:sp>
        <p:nvSpPr>
          <p:cNvPr id="28" name="正方形/長方形 27"/>
          <p:cNvSpPr/>
          <p:nvPr/>
        </p:nvSpPr>
        <p:spPr>
          <a:xfrm>
            <a:off x="273646" y="188640"/>
            <a:ext cx="8433036" cy="631840"/>
          </a:xfrm>
          <a:prstGeom prst="rect">
            <a:avLst/>
          </a:prstGeom>
        </p:spPr>
        <p:txBody>
          <a:bodyPr wrap="square">
            <a:spAutoFit/>
          </a:bodyPr>
          <a:lstStyle/>
          <a:p>
            <a:pPr defTabSz="647700">
              <a:lnSpc>
                <a:spcPts val="2200"/>
              </a:lnSpc>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2200"/>
              </a:lnSpc>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0" name="直線コネクタ 29"/>
          <p:cNvCxnSpPr/>
          <p:nvPr/>
        </p:nvCxnSpPr>
        <p:spPr>
          <a:xfrm>
            <a:off x="131887" y="860403"/>
            <a:ext cx="8784976" cy="0"/>
          </a:xfrm>
          <a:prstGeom prst="line">
            <a:avLst/>
          </a:prstGeom>
          <a:noFill/>
          <a:ln w="38100" cap="flat" cmpd="sng" algn="ctr">
            <a:solidFill>
              <a:srgbClr val="7FD13B"/>
            </a:solidFill>
            <a:prstDash val="solid"/>
          </a:ln>
          <a:effectLst>
            <a:outerShdw blurRad="40000" dist="23000" dir="5400000" rotWithShape="0">
              <a:srgbClr val="000000">
                <a:alpha val="35000"/>
              </a:srgbClr>
            </a:outerShdw>
          </a:effectLst>
        </p:spPr>
      </p:cxnSp>
      <p:sp>
        <p:nvSpPr>
          <p:cNvPr id="8" name="角丸四角形吹き出し 7"/>
          <p:cNvSpPr/>
          <p:nvPr/>
        </p:nvSpPr>
        <p:spPr>
          <a:xfrm>
            <a:off x="2269866" y="3493931"/>
            <a:ext cx="1295400" cy="1652562"/>
          </a:xfrm>
          <a:prstGeom prst="wedgeRoundRectCallout">
            <a:avLst>
              <a:gd name="adj1" fmla="val -20725"/>
              <a:gd name="adj2" fmla="val -69669"/>
              <a:gd name="adj3" fmla="val 16667"/>
            </a:avLst>
          </a:prstGeom>
          <a:solidFill>
            <a:schemeClr val="tx2">
              <a:lumMod val="20000"/>
              <a:lumOff val="80000"/>
            </a:schemeClr>
          </a:solidFill>
          <a:ln w="952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vert="horz" rtlCol="0" anchor="ctr"/>
          <a:lstStyle/>
          <a:p>
            <a:pPr marL="85725" indent="-85725"/>
            <a:r>
              <a:rPr kumimoji="0" lang="ja-JP" altLang="en-US"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a:t>
            </a:r>
            <a:r>
              <a:rPr kumimoji="0" lang="ja-JP" altLang="en-US" sz="105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までの</a:t>
            </a:r>
            <a:r>
              <a:rPr kumimoji="0" lang="ja-JP" altLang="en-US"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kumimoji="0" lang="ja-JP" altLang="en-US" sz="105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の課題を検証</a:t>
            </a:r>
            <a:r>
              <a:rPr kumimoji="0" lang="ja-JP" altLang="en-US"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しながら、より効果的に取組み</a:t>
            </a:r>
            <a:r>
              <a:rPr kumimoji="0" lang="ja-JP" altLang="en-US" sz="105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kumimoji="0" lang="ja-JP" altLang="en-US"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endParaRPr kumimoji="0" lang="en-US" altLang="ja-JP"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kumimoji="0" lang="en-US" altLang="ja-JP"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kumimoji="0" lang="ja-JP" altLang="en-US"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a:t>
            </a:r>
            <a:r>
              <a:rPr kumimoji="0" lang="ja-JP" altLang="en-US" sz="105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な手法</a:t>
            </a:r>
            <a:r>
              <a:rPr kumimoji="0" lang="ja-JP" altLang="en-US"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の導入</a:t>
            </a:r>
            <a:r>
              <a:rPr kumimoji="0" lang="ja-JP" altLang="en-US" sz="105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可能性</a:t>
            </a:r>
            <a:r>
              <a:rPr kumimoji="0" lang="ja-JP" altLang="en-US" sz="105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を研究</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7466618" y="4783758"/>
            <a:ext cx="1168154" cy="30056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（施設の魅力拡大）</a:t>
            </a:r>
            <a:endParaRPr lang="en-US" altLang="ja-JP" sz="8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7466618" y="3276854"/>
            <a:ext cx="926090" cy="33941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（子どもの安全）</a:t>
            </a:r>
            <a:endParaRPr lang="en-US" altLang="ja-JP"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二等辺三角形 1"/>
          <p:cNvSpPr/>
          <p:nvPr/>
        </p:nvSpPr>
        <p:spPr>
          <a:xfrm rot="5400000">
            <a:off x="7227255" y="2827438"/>
            <a:ext cx="204231" cy="329043"/>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5" name="二等辺三角形 44"/>
          <p:cNvSpPr/>
          <p:nvPr/>
        </p:nvSpPr>
        <p:spPr>
          <a:xfrm rot="5400000">
            <a:off x="7217291" y="4357981"/>
            <a:ext cx="163072" cy="352059"/>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二等辺三角形 45"/>
          <p:cNvSpPr/>
          <p:nvPr/>
        </p:nvSpPr>
        <p:spPr>
          <a:xfrm rot="5400000">
            <a:off x="7448069" y="5955466"/>
            <a:ext cx="200771" cy="289194"/>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二等辺三角形 46"/>
          <p:cNvSpPr/>
          <p:nvPr/>
        </p:nvSpPr>
        <p:spPr>
          <a:xfrm rot="5400000">
            <a:off x="7243962" y="4765269"/>
            <a:ext cx="167573" cy="337544"/>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二等辺三角形 47"/>
          <p:cNvSpPr/>
          <p:nvPr/>
        </p:nvSpPr>
        <p:spPr>
          <a:xfrm rot="5400000">
            <a:off x="7468802" y="5531131"/>
            <a:ext cx="166802" cy="289193"/>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 name="角丸四角形吹き出し 38"/>
          <p:cNvSpPr/>
          <p:nvPr/>
        </p:nvSpPr>
        <p:spPr>
          <a:xfrm>
            <a:off x="405410" y="3794842"/>
            <a:ext cx="1278744" cy="671913"/>
          </a:xfrm>
          <a:prstGeom prst="wedgeRoundRectCallout">
            <a:avLst>
              <a:gd name="adj1" fmla="val -22150"/>
              <a:gd name="adj2" fmla="val -83551"/>
              <a:gd name="adj3" fmla="val 16667"/>
            </a:avLst>
          </a:prstGeom>
          <a:solidFill>
            <a:schemeClr val="tx2">
              <a:lumMod val="20000"/>
              <a:lumOff val="80000"/>
            </a:schemeClr>
          </a:solidFill>
          <a:ln w="952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vert="horz" rtlCol="0" anchor="ctr"/>
          <a:lstStyle/>
          <a:p>
            <a:r>
              <a:rPr kumimoji="0" lang="ja-JP" altLang="en-US" sz="105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政策目標の実現に向けて、より戦略的に連携を展開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吹き出し 39"/>
          <p:cNvSpPr/>
          <p:nvPr/>
        </p:nvSpPr>
        <p:spPr>
          <a:xfrm>
            <a:off x="491733" y="5538050"/>
            <a:ext cx="1089679" cy="777339"/>
          </a:xfrm>
          <a:prstGeom prst="wedgeRoundRectCallout">
            <a:avLst>
              <a:gd name="adj1" fmla="val -22949"/>
              <a:gd name="adj2" fmla="val -73193"/>
              <a:gd name="adj3" fmla="val 16667"/>
            </a:avLst>
          </a:prstGeom>
          <a:solidFill>
            <a:schemeClr val="tx2">
              <a:lumMod val="20000"/>
              <a:lumOff val="80000"/>
            </a:schemeClr>
          </a:solidFill>
          <a:ln w="952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vert="horz" rtlCol="0" anchor="ctr"/>
          <a:lstStyle/>
          <a:p>
            <a:r>
              <a:rPr kumimoji="0" lang="ja-JP" altLang="en-US" sz="105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市民公益税制の導入など、</a:t>
            </a:r>
            <a:endParaRPr kumimoji="0" lang="en-US" altLang="ja-JP" sz="105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sz="105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さらに環境整備を推進</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円/楕円 35"/>
          <p:cNvSpPr/>
          <p:nvPr/>
        </p:nvSpPr>
        <p:spPr>
          <a:xfrm>
            <a:off x="3912662" y="6166491"/>
            <a:ext cx="4246323" cy="241600"/>
          </a:xfrm>
          <a:prstGeom prst="ellipse">
            <a:avLst/>
          </a:prstGeom>
          <a:solidFill>
            <a:schemeClr val="bg1"/>
          </a:solidFill>
          <a:ln w="190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smtClean="0">
                <a:solidFill>
                  <a:prstClr val="black"/>
                </a:solidFill>
              </a:rPr>
              <a:t>民間が活躍できる環境整備</a:t>
            </a:r>
            <a:endParaRPr lang="ja-JP" altLang="en-US" sz="1000" b="1" dirty="0">
              <a:solidFill>
                <a:prstClr val="black"/>
              </a:solidFill>
            </a:endParaRPr>
          </a:p>
        </p:txBody>
      </p:sp>
      <p:sp>
        <p:nvSpPr>
          <p:cNvPr id="41" name="二等辺三角形 40"/>
          <p:cNvSpPr/>
          <p:nvPr/>
        </p:nvSpPr>
        <p:spPr>
          <a:xfrm rot="5400000">
            <a:off x="7208220" y="3062165"/>
            <a:ext cx="204231" cy="329043"/>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正方形/長方形 3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50</a:t>
            </a:fld>
            <a:endParaRPr lang="ja-JP" altLang="en-US" dirty="0">
              <a:solidFill>
                <a:prstClr val="black"/>
              </a:solidFill>
            </a:endParaRPr>
          </a:p>
        </p:txBody>
      </p:sp>
      <p:sp>
        <p:nvSpPr>
          <p:cNvPr id="37" name="二等辺三角形 36"/>
          <p:cNvSpPr/>
          <p:nvPr/>
        </p:nvSpPr>
        <p:spPr>
          <a:xfrm rot="5400000">
            <a:off x="7232591" y="3288419"/>
            <a:ext cx="204231" cy="329043"/>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正方形/長方形 42"/>
          <p:cNvSpPr/>
          <p:nvPr/>
        </p:nvSpPr>
        <p:spPr>
          <a:xfrm>
            <a:off x="7448765" y="3056976"/>
            <a:ext cx="1114722" cy="33941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（災害情報の発信）</a:t>
            </a:r>
            <a:endParaRPr lang="en-US" altLang="ja-JP"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546662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14003" y="829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との協働</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）民間開放の推進（</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PPP</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81153" y="99182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51</a:t>
            </a:fld>
            <a:endParaRPr lang="ja-JP" altLang="en-US" dirty="0">
              <a:solidFill>
                <a:prstClr val="black"/>
              </a:solidFill>
            </a:endParaRPr>
          </a:p>
        </p:txBody>
      </p:sp>
      <p:sp>
        <p:nvSpPr>
          <p:cNvPr id="16" name="角丸四角形 15"/>
          <p:cNvSpPr/>
          <p:nvPr/>
        </p:nvSpPr>
        <p:spPr>
          <a:xfrm>
            <a:off x="278708" y="1781530"/>
            <a:ext cx="2555597" cy="295246"/>
          </a:xfrm>
          <a:prstGeom prst="roundRect">
            <a:avLst/>
          </a:prstGeom>
          <a:noFill/>
          <a:ln w="25400" cap="flat" cmpd="sng" algn="ctr">
            <a:noFill/>
            <a:prstDash val="solid"/>
          </a:ln>
          <a:effectLst/>
        </p:spPr>
        <p:txBody>
          <a:bodyPr rtlCol="0" anchor="ctr"/>
          <a:lstStyle/>
          <a:p>
            <a:pPr>
              <a:defRPr/>
            </a:pPr>
            <a:endPar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294953" y="931582"/>
            <a:ext cx="7607448" cy="34474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81153" y="1303403"/>
            <a:ext cx="8754845" cy="1208912"/>
          </a:xfrm>
          <a:prstGeom prst="rect">
            <a:avLst/>
          </a:prstGeom>
          <a:ln>
            <a:noFill/>
          </a:ln>
        </p:spPr>
        <p:txBody>
          <a:bodyPr wrap="square" tIns="72000">
            <a:spAutoFit/>
          </a:bodyPr>
          <a:lstStyle/>
          <a:p>
            <a:pPr marL="180975" indent="-180975">
              <a:lnSpc>
                <a:spcPts val="1700"/>
              </a:lnSpc>
              <a:defRPr/>
            </a:pP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との協働</a:t>
            </a:r>
            <a:r>
              <a:rPr kumimoji="0"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の強化</a:t>
            </a:r>
            <a:endParaRPr lang="ja-JP" altLang="en-US" sz="1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700"/>
              </a:lnSpc>
              <a:defRPr/>
            </a:pP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さまざま</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な専門的知識やノウハウを</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持った府民や</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、多様な主体が地域活動に自主的に</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参画</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700"/>
              </a:lnSpc>
              <a:defRPr/>
            </a:pPr>
            <a:r>
              <a:rPr kumimoji="0" lang="en-US" altLang="ja-JP"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し</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、協働して地域の諸課題を</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解決する「</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共助</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社会づくり」が必要です。</a:t>
            </a:r>
            <a:endPar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700"/>
              </a:lnSpc>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そのため、広域自治体として、各団体の自主活動の活性化や寄附文化の醸成を図り、協働の</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kumimoji="0"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一層促進していくため、市民公益税制の導入など環境整備を進めます</a:t>
            </a: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181153" y="2916188"/>
            <a:ext cx="8635559" cy="990903"/>
          </a:xfrm>
          <a:prstGeom prst="rect">
            <a:avLst/>
          </a:prstGeom>
          <a:ln>
            <a:noFill/>
          </a:ln>
        </p:spPr>
        <p:txBody>
          <a:bodyPr wrap="square" tIns="72000">
            <a:spAutoFit/>
          </a:bodyPr>
          <a:lstStyle/>
          <a:p>
            <a:pPr marL="180975" indent="-180975">
              <a:lnSpc>
                <a:spcPts val="1700"/>
              </a:lnSpc>
              <a:defRPr/>
            </a:pPr>
            <a:r>
              <a:rPr kumimoji="0" lang="ja-JP" altLang="en-US"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ⅱ</a:t>
            </a:r>
            <a:r>
              <a:rPr kumimoji="0" lang="ja-JP" altLang="en-US"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）民間</a:t>
            </a:r>
            <a:r>
              <a:rPr kumimoji="0"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開放の推進（</a:t>
            </a:r>
            <a:r>
              <a:rPr kumimoji="0" lang="en-US" altLang="ja-JP"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PPP</a:t>
            </a:r>
            <a:r>
              <a:rPr kumimoji="0"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16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700"/>
              </a:lnSpc>
              <a:defRPr/>
            </a:pPr>
            <a:r>
              <a:rPr kumimoji="0"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新たな手法の導入可能性を幅広く研究するとともに、これまでの取組みにおける課題を検証しながら、引き続き「民でできるものは民へ」の基本姿勢により、指定管理者制度やアウトソーシング、ＰＦＩなどの民間開放について、効果的に取組みを進めていきます。</a:t>
            </a:r>
            <a:endParaRPr kumimoji="0"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98884" y="991825"/>
            <a:ext cx="1425899" cy="349702"/>
          </a:xfrm>
          <a:prstGeom prst="rect">
            <a:avLst/>
          </a:prstGeom>
          <a:ln>
            <a:noFill/>
          </a:ln>
        </p:spPr>
        <p:txBody>
          <a:bodyPr wrap="square" tIns="72000">
            <a:spAutoFit/>
          </a:bodyPr>
          <a:lstStyle/>
          <a:p>
            <a:pPr marL="180975" indent="-180975">
              <a:lnSpc>
                <a:spcPts val="1800"/>
              </a:lnSpc>
              <a:defRPr/>
            </a:pPr>
            <a:r>
              <a:rPr kumimoji="0" lang="en-US" altLang="ja-JP"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具体的取組</a:t>
            </a:r>
            <a:r>
              <a:rPr kumimoji="0" lang="en-US" altLang="ja-JP"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正方形/長方形 36"/>
          <p:cNvSpPr/>
          <p:nvPr/>
        </p:nvSpPr>
        <p:spPr>
          <a:xfrm>
            <a:off x="467544" y="4077072"/>
            <a:ext cx="2016224" cy="349702"/>
          </a:xfrm>
          <a:prstGeom prst="rect">
            <a:avLst/>
          </a:prstGeom>
          <a:ln>
            <a:noFill/>
          </a:ln>
        </p:spPr>
        <p:txBody>
          <a:bodyPr wrap="square" tIns="72000">
            <a:spAutoFit/>
          </a:bodyPr>
          <a:lstStyle/>
          <a:p>
            <a:pPr marL="180975" indent="-180975">
              <a:lnSpc>
                <a:spcPts val="1800"/>
              </a:lnSpc>
              <a:defRPr/>
            </a:pPr>
            <a:r>
              <a:rPr kumimoji="0"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kumimoji="0"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21" name="表 20"/>
          <p:cNvGraphicFramePr>
            <a:graphicFrameLocks noGrp="1"/>
          </p:cNvGraphicFramePr>
          <p:nvPr>
            <p:extLst>
              <p:ext uri="{D42A27DB-BD31-4B8C-83A1-F6EECF244321}">
                <p14:modId xmlns:p14="http://schemas.microsoft.com/office/powerpoint/2010/main" val="3792775052"/>
              </p:ext>
            </p:extLst>
          </p:nvPr>
        </p:nvGraphicFramePr>
        <p:xfrm>
          <a:off x="683568" y="4509120"/>
          <a:ext cx="7344815" cy="1832600"/>
        </p:xfrm>
        <a:graphic>
          <a:graphicData uri="http://schemas.openxmlformats.org/drawingml/2006/table">
            <a:tbl>
              <a:tblPr firstRow="1" bandRow="1">
                <a:tableStyleId>{5C22544A-7EE6-4342-B048-85BDC9FD1C3A}</a:tableStyleId>
              </a:tblPr>
              <a:tblGrid>
                <a:gridCol w="2333987"/>
                <a:gridCol w="5010828"/>
              </a:tblGrid>
              <a:tr h="370840">
                <a:tc>
                  <a:txBody>
                    <a:bodyPr/>
                    <a:lstStyle/>
                    <a:p>
                      <a:pPr algn="ctr"/>
                      <a:r>
                        <a:rPr kumimoji="1" lang="ja-JP" altLang="en-US" dirty="0" smtClean="0">
                          <a:solidFill>
                            <a:schemeClr val="tx1"/>
                          </a:solidFill>
                        </a:rPr>
                        <a:t>　項　　　目</a:t>
                      </a:r>
                      <a:endParaRPr kumimoji="1" lang="ja-JP" altLang="en-US" dirty="0">
                        <a:solidFill>
                          <a:schemeClr val="tx1"/>
                        </a:solidFill>
                      </a:endParaRPr>
                    </a:p>
                  </a:txBody>
                  <a:tcPr/>
                </a:tc>
                <a:tc>
                  <a:txBody>
                    <a:bodyPr/>
                    <a:lstStyle/>
                    <a:p>
                      <a:pPr algn="ctr"/>
                      <a:r>
                        <a:rPr kumimoji="1" lang="ja-JP" altLang="en-US" dirty="0" smtClean="0">
                          <a:solidFill>
                            <a:schemeClr val="tx1"/>
                          </a:solidFill>
                        </a:rPr>
                        <a:t>具　　体　　例</a:t>
                      </a:r>
                      <a:endParaRPr kumimoji="1" lang="ja-JP" altLang="en-US" dirty="0">
                        <a:solidFill>
                          <a:schemeClr val="tx1"/>
                        </a:solidFill>
                      </a:endParaRPr>
                    </a:p>
                  </a:txBody>
                  <a:tcPr/>
                </a:tc>
              </a:tr>
              <a:tr h="349240">
                <a:tc>
                  <a:txBody>
                    <a:bodyPr/>
                    <a:lstStyle/>
                    <a:p>
                      <a:r>
                        <a:rPr kumimoji="1" lang="ja-JP" altLang="en-US" sz="1200" dirty="0" smtClean="0">
                          <a:solidFill>
                            <a:schemeClr val="tx1"/>
                          </a:solidFill>
                        </a:rPr>
                        <a:t>指定管理者制度</a:t>
                      </a:r>
                      <a:endParaRPr kumimoji="1" lang="ja-JP" altLang="en-US" sz="1200" dirty="0">
                        <a:solidFill>
                          <a:schemeClr val="tx1"/>
                        </a:solidFill>
                      </a:endParaRPr>
                    </a:p>
                  </a:txBody>
                  <a:tcPr anchor="ctr"/>
                </a:tc>
                <a:tc>
                  <a:txBody>
                    <a:bodyPr/>
                    <a:lstStyle/>
                    <a:p>
                      <a:r>
                        <a:rPr kumimoji="1" lang="ja-JP" altLang="en-US" sz="1200" dirty="0" smtClean="0">
                          <a:solidFill>
                            <a:schemeClr val="tx1"/>
                          </a:solidFill>
                        </a:rPr>
                        <a:t>府立体育会館、花の文化園、府営公園、府営住宅など</a:t>
                      </a:r>
                      <a:endParaRPr kumimoji="1" lang="ja-JP" altLang="en-US" sz="1200" dirty="0">
                        <a:solidFill>
                          <a:schemeClr val="tx1"/>
                        </a:solidFill>
                      </a:endParaRPr>
                    </a:p>
                  </a:txBody>
                  <a:tcPr anchor="ctr"/>
                </a:tc>
              </a:tr>
              <a:tr h="370840">
                <a:tc>
                  <a:txBody>
                    <a:bodyPr/>
                    <a:lstStyle/>
                    <a:p>
                      <a:r>
                        <a:rPr kumimoji="1" lang="ja-JP" altLang="en-US" sz="1200" dirty="0" smtClean="0">
                          <a:solidFill>
                            <a:schemeClr val="tx1"/>
                          </a:solidFill>
                        </a:rPr>
                        <a:t>アウトソーシング</a:t>
                      </a:r>
                      <a:endParaRPr kumimoji="1" lang="ja-JP" altLang="en-US" sz="1200" dirty="0">
                        <a:solidFill>
                          <a:schemeClr val="tx1"/>
                        </a:solidFill>
                      </a:endParaRPr>
                    </a:p>
                  </a:txBody>
                  <a:tcPr anchor="ctr"/>
                </a:tc>
                <a:tc>
                  <a:txBody>
                    <a:bodyPr/>
                    <a:lstStyle/>
                    <a:p>
                      <a:r>
                        <a:rPr kumimoji="1" lang="ja-JP" altLang="en-US" sz="1200" dirty="0" smtClean="0">
                          <a:solidFill>
                            <a:schemeClr val="tx1"/>
                          </a:solidFill>
                        </a:rPr>
                        <a:t>総務サービスセンターの業務、パスポートセンターの窓口業務　など</a:t>
                      </a:r>
                      <a:endParaRPr kumimoji="1" lang="ja-JP" altLang="en-US" sz="1200" dirty="0">
                        <a:solidFill>
                          <a:schemeClr val="tx1"/>
                        </a:solidFill>
                      </a:endParaRPr>
                    </a:p>
                  </a:txBody>
                  <a:tcPr anchor="ctr"/>
                </a:tc>
              </a:tr>
              <a:tr h="370840">
                <a:tc>
                  <a:txBody>
                    <a:bodyPr/>
                    <a:lstStyle/>
                    <a:p>
                      <a:r>
                        <a:rPr kumimoji="1" lang="ja-JP" altLang="en-US" sz="1200" dirty="0" smtClean="0">
                          <a:solidFill>
                            <a:schemeClr val="tx1"/>
                          </a:solidFill>
                        </a:rPr>
                        <a:t>市場化テスト</a:t>
                      </a:r>
                      <a:endParaRPr kumimoji="1" lang="ja-JP" altLang="en-US" sz="1200" dirty="0">
                        <a:solidFill>
                          <a:schemeClr val="tx1"/>
                        </a:solidFill>
                      </a:endParaRPr>
                    </a:p>
                  </a:txBody>
                  <a:tcPr anchor="ctr"/>
                </a:tc>
                <a:tc>
                  <a:txBody>
                    <a:bodyPr/>
                    <a:lstStyle/>
                    <a:p>
                      <a:r>
                        <a:rPr kumimoji="1" lang="ja-JP" altLang="en-US" sz="1200" dirty="0" smtClean="0">
                          <a:solidFill>
                            <a:schemeClr val="tx1"/>
                          </a:solidFill>
                        </a:rPr>
                        <a:t>職員研修業務、建設業許可申請受付等業務、自動車税催告事務　など</a:t>
                      </a:r>
                      <a:endParaRPr kumimoji="1" lang="ja-JP" altLang="en-US" sz="1200" dirty="0">
                        <a:solidFill>
                          <a:schemeClr val="tx1"/>
                        </a:solidFill>
                      </a:endParaRPr>
                    </a:p>
                  </a:txBody>
                  <a:tcPr anchor="ctr"/>
                </a:tc>
              </a:tr>
              <a:tr h="370840">
                <a:tc>
                  <a:txBody>
                    <a:bodyPr/>
                    <a:lstStyle/>
                    <a:p>
                      <a:r>
                        <a:rPr kumimoji="1" lang="ja-JP" altLang="en-US" sz="1200" dirty="0" smtClean="0">
                          <a:solidFill>
                            <a:schemeClr val="tx1"/>
                          </a:solidFill>
                        </a:rPr>
                        <a:t>ＰＦＩ</a:t>
                      </a:r>
                      <a:endParaRPr kumimoji="1" lang="ja-JP" altLang="en-US" sz="1200" dirty="0">
                        <a:solidFill>
                          <a:schemeClr val="tx1"/>
                        </a:solidFill>
                      </a:endParaRPr>
                    </a:p>
                  </a:txBody>
                  <a:tcPr anchor="ctr"/>
                </a:tc>
                <a:tc>
                  <a:txBody>
                    <a:bodyPr/>
                    <a:lstStyle/>
                    <a:p>
                      <a:r>
                        <a:rPr kumimoji="1" lang="ja-JP" altLang="en-US" sz="1200" dirty="0" smtClean="0">
                          <a:solidFill>
                            <a:schemeClr val="tx1"/>
                          </a:solidFill>
                        </a:rPr>
                        <a:t>江坂駅南立体駐車場整備、府営住宅の建替え　など</a:t>
                      </a:r>
                      <a:endParaRPr kumimoji="1" lang="ja-JP" altLang="en-US" sz="1200" dirty="0">
                        <a:solidFill>
                          <a:schemeClr val="tx1"/>
                        </a:solidFill>
                      </a:endParaRPr>
                    </a:p>
                  </a:txBody>
                  <a:tcPr anchor="ctr"/>
                </a:tc>
              </a:tr>
            </a:tbl>
          </a:graphicData>
        </a:graphic>
      </p:graphicFrame>
    </p:spTree>
    <p:extLst>
      <p:ext uri="{BB962C8B-B14F-4D97-AF65-F5344CB8AC3E}">
        <p14:creationId xmlns:p14="http://schemas.microsoft.com/office/powerpoint/2010/main" val="42020431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81153" y="99182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52</a:t>
            </a:fld>
            <a:endParaRPr lang="ja-JP" altLang="en-US" dirty="0">
              <a:solidFill>
                <a:prstClr val="black"/>
              </a:solidFill>
            </a:endParaRPr>
          </a:p>
        </p:txBody>
      </p:sp>
      <p:sp>
        <p:nvSpPr>
          <p:cNvPr id="16" name="角丸四角形 15"/>
          <p:cNvSpPr/>
          <p:nvPr/>
        </p:nvSpPr>
        <p:spPr>
          <a:xfrm>
            <a:off x="278708" y="1781530"/>
            <a:ext cx="2555597" cy="295246"/>
          </a:xfrm>
          <a:prstGeom prst="roundRect">
            <a:avLst/>
          </a:prstGeom>
          <a:noFill/>
          <a:ln w="25400" cap="flat" cmpd="sng" algn="ctr">
            <a:noFill/>
            <a:prstDash val="solid"/>
          </a:ln>
          <a:effectLst/>
        </p:spPr>
        <p:txBody>
          <a:bodyPr rtlCol="0" anchor="ctr"/>
          <a:lstStyle/>
          <a:p>
            <a:pPr>
              <a:defRPr/>
            </a:pPr>
            <a:endPar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294953" y="931582"/>
            <a:ext cx="7607448" cy="34474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181153" y="1348398"/>
            <a:ext cx="8845275" cy="2402434"/>
          </a:xfrm>
          <a:prstGeom prst="rect">
            <a:avLst/>
          </a:prstGeom>
          <a:ln>
            <a:noFill/>
          </a:ln>
        </p:spPr>
        <p:txBody>
          <a:bodyPr wrap="square" lIns="72000" tIns="72000" bIns="72000">
            <a:spAutoFit/>
          </a:bodyPr>
          <a:lstStyle/>
          <a:p>
            <a:pPr>
              <a:lnSpc>
                <a:spcPts val="1600"/>
              </a:lnSpc>
              <a:defRPr/>
            </a:pPr>
            <a:r>
              <a:rPr kumimoji="0" lang="ja-JP" altLang="en-US" sz="1600" b="1" kern="0" dirty="0" smtClean="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b="1" kern="0" dirty="0" smtClean="0">
                <a:latin typeface="Meiryo UI" panose="020B0604030504040204" pitchFamily="50" charset="-128"/>
                <a:ea typeface="Meiryo UI" panose="020B0604030504040204" pitchFamily="50" charset="-128"/>
                <a:cs typeface="Meiryo UI" panose="020B0604030504040204" pitchFamily="50" charset="-128"/>
              </a:rPr>
              <a:t>ⅲ</a:t>
            </a:r>
            <a:r>
              <a:rPr kumimoji="0" lang="ja-JP" altLang="en-US" sz="1600" b="1" kern="0" dirty="0" smtClean="0">
                <a:latin typeface="Meiryo UI" panose="020B0604030504040204" pitchFamily="50" charset="-128"/>
                <a:ea typeface="Meiryo UI" panose="020B0604030504040204" pitchFamily="50" charset="-128"/>
                <a:cs typeface="Meiryo UI" panose="020B0604030504040204" pitchFamily="50" charset="-128"/>
              </a:rPr>
              <a:t>）民間</a:t>
            </a:r>
            <a:r>
              <a:rPr kumimoji="0" lang="ja-JP" altLang="en-US" sz="1600" b="1" kern="0" dirty="0">
                <a:latin typeface="Meiryo UI" panose="020B0604030504040204" pitchFamily="50" charset="-128"/>
                <a:ea typeface="Meiryo UI" panose="020B0604030504040204" pitchFamily="50" charset="-128"/>
                <a:cs typeface="Meiryo UI" panose="020B0604030504040204" pitchFamily="50" charset="-128"/>
              </a:rPr>
              <a:t>との新たなパートナーシップ</a:t>
            </a:r>
            <a:endParaRPr kumimoji="0" lang="en-US" altLang="ja-JP" sz="1600" b="1" kern="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　近年、企業価値の向上という観点から、社会</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貢献</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活動に対するニーズが高く、その一環として、行政との</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コラボレーションを求める声が高まっています。そのため、従来の公民連携の枠組みを前進させ、府又は民</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間の提案を基に、連携を展開するなど、双方のニーズをマッチングすることにより新たなパートナーシップを実</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kumimoji="0" lang="en-US" altLang="ja-JP" sz="1600" kern="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現します。</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　これにより、民間事業者にとっては企業価値の向上やビジネスチャンスの開拓、府にとっては施策効果や </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kumimoji="0" lang="en-US" altLang="ja-JP" sz="1600" kern="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サービスの向上が図られるとともに、タイアップする事業者</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の</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拡大により</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、財源の制約を受けること</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なく施策</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効果が高まるというメリットがあります。また、直接</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の税</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投入手法から民間資金活用への転換（クラウドファン</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ディング等）や、「稼ぐ視点」に立った広告事業収入の獲得等により“</a:t>
            </a:r>
            <a:r>
              <a:rPr kumimoji="0" lang="en-US" altLang="ja-JP" sz="1600" kern="0" dirty="0">
                <a:latin typeface="Meiryo UI" panose="020B0604030504040204" pitchFamily="50" charset="-128"/>
                <a:ea typeface="Meiryo UI" panose="020B0604030504040204" pitchFamily="50" charset="-128"/>
                <a:cs typeface="Meiryo UI" panose="020B0604030504040204" pitchFamily="50" charset="-128"/>
              </a:rPr>
              <a:t>win-win</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”の相乗</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効果をめざします</a:t>
            </a:r>
            <a:r>
              <a:rPr kumimoji="0" lang="ja-JP" altLang="en-US" sz="1600" kern="0" dirty="0" smtClean="0"/>
              <a:t>。</a:t>
            </a:r>
            <a:endParaRPr kumimoji="0" lang="en-US" altLang="ja-JP" sz="1600" kern="0" dirty="0" smtClean="0"/>
          </a:p>
          <a:p>
            <a:pPr marL="85725" indent="-85725">
              <a:lnSpc>
                <a:spcPts val="1600"/>
              </a:lnSpc>
              <a:defRPr/>
            </a:pP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その具体化に向け、「</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公民戦略連携デスク（仮称）」を設置</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し、全庁的な体制づくり</a:t>
            </a:r>
            <a:r>
              <a:rPr kumimoji="0" lang="ja-JP" altLang="en-US" sz="1600" kern="0" dirty="0">
                <a:latin typeface="Meiryo UI" panose="020B0604030504040204" pitchFamily="50" charset="-128"/>
                <a:ea typeface="Meiryo UI" panose="020B0604030504040204" pitchFamily="50" charset="-128"/>
                <a:cs typeface="Meiryo UI" panose="020B0604030504040204" pitchFamily="50" charset="-128"/>
              </a:rPr>
              <a:t>や</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ガイドラインの策</a:t>
            </a:r>
            <a:endPar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600"/>
              </a:lnSpc>
              <a:defRPr/>
            </a:pPr>
            <a:r>
              <a:rPr kumimoji="0" lang="en-US" altLang="ja-JP" sz="1600" kern="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600" kern="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kern="0" dirty="0" smtClean="0">
                <a:latin typeface="Meiryo UI" panose="020B0604030504040204" pitchFamily="50" charset="-128"/>
                <a:ea typeface="Meiryo UI" panose="020B0604030504040204" pitchFamily="50" charset="-128"/>
                <a:cs typeface="Meiryo UI" panose="020B0604030504040204" pitchFamily="50" charset="-128"/>
              </a:rPr>
              <a:t> 定を進めます。</a:t>
            </a:r>
            <a:endParaRPr kumimoji="0" lang="en-US" altLang="ja-JP" sz="1600" kern="0" dirty="0" smtClean="0"/>
          </a:p>
        </p:txBody>
      </p:sp>
      <p:sp>
        <p:nvSpPr>
          <p:cNvPr id="18" name="正方形/長方形 17"/>
          <p:cNvSpPr/>
          <p:nvPr/>
        </p:nvSpPr>
        <p:spPr>
          <a:xfrm>
            <a:off x="298884" y="991825"/>
            <a:ext cx="1425899" cy="349702"/>
          </a:xfrm>
          <a:prstGeom prst="rect">
            <a:avLst/>
          </a:prstGeom>
          <a:ln>
            <a:noFill/>
          </a:ln>
        </p:spPr>
        <p:txBody>
          <a:bodyPr wrap="square" tIns="72000">
            <a:spAutoFit/>
          </a:bodyPr>
          <a:lstStyle/>
          <a:p>
            <a:pPr marL="180975" indent="-180975">
              <a:lnSpc>
                <a:spcPts val="1800"/>
              </a:lnSpc>
              <a:defRPr/>
            </a:pPr>
            <a:r>
              <a:rPr kumimoji="0" lang="en-US" altLang="ja-JP"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具体的取組</a:t>
            </a:r>
            <a:r>
              <a:rPr kumimoji="0" lang="en-US" altLang="ja-JP"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 name="角丸四角形 1"/>
          <p:cNvSpPr/>
          <p:nvPr/>
        </p:nvSpPr>
        <p:spPr>
          <a:xfrm>
            <a:off x="569023" y="4300550"/>
            <a:ext cx="3529654" cy="2188790"/>
          </a:xfrm>
          <a:prstGeom prst="roundRect">
            <a:avLst/>
          </a:prstGeom>
          <a:solidFill>
            <a:schemeClr val="accent1">
              <a:lumMod val="20000"/>
              <a:lumOff val="8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713670" y="4684954"/>
            <a:ext cx="3240360" cy="374571"/>
          </a:xfrm>
          <a:prstGeom prst="roundRect">
            <a:avLst/>
          </a:prstGeom>
          <a:solidFill>
            <a:schemeClr val="accent1">
              <a:lumMod val="40000"/>
              <a:lumOff val="6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contourClr>
                <a:schemeClr val="accent1">
                  <a:tint val="100000"/>
                  <a:shade val="100000"/>
                  <a:hueMod val="100000"/>
                  <a:satMod val="100000"/>
                </a:schemeClr>
              </a:contourClr>
            </a:sp3d>
          </a:bodyPr>
          <a:lstStyle/>
          <a:p>
            <a:pPr algn="ctr"/>
            <a:r>
              <a:rPr kumimoji="0" lang="ja-JP" altLang="en-US" sz="1600" kern="0" cap="all" dirty="0" smtClean="0">
                <a:ln/>
                <a:solidFill>
                  <a:sysClr val="windowText" lastClr="000000"/>
                </a:solidFill>
                <a:latin typeface="HG丸ｺﾞｼｯｸM-PRO" panose="020F0600000000000000" pitchFamily="50" charset="-128"/>
                <a:ea typeface="HG丸ｺﾞｼｯｸM-PRO" panose="020F0600000000000000" pitchFamily="50" charset="-128"/>
              </a:rPr>
              <a:t>提案・対話方式</a:t>
            </a:r>
          </a:p>
        </p:txBody>
      </p:sp>
      <p:sp>
        <p:nvSpPr>
          <p:cNvPr id="11" name="角丸四角形 10"/>
          <p:cNvSpPr/>
          <p:nvPr/>
        </p:nvSpPr>
        <p:spPr>
          <a:xfrm>
            <a:off x="725502" y="5279777"/>
            <a:ext cx="3240360" cy="374571"/>
          </a:xfrm>
          <a:prstGeom prst="roundRect">
            <a:avLst/>
          </a:prstGeom>
          <a:solidFill>
            <a:schemeClr val="accent1">
              <a:lumMod val="40000"/>
              <a:lumOff val="6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contourClr>
                <a:schemeClr val="accent1">
                  <a:tint val="100000"/>
                  <a:shade val="100000"/>
                  <a:hueMod val="100000"/>
                  <a:satMod val="100000"/>
                </a:schemeClr>
              </a:contourClr>
            </a:sp3d>
          </a:bodyPr>
          <a:lstStyle/>
          <a:p>
            <a:pPr algn="ctr"/>
            <a:r>
              <a:rPr kumimoji="0" lang="ja-JP" altLang="en-US" sz="1600" kern="0" cap="all" dirty="0" smtClean="0">
                <a:ln/>
                <a:solidFill>
                  <a:sysClr val="windowText" lastClr="000000"/>
                </a:solidFill>
                <a:latin typeface="HG丸ｺﾞｼｯｸM-PRO" panose="020F0600000000000000" pitchFamily="50" charset="-128"/>
                <a:ea typeface="HG丸ｺﾞｼｯｸM-PRO" panose="020F0600000000000000" pitchFamily="50" charset="-128"/>
              </a:rPr>
              <a:t>メニュー提供方式</a:t>
            </a:r>
          </a:p>
        </p:txBody>
      </p:sp>
      <p:sp>
        <p:nvSpPr>
          <p:cNvPr id="12" name="角丸四角形 11"/>
          <p:cNvSpPr/>
          <p:nvPr/>
        </p:nvSpPr>
        <p:spPr>
          <a:xfrm>
            <a:off x="713670" y="5883930"/>
            <a:ext cx="3240360" cy="374571"/>
          </a:xfrm>
          <a:prstGeom prst="roundRect">
            <a:avLst/>
          </a:prstGeom>
          <a:solidFill>
            <a:schemeClr val="accent1">
              <a:lumMod val="40000"/>
              <a:lumOff val="6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contourClr>
                <a:schemeClr val="accent1">
                  <a:tint val="100000"/>
                  <a:shade val="100000"/>
                  <a:hueMod val="100000"/>
                  <a:satMod val="100000"/>
                </a:schemeClr>
              </a:contourClr>
            </a:sp3d>
          </a:bodyPr>
          <a:lstStyle/>
          <a:p>
            <a:pPr algn="ctr"/>
            <a:r>
              <a:rPr kumimoji="0" lang="ja-JP" altLang="en-US" sz="1600" kern="0" cap="all" dirty="0" smtClean="0">
                <a:ln/>
                <a:solidFill>
                  <a:sysClr val="windowText" lastClr="000000"/>
                </a:solidFill>
                <a:latin typeface="HG丸ｺﾞｼｯｸM-PRO" panose="020F0600000000000000" pitchFamily="50" charset="-128"/>
                <a:ea typeface="HG丸ｺﾞｼｯｸM-PRO" panose="020F0600000000000000" pitchFamily="50" charset="-128"/>
              </a:rPr>
              <a:t>民間資金活用方式</a:t>
            </a:r>
          </a:p>
        </p:txBody>
      </p:sp>
      <p:sp>
        <p:nvSpPr>
          <p:cNvPr id="17" name="角丸四角形 16"/>
          <p:cNvSpPr/>
          <p:nvPr/>
        </p:nvSpPr>
        <p:spPr>
          <a:xfrm>
            <a:off x="5394101" y="4330288"/>
            <a:ext cx="3107674" cy="2188790"/>
          </a:xfrm>
          <a:prstGeom prst="roundRect">
            <a:avLst/>
          </a:prstGeom>
          <a:solidFill>
            <a:schemeClr val="accent1">
              <a:lumMod val="20000"/>
              <a:lumOff val="8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9" name="円/楕円 18"/>
          <p:cNvSpPr/>
          <p:nvPr/>
        </p:nvSpPr>
        <p:spPr>
          <a:xfrm>
            <a:off x="7114568" y="5146619"/>
            <a:ext cx="1137008" cy="1111883"/>
          </a:xfrm>
          <a:prstGeom prst="ellipse">
            <a:avLst/>
          </a:prstGeom>
          <a:solidFill>
            <a:schemeClr val="accent5">
              <a:lumMod val="20000"/>
              <a:lumOff val="80000"/>
            </a:schemeClr>
          </a:solidFill>
          <a:ln w="25400" cap="flat" cmpd="sng" algn="ctr">
            <a:solidFill>
              <a:srgbClr val="4F81BD">
                <a:shade val="50000"/>
              </a:srgbClr>
            </a:solidFill>
            <a:prstDash val="solid"/>
          </a:ln>
          <a:effectLst/>
          <a:scene3d>
            <a:camera prst="orthographicFront"/>
            <a:lightRig rig="threePt" dir="t"/>
          </a:scene3d>
          <a:sp3d>
            <a:bevelT w="165100" prst="coolSlant"/>
          </a:sp3d>
        </p:spPr>
        <p:txBody>
          <a:bodyPr rtlCol="0" anchor="ctr"/>
          <a:lstStyle/>
          <a:p>
            <a:pPr algn="ctr">
              <a:defRPr/>
            </a:pPr>
            <a:endParaRPr lang="ja-JP" altLang="en-US" kern="0">
              <a:solidFill>
                <a:sysClr val="window" lastClr="FFFFFF"/>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2871" y="5374505"/>
            <a:ext cx="864096" cy="656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角丸四角形 19"/>
          <p:cNvSpPr/>
          <p:nvPr/>
        </p:nvSpPr>
        <p:spPr>
          <a:xfrm>
            <a:off x="5584576" y="3978820"/>
            <a:ext cx="2689398" cy="340519"/>
          </a:xfrm>
          <a:prstGeom prst="roundRect">
            <a:avLst/>
          </a:prstGeom>
          <a:solidFill>
            <a:schemeClr val="accent3">
              <a:lumMod val="20000"/>
              <a:lumOff val="80000"/>
            </a:schemeClr>
          </a:solidFill>
          <a:ln w="9525">
            <a:solidFill>
              <a:schemeClr val="tx1"/>
            </a:solidFill>
          </a:ln>
          <a:scene3d>
            <a:camera prst="orthographicFront"/>
            <a:lightRig rig="brightRoom" dir="t"/>
          </a:scene3d>
          <a:sp3d>
            <a:bevelT w="165100" prst="coolSlant"/>
          </a:sp3d>
        </p:spPr>
        <p:txBody>
          <a:bodyPr wrap="square" lIns="91440" tIns="45720" rIns="91440" bIns="45720" rtlCol="0" anchor="ctr">
            <a:spAutoFit/>
            <a:sp3d contourW="6350" prstMaterial="plastic">
              <a:contourClr>
                <a:schemeClr val="accent1">
                  <a:tint val="100000"/>
                  <a:shade val="100000"/>
                  <a:hueMod val="100000"/>
                  <a:satMod val="100000"/>
                </a:schemeClr>
              </a:contourClr>
            </a:sp3d>
          </a:bodyPr>
          <a:lstStyle/>
          <a:p>
            <a:pPr algn="ctr"/>
            <a:r>
              <a:rPr kumimoji="0" lang="ja-JP" altLang="en-US" sz="1400" kern="0" cap="all" dirty="0" smtClean="0">
                <a:ln/>
                <a:solidFill>
                  <a:sysClr val="windowText" lastClr="000000"/>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公民戦略連携デスク（仮称）</a:t>
            </a:r>
          </a:p>
        </p:txBody>
      </p:sp>
      <p:sp>
        <p:nvSpPr>
          <p:cNvPr id="21" name="テキスト ボックス 20"/>
          <p:cNvSpPr txBox="1"/>
          <p:nvPr/>
        </p:nvSpPr>
        <p:spPr>
          <a:xfrm>
            <a:off x="5417368" y="4684954"/>
            <a:ext cx="1774279" cy="923330"/>
          </a:xfrm>
          <a:prstGeom prst="rect">
            <a:avLst/>
          </a:prstGeom>
          <a:noFill/>
        </p:spPr>
        <p:txBody>
          <a:bodyPr wrap="square" rtlCol="0">
            <a:spAutoFit/>
          </a:bodyPr>
          <a:lstStyle/>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窓口・相談機能</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000" dirty="0" smtClean="0">
                <a:solidFill>
                  <a:prstClr val="black"/>
                </a:solidFill>
              </a:rPr>
              <a:t>（コンシェルジュ的役割）</a:t>
            </a:r>
            <a:endParaRPr lang="en-US" altLang="ja-JP" sz="1000" dirty="0" smtClean="0">
              <a:solidFill>
                <a:prstClr val="black"/>
              </a:solidFill>
            </a:endParaRPr>
          </a:p>
          <a:p>
            <a:endParaRPr lang="en-US" altLang="ja-JP" sz="1000" dirty="0" smtClean="0">
              <a:solidFill>
                <a:prstClr val="black"/>
              </a:solidFill>
            </a:endParaRPr>
          </a:p>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庁内バックアップ機能</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000" dirty="0" smtClean="0">
                <a:solidFill>
                  <a:prstClr val="black"/>
                </a:solidFill>
              </a:rPr>
              <a:t>（コーディネーター的役割）</a:t>
            </a:r>
            <a:endParaRPr lang="ja-JP" altLang="en-US" sz="1000" dirty="0">
              <a:solidFill>
                <a:prstClr val="black"/>
              </a:solidFill>
            </a:endParaRPr>
          </a:p>
        </p:txBody>
      </p:sp>
      <p:sp>
        <p:nvSpPr>
          <p:cNvPr id="22" name="角丸四角形 21"/>
          <p:cNvSpPr/>
          <p:nvPr/>
        </p:nvSpPr>
        <p:spPr>
          <a:xfrm>
            <a:off x="294953" y="3956017"/>
            <a:ext cx="4343214" cy="295246"/>
          </a:xfrm>
          <a:prstGeom prst="roundRect">
            <a:avLst/>
          </a:prstGeom>
          <a:noFill/>
          <a:ln w="25400" cap="flat" cmpd="sng" algn="ctr">
            <a:noFill/>
            <a:prstDash val="solid"/>
          </a:ln>
          <a:effectLst/>
        </p:spPr>
        <p:txBody>
          <a:bodyPr rtlCol="0" anchor="ctr"/>
          <a:lstStyle/>
          <a:p>
            <a:pPr>
              <a:defRPr/>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endParaRPr>
          </a:p>
        </p:txBody>
      </p:sp>
      <p:sp>
        <p:nvSpPr>
          <p:cNvPr id="8" name="左右矢印 7"/>
          <p:cNvSpPr/>
          <p:nvPr/>
        </p:nvSpPr>
        <p:spPr>
          <a:xfrm>
            <a:off x="4175893" y="4962302"/>
            <a:ext cx="1116187" cy="824405"/>
          </a:xfrm>
          <a:prstGeom prst="leftRightArrow">
            <a:avLst/>
          </a:prstGeom>
          <a:solidFill>
            <a:schemeClr val="accent1">
              <a:lumMod val="20000"/>
              <a:lumOff val="80000"/>
            </a:schemeClr>
          </a:solidFill>
          <a:ln w="9525">
            <a:solidFill>
              <a:schemeClr val="tx1"/>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23" name="正方形/長方形 22"/>
          <p:cNvSpPr/>
          <p:nvPr/>
        </p:nvSpPr>
        <p:spPr>
          <a:xfrm>
            <a:off x="294953" y="75997"/>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408714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69987" y="105312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53</a:t>
            </a:fld>
            <a:endParaRPr lang="ja-JP" altLang="en-US" dirty="0">
              <a:solidFill>
                <a:prstClr val="black"/>
              </a:solidFill>
            </a:endParaRPr>
          </a:p>
        </p:txBody>
      </p:sp>
      <p:sp>
        <p:nvSpPr>
          <p:cNvPr id="16" name="角丸四角形 15"/>
          <p:cNvSpPr/>
          <p:nvPr/>
        </p:nvSpPr>
        <p:spPr>
          <a:xfrm>
            <a:off x="497488" y="4490264"/>
            <a:ext cx="8366415" cy="2316935"/>
          </a:xfrm>
          <a:prstGeom prst="roundRect">
            <a:avLst/>
          </a:prstGeom>
          <a:noFill/>
          <a:ln w="25400" cap="flat" cmpd="sng" algn="ctr">
            <a:noFill/>
            <a:prstDash val="solid"/>
          </a:ln>
          <a:effectLst/>
        </p:spPr>
        <p:txBody>
          <a:bodyPr rtlCol="0" anchor="ctr"/>
          <a:lstStyle/>
          <a:p>
            <a:pPr>
              <a:lnSpc>
                <a:spcPts val="1500"/>
              </a:lnSpc>
              <a:defRPr/>
            </a:pP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事例１</a:t>
            </a: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・企業の農業参入を通じた</a:t>
            </a:r>
            <a:r>
              <a:rPr lang="ja-JP" altLang="en-US" sz="1400" kern="0" dirty="0" err="1"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障</a:t>
            </a:r>
            <a:r>
              <a:rPr lang="ja-JP" altLang="en-US" sz="1400" kern="0" dirty="0" err="1">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がい</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者雇用の</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促進と農業担い手の確保</a:t>
            </a:r>
            <a:endParaRPr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500"/>
              </a:lnSpc>
              <a:defRPr/>
            </a:pP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企業が農業に参入する環境を整えたこと</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により、障がい者雇用の促進</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と多様な農業担い手の確保という</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行政ニーズ</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と、法定</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雇用率の</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達成や一次産業への参入という</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企業ニーズ</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が合致したケース</a:t>
            </a:r>
            <a:endParaRPr lang="en-US" altLang="ja-JP"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事例２</a:t>
            </a: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災害時に備えた情報ネットワークの形成</a:t>
            </a:r>
            <a:endParaRPr lang="en-US" altLang="ja-JP"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500"/>
              </a:lnSpc>
              <a:defRPr/>
            </a:pP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ライフラインや公共交通等に携わる民間事</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業者、</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自治体、報道機関、専門家が参画したインターネットのクラウドサービス</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を構築し</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、情報を</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共有</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することで平時から災害対応に備える。災害時に応急対策が的確に実施できるよう、 </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災害情報を適切に発信したいという行政</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ニーズと、災害に関する多様な</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情報</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を共有したいという民間事業者等</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のニーズ</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が合致した</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ケース</a:t>
            </a:r>
            <a:endParaRPr lang="en-US" altLang="ja-JP" sz="1400" kern="0"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en-US" altLang="ja-JP" sz="1400" b="1"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latin typeface="Meiryo UI" panose="020B0604030504040204" pitchFamily="50" charset="-128"/>
                <a:ea typeface="Meiryo UI" panose="020B0604030504040204" pitchFamily="50" charset="-128"/>
                <a:cs typeface="Meiryo UI" panose="020B0604030504040204" pitchFamily="50" charset="-128"/>
              </a:rPr>
              <a:t>取組事例３</a:t>
            </a:r>
            <a:r>
              <a:rPr lang="en-US" altLang="ja-JP" sz="1400" b="1"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・・・子どもの安全・安心にかかる啓発の展開</a:t>
            </a:r>
            <a:endParaRPr lang="en-US" altLang="ja-JP" sz="14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民間事業者から</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府に対して、「子どもの</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安全・安心」</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に関する協力の提案があり</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、対話を通じ、府内の全ての保育</a:t>
            </a:r>
            <a:endParaRPr lang="en-US" altLang="ja-JP" sz="1400" kern="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defRPr/>
            </a:pP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　所</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幼稚園、小・中・高等学校などへ</a:t>
            </a:r>
            <a:r>
              <a:rPr lang="ja-JP" altLang="en-US" sz="1400" kern="0" dirty="0">
                <a:latin typeface="Meiryo UI" panose="020B0604030504040204" pitchFamily="50" charset="-128"/>
                <a:ea typeface="Meiryo UI" panose="020B0604030504040204" pitchFamily="50" charset="-128"/>
                <a:cs typeface="Meiryo UI" panose="020B0604030504040204" pitchFamily="50" charset="-128"/>
              </a:rPr>
              <a:t>配付</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する啓発</a:t>
            </a:r>
            <a:r>
              <a:rPr lang="en-US" altLang="ja-JP" sz="1400" kern="0" dirty="0" smtClean="0">
                <a:latin typeface="Meiryo UI" panose="020B0604030504040204" pitchFamily="50" charset="-128"/>
                <a:ea typeface="Meiryo UI" panose="020B0604030504040204" pitchFamily="50" charset="-128"/>
                <a:cs typeface="Meiryo UI" panose="020B0604030504040204" pitchFamily="50" charset="-128"/>
              </a:rPr>
              <a:t>DVD</a:t>
            </a:r>
            <a:r>
              <a:rPr lang="ja-JP" altLang="en-US" sz="1400" kern="0" dirty="0" smtClean="0">
                <a:latin typeface="Meiryo UI" panose="020B0604030504040204" pitchFamily="50" charset="-128"/>
                <a:ea typeface="Meiryo UI" panose="020B0604030504040204" pitchFamily="50" charset="-128"/>
                <a:cs typeface="Meiryo UI" panose="020B0604030504040204" pitchFamily="50" charset="-128"/>
              </a:rPr>
              <a:t>を作成・配布したケース</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8" name="角丸四角形 17"/>
          <p:cNvSpPr/>
          <p:nvPr/>
        </p:nvSpPr>
        <p:spPr>
          <a:xfrm>
            <a:off x="432046" y="903007"/>
            <a:ext cx="1913380" cy="2728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364033" y="1653183"/>
            <a:ext cx="8375480" cy="1018754"/>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提案・対話方式</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行政ニーズと社会貢献等の企業ニーズを双方の対話を通じてマッチングさせることにより、企業の自主的な取組みや行動をベースに、施策の展開につなげることをめざすものです。参加・参入企業が拡大することにより、財源の制約を受けることなく、施策効果の拡大も期待でき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p:cNvGrpSpPr/>
          <p:nvPr/>
        </p:nvGrpSpPr>
        <p:grpSpPr>
          <a:xfrm>
            <a:off x="1539968" y="2777249"/>
            <a:ext cx="6262946" cy="1819106"/>
            <a:chOff x="1415694" y="2624807"/>
            <a:chExt cx="6415393" cy="2559206"/>
          </a:xfrm>
        </p:grpSpPr>
        <p:sp>
          <p:nvSpPr>
            <p:cNvPr id="23" name="円/楕円 22"/>
            <p:cNvSpPr/>
            <p:nvPr/>
          </p:nvSpPr>
          <p:spPr>
            <a:xfrm>
              <a:off x="1415694" y="2624807"/>
              <a:ext cx="6126673" cy="2559206"/>
            </a:xfrm>
            <a:prstGeom prst="ellipse">
              <a:avLst/>
            </a:prstGeom>
            <a:solidFill>
              <a:srgbClr val="FEDEF1"/>
            </a:solidFill>
            <a:ln w="9525">
              <a:noFill/>
            </a:ln>
            <a:effectLst/>
            <a:scene3d>
              <a:camera prst="orthographicFront"/>
              <a:lightRig rig="brightRoom" dir="t"/>
            </a:scene3d>
            <a:sp3d>
              <a:bevel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nvGrpSpPr>
            <p:cNvPr id="2" name="グループ化 1"/>
            <p:cNvGrpSpPr/>
            <p:nvPr/>
          </p:nvGrpSpPr>
          <p:grpSpPr>
            <a:xfrm>
              <a:off x="1547664" y="2634921"/>
              <a:ext cx="5540246" cy="2346239"/>
              <a:chOff x="1149715" y="3714876"/>
              <a:chExt cx="5540246" cy="2465940"/>
            </a:xfrm>
          </p:grpSpPr>
          <p:sp>
            <p:nvSpPr>
              <p:cNvPr id="17" name="円/楕円 16"/>
              <p:cNvSpPr/>
              <p:nvPr/>
            </p:nvSpPr>
            <p:spPr>
              <a:xfrm>
                <a:off x="1172566" y="3981045"/>
                <a:ext cx="2669334" cy="2136170"/>
              </a:xfrm>
              <a:prstGeom prst="ellipse">
                <a:avLst/>
              </a:prstGeom>
              <a:solidFill>
                <a:schemeClr val="accent2">
                  <a:lumMod val="20000"/>
                  <a:lumOff val="80000"/>
                </a:schemeClr>
              </a:solidFill>
              <a:ln w="9525">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3" name="フローチャート : 結合子 52"/>
              <p:cNvSpPr/>
              <p:nvPr/>
            </p:nvSpPr>
            <p:spPr>
              <a:xfrm>
                <a:off x="1149715" y="4565451"/>
                <a:ext cx="780696" cy="813533"/>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rPr>
                  <a:t>府</a:t>
                </a:r>
                <a:endParaRPr lang="ja-JP" altLang="en-US" sz="1400" b="1" dirty="0">
                  <a:solidFill>
                    <a:prstClr val="black"/>
                  </a:solidFill>
                </a:endParaRPr>
              </a:p>
            </p:txBody>
          </p:sp>
          <p:sp>
            <p:nvSpPr>
              <p:cNvPr id="54" name="フローチャート : 結合子 53"/>
              <p:cNvSpPr/>
              <p:nvPr/>
            </p:nvSpPr>
            <p:spPr>
              <a:xfrm>
                <a:off x="3014243" y="4565451"/>
                <a:ext cx="799768" cy="79146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rPr>
                  <a:t>民間</a:t>
                </a:r>
                <a:endParaRPr lang="ja-JP" altLang="en-US" sz="1400" b="1" dirty="0">
                  <a:solidFill>
                    <a:prstClr val="black"/>
                  </a:solidFill>
                </a:endParaRPr>
              </a:p>
            </p:txBody>
          </p:sp>
          <p:grpSp>
            <p:nvGrpSpPr>
              <p:cNvPr id="22" name="グループ化 21"/>
              <p:cNvGrpSpPr/>
              <p:nvPr/>
            </p:nvGrpSpPr>
            <p:grpSpPr>
              <a:xfrm>
                <a:off x="5056339" y="4150868"/>
                <a:ext cx="1633622" cy="1874683"/>
                <a:chOff x="6401214" y="4059714"/>
                <a:chExt cx="1655462" cy="1896949"/>
              </a:xfrm>
            </p:grpSpPr>
            <p:sp>
              <p:nvSpPr>
                <p:cNvPr id="50" name="フローチャート : 結合子 49"/>
                <p:cNvSpPr/>
                <p:nvPr/>
              </p:nvSpPr>
              <p:spPr>
                <a:xfrm>
                  <a:off x="6401214" y="4059714"/>
                  <a:ext cx="1655462" cy="1896949"/>
                </a:xfrm>
                <a:prstGeom prst="flowChartConnector">
                  <a:avLst/>
                </a:prstGeom>
                <a:solidFill>
                  <a:schemeClr val="accent2">
                    <a:lumMod val="40000"/>
                    <a:lumOff val="60000"/>
                  </a:schemeClr>
                </a:solidFill>
                <a:ln>
                  <a:noFill/>
                </a:ln>
                <a:effectLst>
                  <a:glow rad="228600">
                    <a:schemeClr val="accent3">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81" name="フローチャート : 結合子 80"/>
                <p:cNvSpPr/>
                <p:nvPr/>
              </p:nvSpPr>
              <p:spPr>
                <a:xfrm>
                  <a:off x="6755138" y="4567551"/>
                  <a:ext cx="925650" cy="914135"/>
                </a:xfrm>
                <a:prstGeom prst="flowChartConnector">
                  <a:avLst/>
                </a:prstGeom>
                <a:solidFill>
                  <a:schemeClr val="accent2">
                    <a:lumMod val="40000"/>
                    <a:lumOff val="60000"/>
                  </a:schemeClr>
                </a:solidFill>
                <a:ln>
                  <a:noFill/>
                </a:ln>
                <a:effectLst>
                  <a:glow rad="228600">
                    <a:schemeClr val="accent3">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r>
                    <a:rPr lang="ja-JP" altLang="en-US" sz="1400" b="1" dirty="0">
                      <a:solidFill>
                        <a:prstClr val="black"/>
                      </a:solidFill>
                    </a:rPr>
                    <a:t>施策</a:t>
                  </a:r>
                  <a:endParaRPr lang="en-US" altLang="ja-JP" sz="1400" b="1" dirty="0">
                    <a:solidFill>
                      <a:prstClr val="black"/>
                    </a:solidFill>
                  </a:endParaRPr>
                </a:p>
                <a:p>
                  <a:pPr algn="ctr"/>
                  <a:r>
                    <a:rPr lang="ja-JP" altLang="en-US" sz="1400" b="1" dirty="0">
                      <a:solidFill>
                        <a:prstClr val="black"/>
                      </a:solidFill>
                    </a:rPr>
                    <a:t>効果</a:t>
                  </a:r>
                </a:p>
                <a:p>
                  <a:pPr algn="ctr">
                    <a:lnSpc>
                      <a:spcPts val="1200"/>
                    </a:lnSpc>
                  </a:pPr>
                  <a:endParaRPr lang="ja-JP" altLang="en-US" b="1" dirty="0">
                    <a:solidFill>
                      <a:prstClr val="black"/>
                    </a:solidFill>
                  </a:endParaRPr>
                </a:p>
              </p:txBody>
            </p:sp>
            <p:sp>
              <p:nvSpPr>
                <p:cNvPr id="51" name="右矢印 50"/>
                <p:cNvSpPr/>
                <p:nvPr/>
              </p:nvSpPr>
              <p:spPr>
                <a:xfrm rot="13333374">
                  <a:off x="6571198" y="4316339"/>
                  <a:ext cx="367883" cy="325765"/>
                </a:xfrm>
                <a:prstGeom prst="rightArrow">
                  <a:avLst/>
                </a:prstGeom>
                <a:solidFill>
                  <a:schemeClr val="accent2">
                    <a:lumMod val="7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8" name="右矢印 57"/>
                <p:cNvSpPr/>
                <p:nvPr/>
              </p:nvSpPr>
              <p:spPr>
                <a:xfrm rot="19132680">
                  <a:off x="7496546" y="4308980"/>
                  <a:ext cx="390447" cy="326066"/>
                </a:xfrm>
                <a:prstGeom prst="rightArrow">
                  <a:avLst/>
                </a:prstGeom>
                <a:solidFill>
                  <a:schemeClr val="accent2">
                    <a:lumMod val="7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9" name="右矢印 58"/>
                <p:cNvSpPr/>
                <p:nvPr/>
              </p:nvSpPr>
              <p:spPr>
                <a:xfrm rot="2595325">
                  <a:off x="7559446" y="5345309"/>
                  <a:ext cx="346567" cy="325765"/>
                </a:xfrm>
                <a:prstGeom prst="rightArrow">
                  <a:avLst/>
                </a:prstGeom>
                <a:solidFill>
                  <a:schemeClr val="accent2">
                    <a:lumMod val="7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0" name="右矢印 59"/>
                <p:cNvSpPr/>
                <p:nvPr/>
              </p:nvSpPr>
              <p:spPr>
                <a:xfrm rot="8244848">
                  <a:off x="6591069" y="5352843"/>
                  <a:ext cx="350103" cy="325765"/>
                </a:xfrm>
                <a:prstGeom prst="rightArrow">
                  <a:avLst/>
                </a:prstGeom>
                <a:solidFill>
                  <a:schemeClr val="accent2">
                    <a:lumMod val="75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sp>
            <p:nvSpPr>
              <p:cNvPr id="7" name="右矢印 6"/>
              <p:cNvSpPr/>
              <p:nvPr/>
            </p:nvSpPr>
            <p:spPr>
              <a:xfrm>
                <a:off x="4152384" y="4733611"/>
                <a:ext cx="525411" cy="484632"/>
              </a:xfrm>
              <a:prstGeom prst="rightArrow">
                <a:avLst>
                  <a:gd name="adj1" fmla="val 50000"/>
                  <a:gd name="adj2" fmla="val 67689"/>
                </a:avLst>
              </a:prstGeom>
              <a:solidFill>
                <a:schemeClr val="accent2"/>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5" name="テキスト ボックス 64"/>
              <p:cNvSpPr txBox="1"/>
              <p:nvPr/>
            </p:nvSpPr>
            <p:spPr>
              <a:xfrm>
                <a:off x="2775800" y="5384416"/>
                <a:ext cx="1790344" cy="796400"/>
              </a:xfrm>
              <a:prstGeom prst="rect">
                <a:avLst/>
              </a:prstGeom>
              <a:noFill/>
            </p:spPr>
            <p:txBody>
              <a:bodyPr wrap="square" rtlCol="0">
                <a:spAutoFit/>
              </a:bodyPr>
              <a:lstStyle/>
              <a:p>
                <a:r>
                  <a:rPr lang="ja-JP" altLang="en-US" sz="1100" b="1" dirty="0" smtClean="0">
                    <a:solidFill>
                      <a:prstClr val="black"/>
                    </a:solidFill>
                  </a:rPr>
                  <a:t>　  企業ニーズ</a:t>
                </a:r>
                <a:endParaRPr lang="en-US" altLang="ja-JP" sz="1100" b="1" dirty="0" smtClean="0">
                  <a:solidFill>
                    <a:prstClr val="black"/>
                  </a:solidFill>
                </a:endParaRPr>
              </a:p>
              <a:p>
                <a:r>
                  <a:rPr lang="ja-JP" altLang="en-US" sz="900" b="1" dirty="0" smtClean="0">
                    <a:solidFill>
                      <a:prstClr val="black"/>
                    </a:solidFill>
                  </a:rPr>
                  <a:t>（社会貢献・ビジネスチャンス、</a:t>
                </a:r>
                <a:endParaRPr lang="en-US" altLang="ja-JP" sz="900" b="1" dirty="0" smtClean="0">
                  <a:solidFill>
                    <a:prstClr val="black"/>
                  </a:solidFill>
                </a:endParaRPr>
              </a:p>
              <a:p>
                <a:r>
                  <a:rPr lang="ja-JP" altLang="en-US" sz="900" b="1" dirty="0" smtClean="0">
                    <a:solidFill>
                      <a:prstClr val="black"/>
                    </a:solidFill>
                  </a:rPr>
                  <a:t>コンプライアンス達成など）</a:t>
                </a:r>
                <a:endParaRPr lang="ja-JP" altLang="en-US" sz="900" b="1" dirty="0">
                  <a:solidFill>
                    <a:prstClr val="black"/>
                  </a:solidFill>
                </a:endParaRPr>
              </a:p>
            </p:txBody>
          </p:sp>
          <p:sp>
            <p:nvSpPr>
              <p:cNvPr id="63" name="テキスト ボックス 62"/>
              <p:cNvSpPr txBox="1"/>
              <p:nvPr/>
            </p:nvSpPr>
            <p:spPr>
              <a:xfrm>
                <a:off x="3332269" y="3714876"/>
                <a:ext cx="2083081" cy="59684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ja-JP" altLang="en-US" sz="1100" b="1" dirty="0" smtClean="0">
                    <a:solidFill>
                      <a:prstClr val="black"/>
                    </a:solidFill>
                  </a:rPr>
                  <a:t>対話を通じ、行政ニーズと民間ニーズをマッチングさせる</a:t>
                </a:r>
                <a:endParaRPr lang="ja-JP" altLang="en-US" sz="1100" b="1" dirty="0">
                  <a:solidFill>
                    <a:prstClr val="black"/>
                  </a:solidFill>
                </a:endParaRPr>
              </a:p>
            </p:txBody>
          </p:sp>
          <p:sp>
            <p:nvSpPr>
              <p:cNvPr id="75" name="右矢印 74"/>
              <p:cNvSpPr/>
              <p:nvPr/>
            </p:nvSpPr>
            <p:spPr>
              <a:xfrm>
                <a:off x="2063774" y="4248979"/>
                <a:ext cx="927291" cy="484632"/>
              </a:xfrm>
              <a:prstGeom prst="rightArrow">
                <a:avLst>
                  <a:gd name="adj1" fmla="val 46069"/>
                  <a:gd name="adj2" fmla="val 77516"/>
                </a:avLst>
              </a:prstGeom>
              <a:solidFill>
                <a:schemeClr val="accent2"/>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79" name="右矢印 78"/>
              <p:cNvSpPr/>
              <p:nvPr/>
            </p:nvSpPr>
            <p:spPr>
              <a:xfrm rot="10800000">
                <a:off x="2033095" y="5217804"/>
                <a:ext cx="883720" cy="484632"/>
              </a:xfrm>
              <a:prstGeom prst="rightArrow">
                <a:avLst>
                  <a:gd name="adj1" fmla="val 46069"/>
                  <a:gd name="adj2" fmla="val 77516"/>
                </a:avLst>
              </a:prstGeom>
              <a:solidFill>
                <a:schemeClr val="accent2"/>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sp>
          <p:nvSpPr>
            <p:cNvPr id="6" name="角丸四角形 5"/>
            <p:cNvSpPr/>
            <p:nvPr/>
          </p:nvSpPr>
          <p:spPr>
            <a:xfrm>
              <a:off x="2431043" y="3650193"/>
              <a:ext cx="981149" cy="369134"/>
            </a:xfrm>
            <a:prstGeom prst="roundRect">
              <a:avLst/>
            </a:prstGeom>
            <a:solidFill>
              <a:schemeClr val="accent1">
                <a:lumMod val="40000"/>
                <a:lumOff val="60000"/>
              </a:schemeClr>
            </a:solidFill>
            <a:ln w="9525">
              <a:noFill/>
            </a:ln>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12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提案・対話</a:t>
              </a:r>
            </a:p>
          </p:txBody>
        </p:sp>
        <p:sp>
          <p:nvSpPr>
            <p:cNvPr id="31" name="テキスト ボックス 30"/>
            <p:cNvSpPr txBox="1"/>
            <p:nvPr/>
          </p:nvSpPr>
          <p:spPr>
            <a:xfrm>
              <a:off x="6864210" y="2904880"/>
              <a:ext cx="966877" cy="253916"/>
            </a:xfrm>
            <a:prstGeom prst="rect">
              <a:avLst/>
            </a:prstGeom>
            <a:noFill/>
          </p:spPr>
          <p:txBody>
            <a:bodyPr wrap="square" rtlCol="0">
              <a:spAutoFit/>
            </a:bodyPr>
            <a:lstStyle/>
            <a:p>
              <a:r>
                <a:rPr lang="ja-JP" altLang="en-US" sz="1050" b="1" dirty="0" smtClean="0">
                  <a:solidFill>
                    <a:prstClr val="black"/>
                  </a:solidFill>
                </a:rPr>
                <a:t>拡　張</a:t>
              </a:r>
              <a:endParaRPr lang="ja-JP" altLang="en-US" sz="1050" b="1" dirty="0">
                <a:solidFill>
                  <a:prstClr val="black"/>
                </a:solidFill>
              </a:endParaRPr>
            </a:p>
          </p:txBody>
        </p:sp>
        <p:sp>
          <p:nvSpPr>
            <p:cNvPr id="32" name="テキスト ボックス 31"/>
            <p:cNvSpPr txBox="1"/>
            <p:nvPr/>
          </p:nvSpPr>
          <p:spPr>
            <a:xfrm>
              <a:off x="6857182" y="4579516"/>
              <a:ext cx="966877" cy="253916"/>
            </a:xfrm>
            <a:prstGeom prst="rect">
              <a:avLst/>
            </a:prstGeom>
            <a:noFill/>
          </p:spPr>
          <p:txBody>
            <a:bodyPr wrap="square" rtlCol="0">
              <a:spAutoFit/>
            </a:bodyPr>
            <a:lstStyle/>
            <a:p>
              <a:r>
                <a:rPr lang="ja-JP" altLang="en-US" sz="1050" b="1" dirty="0" smtClean="0">
                  <a:solidFill>
                    <a:prstClr val="black"/>
                  </a:solidFill>
                </a:rPr>
                <a:t>拡　張</a:t>
              </a:r>
              <a:endParaRPr lang="ja-JP" altLang="en-US" sz="1050" b="1" dirty="0">
                <a:solidFill>
                  <a:prstClr val="black"/>
                </a:solidFill>
              </a:endParaRPr>
            </a:p>
          </p:txBody>
        </p:sp>
        <p:sp>
          <p:nvSpPr>
            <p:cNvPr id="34" name="テキスト ボックス 33"/>
            <p:cNvSpPr txBox="1"/>
            <p:nvPr/>
          </p:nvSpPr>
          <p:spPr>
            <a:xfrm>
              <a:off x="1454573" y="4223422"/>
              <a:ext cx="966877" cy="415498"/>
            </a:xfrm>
            <a:prstGeom prst="rect">
              <a:avLst/>
            </a:prstGeom>
            <a:noFill/>
          </p:spPr>
          <p:txBody>
            <a:bodyPr wrap="square" rtlCol="0">
              <a:spAutoFit/>
            </a:bodyPr>
            <a:lstStyle/>
            <a:p>
              <a:r>
                <a:rPr lang="ja-JP" altLang="en-US" sz="1050" b="1" dirty="0" smtClean="0">
                  <a:solidFill>
                    <a:prstClr val="black"/>
                  </a:solidFill>
                </a:rPr>
                <a:t>行政ニーズ（施策展開）</a:t>
              </a:r>
              <a:endParaRPr lang="ja-JP" altLang="en-US" sz="1050" b="1" dirty="0">
                <a:solidFill>
                  <a:prstClr val="black"/>
                </a:solidFill>
              </a:endParaRPr>
            </a:p>
          </p:txBody>
        </p:sp>
      </p:grpSp>
      <p:sp>
        <p:nvSpPr>
          <p:cNvPr id="9" name="四角形吹き出し 8"/>
          <p:cNvSpPr/>
          <p:nvPr/>
        </p:nvSpPr>
        <p:spPr>
          <a:xfrm>
            <a:off x="470566" y="3633898"/>
            <a:ext cx="1000112" cy="474484"/>
          </a:xfrm>
          <a:prstGeom prst="wedgeRectCallout">
            <a:avLst>
              <a:gd name="adj1" fmla="val 70847"/>
              <a:gd name="adj2" fmla="val -28719"/>
            </a:avLst>
          </a:prstGeom>
          <a:ln>
            <a:solidFill>
              <a:schemeClr val="tx1"/>
            </a:solidFill>
          </a:ln>
        </p:spPr>
        <p:txBody>
          <a:bodyPr wrap="square" rtlCol="0" anchor="t" anchorCtr="0">
            <a:noAutofit/>
          </a:bodyPr>
          <a:lstStyle/>
          <a:p>
            <a:pPr marL="180975" indent="-180975">
              <a:lnSpc>
                <a:spcPts val="1100"/>
              </a:lnSpc>
            </a:pPr>
            <a:r>
              <a:rPr kumimoji="0" lang="ja-JP" altLang="en-US" sz="1000" kern="0" dirty="0" smtClean="0">
                <a:solidFill>
                  <a:sysClr val="windowText" lastClr="000000"/>
                </a:solidFill>
                <a:latin typeface="ＭＳ Ｐゴシック" panose="020B0600070205080204" pitchFamily="50" charset="-128"/>
                <a:cs typeface="Meiryo UI" panose="020B0604030504040204" pitchFamily="50" charset="-128"/>
              </a:rPr>
              <a:t>企業ニーズに</a:t>
            </a:r>
            <a:endParaRPr kumimoji="0" lang="en-US" altLang="ja-JP" sz="1000" kern="0" dirty="0" smtClean="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1000" kern="0" dirty="0" smtClean="0">
                <a:solidFill>
                  <a:sysClr val="windowText" lastClr="000000"/>
                </a:solidFill>
                <a:latin typeface="ＭＳ Ｐゴシック" panose="020B0600070205080204" pitchFamily="50" charset="-128"/>
                <a:cs typeface="Meiryo UI" panose="020B0604030504040204" pitchFamily="50" charset="-128"/>
              </a:rPr>
              <a:t>応じた最適な</a:t>
            </a:r>
            <a:endParaRPr kumimoji="0" lang="en-US" altLang="ja-JP" sz="1000" kern="0" dirty="0" smtClean="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1000" kern="0" dirty="0" smtClean="0">
                <a:solidFill>
                  <a:sysClr val="windowText" lastClr="000000"/>
                </a:solidFill>
                <a:latin typeface="ＭＳ Ｐゴシック" panose="020B0600070205080204" pitchFamily="50" charset="-128"/>
                <a:cs typeface="Meiryo UI" panose="020B0604030504040204" pitchFamily="50" charset="-128"/>
              </a:rPr>
              <a:t>施策の提案</a:t>
            </a:r>
          </a:p>
        </p:txBody>
      </p:sp>
      <p:sp>
        <p:nvSpPr>
          <p:cNvPr id="35" name="四角形吹き出し 34"/>
          <p:cNvSpPr/>
          <p:nvPr/>
        </p:nvSpPr>
        <p:spPr>
          <a:xfrm>
            <a:off x="7549498" y="2757182"/>
            <a:ext cx="762956" cy="359739"/>
          </a:xfrm>
          <a:prstGeom prst="wedgeRectCallout">
            <a:avLst>
              <a:gd name="adj1" fmla="val -80190"/>
              <a:gd name="adj2" fmla="val 38534"/>
            </a:avLst>
          </a:prstGeom>
          <a:ln>
            <a:solidFill>
              <a:schemeClr val="tx1"/>
            </a:solidFill>
          </a:ln>
        </p:spPr>
        <p:txBody>
          <a:bodyPr wrap="square" rtlCol="0" anchor="t" anchorCtr="0">
            <a:noAutofit/>
          </a:bodyPr>
          <a:lstStyle/>
          <a:p>
            <a:pPr marL="180975" indent="-180975">
              <a:lnSpc>
                <a:spcPts val="10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参加企業数</a:t>
            </a:r>
            <a:endParaRPr kumimoji="0" lang="en-US" altLang="ja-JP" sz="900" kern="0" dirty="0" smtClean="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0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の増加</a:t>
            </a:r>
          </a:p>
        </p:txBody>
      </p:sp>
      <p:sp>
        <p:nvSpPr>
          <p:cNvPr id="36" name="四角形吹き出し 35"/>
          <p:cNvSpPr/>
          <p:nvPr/>
        </p:nvSpPr>
        <p:spPr>
          <a:xfrm>
            <a:off x="7549498" y="4201954"/>
            <a:ext cx="991976" cy="374592"/>
          </a:xfrm>
          <a:prstGeom prst="wedgeRectCallout">
            <a:avLst>
              <a:gd name="adj1" fmla="val -72741"/>
              <a:gd name="adj2" fmla="val -25222"/>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企業協力により</a:t>
            </a:r>
            <a:endParaRPr kumimoji="0" lang="en-US" altLang="ja-JP" sz="900" kern="0" dirty="0" smtClean="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成功事例の拡大</a:t>
            </a:r>
          </a:p>
        </p:txBody>
      </p:sp>
      <p:sp>
        <p:nvSpPr>
          <p:cNvPr id="37" name="正方形/長方形 36"/>
          <p:cNvSpPr/>
          <p:nvPr/>
        </p:nvSpPr>
        <p:spPr>
          <a:xfrm>
            <a:off x="307073" y="1175813"/>
            <a:ext cx="8586094" cy="416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民間との新たなパートナーシップの実現に向け、今後、様々なスタイルでの連携に取り組み、実績を積</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み重ねながら、さらに発展、拡張していきます。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710276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1477328"/>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民間との新たなパートナーシップ</a:t>
            </a: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340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54</a:t>
            </a:fld>
            <a:endParaRPr lang="ja-JP" altLang="en-US" dirty="0">
              <a:solidFill>
                <a:prstClr val="black"/>
              </a:solidFill>
            </a:endParaRPr>
          </a:p>
        </p:txBody>
      </p:sp>
      <p:sp>
        <p:nvSpPr>
          <p:cNvPr id="37" name="角丸四角形 36"/>
          <p:cNvSpPr/>
          <p:nvPr/>
        </p:nvSpPr>
        <p:spPr>
          <a:xfrm>
            <a:off x="416009" y="883692"/>
            <a:ext cx="2495990" cy="2728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132214" y="3671030"/>
            <a:ext cx="8777768" cy="2215362"/>
            <a:chOff x="186720" y="3735857"/>
            <a:chExt cx="8777768" cy="2215362"/>
          </a:xfrm>
        </p:grpSpPr>
        <p:sp>
          <p:nvSpPr>
            <p:cNvPr id="38" name="フローチャート : 結合子 37"/>
            <p:cNvSpPr/>
            <p:nvPr/>
          </p:nvSpPr>
          <p:spPr>
            <a:xfrm>
              <a:off x="1315455" y="3735857"/>
              <a:ext cx="697098" cy="679573"/>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企業</a:t>
              </a:r>
              <a:endParaRPr lang="ja-JP" altLang="en-US" sz="1200" dirty="0">
                <a:solidFill>
                  <a:prstClr val="black"/>
                </a:solidFill>
              </a:endParaRPr>
            </a:p>
          </p:txBody>
        </p:sp>
        <p:sp>
          <p:nvSpPr>
            <p:cNvPr id="43" name="フローチャート : 結合子 42"/>
            <p:cNvSpPr/>
            <p:nvPr/>
          </p:nvSpPr>
          <p:spPr>
            <a:xfrm>
              <a:off x="6990726" y="3910495"/>
              <a:ext cx="697098" cy="679573"/>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prstClr val="black"/>
                  </a:solidFill>
                </a:rPr>
                <a:t>ＮＰＯ</a:t>
              </a:r>
              <a:endParaRPr lang="ja-JP" altLang="en-US" sz="1050" dirty="0">
                <a:solidFill>
                  <a:prstClr val="black"/>
                </a:solidFill>
              </a:endParaRPr>
            </a:p>
          </p:txBody>
        </p:sp>
        <p:sp>
          <p:nvSpPr>
            <p:cNvPr id="44" name="角丸四角形 43"/>
            <p:cNvSpPr/>
            <p:nvPr/>
          </p:nvSpPr>
          <p:spPr>
            <a:xfrm>
              <a:off x="2614289" y="4010549"/>
              <a:ext cx="3826656" cy="1600689"/>
            </a:xfrm>
            <a:prstGeom prst="roundRect">
              <a:avLst/>
            </a:prstGeom>
            <a:solidFill>
              <a:schemeClr val="accent1">
                <a:lumMod val="60000"/>
                <a:lumOff val="40000"/>
              </a:schemeClr>
            </a:solidFill>
            <a:ln w="9525">
              <a:noFill/>
            </a:ln>
            <a:scene3d>
              <a:camera prst="orthographicFront"/>
              <a:lightRig rig="brightRoom" dir="t"/>
            </a:scene3d>
            <a:sp3d>
              <a:bevelT w="165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45" name="右矢印 44"/>
            <p:cNvSpPr/>
            <p:nvPr/>
          </p:nvSpPr>
          <p:spPr>
            <a:xfrm rot="1519984">
              <a:off x="2132127" y="4180590"/>
              <a:ext cx="452838" cy="238839"/>
            </a:xfrm>
            <a:prstGeom prst="rightArrow">
              <a:avLst/>
            </a:prstGeom>
            <a:solidFill>
              <a:schemeClr val="accent2">
                <a:lumMod val="40000"/>
                <a:lumOff val="60000"/>
              </a:schemeClr>
            </a:solidFill>
            <a:ln w="9525">
              <a:solidFill>
                <a:schemeClr val="accent2">
                  <a:lumMod val="60000"/>
                  <a:lumOff val="40000"/>
                </a:schemeClr>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46" name="フローチャート : 結合子 45"/>
            <p:cNvSpPr/>
            <p:nvPr/>
          </p:nvSpPr>
          <p:spPr>
            <a:xfrm>
              <a:off x="1315455" y="5096889"/>
              <a:ext cx="697098" cy="679573"/>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地域</a:t>
              </a:r>
              <a:endParaRPr lang="en-US" altLang="ja-JP" sz="1200" dirty="0" smtClean="0">
                <a:solidFill>
                  <a:prstClr val="black"/>
                </a:solidFill>
              </a:endParaRPr>
            </a:p>
            <a:p>
              <a:pPr algn="ctr"/>
              <a:r>
                <a:rPr lang="ja-JP" altLang="en-US" sz="1200" dirty="0">
                  <a:solidFill>
                    <a:prstClr val="black"/>
                  </a:solidFill>
                </a:rPr>
                <a:t>住民</a:t>
              </a:r>
            </a:p>
          </p:txBody>
        </p:sp>
        <p:sp>
          <p:nvSpPr>
            <p:cNvPr id="48" name="円/楕円 47"/>
            <p:cNvSpPr/>
            <p:nvPr/>
          </p:nvSpPr>
          <p:spPr>
            <a:xfrm>
              <a:off x="2665794" y="4179421"/>
              <a:ext cx="1116369" cy="51935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アドプトロード</a:t>
              </a:r>
            </a:p>
          </p:txBody>
        </p:sp>
        <p:sp>
          <p:nvSpPr>
            <p:cNvPr id="50" name="フローチャート : 結合子 49"/>
            <p:cNvSpPr/>
            <p:nvPr/>
          </p:nvSpPr>
          <p:spPr>
            <a:xfrm>
              <a:off x="7101738" y="5166447"/>
              <a:ext cx="697098" cy="688429"/>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rPr>
                <a:t>ﾎﾞﾗﾝﾃｨｱ団体</a:t>
              </a:r>
              <a:endParaRPr lang="ja-JP" altLang="en-US" sz="1000" dirty="0">
                <a:solidFill>
                  <a:prstClr val="black"/>
                </a:solidFill>
              </a:endParaRPr>
            </a:p>
          </p:txBody>
        </p:sp>
        <p:sp>
          <p:nvSpPr>
            <p:cNvPr id="52" name="右矢印 51"/>
            <p:cNvSpPr/>
            <p:nvPr/>
          </p:nvSpPr>
          <p:spPr>
            <a:xfrm rot="8859069">
              <a:off x="6430033" y="4352040"/>
              <a:ext cx="456013" cy="260872"/>
            </a:xfrm>
            <a:prstGeom prst="rightArrow">
              <a:avLst/>
            </a:prstGeom>
            <a:solidFill>
              <a:schemeClr val="accent2">
                <a:lumMod val="40000"/>
                <a:lumOff val="60000"/>
              </a:schemeClr>
            </a:solidFill>
            <a:ln w="9525">
              <a:solidFill>
                <a:schemeClr val="accent2">
                  <a:lumMod val="60000"/>
                  <a:lumOff val="40000"/>
                </a:schemeClr>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3" name="右矢印 52"/>
            <p:cNvSpPr/>
            <p:nvPr/>
          </p:nvSpPr>
          <p:spPr>
            <a:xfrm rot="12155692">
              <a:off x="6460828" y="5390432"/>
              <a:ext cx="480260" cy="260872"/>
            </a:xfrm>
            <a:prstGeom prst="rightArrow">
              <a:avLst/>
            </a:prstGeom>
            <a:solidFill>
              <a:schemeClr val="accent2">
                <a:lumMod val="40000"/>
                <a:lumOff val="60000"/>
              </a:schemeClr>
            </a:solidFill>
            <a:ln w="9525">
              <a:solidFill>
                <a:schemeClr val="accent2">
                  <a:lumMod val="60000"/>
                  <a:lumOff val="40000"/>
                </a:schemeClr>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5" name="角丸四角形 54"/>
            <p:cNvSpPr/>
            <p:nvPr/>
          </p:nvSpPr>
          <p:spPr>
            <a:xfrm rot="722744">
              <a:off x="2096868" y="3874342"/>
              <a:ext cx="602281" cy="272415"/>
            </a:xfrm>
            <a:prstGeom prst="roundRect">
              <a:avLst/>
            </a:prstGeom>
            <a:noFill/>
            <a:ln w="9525">
              <a:noFill/>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kumimoji="0" lang="ja-JP" altLang="en-US" sz="10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協働</a:t>
              </a:r>
            </a:p>
          </p:txBody>
        </p:sp>
        <p:sp>
          <p:nvSpPr>
            <p:cNvPr id="56" name="角丸四角形 55"/>
            <p:cNvSpPr/>
            <p:nvPr/>
          </p:nvSpPr>
          <p:spPr>
            <a:xfrm rot="953648">
              <a:off x="6638870" y="5174579"/>
              <a:ext cx="504056" cy="272415"/>
            </a:xfrm>
            <a:prstGeom prst="roundRect">
              <a:avLst/>
            </a:prstGeom>
            <a:noFill/>
            <a:ln w="9525">
              <a:noFill/>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kumimoji="0" lang="ja-JP" altLang="en-US" sz="10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協働</a:t>
              </a:r>
              <a:endParaRPr kumimoji="0" lang="ja-JP" altLang="en-US" sz="10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円/楕円 56"/>
            <p:cNvSpPr/>
            <p:nvPr/>
          </p:nvSpPr>
          <p:spPr>
            <a:xfrm>
              <a:off x="3930515" y="4195319"/>
              <a:ext cx="1178706" cy="51935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アドプト</a:t>
              </a:r>
              <a:endParaRPr kumimoji="0" lang="en-US" altLang="ja-JP"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endParaRPr>
            </a:p>
            <a:p>
              <a:pPr algn="ctr"/>
              <a:r>
                <a:rPr kumimoji="0" lang="ja-JP" altLang="en-US"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ライト</a:t>
              </a:r>
            </a:p>
          </p:txBody>
        </p:sp>
        <p:sp>
          <p:nvSpPr>
            <p:cNvPr id="58" name="円/楕円 57"/>
            <p:cNvSpPr/>
            <p:nvPr/>
          </p:nvSpPr>
          <p:spPr>
            <a:xfrm>
              <a:off x="5265038" y="4238793"/>
              <a:ext cx="1078225" cy="51935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公園</a:t>
              </a:r>
              <a:endParaRPr kumimoji="0" lang="en-US" altLang="ja-JP"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endParaRPr>
            </a:p>
            <a:p>
              <a:pPr algn="ctr"/>
              <a:r>
                <a:rPr kumimoji="0" lang="ja-JP" altLang="en-US"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づくり</a:t>
              </a:r>
            </a:p>
          </p:txBody>
        </p:sp>
        <p:sp>
          <p:nvSpPr>
            <p:cNvPr id="59" name="円/楕円 58"/>
            <p:cNvSpPr/>
            <p:nvPr/>
          </p:nvSpPr>
          <p:spPr>
            <a:xfrm>
              <a:off x="2691007" y="5064896"/>
              <a:ext cx="1065942" cy="51935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9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アドプトリバー</a:t>
              </a:r>
            </a:p>
          </p:txBody>
        </p:sp>
        <p:sp>
          <p:nvSpPr>
            <p:cNvPr id="61" name="円/楕円 60"/>
            <p:cNvSpPr/>
            <p:nvPr/>
          </p:nvSpPr>
          <p:spPr>
            <a:xfrm>
              <a:off x="5185201" y="5108811"/>
              <a:ext cx="1144224" cy="476071"/>
            </a:xfrm>
            <a:prstGeom prst="ellipse">
              <a:avLst/>
            </a:prstGeom>
            <a:solidFill>
              <a:schemeClr val="bg2">
                <a:lumMod val="75000"/>
              </a:schemeClr>
            </a:solidFill>
            <a:ln w="95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rtlCol="0" anchor="ctr">
              <a:spAutoFit/>
              <a:scene3d>
                <a:camera prst="orthographicFront"/>
                <a:lightRig rig="brightRoom" dir="t"/>
              </a:scene3d>
              <a:sp3d contourW="6350" prstMaterial="plastic">
                <a:contourClr>
                  <a:schemeClr val="tx1"/>
                </a:contourClr>
              </a:sp3d>
            </a:bodyPr>
            <a:lstStyle/>
            <a:p>
              <a:pPr algn="ctr"/>
              <a:r>
                <a:rPr kumimoji="0" lang="ja-JP" altLang="en-US" sz="8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花いっぱい</a:t>
              </a:r>
              <a:endParaRPr kumimoji="0" lang="en-US" altLang="ja-JP" sz="8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endParaRPr>
            </a:p>
            <a:p>
              <a:pPr algn="ctr"/>
              <a:r>
                <a:rPr kumimoji="0" lang="ja-JP" altLang="en-US" sz="800" i="1" kern="0" cap="all" dirty="0" smtClean="0">
                  <a:ln/>
                  <a:solidFill>
                    <a:prstClr val="black"/>
                  </a:solidFill>
                  <a:effectLst>
                    <a:outerShdw blurRad="19685" dist="12700" dir="5400000" algn="tl" rotWithShape="0">
                      <a:srgbClr val="4F81BD">
                        <a:satMod val="130000"/>
                        <a:alpha val="60000"/>
                      </a:srgbClr>
                    </a:outerShdw>
                  </a:effectLst>
                  <a:latin typeface="HG丸ｺﾞｼｯｸM-PRO" panose="020F0600000000000000" pitchFamily="50" charset="-128"/>
                  <a:ea typeface="HG丸ｺﾞｼｯｸM-PRO" panose="020F0600000000000000" pitchFamily="50" charset="-128"/>
                </a:rPr>
                <a:t>プロジェクト</a:t>
              </a:r>
            </a:p>
          </p:txBody>
        </p:sp>
        <p:sp>
          <p:nvSpPr>
            <p:cNvPr id="62" name="右矢印 61"/>
            <p:cNvSpPr/>
            <p:nvPr/>
          </p:nvSpPr>
          <p:spPr>
            <a:xfrm rot="20536584">
              <a:off x="2108407" y="5182879"/>
              <a:ext cx="480260" cy="260872"/>
            </a:xfrm>
            <a:prstGeom prst="rightArrow">
              <a:avLst/>
            </a:prstGeom>
            <a:solidFill>
              <a:schemeClr val="accent2">
                <a:lumMod val="40000"/>
                <a:lumOff val="60000"/>
              </a:schemeClr>
            </a:solidFill>
            <a:ln w="9525">
              <a:solidFill>
                <a:schemeClr val="accent2">
                  <a:lumMod val="60000"/>
                  <a:lumOff val="40000"/>
                </a:schemeClr>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3" name="角丸四角形 62"/>
            <p:cNvSpPr/>
            <p:nvPr/>
          </p:nvSpPr>
          <p:spPr>
            <a:xfrm rot="21032527">
              <a:off x="1979700" y="4910647"/>
              <a:ext cx="602281" cy="272415"/>
            </a:xfrm>
            <a:prstGeom prst="roundRect">
              <a:avLst/>
            </a:prstGeom>
            <a:noFill/>
            <a:ln w="9525">
              <a:noFill/>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kumimoji="0" lang="ja-JP" altLang="en-US" sz="1000" kern="0" cap="all" dirty="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協働</a:t>
              </a:r>
              <a:endParaRPr kumimoji="0" lang="ja-JP" altLang="en-US" sz="10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角丸四角形 63"/>
            <p:cNvSpPr/>
            <p:nvPr/>
          </p:nvSpPr>
          <p:spPr>
            <a:xfrm rot="21261552">
              <a:off x="6324013" y="4043898"/>
              <a:ext cx="602281" cy="272415"/>
            </a:xfrm>
            <a:prstGeom prst="roundRect">
              <a:avLst/>
            </a:prstGeom>
            <a:noFill/>
            <a:ln w="9525">
              <a:noFill/>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kumimoji="0" lang="ja-JP" altLang="en-US" sz="1000" kern="0" cap="all" dirty="0" smtClean="0">
                  <a:ln/>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協働</a:t>
              </a:r>
            </a:p>
          </p:txBody>
        </p:sp>
        <p:sp>
          <p:nvSpPr>
            <p:cNvPr id="65" name="四角形吹き出し 64"/>
            <p:cNvSpPr/>
            <p:nvPr/>
          </p:nvSpPr>
          <p:spPr>
            <a:xfrm>
              <a:off x="186720" y="5413255"/>
              <a:ext cx="930634" cy="537964"/>
            </a:xfrm>
            <a:prstGeom prst="wedgeRectCallout">
              <a:avLst>
                <a:gd name="adj1" fmla="val 64568"/>
                <a:gd name="adj2" fmla="val 3067"/>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　住民の力に</a:t>
              </a:r>
              <a:endParaRPr kumimoji="0" lang="en-US" altLang="ja-JP" sz="900" kern="0" dirty="0" smtClean="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900" kern="0" dirty="0">
                  <a:solidFill>
                    <a:sysClr val="windowText" lastClr="000000"/>
                  </a:solidFill>
                  <a:latin typeface="ＭＳ Ｐゴシック" panose="020B0600070205080204" pitchFamily="50" charset="-128"/>
                  <a:cs typeface="Meiryo UI" panose="020B0604030504040204" pitchFamily="50" charset="-128"/>
                </a:rPr>
                <a:t>　</a:t>
              </a: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よる地域の</a:t>
              </a:r>
              <a:endParaRPr kumimoji="0" lang="en-US" altLang="ja-JP" sz="900" kern="0" dirty="0" smtClean="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　 美化活動</a:t>
              </a:r>
            </a:p>
          </p:txBody>
        </p:sp>
        <p:sp>
          <p:nvSpPr>
            <p:cNvPr id="66" name="四角形吹き出し 65"/>
            <p:cNvSpPr/>
            <p:nvPr/>
          </p:nvSpPr>
          <p:spPr>
            <a:xfrm>
              <a:off x="226782" y="3771914"/>
              <a:ext cx="930634" cy="567588"/>
            </a:xfrm>
            <a:prstGeom prst="wedgeRectCallout">
              <a:avLst>
                <a:gd name="adj1" fmla="val 63932"/>
                <a:gd name="adj2" fmla="val 9940"/>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　参加者への</a:t>
              </a:r>
              <a:endParaRPr kumimoji="0" lang="en-US" altLang="ja-JP" sz="900" kern="0" dirty="0" smtClean="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グッズの配付</a:t>
              </a:r>
              <a:endParaRPr kumimoji="0" lang="en-US" altLang="ja-JP" sz="900" kern="0" dirty="0" smtClean="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等の社会貢献</a:t>
              </a:r>
            </a:p>
          </p:txBody>
        </p:sp>
        <p:sp>
          <p:nvSpPr>
            <p:cNvPr id="67" name="フローチャート : 結合子 66"/>
            <p:cNvSpPr/>
            <p:nvPr/>
          </p:nvSpPr>
          <p:spPr>
            <a:xfrm>
              <a:off x="3994626" y="5157678"/>
              <a:ext cx="1042378" cy="426569"/>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rPr>
                <a:t>府</a:t>
              </a:r>
              <a:endParaRPr lang="ja-JP" altLang="en-US" sz="1000" dirty="0">
                <a:solidFill>
                  <a:prstClr val="black"/>
                </a:solidFill>
              </a:endParaRPr>
            </a:p>
          </p:txBody>
        </p:sp>
        <p:sp>
          <p:nvSpPr>
            <p:cNvPr id="68" name="正方形/長方形 67"/>
            <p:cNvSpPr/>
            <p:nvPr/>
          </p:nvSpPr>
          <p:spPr>
            <a:xfrm>
              <a:off x="3625409" y="4838969"/>
              <a:ext cx="1780813" cy="276999"/>
            </a:xfrm>
            <a:prstGeom prst="rect">
              <a:avLst/>
            </a:prstGeom>
            <a:noFill/>
            <a:ln w="9525">
              <a:noFill/>
              <a:prstDash val="solid"/>
            </a:ln>
          </p:spPr>
          <p:txBody>
            <a:bodyPr wrap="square" lIns="91440" tIns="45720" rIns="91440" bIns="45720" rtlCol="0" anchor="ctr">
              <a:spAutoFit/>
              <a:scene3d>
                <a:camera prst="orthographicFront"/>
                <a:lightRig rig="brightRoom" dir="t"/>
              </a:scene3d>
              <a:sp3d prstMaterial="matte">
                <a:bevelT w="0" h="0" prst="angle"/>
                <a:contourClr>
                  <a:schemeClr val="tx1"/>
                </a:contourClr>
              </a:sp3d>
            </a:bodyPr>
            <a:lstStyle/>
            <a:p>
              <a:pPr algn="ctr"/>
              <a:r>
                <a:rPr kumimoji="0" lang="ja-JP" altLang="en-US" sz="1200" kern="0" cap="all" dirty="0">
                  <a:ln/>
                  <a:solidFill>
                    <a:prstClr val="black"/>
                  </a:solidFill>
                  <a:latin typeface="ＭＳ Ｐゴシック"/>
                </a:rPr>
                <a:t>多様</a:t>
              </a:r>
              <a:r>
                <a:rPr kumimoji="0" lang="ja-JP" altLang="en-US" sz="1200" kern="0" cap="all" dirty="0" smtClean="0">
                  <a:ln/>
                  <a:solidFill>
                    <a:prstClr val="black"/>
                  </a:solidFill>
                  <a:latin typeface="ＭＳ Ｐゴシック"/>
                </a:rPr>
                <a:t>なメニューの提供</a:t>
              </a:r>
            </a:p>
          </p:txBody>
        </p:sp>
        <p:sp>
          <p:nvSpPr>
            <p:cNvPr id="71" name="四角形吹き出し 70"/>
            <p:cNvSpPr/>
            <p:nvPr/>
          </p:nvSpPr>
          <p:spPr>
            <a:xfrm>
              <a:off x="7880436" y="3923088"/>
              <a:ext cx="930634" cy="405291"/>
            </a:xfrm>
            <a:prstGeom prst="wedgeRectCallout">
              <a:avLst>
                <a:gd name="adj1" fmla="val -68440"/>
                <a:gd name="adj2" fmla="val 3227"/>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啓発、ＰＲ等の</a:t>
              </a:r>
              <a:endParaRPr kumimoji="0" lang="en-US" altLang="ja-JP" sz="900" kern="0" dirty="0" smtClean="0">
                <a:solidFill>
                  <a:sysClr val="windowText" lastClr="000000"/>
                </a:solidFill>
                <a:latin typeface="ＭＳ Ｐゴシック" panose="020B0600070205080204" pitchFamily="50" charset="-128"/>
                <a:cs typeface="Meiryo UI" panose="020B0604030504040204" pitchFamily="50" charset="-128"/>
              </a:endParaRPr>
            </a:p>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バックアップ</a:t>
              </a:r>
            </a:p>
          </p:txBody>
        </p:sp>
        <p:sp>
          <p:nvSpPr>
            <p:cNvPr id="72" name="四角形吹き出し 71"/>
            <p:cNvSpPr/>
            <p:nvPr/>
          </p:nvSpPr>
          <p:spPr>
            <a:xfrm>
              <a:off x="8033854" y="5617718"/>
              <a:ext cx="930634" cy="231671"/>
            </a:xfrm>
            <a:prstGeom prst="wedgeRectCallout">
              <a:avLst>
                <a:gd name="adj1" fmla="val -68440"/>
                <a:gd name="adj2" fmla="val 3227"/>
              </a:avLst>
            </a:prstGeom>
            <a:ln>
              <a:solidFill>
                <a:schemeClr val="tx1"/>
              </a:solidFill>
            </a:ln>
          </p:spPr>
          <p:txBody>
            <a:bodyPr wrap="square" rtlCol="0" anchor="t" anchorCtr="0">
              <a:noAutofit/>
            </a:bodyPr>
            <a:lstStyle/>
            <a:p>
              <a:pPr marL="180975" indent="-180975">
                <a:lnSpc>
                  <a:spcPts val="1100"/>
                </a:lnSpc>
              </a:pPr>
              <a:r>
                <a:rPr kumimoji="0" lang="ja-JP" altLang="en-US" sz="900" kern="0" dirty="0" smtClean="0">
                  <a:solidFill>
                    <a:sysClr val="windowText" lastClr="000000"/>
                  </a:solidFill>
                  <a:latin typeface="ＭＳ Ｐゴシック" panose="020B0600070205080204" pitchFamily="50" charset="-128"/>
                  <a:cs typeface="Meiryo UI" panose="020B0604030504040204" pitchFamily="50" charset="-128"/>
                </a:rPr>
                <a:t>植栽等に参画</a:t>
              </a:r>
            </a:p>
          </p:txBody>
        </p:sp>
      </p:grpSp>
      <p:sp>
        <p:nvSpPr>
          <p:cNvPr id="74" name="角丸四角形 73"/>
          <p:cNvSpPr/>
          <p:nvPr/>
        </p:nvSpPr>
        <p:spPr>
          <a:xfrm>
            <a:off x="395754" y="5928537"/>
            <a:ext cx="8048911" cy="719733"/>
          </a:xfrm>
          <a:prstGeom prst="roundRect">
            <a:avLst/>
          </a:prstGeom>
          <a:noFill/>
          <a:ln w="25400" cap="flat" cmpd="sng" algn="ctr">
            <a:noFill/>
            <a:prstDash val="solid"/>
          </a:ln>
          <a:effectLst/>
        </p:spPr>
        <p:txBody>
          <a:bodyPr rtlCol="0" anchor="ctr"/>
          <a:lstStyle/>
          <a:p>
            <a:pPr>
              <a:defRPr/>
            </a:pP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取組事例１</a:t>
            </a: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アドプト・プログラム（アドプトロード・アドプトリバーなど）</a:t>
            </a:r>
            <a:endParaRPr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346200" indent="-1346200">
              <a:defRPr/>
            </a:pP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・利用者の視点を活かしたシナリオ型の新たな公園づくり（</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泉佐野</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丘陵</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緑地事業）</a:t>
            </a:r>
            <a:endParaRPr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219566" y="1116910"/>
            <a:ext cx="8640960" cy="2240082"/>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メニュー提供</a:t>
            </a:r>
            <a:r>
              <a:rPr lang="zh-TW"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方式</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多様な参画メニューや活動の対象（素材）を提供し、府民、民間企業等に、それぞれの強みを持ち寄って参画してもらうことにより、波及効果の拡大等をめざします。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例えば、歩道</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や河川敷などの清掃・美化を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地域住民</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や企業の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方々が担う「</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アドプト・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プログラム」のように、府から多様なメニューを用意し、府民、ＮＰＯ、企業、大学等の皆さんに、それぞれ自主的に可能な範囲で協働（参画・協力）していただく取組みがあります。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また、公園整備に関して、「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泉佐野丘陵緑地」については、計画段階から整備・運営まで府民・企業が参画する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新しいスタイルの府営公園として、開園しました。</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これらのように、まさに民間との協働で事業を展開する手法を拡げていきます。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7633318" y="3485275"/>
            <a:ext cx="916351" cy="295246"/>
          </a:xfrm>
          <a:prstGeom prst="roundRect">
            <a:avLst/>
          </a:prstGeom>
          <a:noFill/>
          <a:ln w="25400" cap="flat" cmpd="sng" algn="ctr">
            <a:noFill/>
            <a:prstDash val="solid"/>
          </a:ln>
          <a:effectLst/>
        </p:spPr>
        <p:txBody>
          <a:bodyPr rtlCol="0" anchor="ctr"/>
          <a:lstStyle/>
          <a:p>
            <a:pPr>
              <a:defRPr/>
            </a:pPr>
            <a:r>
              <a:rPr lang="ja-JP" altLang="en-US" sz="1100" b="1" dirty="0" smtClean="0">
                <a:solidFill>
                  <a:prstClr val="black"/>
                </a:solidFill>
              </a:rPr>
              <a:t>（参考事例）</a:t>
            </a:r>
            <a:endParaRPr lang="ja-JP" altLang="en-US" sz="1100" b="1" dirty="0">
              <a:solidFill>
                <a:prstClr val="black"/>
              </a:solidFill>
            </a:endParaRPr>
          </a:p>
        </p:txBody>
      </p:sp>
    </p:spTree>
    <p:extLst>
      <p:ext uri="{BB962C8B-B14F-4D97-AF65-F5344CB8AC3E}">
        <p14:creationId xmlns:p14="http://schemas.microsoft.com/office/powerpoint/2010/main" val="18917582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パートナーシップ</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47558" y="1101136"/>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55</a:t>
            </a:fld>
            <a:endParaRPr lang="ja-JP" altLang="en-US" dirty="0">
              <a:solidFill>
                <a:prstClr val="black"/>
              </a:solidFill>
            </a:endParaRPr>
          </a:p>
        </p:txBody>
      </p:sp>
      <p:sp>
        <p:nvSpPr>
          <p:cNvPr id="69" name="正方形/長方形 68"/>
          <p:cNvSpPr/>
          <p:nvPr/>
        </p:nvSpPr>
        <p:spPr>
          <a:xfrm>
            <a:off x="576904" y="1255235"/>
            <a:ext cx="8165833" cy="392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70" name="角丸四角形 69"/>
          <p:cNvSpPr/>
          <p:nvPr/>
        </p:nvSpPr>
        <p:spPr>
          <a:xfrm>
            <a:off x="520492" y="1189710"/>
            <a:ext cx="2254564" cy="2728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445939" y="5637938"/>
            <a:ext cx="8387584" cy="1188132"/>
          </a:xfrm>
          <a:prstGeom prst="roundRect">
            <a:avLst/>
          </a:prstGeom>
          <a:noFill/>
          <a:ln w="25400" cap="flat" cmpd="sng" algn="ctr">
            <a:noFill/>
            <a:prstDash val="solid"/>
          </a:ln>
          <a:effectLst/>
        </p:spPr>
        <p:txBody>
          <a:bodyPr rtlCol="0" anchor="ctr"/>
          <a:lstStyle/>
          <a:p>
            <a:pPr>
              <a:lnSpc>
                <a:spcPts val="2000"/>
              </a:lnSpc>
              <a:defRPr/>
            </a:pP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事例１</a:t>
            </a: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・・・ベンチャー企業等の</a:t>
            </a: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支援へのクラウドファンディングの活用</a:t>
            </a:r>
            <a:endPar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defRPr/>
            </a:pP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事例２</a:t>
            </a: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アートを活かした</a:t>
            </a:r>
            <a:r>
              <a:rPr lang="ja-JP" altLang="en-US" sz="1400" kern="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者の就労支援事業へのクラウドファンディングの</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defRPr/>
            </a:pP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者の作品の販路開拓・市場展開に必要な資金の調達について</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広く共感を得ながら資金を募るクラウドファ</a:t>
            </a:r>
            <a:endParaRPr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defRPr/>
            </a:pP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ンディングの手法を活用</a:t>
            </a:r>
            <a:endParaRPr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97580" y="1189710"/>
            <a:ext cx="8284932" cy="2062103"/>
          </a:xfrm>
          <a:prstGeom prst="rect">
            <a:avLst/>
          </a:prstGeom>
          <a:ln>
            <a:solidFill>
              <a:schemeClr val="tx1"/>
            </a:solidFill>
            <a:prstDash val="sysDot"/>
          </a:ln>
        </p:spPr>
        <p:txBody>
          <a:bodyPr wrap="square">
            <a:spAutoFit/>
          </a:bodyPr>
          <a:lstStyle/>
          <a:p>
            <a:pPr>
              <a:lnSpc>
                <a:spcPts val="2200"/>
              </a:lnSpc>
            </a:pPr>
            <a:r>
              <a:rPr lang="ja-JP" altLang="en-US"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民間資金活用方式</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ベンチャー企業の支援のように、クラウドファンディングなどの民間資金</a:t>
            </a: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を広く活用</a:t>
            </a: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ことにより</a:t>
            </a: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、具体的な施策展開に結びつけていくものです。</a:t>
            </a:r>
            <a:endParaRPr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これにより、施策内容を多くの方々に知ってもらい、広く参画・賛同してもらうことにもつながります。</a:t>
            </a:r>
            <a:endParaRPr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クラウドファンディングをはじめ民間資金の活用に関しては様々な形態・手法があります。施策目的や</a:t>
            </a: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内容</a:t>
            </a: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に応じて、どのような活用が可能かも含め、先進事例をフォローしながら、さらに幅広く検討、研究していきます。</a:t>
            </a:r>
            <a:endParaRPr lang="ja-JP" altLang="en-US" sz="1600" dirty="0">
              <a:solidFill>
                <a:prstClr val="black"/>
              </a:solidFill>
            </a:endParaRPr>
          </a:p>
        </p:txBody>
      </p:sp>
      <p:grpSp>
        <p:nvGrpSpPr>
          <p:cNvPr id="8" name="グループ化 7"/>
          <p:cNvGrpSpPr/>
          <p:nvPr/>
        </p:nvGrpSpPr>
        <p:grpSpPr>
          <a:xfrm>
            <a:off x="1331640" y="3320969"/>
            <a:ext cx="6480720" cy="2143235"/>
            <a:chOff x="1231955" y="3239813"/>
            <a:chExt cx="6480720" cy="2143235"/>
          </a:xfrm>
        </p:grpSpPr>
        <p:grpSp>
          <p:nvGrpSpPr>
            <p:cNvPr id="52" name="グループ化 51"/>
            <p:cNvGrpSpPr/>
            <p:nvPr/>
          </p:nvGrpSpPr>
          <p:grpSpPr>
            <a:xfrm>
              <a:off x="1231955" y="3731617"/>
              <a:ext cx="6480720" cy="1651431"/>
              <a:chOff x="1564780" y="3395526"/>
              <a:chExt cx="4924219" cy="1651431"/>
            </a:xfrm>
          </p:grpSpPr>
          <p:sp>
            <p:nvSpPr>
              <p:cNvPr id="53" name="角丸四角形 52"/>
              <p:cNvSpPr/>
              <p:nvPr/>
            </p:nvSpPr>
            <p:spPr>
              <a:xfrm>
                <a:off x="1564780" y="3636229"/>
                <a:ext cx="4924219" cy="1410728"/>
              </a:xfrm>
              <a:prstGeom prst="roundRect">
                <a:avLst/>
              </a:prstGeom>
              <a:solidFill>
                <a:schemeClr val="accent1">
                  <a:lumMod val="60000"/>
                  <a:lumOff val="40000"/>
                </a:schemeClr>
              </a:solidFill>
              <a:ln w="9525">
                <a:noFill/>
              </a:ln>
              <a:scene3d>
                <a:camera prst="orthographicFront"/>
                <a:lightRig rig="brightRoom" dir="t"/>
              </a:scene3d>
              <a:sp3d>
                <a:bevelT w="165100" prst="coolSlant"/>
              </a:sp3d>
            </p:spPr>
            <p:txBody>
              <a:bodyPr wrap="square" lIns="91440" tIns="45720" rIns="91440" bIns="45720" rtlCol="0" anchor="ctr">
                <a:sp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nvGrpSpPr>
              <p:cNvPr id="54" name="グループ化 53"/>
              <p:cNvGrpSpPr/>
              <p:nvPr/>
            </p:nvGrpSpPr>
            <p:grpSpPr>
              <a:xfrm>
                <a:off x="2353233" y="3395526"/>
                <a:ext cx="3948870" cy="1450503"/>
                <a:chOff x="438574" y="3073283"/>
                <a:chExt cx="3776233" cy="2053270"/>
              </a:xfrm>
            </p:grpSpPr>
            <p:grpSp>
              <p:nvGrpSpPr>
                <p:cNvPr id="58" name="グループ化 57"/>
                <p:cNvGrpSpPr/>
                <p:nvPr/>
              </p:nvGrpSpPr>
              <p:grpSpPr>
                <a:xfrm>
                  <a:off x="870415" y="3073283"/>
                  <a:ext cx="3344392" cy="2053270"/>
                  <a:chOff x="1255363" y="4165768"/>
                  <a:chExt cx="3344392" cy="2053270"/>
                </a:xfrm>
              </p:grpSpPr>
              <p:sp>
                <p:nvSpPr>
                  <p:cNvPr id="63" name="フローチャート : 結合子 62"/>
                  <p:cNvSpPr/>
                  <p:nvPr/>
                </p:nvSpPr>
                <p:spPr>
                  <a:xfrm>
                    <a:off x="1255363" y="5076558"/>
                    <a:ext cx="1336656" cy="1123466"/>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民間</a:t>
                    </a:r>
                    <a:endParaRPr lang="en-US" altLang="ja-JP" sz="1600" dirty="0">
                      <a:solidFill>
                        <a:prstClr val="black"/>
                      </a:solidFill>
                    </a:endParaRPr>
                  </a:p>
                  <a:p>
                    <a:pPr algn="ctr"/>
                    <a:r>
                      <a:rPr lang="ja-JP" altLang="en-US" sz="900" dirty="0">
                        <a:solidFill>
                          <a:prstClr val="black"/>
                        </a:solidFill>
                      </a:rPr>
                      <a:t>（クラウドファンディング事業者）</a:t>
                    </a:r>
                  </a:p>
                </p:txBody>
              </p:sp>
              <p:sp>
                <p:nvSpPr>
                  <p:cNvPr id="64" name="フローチャート : 結合子 63"/>
                  <p:cNvSpPr/>
                  <p:nvPr/>
                </p:nvSpPr>
                <p:spPr>
                  <a:xfrm>
                    <a:off x="3277771" y="5095572"/>
                    <a:ext cx="1321984" cy="1123466"/>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民間</a:t>
                    </a:r>
                    <a:endParaRPr lang="en-US" altLang="ja-JP" sz="1600" dirty="0">
                      <a:solidFill>
                        <a:prstClr val="black"/>
                      </a:solidFill>
                    </a:endParaRPr>
                  </a:p>
                  <a:p>
                    <a:pPr algn="ctr"/>
                    <a:r>
                      <a:rPr lang="ja-JP" altLang="en-US" sz="1000" dirty="0" smtClean="0">
                        <a:solidFill>
                          <a:prstClr val="black"/>
                        </a:solidFill>
                      </a:rPr>
                      <a:t>（中小企業</a:t>
                    </a:r>
                    <a:r>
                      <a:rPr lang="ja-JP" altLang="en-US" sz="1000" dirty="0">
                        <a:solidFill>
                          <a:prstClr val="black"/>
                        </a:solidFill>
                      </a:rPr>
                      <a:t>等）</a:t>
                    </a:r>
                  </a:p>
                </p:txBody>
              </p:sp>
              <p:sp>
                <p:nvSpPr>
                  <p:cNvPr id="65" name="テキスト ボックス 64"/>
                  <p:cNvSpPr txBox="1"/>
                  <p:nvPr/>
                </p:nvSpPr>
                <p:spPr>
                  <a:xfrm>
                    <a:off x="2755231" y="5845115"/>
                    <a:ext cx="435561" cy="370324"/>
                  </a:xfrm>
                  <a:prstGeom prst="rect">
                    <a:avLst/>
                  </a:prstGeom>
                  <a:noFill/>
                </p:spPr>
                <p:txBody>
                  <a:bodyPr wrap="square" rtlCol="0">
                    <a:spAutoFit/>
                  </a:bodyPr>
                  <a:lstStyle/>
                  <a:p>
                    <a:r>
                      <a:rPr lang="ja-JP" altLang="en-US" sz="1100" b="1" dirty="0">
                        <a:solidFill>
                          <a:prstClr val="black"/>
                        </a:solidFill>
                      </a:rPr>
                      <a:t>資　金</a:t>
                    </a:r>
                  </a:p>
                </p:txBody>
              </p:sp>
              <p:sp>
                <p:nvSpPr>
                  <p:cNvPr id="66" name="テキスト ボックス 65"/>
                  <p:cNvSpPr txBox="1"/>
                  <p:nvPr/>
                </p:nvSpPr>
                <p:spPr>
                  <a:xfrm>
                    <a:off x="1581405" y="4664129"/>
                    <a:ext cx="1115701" cy="348540"/>
                  </a:xfrm>
                  <a:prstGeom prst="rect">
                    <a:avLst/>
                  </a:prstGeom>
                  <a:noFill/>
                </p:spPr>
                <p:txBody>
                  <a:bodyPr wrap="square" rtlCol="0">
                    <a:spAutoFit/>
                  </a:bodyPr>
                  <a:lstStyle/>
                  <a:p>
                    <a:r>
                      <a:rPr lang="ja-JP" altLang="en-US" sz="1000" b="1" dirty="0" smtClean="0">
                        <a:solidFill>
                          <a:prstClr val="black"/>
                        </a:solidFill>
                      </a:rPr>
                      <a:t>プラットフォーム</a:t>
                    </a:r>
                    <a:endParaRPr lang="ja-JP" altLang="en-US" sz="1000" b="1" dirty="0">
                      <a:solidFill>
                        <a:prstClr val="black"/>
                      </a:solidFill>
                    </a:endParaRPr>
                  </a:p>
                </p:txBody>
              </p:sp>
              <p:sp>
                <p:nvSpPr>
                  <p:cNvPr id="35" name="テキスト ボックス 34"/>
                  <p:cNvSpPr txBox="1"/>
                  <p:nvPr/>
                </p:nvSpPr>
                <p:spPr>
                  <a:xfrm>
                    <a:off x="2473223" y="4165768"/>
                    <a:ext cx="1331257" cy="348540"/>
                  </a:xfrm>
                  <a:prstGeom prst="rect">
                    <a:avLst/>
                  </a:prstGeom>
                  <a:noFill/>
                  <a:ln>
                    <a:noFill/>
                  </a:ln>
                </p:spPr>
                <p:txBody>
                  <a:bodyPr wrap="square" rtlCol="0">
                    <a:spAutoFit/>
                  </a:bodyPr>
                  <a:lstStyle/>
                  <a:p>
                    <a:r>
                      <a:rPr lang="ja-JP" altLang="en-US" sz="1000" b="1" dirty="0" smtClean="0">
                        <a:solidFill>
                          <a:prstClr val="black"/>
                        </a:solidFill>
                      </a:rPr>
                      <a:t>広報・啓発など側面</a:t>
                    </a:r>
                    <a:r>
                      <a:rPr lang="ja-JP" altLang="en-US" sz="1000" b="1" dirty="0">
                        <a:solidFill>
                          <a:prstClr val="black"/>
                        </a:solidFill>
                      </a:rPr>
                      <a:t>支援</a:t>
                    </a:r>
                  </a:p>
                </p:txBody>
              </p:sp>
            </p:grpSp>
            <p:sp>
              <p:nvSpPr>
                <p:cNvPr id="59" name="右矢印 58"/>
                <p:cNvSpPr/>
                <p:nvPr/>
              </p:nvSpPr>
              <p:spPr>
                <a:xfrm>
                  <a:off x="2229970" y="4437158"/>
                  <a:ext cx="682453" cy="294290"/>
                </a:xfrm>
                <a:prstGeom prst="rightArrow">
                  <a:avLst/>
                </a:prstGeom>
                <a:solidFill>
                  <a:schemeClr val="accent2">
                    <a:lumMod val="60000"/>
                    <a:lumOff val="4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0" name="右矢印 59"/>
                <p:cNvSpPr/>
                <p:nvPr/>
              </p:nvSpPr>
              <p:spPr>
                <a:xfrm>
                  <a:off x="438574" y="4338066"/>
                  <a:ext cx="423031" cy="183690"/>
                </a:xfrm>
                <a:prstGeom prst="rightArrow">
                  <a:avLst/>
                </a:prstGeom>
                <a:solidFill>
                  <a:schemeClr val="accent2">
                    <a:lumMod val="60000"/>
                    <a:lumOff val="4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1" name="右矢印 60"/>
                <p:cNvSpPr/>
                <p:nvPr/>
              </p:nvSpPr>
              <p:spPr>
                <a:xfrm rot="1562968">
                  <a:off x="502636" y="3963334"/>
                  <a:ext cx="528810" cy="173021"/>
                </a:xfrm>
                <a:prstGeom prst="rightArrow">
                  <a:avLst/>
                </a:prstGeom>
                <a:solidFill>
                  <a:schemeClr val="accent2">
                    <a:lumMod val="60000"/>
                    <a:lumOff val="4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62" name="右矢印 61"/>
                <p:cNvSpPr/>
                <p:nvPr/>
              </p:nvSpPr>
              <p:spPr>
                <a:xfrm rot="20495165">
                  <a:off x="495948" y="4806678"/>
                  <a:ext cx="474880" cy="214260"/>
                </a:xfrm>
                <a:prstGeom prst="rightArrow">
                  <a:avLst/>
                </a:prstGeom>
                <a:solidFill>
                  <a:schemeClr val="accent2">
                    <a:lumMod val="60000"/>
                    <a:lumOff val="40000"/>
                  </a:schemeClr>
                </a:soli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grpSp>
          <p:sp>
            <p:nvSpPr>
              <p:cNvPr id="55" name="フローチャート : 結合子 54"/>
              <p:cNvSpPr/>
              <p:nvPr/>
            </p:nvSpPr>
            <p:spPr>
              <a:xfrm>
                <a:off x="1619481" y="3676368"/>
                <a:ext cx="827233" cy="45775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rPr>
                  <a:t>出資者</a:t>
                </a:r>
              </a:p>
            </p:txBody>
          </p:sp>
          <p:sp>
            <p:nvSpPr>
              <p:cNvPr id="56" name="フローチャート : 結合子 55"/>
              <p:cNvSpPr/>
              <p:nvPr/>
            </p:nvSpPr>
            <p:spPr>
              <a:xfrm>
                <a:off x="1626585" y="4142157"/>
                <a:ext cx="827233" cy="45775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rPr>
                  <a:t>出資者</a:t>
                </a:r>
              </a:p>
            </p:txBody>
          </p:sp>
          <p:sp>
            <p:nvSpPr>
              <p:cNvPr id="57" name="フローチャート : 結合子 56"/>
              <p:cNvSpPr/>
              <p:nvPr/>
            </p:nvSpPr>
            <p:spPr>
              <a:xfrm>
                <a:off x="1626585" y="4581875"/>
                <a:ext cx="827233" cy="45775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rPr>
                  <a:t>出資者</a:t>
                </a:r>
              </a:p>
            </p:txBody>
          </p:sp>
        </p:grpSp>
        <p:sp>
          <p:nvSpPr>
            <p:cNvPr id="67" name="フローチャート : 結合子 66"/>
            <p:cNvSpPr/>
            <p:nvPr/>
          </p:nvSpPr>
          <p:spPr>
            <a:xfrm>
              <a:off x="4928162" y="3239813"/>
              <a:ext cx="600208" cy="531814"/>
            </a:xfrm>
            <a:prstGeom prst="flowChartConnector">
              <a:avLst/>
            </a:prstGeom>
            <a:solidFill>
              <a:schemeClr val="accent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府</a:t>
              </a:r>
            </a:p>
          </p:txBody>
        </p:sp>
        <p:cxnSp>
          <p:nvCxnSpPr>
            <p:cNvPr id="7" name="直線矢印コネクタ 6"/>
            <p:cNvCxnSpPr/>
            <p:nvPr/>
          </p:nvCxnSpPr>
          <p:spPr>
            <a:xfrm flipH="1">
              <a:off x="4572000" y="4012459"/>
              <a:ext cx="356162" cy="527513"/>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endCxn id="64" idx="1"/>
            </p:cNvCxnSpPr>
            <p:nvPr/>
          </p:nvCxnSpPr>
          <p:spPr>
            <a:xfrm>
              <a:off x="5527606" y="4012459"/>
              <a:ext cx="386150" cy="492233"/>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82034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47328" y="1210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民間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民間との新たな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パートナーシップ</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03312" y="106265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56</a:t>
            </a:fld>
            <a:endParaRPr lang="ja-JP" altLang="en-US" dirty="0">
              <a:solidFill>
                <a:prstClr val="black"/>
              </a:solidFill>
            </a:endParaRPr>
          </a:p>
        </p:txBody>
      </p:sp>
      <p:grpSp>
        <p:nvGrpSpPr>
          <p:cNvPr id="8" name="グループ化 7"/>
          <p:cNvGrpSpPr/>
          <p:nvPr/>
        </p:nvGrpSpPr>
        <p:grpSpPr>
          <a:xfrm>
            <a:off x="230983" y="2396801"/>
            <a:ext cx="8666433" cy="4327998"/>
            <a:chOff x="22879" y="1792985"/>
            <a:chExt cx="9132459" cy="5035036"/>
          </a:xfrm>
        </p:grpSpPr>
        <p:sp>
          <p:nvSpPr>
            <p:cNvPr id="12" name="フローチャート : 代替処理 11"/>
            <p:cNvSpPr/>
            <p:nvPr/>
          </p:nvSpPr>
          <p:spPr>
            <a:xfrm>
              <a:off x="6296026" y="1879003"/>
              <a:ext cx="1432991" cy="4831814"/>
            </a:xfrm>
            <a:prstGeom prst="flowChartAlternateProcess">
              <a:avLst/>
            </a:prstGeom>
            <a:noFill/>
            <a:ln w="25400" cap="flat" cmpd="sng" algn="ctr">
              <a:solidFill>
                <a:srgbClr val="4F81BD">
                  <a:shade val="50000"/>
                </a:srgbClr>
              </a:solidFill>
              <a:prstDash val="sysDot"/>
            </a:ln>
            <a:effectLst/>
          </p:spPr>
          <p:txBody>
            <a:bodyPr rtlCol="0" anchor="ctr"/>
            <a:lstStyle/>
            <a:p>
              <a:pPr algn="ctr">
                <a:defRPr/>
              </a:pPr>
              <a:endParaRPr lang="ja-JP" altLang="en-US" kern="0">
                <a:solidFill>
                  <a:sysClr val="window" lastClr="FFFFFF"/>
                </a:solidFill>
              </a:endParaRPr>
            </a:p>
          </p:txBody>
        </p:sp>
        <p:sp>
          <p:nvSpPr>
            <p:cNvPr id="47" name="四角形吹き出し 46"/>
            <p:cNvSpPr/>
            <p:nvPr/>
          </p:nvSpPr>
          <p:spPr>
            <a:xfrm>
              <a:off x="2459406" y="1942974"/>
              <a:ext cx="3153019" cy="1649209"/>
            </a:xfrm>
            <a:prstGeom prst="wedgeRectCallout">
              <a:avLst>
                <a:gd name="adj1" fmla="val 82675"/>
                <a:gd name="adj2" fmla="val -2692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19050" cap="flat" cmpd="sng" algn="ctr">
              <a:solidFill>
                <a:schemeClr val="tx1"/>
              </a:solidFill>
              <a:prstDash val="solid"/>
            </a:ln>
            <a:effectLst/>
          </p:spPr>
          <p:txBody>
            <a:bodyPr rtlCol="0" anchor="ctr"/>
            <a:lstStyle/>
            <a:p>
              <a:pPr>
                <a:defRPr/>
              </a:pPr>
              <a:endParaRPr lang="ja-JP" altLang="en-US" sz="11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8219234" y="1792985"/>
              <a:ext cx="936104" cy="4746024"/>
            </a:xfrm>
            <a:prstGeom prst="roundRect">
              <a:avLst/>
            </a:prstGeom>
            <a:solidFill>
              <a:sysClr val="window" lastClr="FFFFFF"/>
            </a:solidFill>
            <a:ln w="25400" cap="flat" cmpd="sng" algn="ctr">
              <a:solidFill>
                <a:srgbClr val="4F81BD">
                  <a:shade val="50000"/>
                </a:srgbClr>
              </a:solidFill>
              <a:prstDash val="solid"/>
            </a:ln>
            <a:effectLst/>
          </p:spPr>
          <p:txBody>
            <a:bodyPr vert="eaVert" rtlCol="0" anchor="ctr" anchorCtr="0"/>
            <a:lstStyle/>
            <a:p>
              <a:pPr algn="ctr">
                <a:defRPr/>
              </a:pPr>
              <a:endParaRPr kumimoji="0" lang="en-US" altLang="ja-JP" sz="1600" b="1" kern="0" dirty="0" smtClean="0">
                <a:solidFill>
                  <a:sysClr val="windowText" lastClr="000000"/>
                </a:solidFill>
              </a:endParaRPr>
            </a:p>
            <a:p>
              <a:pPr algn="ctr">
                <a:defRPr/>
              </a:pPr>
              <a:r>
                <a:rPr kumimoji="0" lang="ja-JP" altLang="en-US" sz="1600" b="1" kern="0" dirty="0" smtClean="0">
                  <a:solidFill>
                    <a:sysClr val="windowText" lastClr="000000"/>
                  </a:solidFill>
                </a:rPr>
                <a:t>　　　　　　　</a:t>
              </a:r>
              <a:r>
                <a:rPr kumimoji="0" lang="ja-JP" altLang="en-US" sz="1600" kern="0" dirty="0" smtClean="0">
                  <a:solidFill>
                    <a:sysClr val="windowText" lastClr="000000"/>
                  </a:solidFill>
                </a:rPr>
                <a:t>　　　　　　　　　　</a:t>
              </a:r>
              <a:endParaRPr lang="ja-JP" altLang="en-US" sz="1600" kern="0" dirty="0">
                <a:solidFill>
                  <a:sysClr val="windowText" lastClr="000000"/>
                </a:solidFill>
              </a:endParaRPr>
            </a:p>
          </p:txBody>
        </p:sp>
        <p:sp>
          <p:nvSpPr>
            <p:cNvPr id="10" name="フローチャート : 代替処理 9"/>
            <p:cNvSpPr/>
            <p:nvPr/>
          </p:nvSpPr>
          <p:spPr>
            <a:xfrm>
              <a:off x="298865" y="1879003"/>
              <a:ext cx="1411964" cy="4837351"/>
            </a:xfrm>
            <a:prstGeom prst="flowChartAlternateProcess">
              <a:avLst/>
            </a:prstGeom>
            <a:solidFill>
              <a:sysClr val="window" lastClr="FFFFFF"/>
            </a:solidFill>
            <a:ln w="25400" cap="flat" cmpd="sng" algn="ctr">
              <a:solidFill>
                <a:srgbClr val="4F81BD">
                  <a:shade val="50000"/>
                </a:srgbClr>
              </a:solidFill>
              <a:prstDash val="sysDot"/>
            </a:ln>
            <a:effectLst/>
          </p:spPr>
          <p:txBody>
            <a:bodyPr rtlCol="0" anchor="ctr"/>
            <a:lstStyle/>
            <a:p>
              <a:pPr>
                <a:defRPr/>
              </a:pPr>
              <a:endParaRPr kumimoji="0" lang="en-US" altLang="ja-JP" sz="1600" kern="0" dirty="0">
                <a:solidFill>
                  <a:sysClr val="windowText" lastClr="000000"/>
                </a:solidFill>
              </a:endParaRPr>
            </a:p>
          </p:txBody>
        </p:sp>
        <p:sp>
          <p:nvSpPr>
            <p:cNvPr id="11" name="角丸四角形 10"/>
            <p:cNvSpPr/>
            <p:nvPr/>
          </p:nvSpPr>
          <p:spPr>
            <a:xfrm>
              <a:off x="547646" y="1942975"/>
              <a:ext cx="914401" cy="600261"/>
            </a:xfrm>
            <a:prstGeom prst="round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2700" cap="flat" cmpd="sng" algn="ctr">
              <a:solidFill>
                <a:srgbClr val="4F81BD">
                  <a:shade val="50000"/>
                </a:srgbClr>
              </a:solidFill>
              <a:prstDash val="sysDot"/>
            </a:ln>
            <a:effectLst/>
          </p:spPr>
          <p:txBody>
            <a:bodyPr rtlCol="0" anchor="ctr"/>
            <a:lstStyle/>
            <a:p>
              <a:pPr algn="ctr">
                <a:defRPr/>
              </a:pP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民間</a:t>
              </a:r>
              <a:endParaRPr lang="en-US" altLang="ja-JP"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事業者</a:t>
              </a:r>
              <a:endPar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6636157" y="1942975"/>
              <a:ext cx="914401" cy="586119"/>
            </a:xfrm>
            <a:prstGeom prst="round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2700" cap="flat" cmpd="sng" algn="ctr">
              <a:solidFill>
                <a:srgbClr val="4F81BD">
                  <a:shade val="50000"/>
                </a:srgbClr>
              </a:solidFill>
              <a:prstDash val="sysDot"/>
            </a:ln>
            <a:effectLst/>
          </p:spPr>
          <p:txBody>
            <a:bodyPr rtlCol="0" anchor="ctr"/>
            <a:lstStyle/>
            <a:p>
              <a:pPr algn="ctr">
                <a:defRPr/>
              </a:pP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8310282" y="1892093"/>
              <a:ext cx="787791" cy="457200"/>
            </a:xfrm>
            <a:prstGeom prst="round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12700" cap="flat" cmpd="sng" algn="ctr">
              <a:solidFill>
                <a:srgbClr val="4F81BD">
                  <a:shade val="50000"/>
                </a:srgbClr>
              </a:solidFill>
              <a:prstDash val="sysDot"/>
            </a:ln>
            <a:effectLst/>
          </p:spPr>
          <p:txBody>
            <a:bodyPr rtlCol="0" anchor="ctr"/>
            <a:lstStyle/>
            <a:p>
              <a:pPr algn="ctr">
                <a:defRPr/>
              </a:pPr>
              <a:r>
                <a:rPr lang="ja-JP" altLang="en-US"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効果</a:t>
              </a:r>
              <a:endParaRPr lang="ja-JP" altLang="en-US"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フローチャート : 結合子 16"/>
            <p:cNvSpPr/>
            <p:nvPr/>
          </p:nvSpPr>
          <p:spPr>
            <a:xfrm>
              <a:off x="6451974" y="3477150"/>
              <a:ext cx="1206819" cy="374800"/>
            </a:xfrm>
            <a:prstGeom prst="flowChartConnector">
              <a:avLst/>
            </a:prstGeom>
            <a:solidFill>
              <a:srgbClr val="F79646">
                <a:lumMod val="40000"/>
                <a:lumOff val="60000"/>
              </a:srgbClr>
            </a:solidFill>
            <a:ln w="25400" cap="flat" cmpd="sng" algn="ctr">
              <a:solidFill>
                <a:srgbClr val="4F81BD">
                  <a:shade val="50000"/>
                </a:srgbClr>
              </a:solidFill>
              <a:prstDash val="solid"/>
            </a:ln>
            <a:effectLst/>
          </p:spPr>
          <p:txBody>
            <a:bodyPr rtlCol="0" anchor="ctr"/>
            <a:lstStyle/>
            <a:p>
              <a:pPr algn="ctr">
                <a:defRPr/>
              </a:pPr>
              <a:r>
                <a:rPr lang="ja-JP" altLang="en-US" sz="1400" kern="0" dirty="0" smtClean="0">
                  <a:solidFill>
                    <a:sysClr val="windowText" lastClr="000000"/>
                  </a:solidFill>
                </a:rPr>
                <a:t>各部局</a:t>
              </a:r>
              <a:endParaRPr lang="ja-JP" altLang="en-US" sz="1400" kern="0" dirty="0">
                <a:solidFill>
                  <a:sysClr val="windowText" lastClr="000000"/>
                </a:solidFill>
              </a:endParaRPr>
            </a:p>
          </p:txBody>
        </p:sp>
        <p:sp>
          <p:nvSpPr>
            <p:cNvPr id="18" name="ストライプ矢印 17"/>
            <p:cNvSpPr/>
            <p:nvPr/>
          </p:nvSpPr>
          <p:spPr>
            <a:xfrm>
              <a:off x="7896555" y="2705487"/>
              <a:ext cx="277993" cy="2435177"/>
            </a:xfrm>
            <a:prstGeom prst="stripedRight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sp>
          <p:nvSpPr>
            <p:cNvPr id="20" name="左矢印 19"/>
            <p:cNvSpPr/>
            <p:nvPr/>
          </p:nvSpPr>
          <p:spPr>
            <a:xfrm rot="10800000" flipV="1">
              <a:off x="1746045" y="4046742"/>
              <a:ext cx="4582821" cy="446889"/>
            </a:xfrm>
            <a:prstGeom prst="leftArrow">
              <a:avLst/>
            </a:prstGeom>
            <a:solidFill>
              <a:srgbClr val="4F81BD"/>
            </a:solidFill>
            <a:ln w="127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sp>
          <p:nvSpPr>
            <p:cNvPr id="21" name="左矢印 20"/>
            <p:cNvSpPr/>
            <p:nvPr/>
          </p:nvSpPr>
          <p:spPr>
            <a:xfrm flipV="1">
              <a:off x="1693396" y="4448021"/>
              <a:ext cx="4582821" cy="446889"/>
            </a:xfrm>
            <a:prstGeom prst="leftArrow">
              <a:avLst/>
            </a:prstGeom>
            <a:solidFill>
              <a:srgbClr val="4F81BD"/>
            </a:solidFill>
            <a:ln w="127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sp>
          <p:nvSpPr>
            <p:cNvPr id="22" name="正方形/長方形 21"/>
            <p:cNvSpPr/>
            <p:nvPr/>
          </p:nvSpPr>
          <p:spPr>
            <a:xfrm>
              <a:off x="1861401" y="3528461"/>
              <a:ext cx="1640315" cy="789228"/>
            </a:xfrm>
            <a:prstGeom prst="rect">
              <a:avLst/>
            </a:prstGeom>
            <a:noFill/>
            <a:ln w="25400" cap="flat" cmpd="sng" algn="ctr">
              <a:noFill/>
              <a:prstDash val="solid"/>
            </a:ln>
            <a:effectLst/>
          </p:spPr>
          <p:txBody>
            <a:bodyPr rtlCol="0" anchor="ctr"/>
            <a:lstStyle/>
            <a:p>
              <a:pPr>
                <a:defRPr/>
              </a:pPr>
              <a:r>
                <a:rPr lang="ja-JP" altLang="en-US" sz="1200" kern="0" dirty="0" smtClean="0">
                  <a:solidFill>
                    <a:sysClr val="windowText" lastClr="000000"/>
                  </a:solidFill>
                </a:rPr>
                <a:t>　　企業ニーズ　</a:t>
              </a:r>
              <a:endParaRPr kumimoji="0" lang="ja-JP" altLang="en-US" sz="1200" kern="0" dirty="0">
                <a:solidFill>
                  <a:sysClr val="windowText" lastClr="000000"/>
                </a:solidFill>
              </a:endParaRPr>
            </a:p>
          </p:txBody>
        </p:sp>
        <p:sp>
          <p:nvSpPr>
            <p:cNvPr id="23" name="円/楕円 22"/>
            <p:cNvSpPr/>
            <p:nvPr/>
          </p:nvSpPr>
          <p:spPr>
            <a:xfrm>
              <a:off x="3173837" y="3696132"/>
              <a:ext cx="1594535" cy="1586162"/>
            </a:xfrm>
            <a:prstGeom prst="ellipse">
              <a:avLst/>
            </a:prstGeom>
            <a:solidFill>
              <a:srgbClr val="9BBB59">
                <a:lumMod val="40000"/>
                <a:lumOff val="60000"/>
              </a:srgbClr>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sp>
          <p:nvSpPr>
            <p:cNvPr id="24" name="正方形/長方形 23"/>
            <p:cNvSpPr/>
            <p:nvPr/>
          </p:nvSpPr>
          <p:spPr>
            <a:xfrm>
              <a:off x="4937369" y="3576966"/>
              <a:ext cx="1615016" cy="789228"/>
            </a:xfrm>
            <a:prstGeom prst="rect">
              <a:avLst/>
            </a:prstGeom>
            <a:noFill/>
            <a:ln w="25400" cap="flat" cmpd="sng" algn="ctr">
              <a:noFill/>
              <a:prstDash val="solid"/>
            </a:ln>
            <a:effectLst/>
          </p:spPr>
          <p:txBody>
            <a:bodyPr rtlCol="0" anchor="ctr"/>
            <a:lstStyle/>
            <a:p>
              <a:pPr>
                <a:defRPr/>
              </a:pPr>
              <a:r>
                <a:rPr lang="ja-JP" altLang="en-US" sz="1200" b="1" kern="0" dirty="0" smtClean="0">
                  <a:solidFill>
                    <a:sysClr val="windowText" lastClr="000000"/>
                  </a:solidFill>
                </a:rPr>
                <a:t>　</a:t>
              </a:r>
              <a:r>
                <a:rPr lang="ja-JP" altLang="en-US" sz="1200" kern="0" dirty="0" smtClean="0">
                  <a:solidFill>
                    <a:sysClr val="windowText" lastClr="000000"/>
                  </a:solidFill>
                </a:rPr>
                <a:t>　“つなぐ”</a:t>
              </a:r>
              <a:endParaRPr kumimoji="0" lang="ja-JP" altLang="en-US" sz="1200" kern="0" dirty="0">
                <a:solidFill>
                  <a:sysClr val="windowText" lastClr="000000"/>
                </a:solidFill>
              </a:endParaRPr>
            </a:p>
          </p:txBody>
        </p:sp>
        <p:sp>
          <p:nvSpPr>
            <p:cNvPr id="25" name="正方形/長方形 24"/>
            <p:cNvSpPr/>
            <p:nvPr/>
          </p:nvSpPr>
          <p:spPr>
            <a:xfrm>
              <a:off x="4649250" y="4740355"/>
              <a:ext cx="1615016" cy="680313"/>
            </a:xfrm>
            <a:prstGeom prst="rect">
              <a:avLst/>
            </a:prstGeom>
            <a:noFill/>
            <a:ln w="25400" cap="flat" cmpd="sng" algn="ctr">
              <a:noFill/>
              <a:prstDash val="solid"/>
            </a:ln>
            <a:effectLst/>
          </p:spPr>
          <p:txBody>
            <a:bodyPr rtlCol="0" anchor="ctr"/>
            <a:lstStyle/>
            <a:p>
              <a:pPr>
                <a:defRPr/>
              </a:pPr>
              <a:r>
                <a:rPr lang="ja-JP" altLang="en-US" sz="1200" kern="0" dirty="0" smtClean="0">
                  <a:solidFill>
                    <a:sysClr val="windowText" lastClr="000000"/>
                  </a:solidFill>
                </a:rPr>
                <a:t>事業連携、提案募集</a:t>
              </a:r>
              <a:endParaRPr kumimoji="0" lang="ja-JP" altLang="en-US" sz="1200" kern="0" dirty="0">
                <a:solidFill>
                  <a:sysClr val="windowText" lastClr="000000"/>
                </a:solidFill>
              </a:endParaRPr>
            </a:p>
          </p:txBody>
        </p:sp>
        <p:sp>
          <p:nvSpPr>
            <p:cNvPr id="26" name="正方形/長方形 25"/>
            <p:cNvSpPr/>
            <p:nvPr/>
          </p:nvSpPr>
          <p:spPr>
            <a:xfrm>
              <a:off x="1745730" y="4768350"/>
              <a:ext cx="1506083" cy="531900"/>
            </a:xfrm>
            <a:prstGeom prst="rect">
              <a:avLst/>
            </a:prstGeom>
            <a:noFill/>
            <a:ln w="25400" cap="flat" cmpd="sng" algn="ctr">
              <a:noFill/>
              <a:prstDash val="solid"/>
            </a:ln>
            <a:effectLst/>
          </p:spPr>
          <p:txBody>
            <a:bodyPr rtlCol="0" anchor="ctr"/>
            <a:lstStyle/>
            <a:p>
              <a:pPr>
                <a:defRPr/>
              </a:pPr>
              <a:r>
                <a:rPr lang="ja-JP" altLang="en-US" sz="1200" b="1" kern="0" dirty="0" smtClean="0">
                  <a:solidFill>
                    <a:sysClr val="windowText" lastClr="000000"/>
                  </a:solidFill>
                </a:rPr>
                <a:t>　　</a:t>
              </a:r>
              <a:r>
                <a:rPr lang="ja-JP" altLang="en-US" sz="1200" kern="0" dirty="0" smtClean="0">
                  <a:solidFill>
                    <a:sysClr val="windowText" lastClr="000000"/>
                  </a:solidFill>
                </a:rPr>
                <a:t>　　“つなぐ”</a:t>
              </a:r>
              <a:endParaRPr kumimoji="0" lang="ja-JP" altLang="en-US" sz="1200" kern="0" dirty="0">
                <a:solidFill>
                  <a:sysClr val="windowText" lastClr="000000"/>
                </a:solidFill>
              </a:endParaRPr>
            </a:p>
          </p:txBody>
        </p:sp>
        <p:sp>
          <p:nvSpPr>
            <p:cNvPr id="27" name="四角形吹き出し 26"/>
            <p:cNvSpPr/>
            <p:nvPr/>
          </p:nvSpPr>
          <p:spPr>
            <a:xfrm>
              <a:off x="4517857" y="5585398"/>
              <a:ext cx="1868042" cy="953613"/>
            </a:xfrm>
            <a:prstGeom prst="wedgeRectCallout">
              <a:avLst>
                <a:gd name="adj1" fmla="val 55547"/>
                <a:gd name="adj2" fmla="val -90417"/>
              </a:avLst>
            </a:prstGeom>
            <a:solidFill>
              <a:sysClr val="window" lastClr="FFFFFF"/>
            </a:solidFill>
            <a:ln w="25400" cap="flat" cmpd="sng" algn="ctr">
              <a:solidFill>
                <a:srgbClr val="4F81BD">
                  <a:shade val="50000"/>
                </a:srgbClr>
              </a:solidFill>
              <a:prstDash val="solid"/>
            </a:ln>
            <a:effectLst/>
          </p:spPr>
          <p:txBody>
            <a:bodyPr rtlCol="0" anchor="ctr"/>
            <a:lstStyle/>
            <a:p>
              <a:pPr>
                <a:defRPr/>
              </a:pPr>
              <a:r>
                <a:rPr kumimoji="0"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施策効果の向上</a:t>
              </a:r>
              <a:endParaRPr kumimoji="0"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サービスの向上</a:t>
              </a:r>
              <a:endParaRPr kumimoji="0"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稼ぐ視点（税</a:t>
              </a:r>
              <a:r>
                <a:rPr kumimoji="0"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投入からの</a:t>
              </a:r>
              <a:r>
                <a:rPr kumimoji="0"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転換等）</a:t>
              </a:r>
              <a:endParaRPr lang="ja-JP" altLang="en-US" sz="11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フレーム 27"/>
            <p:cNvSpPr/>
            <p:nvPr/>
          </p:nvSpPr>
          <p:spPr>
            <a:xfrm>
              <a:off x="22879" y="1792985"/>
              <a:ext cx="7816977" cy="5035036"/>
            </a:xfrm>
            <a:prstGeom prst="frame">
              <a:avLst>
                <a:gd name="adj1" fmla="val 553"/>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Text" lastClr="000000"/>
                </a:solidFill>
              </a:endParaRPr>
            </a:p>
          </p:txBody>
        </p:sp>
        <p:sp>
          <p:nvSpPr>
            <p:cNvPr id="32" name="下カーブ矢印 31"/>
            <p:cNvSpPr/>
            <p:nvPr/>
          </p:nvSpPr>
          <p:spPr>
            <a:xfrm rot="10800000">
              <a:off x="3388640" y="6427146"/>
              <a:ext cx="1164931" cy="313086"/>
            </a:xfrm>
            <a:prstGeom prst="curvedDown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Text" lastClr="000000"/>
                </a:solidFill>
              </a:endParaRPr>
            </a:p>
          </p:txBody>
        </p:sp>
        <p:sp>
          <p:nvSpPr>
            <p:cNvPr id="33" name="下カーブ矢印 32"/>
            <p:cNvSpPr/>
            <p:nvPr/>
          </p:nvSpPr>
          <p:spPr>
            <a:xfrm>
              <a:off x="3402341" y="5361364"/>
              <a:ext cx="1164930" cy="332384"/>
            </a:xfrm>
            <a:prstGeom prst="curvedDown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Text" lastClr="000000"/>
                </a:solidFill>
              </a:endParaRPr>
            </a:p>
          </p:txBody>
        </p:sp>
        <p:sp>
          <p:nvSpPr>
            <p:cNvPr id="34" name="テキスト ボックス 33"/>
            <p:cNvSpPr txBox="1"/>
            <p:nvPr/>
          </p:nvSpPr>
          <p:spPr>
            <a:xfrm>
              <a:off x="3454347" y="5585482"/>
              <a:ext cx="1012653" cy="550816"/>
            </a:xfrm>
            <a:prstGeom prst="rect">
              <a:avLst/>
            </a:prstGeom>
            <a:noFill/>
          </p:spPr>
          <p:txBody>
            <a:bodyPr wrap="square" rtlCol="0">
              <a:spAutoFit/>
            </a:bodyPr>
            <a:lstStyle/>
            <a:p>
              <a:pPr>
                <a:defRPr/>
              </a:pPr>
              <a:r>
                <a:rPr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「対話」による</a:t>
              </a:r>
              <a:endParaRPr lang="en-US" altLang="ja-JP"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イノベーション</a:t>
              </a:r>
              <a:endParaRPr lang="en-US" altLang="ja-JP"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8205260" y="2396594"/>
              <a:ext cx="924331" cy="2882078"/>
            </a:xfrm>
            <a:prstGeom prst="rect">
              <a:avLst/>
            </a:prstGeom>
            <a:noFill/>
          </p:spPr>
          <p:txBody>
            <a:bodyPr vert="eaVert" wrap="square" rtlCol="0">
              <a:spAutoFit/>
            </a:bodyPr>
            <a:lstStyle/>
            <a:p>
              <a:pPr>
                <a:lnSpc>
                  <a:spcPts val="1800"/>
                </a:lnSpc>
                <a:defRPr/>
              </a:pPr>
              <a:r>
                <a:rPr lang="ja-JP" altLang="en-US" sz="1600" b="1" kern="0" dirty="0" smtClean="0">
                  <a:solidFill>
                    <a:sysClr val="windowText" lastClr="000000"/>
                  </a:solidFill>
                  <a:latin typeface="ＭＳ Ｐゴシック"/>
                </a:rPr>
                <a:t>経済活動の活性化</a:t>
              </a:r>
              <a:endParaRPr lang="en-US" altLang="ja-JP" sz="1600" b="1" kern="0" dirty="0" smtClean="0">
                <a:solidFill>
                  <a:sysClr val="windowText" lastClr="000000"/>
                </a:solidFill>
                <a:latin typeface="ＭＳ Ｐゴシック"/>
              </a:endParaRPr>
            </a:p>
            <a:p>
              <a:pPr>
                <a:lnSpc>
                  <a:spcPts val="1800"/>
                </a:lnSpc>
                <a:defRPr/>
              </a:pPr>
              <a:r>
                <a:rPr kumimoji="0" lang="ja-JP" altLang="en-US" sz="1600" b="1" kern="0" dirty="0" smtClean="0">
                  <a:solidFill>
                    <a:sysClr val="windowText" lastClr="000000"/>
                  </a:solidFill>
                  <a:latin typeface="ＭＳ Ｐゴシック"/>
                </a:rPr>
                <a:t>地域ニーズの反映</a:t>
              </a:r>
              <a:endParaRPr kumimoji="0" lang="en-US" altLang="ja-JP" sz="16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defRPr/>
              </a:pPr>
              <a:r>
                <a:rPr kumimoji="0" lang="ja-JP" altLang="en-US" sz="1600" b="1" kern="0" dirty="0" smtClean="0">
                  <a:solidFill>
                    <a:sysClr val="windowText" lastClr="000000"/>
                  </a:solidFill>
                  <a:latin typeface="ＭＳ Ｐゴシック"/>
                </a:rPr>
                <a:t>質</a:t>
              </a:r>
              <a:r>
                <a:rPr kumimoji="0" lang="ja-JP" altLang="en-US" sz="1600" b="1" kern="0" dirty="0">
                  <a:solidFill>
                    <a:sysClr val="windowText" lastClr="000000"/>
                  </a:solidFill>
                  <a:latin typeface="ＭＳ Ｐゴシック"/>
                </a:rPr>
                <a:t>の高い</a:t>
              </a:r>
              <a:r>
                <a:rPr kumimoji="0" lang="ja-JP" altLang="en-US" sz="1600" b="1" kern="0" dirty="0" smtClean="0">
                  <a:solidFill>
                    <a:sysClr val="windowText" lastClr="000000"/>
                  </a:solidFill>
                  <a:latin typeface="ＭＳ Ｐゴシック"/>
                </a:rPr>
                <a:t>サービス</a:t>
              </a:r>
              <a:endParaRPr lang="ja-JP" altLang="en-US" sz="1600" b="1" kern="0" dirty="0">
                <a:solidFill>
                  <a:sysClr val="windowText" lastClr="000000"/>
                </a:solidFill>
                <a:latin typeface="ＭＳ Ｐゴシック"/>
              </a:endParaRPr>
            </a:p>
          </p:txBody>
        </p:sp>
        <p:sp>
          <p:nvSpPr>
            <p:cNvPr id="37" name="テキスト ボックス 36"/>
            <p:cNvSpPr txBox="1"/>
            <p:nvPr/>
          </p:nvSpPr>
          <p:spPr>
            <a:xfrm>
              <a:off x="3481806" y="6080172"/>
              <a:ext cx="1097387" cy="338963"/>
            </a:xfrm>
            <a:prstGeom prst="rect">
              <a:avLst/>
            </a:prstGeom>
            <a:noFill/>
          </p:spPr>
          <p:txBody>
            <a:bodyPr wrap="square" rtlCol="0">
              <a:spAutoFit/>
            </a:bodyPr>
            <a:lstStyle/>
            <a:p>
              <a:pPr>
                <a:defRPr/>
              </a:pPr>
              <a:r>
                <a:rPr lang="en-US" altLang="ja-JP"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win-win</a:t>
              </a:r>
              <a:r>
                <a:rPr kumimoji="0"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の関係</a:t>
              </a:r>
              <a:endParaRPr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3090230" y="2524825"/>
              <a:ext cx="2079219" cy="1134009"/>
            </a:xfrm>
            <a:prstGeom prst="rect">
              <a:avLst/>
            </a:prstGeom>
            <a:noFill/>
            <a:ln w="25400" cap="flat" cmpd="sng" algn="ctr">
              <a:noFill/>
              <a:prstDash val="solid"/>
            </a:ln>
            <a:effectLst/>
          </p:spPr>
          <p:txBody>
            <a:bodyPr rtlCol="0" anchor="ctr"/>
            <a:lstStyle/>
            <a:p>
              <a:pPr>
                <a:lnSpc>
                  <a:spcPts val="1400"/>
                </a:lnSpc>
                <a:defRPr/>
              </a:pPr>
              <a:r>
                <a:rPr lang="ja-JP" altLang="en-US" sz="1200" b="1" kern="0" dirty="0" smtClean="0">
                  <a:solidFill>
                    <a:sysClr val="windowText" lastClr="000000"/>
                  </a:solidFill>
                  <a:latin typeface="+mj-ea"/>
                  <a:ea typeface="+mj-ea"/>
                </a:rPr>
                <a:t>① </a:t>
              </a:r>
              <a:r>
                <a:rPr lang="ja-JP" altLang="en-US" sz="1200" b="1" kern="0" dirty="0" smtClean="0">
                  <a:solidFill>
                    <a:sysClr val="windowText" lastClr="000000"/>
                  </a:solidFill>
                  <a:latin typeface="+mj-ea"/>
                  <a:ea typeface="+mj-ea"/>
                  <a:cs typeface="Meiryo UI" panose="020B0604030504040204" pitchFamily="50" charset="-128"/>
                </a:rPr>
                <a:t>窓口・相談機能</a:t>
              </a:r>
              <a:endParaRPr lang="en-US" altLang="ja-JP" sz="1200" b="1" kern="0" dirty="0" smtClean="0">
                <a:solidFill>
                  <a:sysClr val="windowText" lastClr="000000"/>
                </a:solidFill>
                <a:latin typeface="+mj-ea"/>
                <a:ea typeface="+mj-ea"/>
                <a:cs typeface="Meiryo UI" panose="020B0604030504040204" pitchFamily="50" charset="-128"/>
              </a:endParaRPr>
            </a:p>
            <a:p>
              <a:pPr>
                <a:lnSpc>
                  <a:spcPts val="1400"/>
                </a:lnSpc>
                <a:defRPr/>
              </a:pPr>
              <a:r>
                <a:rPr lang="ja-JP" altLang="en-US" sz="1200" b="1" kern="0" dirty="0" smtClean="0">
                  <a:solidFill>
                    <a:sysClr val="windowText" lastClr="000000"/>
                  </a:solidFill>
                  <a:latin typeface="+mj-ea"/>
                  <a:ea typeface="+mj-ea"/>
                  <a:cs typeface="Meiryo UI" panose="020B0604030504040204" pitchFamily="50" charset="-128"/>
                </a:rPr>
                <a:t>　（コンシェルジュ的役割）</a:t>
              </a:r>
              <a:endParaRPr lang="en-US" altLang="ja-JP" sz="1200" b="1" kern="0" dirty="0" smtClean="0">
                <a:solidFill>
                  <a:sysClr val="windowText" lastClr="000000"/>
                </a:solidFill>
                <a:latin typeface="+mj-ea"/>
                <a:ea typeface="+mj-ea"/>
                <a:cs typeface="Meiryo UI" panose="020B0604030504040204" pitchFamily="50" charset="-128"/>
              </a:endParaRPr>
            </a:p>
            <a:p>
              <a:pPr>
                <a:lnSpc>
                  <a:spcPts val="1400"/>
                </a:lnSpc>
                <a:defRPr/>
              </a:pPr>
              <a:r>
                <a:rPr kumimoji="0" lang="ja-JP" altLang="en-US" sz="1200" b="1" kern="0" dirty="0" smtClean="0">
                  <a:solidFill>
                    <a:sysClr val="windowText" lastClr="000000"/>
                  </a:solidFill>
                  <a:latin typeface="+mj-ea"/>
                  <a:ea typeface="+mj-ea"/>
                  <a:cs typeface="Meiryo UI" panose="020B0604030504040204" pitchFamily="50" charset="-128"/>
                </a:rPr>
                <a:t>② 庁内バックアップ機能</a:t>
              </a:r>
              <a:endParaRPr kumimoji="0" lang="en-US" altLang="ja-JP" sz="1200" b="1" kern="0" dirty="0" smtClean="0">
                <a:solidFill>
                  <a:sysClr val="windowText" lastClr="000000"/>
                </a:solidFill>
                <a:latin typeface="+mj-ea"/>
                <a:ea typeface="+mj-ea"/>
                <a:cs typeface="Meiryo UI" panose="020B0604030504040204" pitchFamily="50" charset="-128"/>
              </a:endParaRPr>
            </a:p>
            <a:p>
              <a:pPr>
                <a:lnSpc>
                  <a:spcPts val="1400"/>
                </a:lnSpc>
                <a:defRPr/>
              </a:pPr>
              <a:r>
                <a:rPr kumimoji="0" lang="ja-JP" altLang="en-US" sz="1200" b="1" kern="0" dirty="0" smtClean="0">
                  <a:solidFill>
                    <a:sysClr val="windowText" lastClr="000000"/>
                  </a:solidFill>
                  <a:latin typeface="+mj-ea"/>
                  <a:ea typeface="+mj-ea"/>
                  <a:cs typeface="Meiryo UI" panose="020B0604030504040204" pitchFamily="50" charset="-128"/>
                </a:rPr>
                <a:t>  （コーディネーター的役割）</a:t>
              </a:r>
              <a:endParaRPr kumimoji="0" lang="ja-JP" altLang="en-US" sz="1200" b="1" kern="0" dirty="0">
                <a:solidFill>
                  <a:sysClr val="windowText" lastClr="000000"/>
                </a:solidFill>
                <a:latin typeface="+mj-ea"/>
                <a:ea typeface="+mj-ea"/>
                <a:cs typeface="Meiryo UI" panose="020B0604030504040204" pitchFamily="50" charset="-128"/>
              </a:endParaRPr>
            </a:p>
          </p:txBody>
        </p:sp>
        <p:sp>
          <p:nvSpPr>
            <p:cNvPr id="38" name="四角形吹き出し 37"/>
            <p:cNvSpPr/>
            <p:nvPr/>
          </p:nvSpPr>
          <p:spPr>
            <a:xfrm>
              <a:off x="1746043" y="5614679"/>
              <a:ext cx="1674425" cy="938621"/>
            </a:xfrm>
            <a:prstGeom prst="wedgeRectCallout">
              <a:avLst>
                <a:gd name="adj1" fmla="val -72719"/>
                <a:gd name="adj2" fmla="val -99934"/>
              </a:avLst>
            </a:prstGeom>
            <a:solidFill>
              <a:sysClr val="window" lastClr="FFFFFF"/>
            </a:solidFill>
            <a:ln w="25400" cap="flat" cmpd="sng" algn="ctr">
              <a:solidFill>
                <a:srgbClr val="4F81BD">
                  <a:shade val="50000"/>
                </a:srgbClr>
              </a:solidFill>
              <a:prstDash val="solid"/>
            </a:ln>
            <a:effectLst/>
          </p:spPr>
          <p:txBody>
            <a:bodyPr rtlCol="0" anchor="ctr"/>
            <a:lstStyle/>
            <a:p>
              <a:pPr>
                <a:defRPr/>
              </a:pPr>
              <a:r>
                <a:rPr kumimoji="0"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社会貢献活動を通じた企業価値の向上</a:t>
              </a:r>
              <a:endParaRPr kumimoji="0" lang="en-US" altLang="ja-JP"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a:defRPr/>
              </a:pPr>
              <a:r>
                <a:rPr kumimoji="0" lang="ja-JP" altLang="en-US" sz="11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ビジネスチャンス開拓</a:t>
              </a:r>
              <a:endParaRPr lang="ja-JP" altLang="en-US" sz="11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2155886" y="4296969"/>
              <a:ext cx="792088" cy="358040"/>
            </a:xfrm>
            <a:prstGeom prst="rect">
              <a:avLst/>
            </a:prstGeom>
            <a:noFill/>
            <a:ln w="25400" cap="flat" cmpd="sng" algn="ctr">
              <a:noFill/>
              <a:prstDash val="solid"/>
            </a:ln>
            <a:effectLst/>
          </p:spPr>
          <p:txBody>
            <a:bodyPr rtlCol="0" anchor="ctr"/>
            <a:lstStyle/>
            <a:p>
              <a:pPr algn="ctr">
                <a:defRPr/>
              </a:pPr>
              <a:endParaRPr lang="ja-JP" altLang="en-US" sz="1050" kern="0" dirty="0">
                <a:solidFill>
                  <a:sysClr val="windowText" lastClr="000000"/>
                </a:solidFill>
              </a:endParaRPr>
            </a:p>
          </p:txBody>
        </p:sp>
        <p:pic>
          <p:nvPicPr>
            <p:cNvPr id="40" name="Picture 2" descr="C:\Users\FujiwaraTa\AppData\Local\Microsoft\Windows\Temporary Internet Files\Content.IE5\ZUUHU4T3\MC90029715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3390" y="4576325"/>
              <a:ext cx="820570" cy="1038354"/>
            </a:xfrm>
            <a:prstGeom prst="rect">
              <a:avLst/>
            </a:prstGeom>
            <a:noFill/>
            <a:extLst>
              <a:ext uri="{909E8E84-426E-40DD-AFC4-6F175D3DCCD1}">
                <a14:hiddenFill xmlns:a14="http://schemas.microsoft.com/office/drawing/2010/main">
                  <a:solidFill>
                    <a:srgbClr val="FFFFFF"/>
                  </a:solidFill>
                </a14:hiddenFill>
              </a:ext>
            </a:extLst>
          </p:spPr>
        </p:pic>
        <p:sp>
          <p:nvSpPr>
            <p:cNvPr id="41" name="角丸四角形 40"/>
            <p:cNvSpPr/>
            <p:nvPr/>
          </p:nvSpPr>
          <p:spPr>
            <a:xfrm>
              <a:off x="8298957" y="5721028"/>
              <a:ext cx="787791" cy="725923"/>
            </a:xfrm>
            <a:prstGeom prst="roundRect">
              <a:avLst/>
            </a:prstGeom>
            <a:solidFill>
              <a:srgbClr val="9BBB59">
                <a:lumMod val="40000"/>
                <a:lumOff val="60000"/>
              </a:srgbClr>
            </a:solidFill>
            <a:ln w="25400" cap="flat" cmpd="sng" algn="ctr">
              <a:solidFill>
                <a:srgbClr val="4F81BD">
                  <a:shade val="50000"/>
                </a:srgbClr>
              </a:solidFill>
              <a:prstDash val="solid"/>
            </a:ln>
            <a:effectLst/>
          </p:spPr>
          <p:txBody>
            <a:bodyPr rtlCol="0" anchor="ctr"/>
            <a:lstStyle/>
            <a:p>
              <a:pPr algn="ctr">
                <a:defRPr/>
              </a:pPr>
              <a:r>
                <a:rPr kumimoji="0"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公</a:t>
              </a:r>
              <a:r>
                <a:rPr kumimoji="0"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と</a:t>
              </a:r>
              <a:r>
                <a:rPr kumimoji="0"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民の</a:t>
              </a:r>
              <a:r>
                <a:rPr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強みを</a:t>
              </a:r>
              <a:endParaRPr lang="en-US" altLang="ja-JP"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活かす</a:t>
              </a:r>
              <a:endParaRPr lang="ja-JP" altLang="en-US" sz="10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700" y="3971580"/>
              <a:ext cx="1271318" cy="1469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雲形吹き出し 42"/>
            <p:cNvSpPr/>
            <p:nvPr/>
          </p:nvSpPr>
          <p:spPr>
            <a:xfrm>
              <a:off x="164844" y="2937179"/>
              <a:ext cx="1470105" cy="1079941"/>
            </a:xfrm>
            <a:prstGeom prst="cloudCallout">
              <a:avLst>
                <a:gd name="adj1" fmla="val 11201"/>
                <a:gd name="adj2" fmla="val 88287"/>
              </a:avLst>
            </a:prstGeom>
            <a:gradFill>
              <a:gsLst>
                <a:gs pos="0">
                  <a:srgbClr val="4F81BD">
                    <a:tint val="66000"/>
                    <a:satMod val="160000"/>
                  </a:srgbClr>
                </a:gs>
                <a:gs pos="40000">
                  <a:srgbClr val="C0504D">
                    <a:lumMod val="60000"/>
                    <a:lumOff val="40000"/>
                  </a:srgbClr>
                </a:gs>
                <a:gs pos="100000">
                  <a:srgbClr val="C0504D">
                    <a:lumMod val="40000"/>
                    <a:lumOff val="60000"/>
                  </a:srgbClr>
                </a:gs>
              </a:gsLst>
              <a:lin ang="5400000" scaled="0"/>
            </a:gradFill>
            <a:ln w="25400" cap="flat" cmpd="sng" algn="ctr">
              <a:solidFill>
                <a:srgbClr val="4F81BD">
                  <a:shade val="50000"/>
                </a:srgbClr>
              </a:solidFill>
              <a:prstDash val="solid"/>
            </a:ln>
            <a:effectLst/>
          </p:spPr>
          <p:txBody>
            <a:bodyPr rtlCol="0" anchor="ctr"/>
            <a:lstStyle/>
            <a:p>
              <a:pPr algn="ct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府庁のどこに相談していいか</a:t>
              </a:r>
              <a:endParaRPr lang="en-US" altLang="ja-JP"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8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分からない</a:t>
              </a:r>
              <a:r>
                <a:rPr lang="ja-JP" altLang="en-US" sz="800" kern="0" dirty="0" smtClean="0">
                  <a:solidFill>
                    <a:sysClr val="windowText" lastClr="000000"/>
                  </a:solidFill>
                  <a:latin typeface="HG丸ｺﾞｼｯｸM-PRO" panose="020F0600000000000000" pitchFamily="50" charset="-128"/>
                  <a:ea typeface="HG丸ｺﾞｼｯｸM-PRO" panose="020F0600000000000000" pitchFamily="50" charset="-128"/>
                </a:rPr>
                <a:t>！</a:t>
              </a:r>
              <a:endParaRPr lang="ja-JP" altLang="en-US" sz="8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29" name="角丸四角形 28"/>
            <p:cNvSpPr/>
            <p:nvPr/>
          </p:nvSpPr>
          <p:spPr>
            <a:xfrm>
              <a:off x="2650113" y="1995488"/>
              <a:ext cx="2805444" cy="637202"/>
            </a:xfrm>
            <a:prstGeom prst="round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28575" cap="flat" cmpd="sng" algn="ctr">
              <a:solidFill>
                <a:sysClr val="windowText" lastClr="000000"/>
              </a:solidFill>
              <a:prstDash val="solid"/>
            </a:ln>
            <a:effectLst/>
          </p:spPr>
          <p:txBody>
            <a:bodyPr rtlCol="0" anchor="ctr"/>
            <a:lstStyle/>
            <a:p>
              <a:pPr algn="ctr">
                <a:defRPr/>
              </a:pPr>
              <a:r>
                <a:rPr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公民戦略連携デスク</a:t>
              </a:r>
              <a:endParaRPr lang="en-US" altLang="ja-JP"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4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（ワンストップ）</a:t>
              </a:r>
              <a:endPar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6889" y="4297834"/>
            <a:ext cx="1121887" cy="84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descr="C:\Program Files\Microsoft Office\MEDIA\CAGCAT10\j0205462.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5262202"/>
            <a:ext cx="1195476" cy="1211092"/>
          </a:xfrm>
          <a:prstGeom prst="rect">
            <a:avLst/>
          </a:prstGeom>
          <a:noFill/>
          <a:extLst>
            <a:ext uri="{909E8E84-426E-40DD-AFC4-6F175D3DCCD1}">
              <a14:hiddenFill xmlns:a14="http://schemas.microsoft.com/office/drawing/2010/main">
                <a:solidFill>
                  <a:srgbClr val="FFFFFF"/>
                </a:solidFill>
              </a14:hiddenFill>
            </a:ext>
          </a:extLst>
        </p:spPr>
      </p:pic>
      <p:sp>
        <p:nvSpPr>
          <p:cNvPr id="45" name="角丸四角形 44"/>
          <p:cNvSpPr/>
          <p:nvPr/>
        </p:nvSpPr>
        <p:spPr>
          <a:xfrm>
            <a:off x="112531" y="1176081"/>
            <a:ext cx="4343214" cy="295246"/>
          </a:xfrm>
          <a:prstGeom prst="roundRect">
            <a:avLst/>
          </a:prstGeom>
          <a:noFill/>
          <a:ln w="25400" cap="flat" cmpd="sng" algn="ctr">
            <a:noFill/>
            <a:prstDash val="solid"/>
          </a:ln>
          <a:effectLst/>
        </p:spPr>
        <p:txBody>
          <a:bodyPr rtlCol="0" anchor="ctr"/>
          <a:lstStyle/>
          <a:p>
            <a:pPr>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「公民戦略連携デスク（仮称）」のイメージ</a:t>
            </a:r>
            <a:endParaRPr lang="ja-JP" altLang="en-US" sz="1600" b="1" dirty="0">
              <a:solidFill>
                <a:prstClr val="black"/>
              </a:solidFill>
            </a:endParaRPr>
          </a:p>
        </p:txBody>
      </p:sp>
      <p:pic>
        <p:nvPicPr>
          <p:cNvPr id="1026" name="Picture 2" descr="C:\Users\HigashiguchiKa\AppData\Local\Microsoft\Windows\Temporary Internet Files\Content.IE5\8FUZL8LV\MC900441498[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469" y="4616248"/>
            <a:ext cx="707642" cy="707642"/>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45"/>
          <p:cNvSpPr/>
          <p:nvPr/>
        </p:nvSpPr>
        <p:spPr>
          <a:xfrm>
            <a:off x="123351" y="1452006"/>
            <a:ext cx="8664574" cy="784830"/>
          </a:xfrm>
          <a:prstGeom prst="rect">
            <a:avLst/>
          </a:prstGeom>
          <a:ln>
            <a:noFill/>
          </a:ln>
        </p:spPr>
        <p:txBody>
          <a:bodyPr wrap="square">
            <a:spAutoFit/>
          </a:bodyPr>
          <a:lstStyle/>
          <a:p>
            <a:pPr marL="85725" indent="-85725">
              <a:lnSpc>
                <a:spcPts val="18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新たなパートナーシップでの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をはじめ、ＰＰＰ（民間開放）の推進、広告事業・資産活用の展開などにあたって、民間事業者と各部局（事業担当課）をつなぐ、窓口・相談（コンシェルジュ）機能と、庁内バックアップ（コーディネート）機能を兼ね備えた「公民戦略連携デスク（仮称）」を設置します。 </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10145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1200329"/>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民間連携</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）民間が活躍できる環境の整備</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91225"/>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57</a:t>
            </a:fld>
            <a:endParaRPr lang="ja-JP" altLang="en-US" dirty="0">
              <a:solidFill>
                <a:prstClr val="black"/>
              </a:solidFill>
            </a:endParaRPr>
          </a:p>
        </p:txBody>
      </p:sp>
      <p:sp>
        <p:nvSpPr>
          <p:cNvPr id="16" name="角丸四角形 15"/>
          <p:cNvSpPr/>
          <p:nvPr/>
        </p:nvSpPr>
        <p:spPr>
          <a:xfrm>
            <a:off x="278708" y="1781530"/>
            <a:ext cx="2555597" cy="295246"/>
          </a:xfrm>
          <a:prstGeom prst="roundRect">
            <a:avLst/>
          </a:prstGeom>
          <a:noFill/>
          <a:ln w="25400" cap="flat" cmpd="sng" algn="ctr">
            <a:noFill/>
            <a:prstDash val="solid"/>
          </a:ln>
          <a:effectLst/>
        </p:spPr>
        <p:txBody>
          <a:bodyPr rtlCol="0" anchor="ctr"/>
          <a:lstStyle/>
          <a:p>
            <a:pPr>
              <a:defRPr/>
            </a:pPr>
            <a:endParaRPr lang="ja-JP" altLang="en-US" sz="14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50218" y="1187686"/>
            <a:ext cx="8567750" cy="389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が活躍</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できる環境の整備</a:t>
            </a:r>
            <a:endParaRPr lang="ja-JP" altLang="en-US" sz="16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公民の総合力の発揮・向上をめざすうえで、民間が活躍できるステージを整えていくことは、公としての極めて重要な役割です。グローバル化が進む中、企業の国際競争力を高めながら、集積を図るため、さまざまな規制緩和や大胆な税の負担軽減をはじめとするインセンティブの整備など、民間事業者の積極的な活動を促していくことが必要です。</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そのため、これまで、関西の３府県・３政令指定都市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（京都・大阪・兵庫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）が連携しながら、国際戦略総合特区の指定を受け、ライフサイエンス分野や新エネルギー分野に集中投資を図ってきました。</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この間、</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関西支部の開設など医薬品・医療機器関連産業を振興しつつ、府・関係市町連携による全国初の最大「地方税ゼロ」など、民間事業者が活躍できる環境を整えてきました。</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さらに、平成</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５月には、関西圏（京都府・大阪府・兵庫県）が国家戦略特区の区域指定を受け、医療等国際的イノベーション拠点、チャレンジ人材支援拠点の形成という区域方針に基づき、医療、まちづくり等の分野における特定事業を進めていきます。</a:t>
            </a:r>
            <a:endParaRPr lang="en-US" altLang="ja-JP" sz="160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nSpc>
                <a:spcPts val="1800"/>
              </a:lnSpc>
            </a:pP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18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今後、</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特区制度のさらなる活用や、国への規制改革の提案及び府自らの制度の見直しにより</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、世界で一番、創業・ビジネス活動がしやすく、グローバル人材が活躍しやすい環境づくりを進め、大阪</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経済の成長につなげて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いきます。</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4" name="Picture 11" descr="C:\Users\IshiharaSe\AppData\Local\Microsoft\Windows\Temporary Internet Files\Content.IE5\7TM8G6Q8\MC90043805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7811" y="5786611"/>
            <a:ext cx="992740" cy="9927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igashiguchiKa\AppData\Local\Microsoft\Windows\Temporary Internet Files\Content.IE5\8FUZL8LV\MC9002152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7760" y="5144808"/>
            <a:ext cx="972335" cy="763756"/>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グループ化 62"/>
          <p:cNvGrpSpPr/>
          <p:nvPr/>
        </p:nvGrpSpPr>
        <p:grpSpPr>
          <a:xfrm>
            <a:off x="323528" y="5076313"/>
            <a:ext cx="7857258" cy="1671563"/>
            <a:chOff x="-96282" y="1133559"/>
            <a:chExt cx="6115189" cy="2489997"/>
          </a:xfrm>
        </p:grpSpPr>
        <p:sp>
          <p:nvSpPr>
            <p:cNvPr id="65" name="テキスト ボックス 21"/>
            <p:cNvSpPr txBox="1">
              <a:spLocks noChangeArrowheads="1"/>
            </p:cNvSpPr>
            <p:nvPr/>
          </p:nvSpPr>
          <p:spPr bwMode="auto">
            <a:xfrm>
              <a:off x="-96282" y="2480079"/>
              <a:ext cx="2762250" cy="32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HG丸ｺﾞｼｯｸM-PRO" pitchFamily="50" charset="-128"/>
                  <a:ea typeface="HG丸ｺﾞｼｯｸM-PRO" pitchFamily="50" charset="-128"/>
                </a:rPr>
                <a:t>　</a:t>
              </a:r>
              <a:endParaRPr kumimoji="1" lang="en-US" altLang="ja-JP" sz="1200" b="0" i="0" u="none" strike="noStrike" kern="0" cap="none" spc="0" normalizeH="0" baseline="0" noProof="0" dirty="0">
                <a:ln>
                  <a:noFill/>
                </a:ln>
                <a:solidFill>
                  <a:srgbClr val="000000"/>
                </a:solidFill>
                <a:effectLst/>
                <a:uLnTx/>
                <a:uFillTx/>
                <a:latin typeface="HG丸ｺﾞｼｯｸM-PRO" pitchFamily="50" charset="-128"/>
                <a:ea typeface="HG丸ｺﾞｼｯｸM-PRO" pitchFamily="50" charset="-128"/>
              </a:endParaRPr>
            </a:p>
          </p:txBody>
        </p:sp>
        <p:grpSp>
          <p:nvGrpSpPr>
            <p:cNvPr id="66" name="グループ化 2"/>
            <p:cNvGrpSpPr>
              <a:grpSpLocks/>
            </p:cNvGrpSpPr>
            <p:nvPr/>
          </p:nvGrpSpPr>
          <p:grpSpPr bwMode="auto">
            <a:xfrm>
              <a:off x="3429694" y="1133559"/>
              <a:ext cx="2587612" cy="2374900"/>
              <a:chOff x="3676651" y="1774486"/>
              <a:chExt cx="2586453" cy="2374925"/>
            </a:xfrm>
          </p:grpSpPr>
          <p:pic>
            <p:nvPicPr>
              <p:cNvPr id="70" name="Picture 14" descr="無題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4985" y="1774486"/>
                <a:ext cx="1928119" cy="23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Oval 18"/>
              <p:cNvSpPr>
                <a:spLocks noChangeArrowheads="1"/>
              </p:cNvSpPr>
              <p:nvPr/>
            </p:nvSpPr>
            <p:spPr bwMode="auto">
              <a:xfrm>
                <a:off x="5148046" y="3388492"/>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72" name="Oval 19"/>
              <p:cNvSpPr>
                <a:spLocks noChangeArrowheads="1"/>
              </p:cNvSpPr>
              <p:nvPr/>
            </p:nvSpPr>
            <p:spPr bwMode="auto">
              <a:xfrm>
                <a:off x="5022864" y="3491133"/>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73" name="Oval 20"/>
              <p:cNvSpPr>
                <a:spLocks noChangeArrowheads="1"/>
              </p:cNvSpPr>
              <p:nvPr/>
            </p:nvSpPr>
            <p:spPr bwMode="auto">
              <a:xfrm>
                <a:off x="5095379" y="3468604"/>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74" name="Oval 16"/>
              <p:cNvSpPr>
                <a:spLocks noChangeArrowheads="1"/>
              </p:cNvSpPr>
              <p:nvPr/>
            </p:nvSpPr>
            <p:spPr bwMode="auto">
              <a:xfrm>
                <a:off x="5188575" y="2703664"/>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75" name="Oval 17"/>
              <p:cNvSpPr>
                <a:spLocks noChangeArrowheads="1"/>
              </p:cNvSpPr>
              <p:nvPr/>
            </p:nvSpPr>
            <p:spPr bwMode="auto">
              <a:xfrm>
                <a:off x="5188575" y="2797990"/>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grpSp>
            <p:nvGrpSpPr>
              <p:cNvPr id="76" name="Group 22"/>
              <p:cNvGrpSpPr>
                <a:grpSpLocks/>
              </p:cNvGrpSpPr>
              <p:nvPr/>
            </p:nvGrpSpPr>
            <p:grpSpPr bwMode="auto">
              <a:xfrm>
                <a:off x="3676651" y="1902546"/>
                <a:ext cx="1353922" cy="1355438"/>
                <a:chOff x="5597" y="3371"/>
                <a:chExt cx="2380" cy="2773"/>
              </a:xfrm>
            </p:grpSpPr>
            <p:pic>
              <p:nvPicPr>
                <p:cNvPr id="87" name="Picture 23" descr="新しいイメージのコピ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7" y="3371"/>
                  <a:ext cx="2380" cy="2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Oval 24"/>
                <p:cNvSpPr>
                  <a:spLocks noChangeArrowheads="1"/>
                </p:cNvSpPr>
                <p:nvPr/>
              </p:nvSpPr>
              <p:spPr bwMode="auto">
                <a:xfrm>
                  <a:off x="6379" y="4555"/>
                  <a:ext cx="177" cy="190"/>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89" name="Oval 25"/>
                <p:cNvSpPr>
                  <a:spLocks noChangeArrowheads="1"/>
                </p:cNvSpPr>
                <p:nvPr/>
              </p:nvSpPr>
              <p:spPr bwMode="auto">
                <a:xfrm>
                  <a:off x="6830" y="4373"/>
                  <a:ext cx="177" cy="189"/>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0" name="Oval 26"/>
                <p:cNvSpPr>
                  <a:spLocks noChangeArrowheads="1"/>
                </p:cNvSpPr>
                <p:nvPr/>
              </p:nvSpPr>
              <p:spPr bwMode="auto">
                <a:xfrm>
                  <a:off x="6881" y="3828"/>
                  <a:ext cx="176" cy="189"/>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1" name="Oval 27"/>
                <p:cNvSpPr>
                  <a:spLocks noChangeArrowheads="1"/>
                </p:cNvSpPr>
                <p:nvPr/>
              </p:nvSpPr>
              <p:spPr bwMode="auto">
                <a:xfrm>
                  <a:off x="6812" y="5398"/>
                  <a:ext cx="177" cy="188"/>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2" name="Oval 28"/>
                <p:cNvSpPr>
                  <a:spLocks noChangeArrowheads="1"/>
                </p:cNvSpPr>
                <p:nvPr/>
              </p:nvSpPr>
              <p:spPr bwMode="auto">
                <a:xfrm>
                  <a:off x="7508" y="3890"/>
                  <a:ext cx="65" cy="65"/>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3" name="Oval 29"/>
                <p:cNvSpPr>
                  <a:spLocks noChangeArrowheads="1"/>
                </p:cNvSpPr>
                <p:nvPr/>
              </p:nvSpPr>
              <p:spPr bwMode="auto">
                <a:xfrm>
                  <a:off x="7346" y="3911"/>
                  <a:ext cx="63" cy="63"/>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4" name="Oval 30"/>
                <p:cNvSpPr>
                  <a:spLocks noChangeArrowheads="1"/>
                </p:cNvSpPr>
                <p:nvPr/>
              </p:nvSpPr>
              <p:spPr bwMode="auto">
                <a:xfrm>
                  <a:off x="7486" y="4377"/>
                  <a:ext cx="65" cy="62"/>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5" name="Oval 31"/>
                <p:cNvSpPr>
                  <a:spLocks noChangeArrowheads="1"/>
                </p:cNvSpPr>
                <p:nvPr/>
              </p:nvSpPr>
              <p:spPr bwMode="auto">
                <a:xfrm>
                  <a:off x="7560" y="4407"/>
                  <a:ext cx="66"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6" name="Oval 32"/>
                <p:cNvSpPr>
                  <a:spLocks noChangeArrowheads="1"/>
                </p:cNvSpPr>
                <p:nvPr/>
              </p:nvSpPr>
              <p:spPr bwMode="auto">
                <a:xfrm>
                  <a:off x="7506" y="4623"/>
                  <a:ext cx="65"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7" name="Oval 33"/>
                <p:cNvSpPr>
                  <a:spLocks noChangeArrowheads="1"/>
                </p:cNvSpPr>
                <p:nvPr/>
              </p:nvSpPr>
              <p:spPr bwMode="auto">
                <a:xfrm>
                  <a:off x="7502" y="4681"/>
                  <a:ext cx="66"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8" name="Oval 34"/>
                <p:cNvSpPr>
                  <a:spLocks noChangeArrowheads="1"/>
                </p:cNvSpPr>
                <p:nvPr/>
              </p:nvSpPr>
              <p:spPr bwMode="auto">
                <a:xfrm>
                  <a:off x="7087" y="4500"/>
                  <a:ext cx="65"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99" name="Oval 35"/>
                <p:cNvSpPr>
                  <a:spLocks noChangeArrowheads="1"/>
                </p:cNvSpPr>
                <p:nvPr/>
              </p:nvSpPr>
              <p:spPr bwMode="auto">
                <a:xfrm>
                  <a:off x="7053" y="4857"/>
                  <a:ext cx="66"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100" name="Oval 36"/>
                <p:cNvSpPr>
                  <a:spLocks noChangeArrowheads="1"/>
                </p:cNvSpPr>
                <p:nvPr/>
              </p:nvSpPr>
              <p:spPr bwMode="auto">
                <a:xfrm>
                  <a:off x="7184" y="4921"/>
                  <a:ext cx="65"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101" name="Oval 37"/>
                <p:cNvSpPr>
                  <a:spLocks noChangeArrowheads="1"/>
                </p:cNvSpPr>
                <p:nvPr/>
              </p:nvSpPr>
              <p:spPr bwMode="auto">
                <a:xfrm>
                  <a:off x="6314" y="4555"/>
                  <a:ext cx="65"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102" name="Oval 38"/>
                <p:cNvSpPr>
                  <a:spLocks noChangeArrowheads="1"/>
                </p:cNvSpPr>
                <p:nvPr/>
              </p:nvSpPr>
              <p:spPr bwMode="auto">
                <a:xfrm>
                  <a:off x="6265" y="4497"/>
                  <a:ext cx="66"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103" name="Oval 39"/>
                <p:cNvSpPr>
                  <a:spLocks noChangeArrowheads="1"/>
                </p:cNvSpPr>
                <p:nvPr/>
              </p:nvSpPr>
              <p:spPr bwMode="auto">
                <a:xfrm>
                  <a:off x="6863" y="5289"/>
                  <a:ext cx="64"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104" name="Oval 40"/>
                <p:cNvSpPr>
                  <a:spLocks noChangeArrowheads="1"/>
                </p:cNvSpPr>
                <p:nvPr/>
              </p:nvSpPr>
              <p:spPr bwMode="auto">
                <a:xfrm>
                  <a:off x="6242" y="5416"/>
                  <a:ext cx="63"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105" name="Oval 41"/>
                <p:cNvSpPr>
                  <a:spLocks noChangeArrowheads="1"/>
                </p:cNvSpPr>
                <p:nvPr/>
              </p:nvSpPr>
              <p:spPr bwMode="auto">
                <a:xfrm>
                  <a:off x="6192" y="4364"/>
                  <a:ext cx="67" cy="66"/>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106" name="Oval 42"/>
                <p:cNvSpPr>
                  <a:spLocks noChangeArrowheads="1"/>
                </p:cNvSpPr>
                <p:nvPr/>
              </p:nvSpPr>
              <p:spPr bwMode="auto">
                <a:xfrm>
                  <a:off x="6907" y="5257"/>
                  <a:ext cx="63" cy="64"/>
                </a:xfrm>
                <a:prstGeom prst="ellipse">
                  <a:avLst/>
                </a:prstGeom>
                <a:solidFill>
                  <a:srgbClr val="FF000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grpSp>
          <p:sp>
            <p:nvSpPr>
              <p:cNvPr id="77" name="AutoShape 21"/>
              <p:cNvSpPr>
                <a:spLocks noChangeArrowheads="1"/>
              </p:cNvSpPr>
              <p:nvPr/>
            </p:nvSpPr>
            <p:spPr bwMode="auto">
              <a:xfrm>
                <a:off x="3715886" y="1890272"/>
                <a:ext cx="1324376" cy="1305046"/>
              </a:xfrm>
              <a:prstGeom prst="wedgeEllipseCallout">
                <a:avLst>
                  <a:gd name="adj1" fmla="val 57407"/>
                  <a:gd name="adj2" fmla="val 34454"/>
                </a:avLst>
              </a:prstGeom>
              <a:solidFill>
                <a:srgbClr val="BBE0E3">
                  <a:alpha val="0"/>
                </a:srgbClr>
              </a:solidFill>
              <a:ln w="9525">
                <a:solidFill>
                  <a:srgbClr val="000000"/>
                </a:solidFill>
                <a:miter lim="800000"/>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ja-JP" sz="1800" b="0" i="0" u="none" strike="noStrike" kern="0" cap="none" spc="0" normalizeH="0" baseline="0" noProof="0">
                  <a:ln>
                    <a:noFill/>
                  </a:ln>
                  <a:solidFill>
                    <a:srgbClr val="000000"/>
                  </a:solidFill>
                  <a:effectLst/>
                  <a:uLnTx/>
                  <a:uFillTx/>
                  <a:ea typeface="ＭＳ 明朝" pitchFamily="17" charset="-128"/>
                </a:endParaRPr>
              </a:p>
            </p:txBody>
          </p:sp>
          <p:sp>
            <p:nvSpPr>
              <p:cNvPr id="78" name="Oval 43"/>
              <p:cNvSpPr>
                <a:spLocks noChangeArrowheads="1"/>
              </p:cNvSpPr>
              <p:nvPr/>
            </p:nvSpPr>
            <p:spPr bwMode="auto">
              <a:xfrm>
                <a:off x="5022864" y="2858719"/>
                <a:ext cx="300586" cy="374715"/>
              </a:xfrm>
              <a:prstGeom prst="ellipse">
                <a:avLst/>
              </a:prstGeom>
              <a:noFill/>
              <a:ln w="4445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lIns="74295" tIns="8890" rIns="74295" bIns="889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79" name="Oval 44"/>
              <p:cNvSpPr>
                <a:spLocks noChangeArrowheads="1"/>
              </p:cNvSpPr>
              <p:nvPr/>
            </p:nvSpPr>
            <p:spPr bwMode="auto">
              <a:xfrm flipV="1">
                <a:off x="5173157" y="3003813"/>
                <a:ext cx="50981" cy="68105"/>
              </a:xfrm>
              <a:prstGeom prst="ellipse">
                <a:avLst/>
              </a:prstGeom>
              <a:solidFill>
                <a:srgbClr val="FF0000"/>
              </a:solidFill>
              <a:ln w="9525">
                <a:solidFill>
                  <a:srgbClr val="333333"/>
                </a:solidFill>
                <a:round/>
                <a:headEnd/>
                <a:tailEnd/>
              </a:ln>
            </p:spPr>
            <p:txBody>
              <a:bodyPr wrap="square" lIns="74295" tIns="8890" rIns="74295" bIns="889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80" name="Oval 44"/>
              <p:cNvSpPr>
                <a:spLocks noChangeArrowheads="1"/>
              </p:cNvSpPr>
              <p:nvPr/>
            </p:nvSpPr>
            <p:spPr bwMode="auto">
              <a:xfrm flipH="1" flipV="1">
                <a:off x="5219402" y="3092593"/>
                <a:ext cx="46244" cy="56853"/>
              </a:xfrm>
              <a:prstGeom prst="ellipse">
                <a:avLst/>
              </a:prstGeom>
              <a:solidFill>
                <a:srgbClr val="FF0000"/>
              </a:solidFill>
              <a:ln w="9525">
                <a:solidFill>
                  <a:srgbClr val="333333"/>
                </a:solidFill>
                <a:round/>
                <a:headEnd/>
                <a:tailEnd/>
              </a:ln>
            </p:spPr>
            <p:txBody>
              <a:bodyPr lIns="74295" tIns="8890" rIns="74295" bIns="889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81" name="Oval 44"/>
              <p:cNvSpPr>
                <a:spLocks noChangeArrowheads="1"/>
              </p:cNvSpPr>
              <p:nvPr/>
            </p:nvSpPr>
            <p:spPr bwMode="auto">
              <a:xfrm flipH="1" flipV="1">
                <a:off x="5227111" y="2976302"/>
                <a:ext cx="46244" cy="56853"/>
              </a:xfrm>
              <a:prstGeom prst="ellipse">
                <a:avLst/>
              </a:prstGeom>
              <a:solidFill>
                <a:srgbClr val="FF0000"/>
              </a:solidFill>
              <a:ln w="9525">
                <a:solidFill>
                  <a:srgbClr val="333333"/>
                </a:solidFill>
                <a:round/>
                <a:headEnd/>
                <a:tailEnd/>
              </a:ln>
            </p:spPr>
            <p:txBody>
              <a:bodyPr lIns="74295" tIns="8890" rIns="74295" bIns="889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82" name="Oval 44"/>
              <p:cNvSpPr>
                <a:spLocks noChangeArrowheads="1"/>
              </p:cNvSpPr>
              <p:nvPr/>
            </p:nvSpPr>
            <p:spPr bwMode="auto">
              <a:xfrm flipH="1" flipV="1">
                <a:off x="5211696" y="2922033"/>
                <a:ext cx="46244" cy="56853"/>
              </a:xfrm>
              <a:prstGeom prst="ellipse">
                <a:avLst/>
              </a:prstGeom>
              <a:solidFill>
                <a:srgbClr val="FF0000"/>
              </a:solidFill>
              <a:ln w="9525">
                <a:solidFill>
                  <a:srgbClr val="333333"/>
                </a:solidFill>
                <a:round/>
                <a:headEnd/>
                <a:tailEnd/>
              </a:ln>
            </p:spPr>
            <p:txBody>
              <a:bodyPr lIns="74295" tIns="8890" rIns="74295" bIns="889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83" name="Oval 17"/>
              <p:cNvSpPr>
                <a:spLocks noChangeArrowheads="1"/>
              </p:cNvSpPr>
              <p:nvPr/>
            </p:nvSpPr>
            <p:spPr bwMode="auto">
              <a:xfrm>
                <a:off x="5299045" y="2433610"/>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84" name="Oval 17"/>
              <p:cNvSpPr>
                <a:spLocks noChangeArrowheads="1"/>
              </p:cNvSpPr>
              <p:nvPr/>
            </p:nvSpPr>
            <p:spPr bwMode="auto">
              <a:xfrm>
                <a:off x="5940035" y="2495631"/>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85" name="Oval 17"/>
              <p:cNvSpPr>
                <a:spLocks noChangeArrowheads="1"/>
              </p:cNvSpPr>
              <p:nvPr/>
            </p:nvSpPr>
            <p:spPr bwMode="auto">
              <a:xfrm>
                <a:off x="5543117" y="2827707"/>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sp>
            <p:nvSpPr>
              <p:cNvPr id="86" name="Oval 17"/>
              <p:cNvSpPr>
                <a:spLocks noChangeArrowheads="1"/>
              </p:cNvSpPr>
              <p:nvPr/>
            </p:nvSpPr>
            <p:spPr bwMode="auto">
              <a:xfrm>
                <a:off x="5666450" y="3149436"/>
                <a:ext cx="105334" cy="94325"/>
              </a:xfrm>
              <a:prstGeom prst="ellipse">
                <a:avLst/>
              </a:prstGeom>
              <a:solidFill>
                <a:srgbClr val="FF0000"/>
              </a:solidFill>
              <a:ln w="19050" algn="ctr">
                <a:solidFill>
                  <a:srgbClr val="333333"/>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grpSp>
        <p:sp>
          <p:nvSpPr>
            <p:cNvPr id="67" name="テキスト ボックス 92"/>
            <p:cNvSpPr txBox="1">
              <a:spLocks noChangeArrowheads="1"/>
            </p:cNvSpPr>
            <p:nvPr/>
          </p:nvSpPr>
          <p:spPr bwMode="auto">
            <a:xfrm>
              <a:off x="4044057" y="3419003"/>
              <a:ext cx="1974850" cy="20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kumimoji="1" sz="1000">
                  <a:solidFill>
                    <a:schemeClr val="tx1"/>
                  </a:solidFill>
                  <a:latin typeface="Arial" charset="0"/>
                  <a:ea typeface="ＭＳ Ｐゴシック" charset="-128"/>
                </a:defRPr>
              </a:lvl1pPr>
              <a:lvl2pPr marL="742950" indent="-285750" eaLnBrk="0" hangingPunct="0">
                <a:defRPr kumimoji="1" sz="1000">
                  <a:solidFill>
                    <a:schemeClr val="tx1"/>
                  </a:solidFill>
                  <a:latin typeface="Arial" charset="0"/>
                  <a:ea typeface="ＭＳ Ｐゴシック" charset="-128"/>
                </a:defRPr>
              </a:lvl2pPr>
              <a:lvl3pPr marL="1143000" indent="-228600" eaLnBrk="0" hangingPunct="0">
                <a:defRPr kumimoji="1" sz="1000">
                  <a:solidFill>
                    <a:schemeClr val="tx1"/>
                  </a:solidFill>
                  <a:latin typeface="Arial" charset="0"/>
                  <a:ea typeface="ＭＳ Ｐゴシック" charset="-128"/>
                </a:defRPr>
              </a:lvl3pPr>
              <a:lvl4pPr marL="1600200" indent="-228600" eaLnBrk="0" hangingPunct="0">
                <a:defRPr kumimoji="1" sz="1000">
                  <a:solidFill>
                    <a:schemeClr val="tx1"/>
                  </a:solidFill>
                  <a:latin typeface="Arial" charset="0"/>
                  <a:ea typeface="ＭＳ Ｐゴシック" charset="-128"/>
                </a:defRPr>
              </a:lvl4pPr>
              <a:lvl5pPr marL="2057400" indent="-228600" eaLnBrk="0" hangingPunct="0">
                <a:defRPr kumimoji="1" sz="1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000">
                  <a:solidFill>
                    <a:schemeClr val="tx1"/>
                  </a:solidFill>
                  <a:latin typeface="Arial" charset="0"/>
                  <a:ea typeface="ＭＳ Ｐゴシック"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srgbClr val="000000"/>
                  </a:solidFill>
                  <a:effectLst/>
                  <a:uLnTx/>
                  <a:uFillTx/>
                  <a:latin typeface="Arial" charset="0"/>
                  <a:ea typeface="ＭＳ Ｐゴシック" charset="-128"/>
                </a:rPr>
                <a:t>　　</a:t>
              </a:r>
              <a:r>
                <a:rPr kumimoji="1" lang="ja-JP" altLang="en-US" sz="700" b="0" i="0" u="none" strike="noStrike" kern="0" cap="none" spc="0" normalizeH="0" baseline="0" noProof="0" dirty="0" smtClean="0">
                  <a:ln>
                    <a:noFill/>
                  </a:ln>
                  <a:solidFill>
                    <a:srgbClr val="000000"/>
                  </a:solidFill>
                  <a:effectLst/>
                  <a:uLnTx/>
                  <a:uFillTx/>
                  <a:latin typeface="Arial" charset="0"/>
                  <a:ea typeface="ＭＳ Ｐゴシック" charset="-128"/>
                </a:rPr>
                <a:t>　大阪</a:t>
              </a:r>
              <a:r>
                <a:rPr kumimoji="1" lang="ja-JP" altLang="en-US" sz="700" b="0" i="0" u="none" strike="noStrike" kern="0" cap="none" spc="0" normalizeH="0" baseline="0" noProof="0" dirty="0">
                  <a:ln>
                    <a:noFill/>
                  </a:ln>
                  <a:solidFill>
                    <a:srgbClr val="000000"/>
                  </a:solidFill>
                  <a:effectLst/>
                  <a:uLnTx/>
                  <a:uFillTx/>
                  <a:latin typeface="Arial" charset="0"/>
                  <a:ea typeface="ＭＳ Ｐゴシック" charset="-128"/>
                </a:rPr>
                <a:t>に最近立地した主な工場・研究所等</a:t>
              </a:r>
            </a:p>
          </p:txBody>
        </p:sp>
        <p:sp>
          <p:nvSpPr>
            <p:cNvPr id="68" name="円/楕円 93"/>
            <p:cNvSpPr>
              <a:spLocks noChangeArrowheads="1"/>
            </p:cNvSpPr>
            <p:nvPr/>
          </p:nvSpPr>
          <p:spPr bwMode="auto">
            <a:xfrm flipH="1">
              <a:off x="4105672" y="3523544"/>
              <a:ext cx="131763" cy="100012"/>
            </a:xfrm>
            <a:prstGeom prst="ellipse">
              <a:avLst/>
            </a:prstGeom>
            <a:solidFill>
              <a:srgbClr val="FF0000"/>
            </a:solidFill>
            <a:ln w="22225" algn="ctr">
              <a:solidFill>
                <a:sysClr val="windowText" lastClr="000000"/>
              </a:solidFill>
              <a:round/>
              <a:headEnd/>
              <a:tailEnd/>
            </a:ln>
            <a:effectLst>
              <a:outerShdw dist="35921" dir="2700000" algn="ctr" rotWithShape="0">
                <a:srgbClr val="EEECE1"/>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a typeface="ＭＳ 明朝" pitchFamily="17" charset="-128"/>
              </a:endParaRPr>
            </a:p>
          </p:txBody>
        </p:sp>
        <p:pic>
          <p:nvPicPr>
            <p:cNvPr id="69" name="Picture 89"/>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5235500" y="1484784"/>
              <a:ext cx="128588"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448259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（２）総合力の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　庁内連携</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58</a:t>
            </a:fld>
            <a:endParaRPr lang="ja-JP" altLang="en-US" dirty="0">
              <a:solidFill>
                <a:prstClr val="black"/>
              </a:solidFill>
            </a:endParaRPr>
          </a:p>
        </p:txBody>
      </p:sp>
      <p:sp>
        <p:nvSpPr>
          <p:cNvPr id="7" name="正方形/長方形 6"/>
          <p:cNvSpPr/>
          <p:nvPr/>
        </p:nvSpPr>
        <p:spPr>
          <a:xfrm>
            <a:off x="300912" y="903069"/>
            <a:ext cx="8663576" cy="4478149"/>
          </a:xfrm>
          <a:prstGeom prst="rect">
            <a:avLst/>
          </a:prstGeom>
        </p:spPr>
        <p:txBody>
          <a:bodyPr wrap="square">
            <a:spAutoFit/>
          </a:bodyPr>
          <a:lstStyle/>
          <a:p>
            <a:pPr marL="180975" indent="-180975">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限られた財源と人材で、さまざまな課題に的確に対応していくため、庁内が連携し、総合力、チーム力</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を高めることが重要です。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れまでも、密集市街地対策や女性の就労支援などの横断的な課題については、庁内の各部局が連携して対応してきました。今後、各部局の政策ツール（事業、ネットワークなど）を持ち寄り、パッケージで展開することにより高い効果が見込まれる課題については、課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解決型プロジェクトチーム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を積極的に活用するなど、より実効性の高い組織運営を図ります。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具体的取組</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課題解決型プロジェクトチームの活用</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542925" indent="-542925">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人口減少対策をはじめ部局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連携することで、より高い効果が見込まれるものについては、課題解決型プロジェクトチームの積極的な活用を検討します。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事業間調整</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重要な政策課題について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課題解決型プロジェクトチームによる事業調整を行い、パッケージでの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展開を図ります。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47675" indent="-447675">
              <a:lnSpc>
                <a:spcPts val="19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「事業重点化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（組み換え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）」参照）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知的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ストックの活用</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知識、</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ノウハウ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の継承、先進的事例の共有、アドバイザー制度、各部局のネットワークの活用など、</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部局の枠を越えてナレッジマネジメントを推進します。（→ 「組織活力の向上」参照）</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48038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曲折矢印 40"/>
          <p:cNvSpPr/>
          <p:nvPr/>
        </p:nvSpPr>
        <p:spPr>
          <a:xfrm flipV="1">
            <a:off x="286631" y="3352800"/>
            <a:ext cx="1962234" cy="2329166"/>
          </a:xfrm>
          <a:prstGeom prst="bentArrow">
            <a:avLst>
              <a:gd name="adj1" fmla="val 42997"/>
              <a:gd name="adj2" fmla="val 44216"/>
              <a:gd name="adj3" fmla="val 46783"/>
              <a:gd name="adj4" fmla="val 49684"/>
            </a:avLst>
          </a:prstGeom>
          <a:solidFill>
            <a:schemeClr val="accent1">
              <a:lumMod val="40000"/>
              <a:lumOff val="60000"/>
            </a:schemeClr>
          </a:solidFill>
          <a:ln w="9525">
            <a:noFill/>
          </a:ln>
        </p:spPr>
        <p:txBody>
          <a:bodyPr wrap="square" lIns="91440" tIns="45720" rIns="91440" bIns="45720"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40" name="右矢印 39"/>
          <p:cNvSpPr/>
          <p:nvPr/>
        </p:nvSpPr>
        <p:spPr>
          <a:xfrm>
            <a:off x="2275177" y="5090584"/>
            <a:ext cx="6692970" cy="1756458"/>
          </a:xfrm>
          <a:prstGeom prst="rightArrow">
            <a:avLst>
              <a:gd name="adj1" fmla="val 67828"/>
              <a:gd name="adj2" fmla="val 72504"/>
            </a:avLst>
          </a:prstGeom>
          <a:gradFill flip="none" rotWithShape="1">
            <a:gsLst>
              <a:gs pos="0">
                <a:schemeClr val="accent1">
                  <a:lumMod val="60000"/>
                  <a:lumOff val="40000"/>
                </a:schemeClr>
              </a:gs>
              <a:gs pos="50000">
                <a:schemeClr val="accent1">
                  <a:lumMod val="60000"/>
                  <a:lumOff val="40000"/>
                </a:schemeClr>
              </a:gs>
              <a:gs pos="100000">
                <a:schemeClr val="accent1">
                  <a:lumMod val="75000"/>
                </a:schemeClr>
              </a:gs>
            </a:gsLst>
            <a:lin ang="0" scaled="1"/>
            <a:tileRect/>
          </a:gradFill>
          <a:ln w="9525">
            <a:noFill/>
          </a:ln>
          <a:effectLst>
            <a:glow rad="139700">
              <a:schemeClr val="accent1">
                <a:satMod val="175000"/>
                <a:alpha val="40000"/>
              </a:schemeClr>
            </a:glow>
            <a:softEdge rad="317500"/>
          </a:effectLst>
          <a:scene3d>
            <a:camera prst="orthographicFront"/>
            <a:lightRig rig="brightRoom" dir="t"/>
          </a:scene3d>
          <a:sp3d>
            <a:bevelT/>
          </a:sp3d>
        </p:spPr>
        <p:txBody>
          <a:bodyPr wrap="square" lIns="91440" tIns="45720" rIns="91440" bIns="45720" rtlCol="0" anchor="ctr">
            <a:norm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改革のめざすもの（基本的な考え方）</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a:t>
            </a:fld>
            <a:endParaRPr lang="ja-JP" altLang="en-US" dirty="0">
              <a:solidFill>
                <a:prstClr val="black"/>
              </a:solidFill>
            </a:endParaRPr>
          </a:p>
        </p:txBody>
      </p:sp>
      <p:sp>
        <p:nvSpPr>
          <p:cNvPr id="18" name="タイトル 1"/>
          <p:cNvSpPr txBox="1">
            <a:spLocks/>
          </p:cNvSpPr>
          <p:nvPr/>
        </p:nvSpPr>
        <p:spPr>
          <a:xfrm>
            <a:off x="179512" y="716557"/>
            <a:ext cx="2291975" cy="388293"/>
          </a:xfrm>
          <a:prstGeom prst="rect">
            <a:avLst/>
          </a:prstGeom>
          <a:solidFill>
            <a:schemeClr val="bg1">
              <a:lumMod val="85000"/>
            </a:schemeClr>
          </a:solidFill>
          <a:ln>
            <a:noFill/>
          </a:ln>
          <a:scene3d>
            <a:camera prst="orthographicFront"/>
            <a:lightRig rig="threePt" dir="t"/>
          </a:scene3d>
          <a:sp3d>
            <a:bevelT/>
          </a:sp3d>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改革の継承と発展</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8" name="ホームベース 37"/>
          <p:cNvSpPr/>
          <p:nvPr/>
        </p:nvSpPr>
        <p:spPr>
          <a:xfrm>
            <a:off x="89756" y="1233466"/>
            <a:ext cx="8964488" cy="2014559"/>
          </a:xfrm>
          <a:prstGeom prst="homePlate">
            <a:avLst>
              <a:gd name="adj" fmla="val 3149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5" name="グループ化 34"/>
          <p:cNvGrpSpPr/>
          <p:nvPr/>
        </p:nvGrpSpPr>
        <p:grpSpPr>
          <a:xfrm>
            <a:off x="185298" y="1293738"/>
            <a:ext cx="8514514" cy="1760980"/>
            <a:chOff x="11575" y="1235949"/>
            <a:chExt cx="8514514" cy="1760980"/>
          </a:xfrm>
        </p:grpSpPr>
        <p:sp>
          <p:nvSpPr>
            <p:cNvPr id="7" name="山形 6"/>
            <p:cNvSpPr/>
            <p:nvPr/>
          </p:nvSpPr>
          <p:spPr>
            <a:xfrm>
              <a:off x="3836246" y="1235949"/>
              <a:ext cx="1632164" cy="1760978"/>
            </a:xfrm>
            <a:prstGeom prst="chevron">
              <a:avLst>
                <a:gd name="adj" fmla="val 33107"/>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9" name="山形 8"/>
            <p:cNvSpPr/>
            <p:nvPr/>
          </p:nvSpPr>
          <p:spPr>
            <a:xfrm>
              <a:off x="1678329" y="1235951"/>
              <a:ext cx="2523178" cy="1760978"/>
            </a:xfrm>
            <a:prstGeom prst="chevron">
              <a:avLst>
                <a:gd name="adj" fmla="val 30818"/>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0" name="ホームベース 9"/>
            <p:cNvSpPr/>
            <p:nvPr/>
          </p:nvSpPr>
          <p:spPr>
            <a:xfrm>
              <a:off x="11576" y="1235952"/>
              <a:ext cx="2025466" cy="1760976"/>
            </a:xfrm>
            <a:prstGeom prst="homePlate">
              <a:avLst>
                <a:gd name="adj" fmla="val 31499"/>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角丸四角形 10"/>
            <p:cNvSpPr/>
            <p:nvPr/>
          </p:nvSpPr>
          <p:spPr>
            <a:xfrm>
              <a:off x="5613619" y="1726113"/>
              <a:ext cx="2889114" cy="1035498"/>
            </a:xfrm>
            <a:prstGeom prst="roundRect">
              <a:avLst/>
            </a:prstGeom>
            <a:solidFill>
              <a:schemeClr val="bg1"/>
            </a:solidFill>
            <a:ln w="127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5590262" y="1806263"/>
              <a:ext cx="2935827" cy="830997"/>
            </a:xfrm>
            <a:prstGeom prst="rect">
              <a:avLst/>
            </a:prstGeom>
            <a:ln cap="rnd">
              <a:noFill/>
            </a:ln>
          </p:spPr>
          <p:txBody>
            <a:bodyPr wrap="square">
              <a:spAutoFit/>
            </a:bodyPr>
            <a:lstStyle/>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・歳入・歳出全般にわたる点検・見直し</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・公務員制度改革</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出資法人、公の施設等の点検</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・適切なリスク管理　　　　　　など</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1963009" y="1235951"/>
              <a:ext cx="2259943" cy="461665"/>
            </a:xfrm>
            <a:prstGeom prst="rect">
              <a:avLst/>
            </a:prstGeom>
          </p:spPr>
          <p:txBody>
            <a:bodyPr wrap="square">
              <a:spAutoFit/>
            </a:bodyPr>
            <a:lstStyle/>
            <a:p>
              <a:r>
                <a:rPr lang="en-US" altLang="ja-JP" sz="1200" dirty="0" smtClean="0">
                  <a:solidFill>
                    <a:prstClr val="black"/>
                  </a:solidFill>
                  <a:latin typeface="HG丸ｺﾞｼｯｸM-PRO" panose="020F0600000000000000" pitchFamily="50" charset="-128"/>
                  <a:ea typeface="HG丸ｺﾞｼｯｸM-PRO" panose="020F0600000000000000" pitchFamily="50" charset="-128"/>
                </a:rPr>
                <a:t>H23</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a:t>
              </a:r>
              <a:r>
                <a:rPr lang="en-US" altLang="ja-JP" sz="1200" dirty="0" smtClean="0">
                  <a:solidFill>
                    <a:prstClr val="black"/>
                  </a:solidFill>
                  <a:latin typeface="HG丸ｺﾞｼｯｸM-PRO" panose="020F0600000000000000" pitchFamily="50" charset="-128"/>
                  <a:ea typeface="HG丸ｺﾞｼｯｸM-PRO" panose="020F0600000000000000" pitchFamily="50" charset="-128"/>
                </a:rPr>
                <a:t>H25</a:t>
              </a:r>
            </a:p>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財政構造改革プラン（案）</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3888130" y="1235950"/>
              <a:ext cx="1672247" cy="553998"/>
            </a:xfrm>
            <a:prstGeom prst="rect">
              <a:avLst/>
            </a:prstGeom>
            <a:ln>
              <a:noFill/>
            </a:ln>
          </p:spPr>
          <p:txBody>
            <a:bodyPr wrap="square">
              <a:spAutoFit/>
            </a:bodyPr>
            <a:lstStyle/>
            <a:p>
              <a:r>
                <a:rPr lang="en-US" altLang="ja-JP" sz="1200" dirty="0" smtClean="0">
                  <a:solidFill>
                    <a:prstClr val="black"/>
                  </a:solidFill>
                  <a:latin typeface="HG丸ｺﾞｼｯｸM-PRO" panose="020F0600000000000000" pitchFamily="50" charset="-128"/>
                  <a:ea typeface="HG丸ｺﾞｼｯｸM-PRO" panose="020F0600000000000000" pitchFamily="50" charset="-128"/>
                </a:rPr>
                <a:t>H26</a:t>
              </a:r>
            </a:p>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財政構造改革プラン（案）の</a:t>
              </a:r>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改革の視点を承継した取組み</a:t>
              </a:r>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a:xfrm>
              <a:off x="11575" y="1235950"/>
              <a:ext cx="2259943" cy="461665"/>
            </a:xfrm>
            <a:prstGeom prst="rect">
              <a:avLst/>
            </a:prstGeom>
          </p:spPr>
          <p:txBody>
            <a:bodyPr wrap="square">
              <a:spAutoFit/>
            </a:bodyPr>
            <a:lstStyle/>
            <a:p>
              <a:r>
                <a:rPr lang="en-US" altLang="ja-JP" sz="1200" dirty="0" smtClean="0">
                  <a:solidFill>
                    <a:prstClr val="black"/>
                  </a:solidFill>
                  <a:latin typeface="HG丸ｺﾞｼｯｸM-PRO" panose="020F0600000000000000" pitchFamily="50" charset="-128"/>
                  <a:ea typeface="HG丸ｺﾞｼｯｸM-PRO" panose="020F0600000000000000" pitchFamily="50" charset="-128"/>
                </a:rPr>
                <a:t>H20</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a:t>
              </a:r>
              <a:r>
                <a:rPr lang="en-US" altLang="ja-JP" sz="1200" dirty="0" smtClean="0">
                  <a:solidFill>
                    <a:prstClr val="black"/>
                  </a:solidFill>
                  <a:latin typeface="HG丸ｺﾞｼｯｸM-PRO" panose="020F0600000000000000" pitchFamily="50" charset="-128"/>
                  <a:ea typeface="HG丸ｺﾞｼｯｸM-PRO" panose="020F0600000000000000" pitchFamily="50" charset="-128"/>
                </a:rPr>
                <a:t>H22</a:t>
              </a:r>
            </a:p>
            <a:p>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財政再建プログラム（案）</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20" name="右矢印 19"/>
          <p:cNvSpPr/>
          <p:nvPr/>
        </p:nvSpPr>
        <p:spPr>
          <a:xfrm>
            <a:off x="2275177" y="3278529"/>
            <a:ext cx="6692970" cy="1756458"/>
          </a:xfrm>
          <a:prstGeom prst="rightArrow">
            <a:avLst>
              <a:gd name="adj1" fmla="val 67828"/>
              <a:gd name="adj2" fmla="val 72504"/>
            </a:avLst>
          </a:prstGeom>
          <a:gradFill flip="none" rotWithShape="1">
            <a:gsLst>
              <a:gs pos="0">
                <a:schemeClr val="accent1">
                  <a:lumMod val="60000"/>
                  <a:lumOff val="40000"/>
                </a:schemeClr>
              </a:gs>
              <a:gs pos="50000">
                <a:schemeClr val="accent1">
                  <a:lumMod val="60000"/>
                  <a:lumOff val="40000"/>
                </a:schemeClr>
              </a:gs>
              <a:gs pos="100000">
                <a:schemeClr val="accent1">
                  <a:lumMod val="75000"/>
                </a:schemeClr>
              </a:gs>
            </a:gsLst>
            <a:lin ang="0" scaled="1"/>
            <a:tileRect/>
          </a:gradFill>
          <a:ln w="9525">
            <a:noFill/>
          </a:ln>
          <a:effectLst>
            <a:glow rad="139700">
              <a:schemeClr val="accent1">
                <a:satMod val="175000"/>
                <a:alpha val="40000"/>
              </a:schemeClr>
            </a:glow>
            <a:softEdge rad="317500"/>
          </a:effectLst>
          <a:scene3d>
            <a:camera prst="orthographicFront"/>
            <a:lightRig rig="brightRoom" dir="t"/>
          </a:scene3d>
          <a:sp3d>
            <a:bevelT/>
          </a:sp3d>
        </p:spPr>
        <p:txBody>
          <a:bodyPr wrap="square" lIns="91440" tIns="45720" rIns="91440" bIns="45720" rtlCol="0" anchor="ctr">
            <a:normAutofit/>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24" name="角丸四角形 23"/>
          <p:cNvSpPr/>
          <p:nvPr/>
        </p:nvSpPr>
        <p:spPr>
          <a:xfrm>
            <a:off x="2445241" y="3779017"/>
            <a:ext cx="1030226" cy="755481"/>
          </a:xfrm>
          <a:prstGeom prst="roundRect">
            <a:avLst/>
          </a:prstGeom>
          <a:solidFill>
            <a:schemeClr val="accent1">
              <a:lumMod val="40000"/>
              <a:lumOff val="60000"/>
            </a:schemeClr>
          </a:solidFill>
          <a:ln w="158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black"/>
                </a:solidFill>
                <a:latin typeface="HG丸ｺﾞｼｯｸM-PRO" panose="020F0600000000000000" pitchFamily="50" charset="-128"/>
                <a:ea typeface="HG丸ｺﾞｼｯｸM-PRO" panose="020F0600000000000000" pitchFamily="50" charset="-128"/>
              </a:rPr>
              <a:t>発展</a:t>
            </a:r>
            <a:endParaRPr lang="ja-JP" altLang="en-US"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6" name="角丸四角形 25"/>
          <p:cNvSpPr/>
          <p:nvPr/>
        </p:nvSpPr>
        <p:spPr>
          <a:xfrm>
            <a:off x="2471487" y="5600700"/>
            <a:ext cx="1030226" cy="704850"/>
          </a:xfrm>
          <a:prstGeom prst="roundRect">
            <a:avLst/>
          </a:prstGeom>
          <a:solidFill>
            <a:schemeClr val="accent1">
              <a:lumMod val="40000"/>
              <a:lumOff val="60000"/>
            </a:schemeClr>
          </a:solidFill>
          <a:ln w="158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black"/>
                </a:solidFill>
                <a:latin typeface="HG丸ｺﾞｼｯｸM-PRO" panose="020F0600000000000000" pitchFamily="50" charset="-128"/>
                <a:ea typeface="HG丸ｺﾞｼｯｸM-PRO" panose="020F0600000000000000" pitchFamily="50" charset="-128"/>
              </a:rPr>
              <a:t>継承</a:t>
            </a:r>
            <a:endParaRPr lang="ja-JP" altLang="en-US"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8" name="角丸四角形 27"/>
          <p:cNvSpPr/>
          <p:nvPr/>
        </p:nvSpPr>
        <p:spPr>
          <a:xfrm>
            <a:off x="3947553" y="5728706"/>
            <a:ext cx="3527020" cy="423064"/>
          </a:xfrm>
          <a:prstGeom prst="roundRect">
            <a:avLst>
              <a:gd name="adj" fmla="val 16667"/>
            </a:avLst>
          </a:prstGeom>
          <a:noFill/>
          <a:ln w="190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持続可能で安定的な財政運営の実現</a:t>
            </a:r>
          </a:p>
        </p:txBody>
      </p:sp>
      <p:sp>
        <p:nvSpPr>
          <p:cNvPr id="29" name="角丸四角形 28"/>
          <p:cNvSpPr/>
          <p:nvPr/>
        </p:nvSpPr>
        <p:spPr>
          <a:xfrm>
            <a:off x="3639077" y="3753669"/>
            <a:ext cx="3527020" cy="423064"/>
          </a:xfrm>
          <a:prstGeom prst="roundRect">
            <a:avLst>
              <a:gd name="adj" fmla="val 16667"/>
            </a:avLst>
          </a:prstGeom>
          <a:noFill/>
          <a:ln w="190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自律的な行財政マネジメント</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0" name="角丸四角形 29"/>
          <p:cNvSpPr/>
          <p:nvPr/>
        </p:nvSpPr>
        <p:spPr>
          <a:xfrm>
            <a:off x="3814204" y="4129108"/>
            <a:ext cx="3527019" cy="423064"/>
          </a:xfrm>
          <a:prstGeom prst="roundRect">
            <a:avLst>
              <a:gd name="adj" fmla="val 16667"/>
            </a:avLst>
          </a:prstGeom>
          <a:noFill/>
          <a:ln w="190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新たな発想・視点からの行政展開</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5" name="角丸四角形 24"/>
          <p:cNvSpPr/>
          <p:nvPr/>
        </p:nvSpPr>
        <p:spPr>
          <a:xfrm>
            <a:off x="539552" y="2200620"/>
            <a:ext cx="4432498" cy="342029"/>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prstClr val="black"/>
                </a:solidFill>
                <a:latin typeface="HG丸ｺﾞｼｯｸM-PRO" panose="020F0600000000000000" pitchFamily="50" charset="-128"/>
                <a:ea typeface="HG丸ｺﾞｼｯｸM-PRO" panose="020F0600000000000000" pitchFamily="50" charset="-128"/>
              </a:rPr>
              <a:t>「将来世代に負担を先送りしない</a:t>
            </a:r>
            <a:r>
              <a:rPr lang="ja-JP" altLang="en-US" sz="1300" b="1" dirty="0" smtClean="0">
                <a:solidFill>
                  <a:prstClr val="black"/>
                </a:solidFill>
                <a:latin typeface="HG丸ｺﾞｼｯｸM-PRO" panose="020F0600000000000000" pitchFamily="50" charset="-128"/>
                <a:ea typeface="HG丸ｺﾞｼｯｸM-PRO" panose="020F0600000000000000" pitchFamily="50" charset="-128"/>
              </a:rPr>
              <a:t>」</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角丸四角形 26"/>
          <p:cNvSpPr/>
          <p:nvPr/>
        </p:nvSpPr>
        <p:spPr>
          <a:xfrm>
            <a:off x="303152" y="1793314"/>
            <a:ext cx="2657202" cy="339542"/>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prstClr val="black"/>
                </a:solidFill>
                <a:latin typeface="HG丸ｺﾞｼｯｸM-PRO" panose="020F0600000000000000" pitchFamily="50" charset="-128"/>
                <a:ea typeface="HG丸ｺﾞｼｯｸM-PRO" panose="020F0600000000000000" pitchFamily="50" charset="-128"/>
              </a:rPr>
              <a:t>財政健全化団体への転落回避</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1" name="角丸四角形 30"/>
          <p:cNvSpPr/>
          <p:nvPr/>
        </p:nvSpPr>
        <p:spPr>
          <a:xfrm>
            <a:off x="539552" y="2581275"/>
            <a:ext cx="4422973" cy="330566"/>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prstClr val="black"/>
                </a:solidFill>
                <a:latin typeface="HG丸ｺﾞｼｯｸM-PRO" panose="020F0600000000000000" pitchFamily="50" charset="-128"/>
                <a:ea typeface="HG丸ｺﾞｼｯｸM-PRO" panose="020F0600000000000000" pitchFamily="50" charset="-128"/>
              </a:rPr>
              <a:t>「収入の範囲内で予算を組む」</a:t>
            </a:r>
            <a:endParaRPr lang="ja-JP" altLang="en-US" sz="13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260039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395536" y="3573016"/>
            <a:ext cx="8361028" cy="3075254"/>
          </a:xfrm>
          <a:prstGeom prst="ellipse">
            <a:avLst/>
          </a:prstGeom>
          <a:solidFill>
            <a:schemeClr val="accent6">
              <a:lumMod val="40000"/>
              <a:lumOff val="60000"/>
            </a:schemeClr>
          </a:solidFill>
          <a:ln w="9525">
            <a:noFill/>
          </a:ln>
          <a:effectLst>
            <a:softEdge rad="317500"/>
          </a:effectLst>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323528" y="159144"/>
            <a:ext cx="8433036"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65594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59</a:t>
            </a:fld>
            <a:endParaRPr lang="ja-JP" altLang="en-US" dirty="0">
              <a:solidFill>
                <a:prstClr val="black"/>
              </a:solidFill>
            </a:endParaRPr>
          </a:p>
        </p:txBody>
      </p:sp>
      <p:sp>
        <p:nvSpPr>
          <p:cNvPr id="27" name="正方形/長方形 26"/>
          <p:cNvSpPr/>
          <p:nvPr/>
        </p:nvSpPr>
        <p:spPr>
          <a:xfrm>
            <a:off x="323528" y="764704"/>
            <a:ext cx="8757072" cy="2554545"/>
          </a:xfrm>
          <a:prstGeom prst="rect">
            <a:avLst/>
          </a:prstGeom>
          <a:ln w="9525">
            <a:solidFill>
              <a:schemeClr val="tx1"/>
            </a:solidFill>
          </a:ln>
        </p:spPr>
        <p:txBody>
          <a:bodyPr wrap="square">
            <a:spAutoFit/>
          </a:bodyPr>
          <a:lstStyle/>
          <a:p>
            <a:pPr indent="-25200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これまで、職員が府民のために全力を尽くすことができる組織の実現をめざし、様々な人事給与制度の改</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革をはじめとする公務員制度改革を進めてきました。現在も、平成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月に制定した職員基本条例など</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に基づき、取組みを進めているところであり、今後も、必要な改善や見直しを行いながら、自律的で創造性を</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発揮する組織づくりをめざします。</a:t>
            </a:r>
          </a:p>
          <a:p>
            <a:pPr indent="-252000" defTabSz="647700">
              <a:spcBef>
                <a:spcPct val="0"/>
              </a:spcBef>
              <a:tabLst>
                <a:tab pos="8256588" algn="r"/>
              </a:tabLst>
              <a:defRPr/>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このような取組みに加え、自律的な改革を支える体制を構築する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ため、多様な価値観を尊重し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、改革マ</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インド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を持ってチャレンジする自律型の人財の採用・育成を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徹底</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するとともに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将来の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年齢構成</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等を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見据えた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組織人員体制の検討等を進めます。また、職員・組織がもつ</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知的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ストック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である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知識</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・ノウハウ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や様々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業務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通じて形成されたネットワークを組織全体で共有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・活用するとともに、業務の無駄の排除・改善など効率・効果的な業務遂行により創出されたマンパワーを創造性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の発揮や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府民サービス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向上につなげます。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図表 5"/>
          <p:cNvGraphicFramePr/>
          <p:nvPr>
            <p:extLst>
              <p:ext uri="{D42A27DB-BD31-4B8C-83A1-F6EECF244321}">
                <p14:modId xmlns:p14="http://schemas.microsoft.com/office/powerpoint/2010/main" val="1386715369"/>
              </p:ext>
            </p:extLst>
          </p:nvPr>
        </p:nvGraphicFramePr>
        <p:xfrm>
          <a:off x="323528" y="3319248"/>
          <a:ext cx="8640960" cy="3170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41507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1002670" y="2535145"/>
            <a:ext cx="3847569" cy="3632096"/>
          </a:xfrm>
          <a:prstGeom prst="ellipse">
            <a:avLst/>
          </a:prstGeom>
          <a:solidFill>
            <a:schemeClr val="bg2">
              <a:lumMod val="75000"/>
            </a:schemeClr>
          </a:solidFill>
          <a:ln>
            <a:noFill/>
          </a:ln>
          <a:effectLst>
            <a:glow rad="139700">
              <a:schemeClr val="accent5">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2" name="グループ化 31"/>
          <p:cNvGrpSpPr/>
          <p:nvPr/>
        </p:nvGrpSpPr>
        <p:grpSpPr>
          <a:xfrm>
            <a:off x="26361" y="4221089"/>
            <a:ext cx="5697767" cy="2586111"/>
            <a:chOff x="2545363" y="5787956"/>
            <a:chExt cx="5070257" cy="2490328"/>
          </a:xfrm>
          <a:solidFill>
            <a:schemeClr val="accent4">
              <a:lumMod val="40000"/>
              <a:lumOff val="60000"/>
            </a:schemeClr>
          </a:solidFill>
        </p:grpSpPr>
        <p:sp>
          <p:nvSpPr>
            <p:cNvPr id="39" name="角丸四角形 38"/>
            <p:cNvSpPr/>
            <p:nvPr/>
          </p:nvSpPr>
          <p:spPr>
            <a:xfrm>
              <a:off x="2545363" y="5787956"/>
              <a:ext cx="5070257" cy="2490328"/>
            </a:xfrm>
            <a:prstGeom prst="roundRect">
              <a:avLst>
                <a:gd name="adj" fmla="val 19431"/>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w="28575"/>
            <a:effectLst/>
          </p:spPr>
          <p:style>
            <a:lnRef idx="2">
              <a:schemeClr val="dk1"/>
            </a:lnRef>
            <a:fillRef idx="1">
              <a:schemeClr val="lt1"/>
            </a:fillRef>
            <a:effectRef idx="0">
              <a:schemeClr val="dk1"/>
            </a:effectRef>
            <a:fontRef idx="minor">
              <a:schemeClr val="dk1"/>
            </a:fontRef>
          </p:style>
          <p:txBody>
            <a:bodyPr lIns="108000" rtlCol="0" anchor="ctr"/>
            <a:lstStyle/>
            <a:p>
              <a:endParaRPr lang="ja-JP" altLang="en-US" sz="1400" dirty="0">
                <a:solidFill>
                  <a:prstClr val="black"/>
                </a:solidFill>
              </a:endParaRPr>
            </a:p>
            <a:p>
              <a:endParaRPr lang="ja-JP" altLang="en-US" sz="1200" u="sng" dirty="0">
                <a:solidFill>
                  <a:prstClr val="black"/>
                </a:solidFill>
              </a:endParaRPr>
            </a:p>
            <a:p>
              <a:pPr marL="171450" indent="-171450">
                <a:buFont typeface="Wingdings" panose="05000000000000000000" pitchFamily="2" charset="2"/>
                <a:buChar char="Ø"/>
              </a:pPr>
              <a:r>
                <a:rPr lang="ja-JP" altLang="en-US" sz="1100" dirty="0" smtClean="0">
                  <a:solidFill>
                    <a:prstClr val="black"/>
                  </a:solidFill>
                  <a:latin typeface="ＭＳ ゴシック" panose="020B0609070205080204" pitchFamily="49" charset="-128"/>
                  <a:ea typeface="ＭＳ ゴシック" panose="020B0609070205080204" pitchFamily="49" charset="-128"/>
                </a:rPr>
                <a:t>知識</a:t>
              </a:r>
              <a:r>
                <a:rPr lang="ja-JP" altLang="en-US" sz="1100" dirty="0">
                  <a:solidFill>
                    <a:prstClr val="black"/>
                  </a:solidFill>
                  <a:latin typeface="ＭＳ ゴシック" panose="020B0609070205080204" pitchFamily="49" charset="-128"/>
                  <a:ea typeface="ＭＳ ゴシック" panose="020B0609070205080204" pitchFamily="49" charset="-128"/>
                </a:rPr>
                <a:t>、ノウハウの継承</a:t>
              </a:r>
              <a:r>
                <a:rPr lang="ja-JP" altLang="en-US" sz="1100" u="sng" dirty="0">
                  <a:solidFill>
                    <a:prstClr val="black"/>
                  </a:solidFill>
                  <a:latin typeface="ＭＳ ゴシック" panose="020B0609070205080204" pitchFamily="49" charset="-128"/>
                  <a:ea typeface="ＭＳ ゴシック" panose="020B0609070205080204" pitchFamily="49" charset="-128"/>
                </a:rPr>
                <a:t>　</a:t>
              </a:r>
              <a:endParaRPr lang="en-US" altLang="ja-JP" sz="1100" u="sng" dirty="0" smtClean="0">
                <a:solidFill>
                  <a:prstClr val="black"/>
                </a:solidFill>
                <a:latin typeface="ＭＳ ゴシック" panose="020B0609070205080204" pitchFamily="49" charset="-128"/>
                <a:ea typeface="ＭＳ ゴシック" panose="020B0609070205080204" pitchFamily="49" charset="-128"/>
              </a:endParaRPr>
            </a:p>
            <a:p>
              <a:r>
                <a:rPr lang="ja-JP" altLang="en-US" sz="1100" dirty="0" smtClean="0">
                  <a:solidFill>
                    <a:prstClr val="black"/>
                  </a:solidFill>
                  <a:latin typeface="ＭＳ ゴシック" panose="020B0609070205080204" pitchFamily="49" charset="-128"/>
                  <a:ea typeface="ＭＳ ゴシック" panose="020B0609070205080204" pitchFamily="49" charset="-128"/>
                </a:rPr>
                <a:t>　・事務フロー、マニュアルの継続的な改善を徹底し、組織で共有する</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marL="171450" indent="-171450">
                <a:buFont typeface="Wingdings" panose="05000000000000000000" pitchFamily="2" charset="2"/>
                <a:buChar char="Ø"/>
              </a:pPr>
              <a:r>
                <a:rPr lang="ja-JP" altLang="en-US" sz="1100" dirty="0" smtClean="0">
                  <a:solidFill>
                    <a:prstClr val="black"/>
                  </a:solidFill>
                  <a:latin typeface="ＭＳ ゴシック" panose="020B0609070205080204" pitchFamily="49" charset="-128"/>
                  <a:ea typeface="ＭＳ ゴシック" panose="020B0609070205080204" pitchFamily="49" charset="-128"/>
                </a:rPr>
                <a:t>先進的事例の共有</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r>
                <a:rPr lang="ja-JP" altLang="en-US" sz="1100" dirty="0">
                  <a:solidFill>
                    <a:prstClr val="black"/>
                  </a:solidFill>
                  <a:latin typeface="ＭＳ ゴシック" panose="020B0609070205080204" pitchFamily="49" charset="-128"/>
                  <a:ea typeface="ＭＳ ゴシック" panose="020B0609070205080204" pitchFamily="49" charset="-128"/>
                </a:rPr>
                <a:t>　・先進的な</a:t>
              </a:r>
              <a:r>
                <a:rPr lang="ja-JP" altLang="en-US" sz="1100" dirty="0" smtClean="0">
                  <a:solidFill>
                    <a:prstClr val="black"/>
                  </a:solidFill>
                  <a:latin typeface="ＭＳ ゴシック" panose="020B0609070205080204" pitchFamily="49" charset="-128"/>
                  <a:ea typeface="ＭＳ ゴシック" panose="020B0609070205080204" pitchFamily="49" charset="-128"/>
                </a:rPr>
                <a:t>事例や汎用性の高い情報や（困難処理</a:t>
              </a:r>
              <a:r>
                <a:rPr lang="ja-JP" altLang="en-US" sz="1100" dirty="0">
                  <a:solidFill>
                    <a:prstClr val="black"/>
                  </a:solidFill>
                  <a:latin typeface="ＭＳ ゴシック" panose="020B0609070205080204" pitchFamily="49" charset="-128"/>
                  <a:ea typeface="ＭＳ ゴシック" panose="020B0609070205080204" pitchFamily="49" charset="-128"/>
                </a:rPr>
                <a:t>事案等</a:t>
              </a:r>
              <a:r>
                <a:rPr lang="ja-JP" altLang="en-US" sz="1100" dirty="0" smtClean="0">
                  <a:solidFill>
                    <a:prstClr val="black"/>
                  </a:solidFill>
                  <a:latin typeface="ＭＳ ゴシック" panose="020B0609070205080204" pitchFamily="49" charset="-128"/>
                  <a:ea typeface="ＭＳ ゴシック" panose="020B0609070205080204" pitchFamily="49" charset="-128"/>
                </a:rPr>
                <a:t>）をデータベース化</a:t>
              </a:r>
              <a:endParaRPr lang="en-US" altLang="ja-JP" sz="1100" dirty="0">
                <a:solidFill>
                  <a:prstClr val="black"/>
                </a:solidFill>
                <a:latin typeface="ＭＳ ゴシック" panose="020B0609070205080204" pitchFamily="49" charset="-128"/>
                <a:ea typeface="ＭＳ ゴシック" panose="020B0609070205080204" pitchFamily="49" charset="-128"/>
              </a:endParaRPr>
            </a:p>
            <a:p>
              <a:pPr marL="171450" indent="-171450">
                <a:buFont typeface="Wingdings" panose="05000000000000000000" pitchFamily="2" charset="2"/>
                <a:buChar char="Ø"/>
              </a:pPr>
              <a:r>
                <a:rPr lang="ja-JP" altLang="en-US" sz="1100" dirty="0" smtClean="0">
                  <a:solidFill>
                    <a:prstClr val="black"/>
                  </a:solidFill>
                  <a:latin typeface="ＭＳ ゴシック" panose="020B0609070205080204" pitchFamily="49" charset="-128"/>
                  <a:ea typeface="ＭＳ ゴシック" panose="020B0609070205080204" pitchFamily="49" charset="-128"/>
                </a:rPr>
                <a:t>アドバイザー制度</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r>
                <a:rPr lang="ja-JP" altLang="en-US" sz="1100" dirty="0" smtClean="0">
                  <a:solidFill>
                    <a:prstClr val="black"/>
                  </a:solidFill>
                  <a:latin typeface="ＭＳ ゴシック" panose="020B0609070205080204" pitchFamily="49" charset="-128"/>
                  <a:ea typeface="ＭＳ ゴシック" panose="020B0609070205080204" pitchFamily="49" charset="-128"/>
                </a:rPr>
                <a:t>　・庁内専門家（エキスパート）からアドバイスを受けるしくみをつくる</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marL="171450" indent="-171450">
                <a:buFont typeface="Wingdings" panose="05000000000000000000" pitchFamily="2" charset="2"/>
                <a:buChar char="Ø"/>
              </a:pPr>
              <a:r>
                <a:rPr lang="ja-JP" altLang="en-US" sz="1100" dirty="0" smtClean="0">
                  <a:solidFill>
                    <a:prstClr val="black"/>
                  </a:solidFill>
                  <a:latin typeface="ＭＳ ゴシック" panose="020B0609070205080204" pitchFamily="49" charset="-128"/>
                  <a:ea typeface="ＭＳ ゴシック" panose="020B0609070205080204" pitchFamily="49" charset="-128"/>
                </a:rPr>
                <a:t>ネットワークの活用</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r>
                <a:rPr lang="ja-JP" altLang="en-US" sz="1100" dirty="0" smtClean="0">
                  <a:solidFill>
                    <a:prstClr val="black"/>
                  </a:solidFill>
                  <a:latin typeface="ＭＳ ゴシック" panose="020B0609070205080204" pitchFamily="49" charset="-128"/>
                  <a:ea typeface="ＭＳ ゴシック" panose="020B0609070205080204" pitchFamily="49" charset="-128"/>
                </a:rPr>
                <a:t>　・全部局の対外的ネットワークを相互で活用する（例：公民連携）</a:t>
              </a:r>
            </a:p>
            <a:p>
              <a:pPr marL="171450" indent="-171450">
                <a:buFont typeface="Wingdings" panose="05000000000000000000" pitchFamily="2" charset="2"/>
                <a:buChar char="Ø"/>
              </a:pPr>
              <a:r>
                <a:rPr lang="ja-JP" altLang="en-US" sz="1100" dirty="0" smtClean="0">
                  <a:solidFill>
                    <a:prstClr val="black"/>
                  </a:solidFill>
                  <a:latin typeface="ＭＳ ゴシック" panose="020B0609070205080204" pitchFamily="49" charset="-128"/>
                  <a:ea typeface="ＭＳ ゴシック" panose="020B0609070205080204" pitchFamily="49" charset="-128"/>
                </a:rPr>
                <a:t>バーチャルＷＧ（電子会議等）</a:t>
              </a:r>
            </a:p>
            <a:p>
              <a:r>
                <a:rPr lang="ja-JP" altLang="en-US" sz="1100" dirty="0">
                  <a:solidFill>
                    <a:prstClr val="black"/>
                  </a:solidFill>
                  <a:latin typeface="ＭＳ ゴシック" panose="020B0609070205080204" pitchFamily="49" charset="-128"/>
                  <a:ea typeface="ＭＳ ゴシック" panose="020B0609070205080204" pitchFamily="49" charset="-128"/>
                </a:rPr>
                <a:t>　</a:t>
              </a:r>
              <a:r>
                <a:rPr lang="ja-JP" altLang="en-US" sz="1100" dirty="0" smtClean="0">
                  <a:solidFill>
                    <a:prstClr val="black"/>
                  </a:solidFill>
                  <a:latin typeface="ＭＳ ゴシック" panose="020B0609070205080204" pitchFamily="49" charset="-128"/>
                  <a:ea typeface="ＭＳ ゴシック" panose="020B0609070205080204" pitchFamily="49" charset="-128"/>
                </a:rPr>
                <a:t>・ＩＴ環境を利用したオープン型の意見交換を行う</a:t>
              </a:r>
              <a:r>
                <a:rPr lang="ja-JP" altLang="en-US" sz="1100" dirty="0">
                  <a:solidFill>
                    <a:prstClr val="black"/>
                  </a:solidFill>
                </a:rPr>
                <a:t>　　　　</a:t>
              </a:r>
            </a:p>
          </p:txBody>
        </p:sp>
        <p:sp>
          <p:nvSpPr>
            <p:cNvPr id="40" name="正方形/長方形 39"/>
            <p:cNvSpPr/>
            <p:nvPr/>
          </p:nvSpPr>
          <p:spPr>
            <a:xfrm>
              <a:off x="3853191" y="5892040"/>
              <a:ext cx="2471551" cy="268533"/>
            </a:xfrm>
            <a:prstGeom prst="rect">
              <a:avLst/>
            </a:prstGeom>
            <a:grpFill/>
            <a:ln w="12700">
              <a:solidFill>
                <a:srgbClr val="0070C0"/>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400" dirty="0">
                <a:solidFill>
                  <a:prstClr val="black"/>
                </a:solidFill>
              </a:endParaRPr>
            </a:p>
            <a:p>
              <a:pPr algn="ctr"/>
              <a:r>
                <a:rPr lang="ja-JP" altLang="en-US" sz="1100" dirty="0">
                  <a:solidFill>
                    <a:prstClr val="black"/>
                  </a:solidFill>
                </a:rPr>
                <a:t>知的ストックの活用（ナレッジマネジメント）</a:t>
              </a:r>
            </a:p>
            <a:p>
              <a:pPr algn="ctr"/>
              <a:endParaRPr lang="ja-JP" altLang="en-US" sz="1400" dirty="0">
                <a:solidFill>
                  <a:prstClr val="black"/>
                </a:solidFill>
              </a:endParaRPr>
            </a:p>
          </p:txBody>
        </p:sp>
      </p:grpSp>
      <p:sp>
        <p:nvSpPr>
          <p:cNvPr id="3" name="正方形/長方形 2"/>
          <p:cNvSpPr/>
          <p:nvPr/>
        </p:nvSpPr>
        <p:spPr>
          <a:xfrm>
            <a:off x="323528" y="159144"/>
            <a:ext cx="8433036"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56348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7" name="角丸四角形 36"/>
          <p:cNvSpPr/>
          <p:nvPr/>
        </p:nvSpPr>
        <p:spPr>
          <a:xfrm>
            <a:off x="26361" y="1124745"/>
            <a:ext cx="2788904" cy="2864710"/>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p:spPr>
        <p:style>
          <a:lnRef idx="2">
            <a:schemeClr val="dk1"/>
          </a:lnRef>
          <a:fillRef idx="1">
            <a:schemeClr val="lt1"/>
          </a:fillRef>
          <a:effectRef idx="0">
            <a:schemeClr val="dk1"/>
          </a:effectRef>
          <a:fontRef idx="minor">
            <a:schemeClr val="dk1"/>
          </a:fontRef>
        </p:style>
        <p:txBody>
          <a:bodyPr lIns="72000" rIns="72000" rtlCol="0" anchor="ctr"/>
          <a:lstStyle/>
          <a:p>
            <a:endParaRPr lang="en-US" altLang="ja-JP" sz="1100" dirty="0">
              <a:solidFill>
                <a:prstClr val="black"/>
              </a:solidFill>
              <a:latin typeface="ＭＳ Ｐゴシック"/>
            </a:endParaRPr>
          </a:p>
          <a:p>
            <a:endParaRPr lang="en-US" altLang="ja-JP" sz="1100" u="sng" dirty="0" smtClean="0">
              <a:solidFill>
                <a:prstClr val="black"/>
              </a:solidFill>
              <a:latin typeface="ＭＳ Ｐゴシック"/>
            </a:endParaRPr>
          </a:p>
          <a:p>
            <a:r>
              <a:rPr lang="ja-JP" altLang="en-US" sz="1100" u="sng" dirty="0" smtClean="0">
                <a:solidFill>
                  <a:prstClr val="black"/>
                </a:solidFill>
                <a:latin typeface="ＭＳ Ｐゴシック"/>
              </a:rPr>
              <a:t>■将来</a:t>
            </a:r>
            <a:r>
              <a:rPr lang="ja-JP" altLang="en-US" sz="1100" u="sng" dirty="0">
                <a:solidFill>
                  <a:prstClr val="black"/>
                </a:solidFill>
                <a:latin typeface="ＭＳ Ｐゴシック"/>
              </a:rPr>
              <a:t>を見据えた組織人員体制の構築</a:t>
            </a:r>
            <a:endParaRPr lang="en-US" altLang="ja-JP" sz="1100" u="sng" dirty="0">
              <a:solidFill>
                <a:prstClr val="black"/>
              </a:solidFill>
              <a:latin typeface="ＭＳ Ｐゴシック"/>
            </a:endParaRPr>
          </a:p>
          <a:p>
            <a:endParaRPr lang="en-US" altLang="ja-JP" sz="1100" u="sng" dirty="0" smtClean="0">
              <a:solidFill>
                <a:prstClr val="black"/>
              </a:solidFill>
              <a:latin typeface="ＭＳ Ｐゴシック"/>
            </a:endParaRPr>
          </a:p>
          <a:p>
            <a:r>
              <a:rPr lang="ja-JP" altLang="en-US" sz="1100" u="sng" dirty="0" smtClean="0">
                <a:solidFill>
                  <a:prstClr val="black"/>
                </a:solidFill>
                <a:latin typeface="ＭＳ Ｐゴシック"/>
              </a:rPr>
              <a:t>■自律型人</a:t>
            </a:r>
            <a:r>
              <a:rPr lang="ja-JP" altLang="en-US" sz="1100" u="sng" dirty="0">
                <a:solidFill>
                  <a:prstClr val="black"/>
                </a:solidFill>
                <a:latin typeface="ＭＳ Ｐゴシック"/>
              </a:rPr>
              <a:t>財の採用</a:t>
            </a:r>
            <a:endParaRPr lang="en-US" altLang="ja-JP" sz="1100" u="sng" dirty="0">
              <a:solidFill>
                <a:prstClr val="black"/>
              </a:solidFill>
              <a:latin typeface="ＭＳ Ｐゴシック"/>
            </a:endParaRPr>
          </a:p>
          <a:p>
            <a:r>
              <a:rPr lang="en-US" altLang="ja-JP" sz="1100" dirty="0">
                <a:solidFill>
                  <a:prstClr val="black"/>
                </a:solidFill>
                <a:latin typeface="ＭＳ Ｐゴシック"/>
              </a:rPr>
              <a:t>【</a:t>
            </a:r>
            <a:r>
              <a:rPr lang="ja-JP" altLang="en-US" sz="1100" dirty="0">
                <a:solidFill>
                  <a:prstClr val="black"/>
                </a:solidFill>
                <a:latin typeface="ＭＳ Ｐゴシック"/>
              </a:rPr>
              <a:t>求める人材像</a:t>
            </a:r>
            <a:r>
              <a:rPr lang="en-US" altLang="ja-JP" sz="1100" dirty="0">
                <a:solidFill>
                  <a:prstClr val="black"/>
                </a:solidFill>
                <a:latin typeface="ＭＳ Ｐゴシック"/>
              </a:rPr>
              <a:t>】</a:t>
            </a:r>
          </a:p>
          <a:p>
            <a:r>
              <a:rPr lang="ja-JP" altLang="en-US" sz="1100" dirty="0" smtClean="0">
                <a:solidFill>
                  <a:prstClr val="black"/>
                </a:solidFill>
                <a:latin typeface="ＭＳ Ｐゴシック"/>
              </a:rPr>
              <a:t>・</a:t>
            </a:r>
            <a:r>
              <a:rPr lang="ja-JP" altLang="en-US" sz="1100" dirty="0">
                <a:solidFill>
                  <a:prstClr val="black"/>
                </a:solidFill>
                <a:latin typeface="ＭＳ Ｐゴシック"/>
              </a:rPr>
              <a:t>多様な価値観を尊重し、改革</a:t>
            </a:r>
            <a:r>
              <a:rPr lang="ja-JP" altLang="en-US" sz="1100" dirty="0" smtClean="0">
                <a:solidFill>
                  <a:prstClr val="black"/>
                </a:solidFill>
                <a:latin typeface="ＭＳ Ｐゴシック"/>
              </a:rPr>
              <a:t>マインド　</a:t>
            </a:r>
          </a:p>
          <a:p>
            <a:r>
              <a:rPr lang="ja-JP" altLang="en-US" sz="1100" dirty="0">
                <a:solidFill>
                  <a:prstClr val="black"/>
                </a:solidFill>
                <a:latin typeface="ＭＳ Ｐゴシック"/>
              </a:rPr>
              <a:t>　</a:t>
            </a:r>
            <a:r>
              <a:rPr lang="ja-JP" altLang="en-US" sz="1100" dirty="0" smtClean="0">
                <a:solidFill>
                  <a:prstClr val="black"/>
                </a:solidFill>
                <a:latin typeface="ＭＳ Ｐゴシック"/>
              </a:rPr>
              <a:t>を持って</a:t>
            </a:r>
            <a:r>
              <a:rPr lang="ja-JP" altLang="en-US" sz="1100" dirty="0">
                <a:solidFill>
                  <a:prstClr val="black"/>
                </a:solidFill>
                <a:latin typeface="ＭＳ Ｐゴシック"/>
              </a:rPr>
              <a:t>チャレンジする自律型の人財</a:t>
            </a:r>
            <a:endParaRPr lang="en-US" altLang="ja-JP" sz="1100" dirty="0">
              <a:solidFill>
                <a:prstClr val="black"/>
              </a:solidFill>
              <a:latin typeface="ＭＳ Ｐゴシック"/>
            </a:endParaRPr>
          </a:p>
          <a:p>
            <a:endParaRPr lang="ja-JP" altLang="en-US" sz="1100" u="sng" dirty="0" smtClean="0">
              <a:solidFill>
                <a:prstClr val="black"/>
              </a:solidFill>
              <a:latin typeface="ＭＳ Ｐゴシック"/>
            </a:endParaRPr>
          </a:p>
          <a:p>
            <a:r>
              <a:rPr lang="ja-JP" altLang="en-US" sz="1100" u="sng" dirty="0" smtClean="0">
                <a:solidFill>
                  <a:prstClr val="black"/>
                </a:solidFill>
                <a:latin typeface="ＭＳ Ｐゴシック"/>
              </a:rPr>
              <a:t>■</a:t>
            </a:r>
            <a:r>
              <a:rPr lang="ja-JP" altLang="en-US" sz="1100" u="sng" dirty="0">
                <a:solidFill>
                  <a:prstClr val="black"/>
                </a:solidFill>
                <a:latin typeface="ＭＳ Ｐゴシック"/>
              </a:rPr>
              <a:t>再任用職員の活躍の場づくり</a:t>
            </a:r>
            <a:endParaRPr lang="en-US" altLang="ja-JP" sz="1100" u="sng" dirty="0">
              <a:solidFill>
                <a:prstClr val="black"/>
              </a:solidFill>
              <a:latin typeface="ＭＳ Ｐゴシック"/>
            </a:endParaRPr>
          </a:p>
          <a:p>
            <a:endParaRPr lang="en-US" altLang="ja-JP" sz="1100" u="sng" dirty="0" smtClean="0">
              <a:solidFill>
                <a:prstClr val="black"/>
              </a:solidFill>
              <a:latin typeface="ＭＳ Ｐゴシック"/>
            </a:endParaRPr>
          </a:p>
          <a:p>
            <a:r>
              <a:rPr lang="ja-JP" altLang="en-US" sz="1100" u="sng" dirty="0" smtClean="0">
                <a:solidFill>
                  <a:prstClr val="black"/>
                </a:solidFill>
                <a:latin typeface="ＭＳ Ｐゴシック"/>
              </a:rPr>
              <a:t>■職員が働きやすい環境づくり</a:t>
            </a:r>
            <a:endParaRPr lang="en-US" altLang="ja-JP" sz="1100" u="sng" dirty="0" smtClean="0">
              <a:solidFill>
                <a:prstClr val="black"/>
              </a:solidFill>
              <a:latin typeface="ＭＳ Ｐゴシック"/>
            </a:endParaRPr>
          </a:p>
          <a:p>
            <a:endParaRPr lang="en-US" altLang="ja-JP" sz="1100" u="sng" dirty="0" smtClean="0">
              <a:solidFill>
                <a:prstClr val="black"/>
              </a:solidFill>
              <a:latin typeface="ＭＳ Ｐゴシック"/>
            </a:endParaRPr>
          </a:p>
        </p:txBody>
      </p:sp>
      <p:sp>
        <p:nvSpPr>
          <p:cNvPr id="38" name="正方形/長方形 37"/>
          <p:cNvSpPr/>
          <p:nvPr/>
        </p:nvSpPr>
        <p:spPr>
          <a:xfrm>
            <a:off x="355100" y="1282607"/>
            <a:ext cx="2088233" cy="389335"/>
          </a:xfrm>
          <a:prstGeom prst="rect">
            <a:avLst/>
          </a:prstGeom>
          <a:solidFill>
            <a:schemeClr val="accent4">
              <a:lumMod val="40000"/>
              <a:lumOff val="60000"/>
            </a:schemeClr>
          </a:solidFill>
          <a:ln w="12700">
            <a:solidFill>
              <a:srgbClr val="0070C0"/>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dist"/>
            <a:r>
              <a:rPr lang="ja-JP" altLang="en-US" sz="1100" dirty="0">
                <a:solidFill>
                  <a:prstClr val="black"/>
                </a:solidFill>
              </a:rPr>
              <a:t>マンパワーを最大限発揮できる組織人員体制の構築</a:t>
            </a:r>
          </a:p>
        </p:txBody>
      </p:sp>
      <p:sp>
        <p:nvSpPr>
          <p:cNvPr id="35" name="角丸四角形 34"/>
          <p:cNvSpPr/>
          <p:nvPr/>
        </p:nvSpPr>
        <p:spPr>
          <a:xfrm>
            <a:off x="3009628" y="1124745"/>
            <a:ext cx="2714500" cy="2864710"/>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p:spPr>
        <p:style>
          <a:lnRef idx="2">
            <a:schemeClr val="dk1"/>
          </a:lnRef>
          <a:fillRef idx="1">
            <a:schemeClr val="lt1"/>
          </a:fillRef>
          <a:effectRef idx="0">
            <a:schemeClr val="dk1"/>
          </a:effectRef>
          <a:fontRef idx="minor">
            <a:schemeClr val="dk1"/>
          </a:fontRef>
        </p:style>
        <p:txBody>
          <a:bodyPr lIns="108000" rIns="108000" rtlCol="0" anchor="ctr"/>
          <a:lstStyle/>
          <a:p>
            <a:pPr lvl="1"/>
            <a:endParaRPr lang="en-US" altLang="ja-JP" sz="1100" u="sng" dirty="0">
              <a:solidFill>
                <a:prstClr val="black"/>
              </a:solidFill>
              <a:latin typeface="ＭＳ Ｐゴシック"/>
            </a:endParaRPr>
          </a:p>
          <a:p>
            <a:endParaRPr lang="en-US" altLang="ja-JP" sz="1100" u="sng" dirty="0" smtClean="0">
              <a:solidFill>
                <a:prstClr val="black"/>
              </a:solidFill>
              <a:latin typeface="ＭＳ Ｐゴシック"/>
            </a:endParaRPr>
          </a:p>
          <a:p>
            <a:endParaRPr lang="en-US" altLang="ja-JP" sz="1100" u="sng" dirty="0">
              <a:solidFill>
                <a:prstClr val="black"/>
              </a:solidFill>
              <a:latin typeface="ＭＳ Ｐゴシック"/>
            </a:endParaRPr>
          </a:p>
          <a:p>
            <a:endParaRPr lang="en-US" altLang="ja-JP" sz="1100" u="sng" dirty="0" smtClean="0">
              <a:solidFill>
                <a:prstClr val="black"/>
              </a:solidFill>
              <a:latin typeface="ＭＳ Ｐゴシック"/>
            </a:endParaRPr>
          </a:p>
          <a:p>
            <a:r>
              <a:rPr lang="ja-JP" altLang="en-US" sz="1100" u="sng" dirty="0" smtClean="0">
                <a:solidFill>
                  <a:prstClr val="black"/>
                </a:solidFill>
                <a:latin typeface="ＭＳ Ｐゴシック"/>
              </a:rPr>
              <a:t>■人材</a:t>
            </a:r>
            <a:r>
              <a:rPr lang="ja-JP" altLang="en-US" sz="1100" u="sng" dirty="0">
                <a:solidFill>
                  <a:prstClr val="black"/>
                </a:solidFill>
                <a:latin typeface="ＭＳ Ｐゴシック"/>
              </a:rPr>
              <a:t>の</a:t>
            </a:r>
            <a:r>
              <a:rPr lang="ja-JP" altLang="en-US" sz="1100" u="sng" dirty="0" smtClean="0">
                <a:solidFill>
                  <a:prstClr val="black"/>
                </a:solidFill>
                <a:latin typeface="ＭＳ Ｐゴシック"/>
              </a:rPr>
              <a:t>育成</a:t>
            </a:r>
            <a:endParaRPr lang="en-US" altLang="ja-JP" sz="1100" u="sng" dirty="0" smtClean="0">
              <a:solidFill>
                <a:prstClr val="black"/>
              </a:solidFill>
              <a:latin typeface="ＭＳ Ｐゴシック"/>
            </a:endParaRPr>
          </a:p>
          <a:p>
            <a:endParaRPr lang="en-US" altLang="ja-JP" sz="1100" u="sng" dirty="0" smtClean="0">
              <a:solidFill>
                <a:prstClr val="black"/>
              </a:solidFill>
              <a:latin typeface="ＭＳ Ｐゴシック"/>
            </a:endParaRPr>
          </a:p>
          <a:p>
            <a:r>
              <a:rPr lang="ja-JP" altLang="en-US" sz="1100" u="sng" dirty="0" smtClean="0">
                <a:solidFill>
                  <a:prstClr val="black"/>
                </a:solidFill>
                <a:latin typeface="ＭＳ Ｐゴシック"/>
              </a:rPr>
              <a:t>■組織横断のネットワーク</a:t>
            </a:r>
            <a:endParaRPr lang="en-US" altLang="ja-JP" sz="1100" u="sng" dirty="0" smtClean="0">
              <a:solidFill>
                <a:prstClr val="black"/>
              </a:solidFill>
              <a:latin typeface="ＭＳ Ｐゴシック"/>
            </a:endParaRPr>
          </a:p>
          <a:p>
            <a:r>
              <a:rPr lang="ja-JP" altLang="en-US" sz="1100" dirty="0" smtClean="0">
                <a:solidFill>
                  <a:prstClr val="black"/>
                </a:solidFill>
                <a:latin typeface="ＭＳ Ｐゴシック"/>
              </a:rPr>
              <a:t>・勉強会、プレゼンテーション等を通じ</a:t>
            </a:r>
          </a:p>
          <a:p>
            <a:r>
              <a:rPr lang="ja-JP" altLang="en-US" sz="1100" dirty="0">
                <a:solidFill>
                  <a:prstClr val="black"/>
                </a:solidFill>
                <a:latin typeface="ＭＳ Ｐゴシック"/>
              </a:rPr>
              <a:t>　</a:t>
            </a:r>
            <a:r>
              <a:rPr lang="ja-JP" altLang="en-US" sz="1100" dirty="0" err="1" smtClean="0">
                <a:solidFill>
                  <a:prstClr val="black"/>
                </a:solidFill>
                <a:latin typeface="ＭＳ Ｐゴシック"/>
              </a:rPr>
              <a:t>た</a:t>
            </a:r>
            <a:r>
              <a:rPr lang="ja-JP" altLang="en-US" sz="1100" dirty="0" smtClean="0">
                <a:solidFill>
                  <a:prstClr val="black"/>
                </a:solidFill>
                <a:latin typeface="ＭＳ Ｐゴシック"/>
              </a:rPr>
              <a:t>部局間交流、職員間交流を活性</a:t>
            </a:r>
          </a:p>
          <a:p>
            <a:r>
              <a:rPr lang="ja-JP" altLang="en-US" sz="1100" dirty="0">
                <a:solidFill>
                  <a:prstClr val="black"/>
                </a:solidFill>
                <a:latin typeface="ＭＳ Ｐゴシック"/>
              </a:rPr>
              <a:t>　</a:t>
            </a:r>
            <a:r>
              <a:rPr lang="ja-JP" altLang="en-US" sz="1100" dirty="0" err="1" smtClean="0">
                <a:solidFill>
                  <a:prstClr val="black"/>
                </a:solidFill>
                <a:latin typeface="ＭＳ Ｐゴシック"/>
              </a:rPr>
              <a:t>化する</a:t>
            </a:r>
            <a:endParaRPr lang="en-US" altLang="ja-JP" sz="1100" dirty="0" smtClean="0">
              <a:solidFill>
                <a:prstClr val="black"/>
              </a:solidFill>
              <a:latin typeface="ＭＳ Ｐゴシック"/>
            </a:endParaRPr>
          </a:p>
          <a:p>
            <a:endParaRPr lang="en-US" altLang="ja-JP" sz="1100" u="sng" dirty="0" smtClean="0">
              <a:solidFill>
                <a:prstClr val="black"/>
              </a:solidFill>
              <a:latin typeface="ＭＳ Ｐゴシック"/>
            </a:endParaRPr>
          </a:p>
          <a:p>
            <a:r>
              <a:rPr lang="ja-JP" altLang="en-US" sz="1100" u="sng" dirty="0" smtClean="0">
                <a:solidFill>
                  <a:prstClr val="black"/>
                </a:solidFill>
                <a:latin typeface="ＭＳ Ｐゴシック"/>
              </a:rPr>
              <a:t>■実効ある提案制度</a:t>
            </a:r>
            <a:endParaRPr lang="en-US" altLang="ja-JP" sz="1100" u="sng" dirty="0" smtClean="0">
              <a:solidFill>
                <a:prstClr val="black"/>
              </a:solidFill>
              <a:latin typeface="ＭＳ Ｐゴシック"/>
            </a:endParaRPr>
          </a:p>
          <a:p>
            <a:r>
              <a:rPr lang="ja-JP" altLang="en-US" sz="1100" dirty="0" smtClean="0">
                <a:solidFill>
                  <a:prstClr val="black"/>
                </a:solidFill>
                <a:latin typeface="ＭＳ Ｐゴシック"/>
              </a:rPr>
              <a:t>・職員提案による業務効率化の取組</a:t>
            </a:r>
          </a:p>
          <a:p>
            <a:r>
              <a:rPr lang="ja-JP" altLang="en-US" sz="1100" dirty="0">
                <a:solidFill>
                  <a:prstClr val="black"/>
                </a:solidFill>
                <a:latin typeface="ＭＳ Ｐゴシック"/>
              </a:rPr>
              <a:t>　</a:t>
            </a:r>
            <a:r>
              <a:rPr lang="ja-JP" altLang="en-US" sz="1100" dirty="0" smtClean="0">
                <a:solidFill>
                  <a:prstClr val="black"/>
                </a:solidFill>
                <a:latin typeface="ＭＳ Ｐゴシック"/>
              </a:rPr>
              <a:t>み等を組織で共有する</a:t>
            </a:r>
            <a:endParaRPr lang="ja-JP" altLang="en-US" sz="1100" i="1" dirty="0">
              <a:solidFill>
                <a:prstClr val="black"/>
              </a:solidFill>
              <a:latin typeface="ＭＳ Ｐゴシック"/>
            </a:endParaRPr>
          </a:p>
          <a:p>
            <a:endParaRPr lang="ja-JP" altLang="en-US" sz="1200" dirty="0">
              <a:solidFill>
                <a:prstClr val="black"/>
              </a:solidFill>
            </a:endParaRPr>
          </a:p>
          <a:p>
            <a:r>
              <a:rPr lang="ja-JP" altLang="en-US" sz="1200" dirty="0">
                <a:solidFill>
                  <a:prstClr val="black"/>
                </a:solidFill>
              </a:rPr>
              <a:t>　　　　</a:t>
            </a:r>
          </a:p>
        </p:txBody>
      </p:sp>
      <p:sp>
        <p:nvSpPr>
          <p:cNvPr id="36" name="正方形/長方形 35"/>
          <p:cNvSpPr/>
          <p:nvPr/>
        </p:nvSpPr>
        <p:spPr>
          <a:xfrm>
            <a:off x="3444936" y="1317899"/>
            <a:ext cx="1916749" cy="318749"/>
          </a:xfrm>
          <a:prstGeom prst="rect">
            <a:avLst/>
          </a:prstGeom>
          <a:solidFill>
            <a:schemeClr val="accent4">
              <a:lumMod val="40000"/>
              <a:lumOff val="60000"/>
            </a:schemeClr>
          </a:solidFill>
          <a:ln w="12700">
            <a:solidFill>
              <a:srgbClr val="0070C0"/>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dirty="0">
                <a:solidFill>
                  <a:prstClr val="black"/>
                </a:solidFill>
              </a:rPr>
              <a:t>能力・モチベーションの向上</a:t>
            </a:r>
          </a:p>
        </p:txBody>
      </p:sp>
      <p:sp>
        <p:nvSpPr>
          <p:cNvPr id="24" name="正方形/長方形 23"/>
          <p:cNvSpPr/>
          <p:nvPr/>
        </p:nvSpPr>
        <p:spPr>
          <a:xfrm>
            <a:off x="266912" y="711746"/>
            <a:ext cx="2264607" cy="294729"/>
          </a:xfrm>
          <a:prstGeom prst="rect">
            <a:avLst/>
          </a:prstGeom>
          <a:solidFill>
            <a:schemeClr val="accent6">
              <a:lumMod val="40000"/>
              <a:lumOff val="60000"/>
            </a:schemeClr>
          </a:solidFill>
          <a:ln w="12700">
            <a:solidFill>
              <a:schemeClr val="tx1"/>
            </a:solidFill>
          </a:ln>
          <a:effectLst>
            <a:innerShdw blurRad="63500" dist="50800" dir="5400000">
              <a:prstClr val="black">
                <a:alpha val="50000"/>
              </a:prstClr>
            </a:innerShdw>
          </a:effectLst>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solidFill>
                  <a:prstClr val="black"/>
                </a:solidFill>
              </a:rPr>
              <a:t>組織活力の向上の</a:t>
            </a:r>
            <a:r>
              <a:rPr lang="ja-JP" altLang="en-US" sz="1200" b="1" dirty="0" smtClean="0">
                <a:solidFill>
                  <a:prstClr val="black"/>
                </a:solidFill>
              </a:rPr>
              <a:t>イメージ</a:t>
            </a:r>
            <a:endParaRPr lang="ja-JP" altLang="en-US" sz="1200" b="1" dirty="0">
              <a:solidFill>
                <a:prstClr val="black"/>
              </a:solidFill>
            </a:endParaRPr>
          </a:p>
        </p:txBody>
      </p:sp>
      <p:grpSp>
        <p:nvGrpSpPr>
          <p:cNvPr id="8" name="グループ化 7"/>
          <p:cNvGrpSpPr/>
          <p:nvPr/>
        </p:nvGrpSpPr>
        <p:grpSpPr>
          <a:xfrm>
            <a:off x="6390472" y="1328947"/>
            <a:ext cx="1648597" cy="5184576"/>
            <a:chOff x="6486348" y="4022813"/>
            <a:chExt cx="1589130" cy="2546689"/>
          </a:xfrm>
        </p:grpSpPr>
        <p:sp>
          <p:nvSpPr>
            <p:cNvPr id="47" name="角丸四角形 46"/>
            <p:cNvSpPr/>
            <p:nvPr/>
          </p:nvSpPr>
          <p:spPr>
            <a:xfrm>
              <a:off x="6486348" y="4022813"/>
              <a:ext cx="1589130" cy="2546689"/>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400" dirty="0">
                <a:solidFill>
                  <a:prstClr val="black"/>
                </a:solidFill>
              </a:endParaRPr>
            </a:p>
            <a:p>
              <a:pPr algn="ctr"/>
              <a:endParaRPr lang="ja-JP" altLang="en-US" sz="1400" dirty="0">
                <a:solidFill>
                  <a:prstClr val="black"/>
                </a:solidFill>
              </a:endParaRPr>
            </a:p>
            <a:p>
              <a:pPr algn="ctr"/>
              <a:endParaRPr lang="ja-JP" altLang="en-US" sz="1400" dirty="0">
                <a:solidFill>
                  <a:prstClr val="black"/>
                </a:solidFill>
              </a:endParaRPr>
            </a:p>
            <a:p>
              <a:pPr algn="ctr"/>
              <a:endParaRPr lang="ja-JP" altLang="en-US" sz="1400" dirty="0">
                <a:solidFill>
                  <a:prstClr val="black"/>
                </a:solidFill>
              </a:endParaRPr>
            </a:p>
          </p:txBody>
        </p:sp>
        <p:grpSp>
          <p:nvGrpSpPr>
            <p:cNvPr id="7" name="グループ化 6"/>
            <p:cNvGrpSpPr/>
            <p:nvPr/>
          </p:nvGrpSpPr>
          <p:grpSpPr>
            <a:xfrm>
              <a:off x="6631605" y="4168004"/>
              <a:ext cx="1298612" cy="2271407"/>
              <a:chOff x="6615631" y="3821889"/>
              <a:chExt cx="1298612" cy="2271407"/>
            </a:xfrm>
          </p:grpSpPr>
          <p:grpSp>
            <p:nvGrpSpPr>
              <p:cNvPr id="48" name="グループ化 47"/>
              <p:cNvGrpSpPr/>
              <p:nvPr/>
            </p:nvGrpSpPr>
            <p:grpSpPr>
              <a:xfrm>
                <a:off x="6615631" y="3821889"/>
                <a:ext cx="1298612" cy="1481222"/>
                <a:chOff x="7175464" y="2825003"/>
                <a:chExt cx="1220792" cy="1280587"/>
              </a:xfrm>
              <a:solidFill>
                <a:schemeClr val="accent4"/>
              </a:solidFill>
            </p:grpSpPr>
            <p:sp>
              <p:nvSpPr>
                <p:cNvPr id="49" name="角丸四角形 48"/>
                <p:cNvSpPr/>
                <p:nvPr/>
              </p:nvSpPr>
              <p:spPr>
                <a:xfrm>
                  <a:off x="7175464" y="2825003"/>
                  <a:ext cx="1220792" cy="598466"/>
                </a:xfrm>
                <a:prstGeom prst="roundRect">
                  <a:avLst>
                    <a:gd name="adj" fmla="val 25397"/>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prstClr val="white"/>
                      </a:solidFill>
                    </a:rPr>
                    <a:t>創造性の発揮</a:t>
                  </a:r>
                </a:p>
              </p:txBody>
            </p:sp>
            <p:sp>
              <p:nvSpPr>
                <p:cNvPr id="51" name="角丸四角形 50"/>
                <p:cNvSpPr/>
                <p:nvPr/>
              </p:nvSpPr>
              <p:spPr>
                <a:xfrm>
                  <a:off x="7175464" y="3501420"/>
                  <a:ext cx="1220792" cy="604170"/>
                </a:xfrm>
                <a:prstGeom prst="roundRect">
                  <a:avLst>
                    <a:gd name="adj" fmla="val 20253"/>
                  </a:avLst>
                </a:prstGeom>
                <a:grp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prstClr val="white"/>
                      </a:solidFill>
                    </a:rPr>
                    <a:t>業　務　改　</a:t>
                  </a:r>
                  <a:r>
                    <a:rPr lang="ja-JP" altLang="en-US" sz="1100" b="1" dirty="0" smtClean="0">
                      <a:solidFill>
                        <a:prstClr val="white"/>
                      </a:solidFill>
                    </a:rPr>
                    <a:t>革</a:t>
                  </a:r>
                  <a:endParaRPr lang="en-US" altLang="ja-JP" sz="1100" b="1" dirty="0" smtClean="0">
                    <a:solidFill>
                      <a:prstClr val="white"/>
                    </a:solidFill>
                  </a:endParaRPr>
                </a:p>
                <a:p>
                  <a:pPr algn="ctr"/>
                  <a:endParaRPr lang="en-US" altLang="ja-JP" sz="1050" b="1" dirty="0">
                    <a:solidFill>
                      <a:prstClr val="white"/>
                    </a:solidFill>
                  </a:endParaRPr>
                </a:p>
                <a:p>
                  <a:r>
                    <a:rPr lang="ja-JP" altLang="en-US" sz="1050" dirty="0" smtClean="0">
                      <a:solidFill>
                        <a:prstClr val="white"/>
                      </a:solidFill>
                    </a:rPr>
                    <a:t>　・</a:t>
                  </a:r>
                  <a:r>
                    <a:rPr lang="ja-JP" altLang="en-US" sz="1050" dirty="0">
                      <a:solidFill>
                        <a:prstClr val="white"/>
                      </a:solidFill>
                    </a:rPr>
                    <a:t>効率化</a:t>
                  </a:r>
                  <a:endParaRPr lang="en-US" altLang="ja-JP" sz="1050" dirty="0">
                    <a:solidFill>
                      <a:prstClr val="white"/>
                    </a:solidFill>
                  </a:endParaRPr>
                </a:p>
                <a:p>
                  <a:r>
                    <a:rPr lang="ja-JP" altLang="en-US" sz="1050" dirty="0" smtClean="0">
                      <a:solidFill>
                        <a:prstClr val="white"/>
                      </a:solidFill>
                    </a:rPr>
                    <a:t>　・</a:t>
                  </a:r>
                  <a:r>
                    <a:rPr lang="ja-JP" altLang="en-US" sz="1050" dirty="0">
                      <a:solidFill>
                        <a:prstClr val="white"/>
                      </a:solidFill>
                    </a:rPr>
                    <a:t>サービス向上</a:t>
                  </a:r>
                </a:p>
              </p:txBody>
            </p:sp>
          </p:grpSp>
          <p:sp>
            <p:nvSpPr>
              <p:cNvPr id="25" name="角丸四角形 24"/>
              <p:cNvSpPr/>
              <p:nvPr/>
            </p:nvSpPr>
            <p:spPr>
              <a:xfrm>
                <a:off x="6615631" y="5404908"/>
                <a:ext cx="1298611" cy="688388"/>
              </a:xfrm>
              <a:prstGeom prst="roundRect">
                <a:avLst>
                  <a:gd name="adj" fmla="val 25397"/>
                </a:avLst>
              </a:prstGeom>
              <a:solidFill>
                <a:schemeClr val="accent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100" b="1" dirty="0">
                    <a:solidFill>
                      <a:prstClr val="white"/>
                    </a:solidFill>
                  </a:rPr>
                  <a:t>内部統制の充実</a:t>
                </a:r>
              </a:p>
            </p:txBody>
          </p:sp>
        </p:grpSp>
      </p:grpSp>
      <p:sp>
        <p:nvSpPr>
          <p:cNvPr id="30" name="角丸四角形 29"/>
          <p:cNvSpPr/>
          <p:nvPr/>
        </p:nvSpPr>
        <p:spPr>
          <a:xfrm>
            <a:off x="8514003" y="2559319"/>
            <a:ext cx="600075" cy="2860272"/>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p:spPr>
        <p:style>
          <a:lnRef idx="2">
            <a:schemeClr val="dk1"/>
          </a:lnRef>
          <a:fillRef idx="1">
            <a:schemeClr val="lt1"/>
          </a:fillRef>
          <a:effectRef idx="0">
            <a:schemeClr val="dk1"/>
          </a:effectRef>
          <a:fontRef idx="minor">
            <a:schemeClr val="dk1"/>
          </a:fontRef>
        </p:style>
        <p:txBody>
          <a:bodyPr vert="eaVert" lIns="72000" tIns="72000" rIns="144000" bIns="72000" rtlCol="0" anchor="ctr" anchorCtr="0"/>
          <a:lstStyle/>
          <a:p>
            <a:pPr algn="dist">
              <a:lnSpc>
                <a:spcPct val="0"/>
              </a:lnSpc>
            </a:pPr>
            <a:endParaRPr lang="en-US" altLang="ja-JP" sz="1100" b="1" dirty="0" smtClean="0">
              <a:solidFill>
                <a:prstClr val="black"/>
              </a:solidFill>
            </a:endParaRPr>
          </a:p>
          <a:p>
            <a:pPr algn="dist">
              <a:lnSpc>
                <a:spcPct val="0"/>
              </a:lnSpc>
            </a:pPr>
            <a:endParaRPr lang="en-US" altLang="ja-JP" sz="1100" b="1" dirty="0">
              <a:solidFill>
                <a:prstClr val="black"/>
              </a:solidFill>
            </a:endParaRPr>
          </a:p>
          <a:p>
            <a:pPr algn="dist">
              <a:lnSpc>
                <a:spcPct val="0"/>
              </a:lnSpc>
            </a:pPr>
            <a:r>
              <a:rPr lang="ja-JP" altLang="en-US" sz="1100" b="1" dirty="0" smtClean="0">
                <a:solidFill>
                  <a:prstClr val="black"/>
                </a:solidFill>
              </a:rPr>
              <a:t>自律的な改革を支える体制の構築</a:t>
            </a:r>
            <a:endParaRPr lang="ja-JP" altLang="en-US" sz="1100" dirty="0">
              <a:solidFill>
                <a:prstClr val="black"/>
              </a:solidFill>
            </a:endParaRPr>
          </a:p>
        </p:txBody>
      </p:sp>
      <p:sp>
        <p:nvSpPr>
          <p:cNvPr id="9" name="右矢印 8"/>
          <p:cNvSpPr/>
          <p:nvPr/>
        </p:nvSpPr>
        <p:spPr>
          <a:xfrm>
            <a:off x="8166305" y="3406276"/>
            <a:ext cx="271314" cy="1166358"/>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1" name="グループ化 10"/>
          <p:cNvGrpSpPr/>
          <p:nvPr/>
        </p:nvGrpSpPr>
        <p:grpSpPr>
          <a:xfrm>
            <a:off x="5856557" y="2369095"/>
            <a:ext cx="405296" cy="3208082"/>
            <a:chOff x="5635724" y="2168860"/>
            <a:chExt cx="405296" cy="2414233"/>
          </a:xfrm>
        </p:grpSpPr>
        <p:sp>
          <p:nvSpPr>
            <p:cNvPr id="44" name="二等辺三角形 43"/>
            <p:cNvSpPr/>
            <p:nvPr/>
          </p:nvSpPr>
          <p:spPr>
            <a:xfrm rot="5400000">
              <a:off x="4661980" y="3204053"/>
              <a:ext cx="2414233" cy="343847"/>
            </a:xfrm>
            <a:prstGeom prst="triangle">
              <a:avLst/>
            </a:prstGeom>
            <a:gradFill flip="none" rotWithShape="1">
              <a:gsLst>
                <a:gs pos="0">
                  <a:schemeClr val="bg2"/>
                </a:gs>
                <a:gs pos="88000">
                  <a:schemeClr val="bg2">
                    <a:lumMod val="75000"/>
                    <a:shade val="67500"/>
                    <a:satMod val="115000"/>
                  </a:schemeClr>
                </a:gs>
                <a:gs pos="100000">
                  <a:schemeClr val="bg2">
                    <a:lumMod val="75000"/>
                    <a:shade val="100000"/>
                    <a:satMod val="115000"/>
                  </a:schemeClr>
                </a:gs>
              </a:gsLst>
              <a:lin ang="162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テキスト ボックス 9"/>
            <p:cNvSpPr txBox="1"/>
            <p:nvPr/>
          </p:nvSpPr>
          <p:spPr>
            <a:xfrm>
              <a:off x="5635724" y="2919487"/>
              <a:ext cx="353943" cy="1090648"/>
            </a:xfrm>
            <a:prstGeom prst="rect">
              <a:avLst/>
            </a:prstGeom>
            <a:noFill/>
          </p:spPr>
          <p:txBody>
            <a:bodyPr vert="eaVert" wrap="square" rtlCol="0">
              <a:spAutoFit/>
            </a:bodyPr>
            <a:lstStyle/>
            <a:p>
              <a:r>
                <a:rPr lang="ja-JP" altLang="en-US" sz="1100" b="1" dirty="0" smtClean="0">
                  <a:solidFill>
                    <a:prstClr val="black"/>
                  </a:solidFill>
                </a:rPr>
                <a:t>マンパワーのシフト</a:t>
              </a:r>
              <a:endParaRPr lang="ja-JP" altLang="en-US" sz="1100" b="1" dirty="0">
                <a:solidFill>
                  <a:prstClr val="black"/>
                </a:solidFill>
              </a:endParaRPr>
            </a:p>
          </p:txBody>
        </p:sp>
      </p:grpSp>
      <p:sp>
        <p:nvSpPr>
          <p:cNvPr id="26" name="正方形/長方形 2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60</a:t>
            </a:fld>
            <a:endParaRPr lang="ja-JP" altLang="en-US" dirty="0">
              <a:solidFill>
                <a:prstClr val="black"/>
              </a:solidFill>
            </a:endParaRPr>
          </a:p>
        </p:txBody>
      </p:sp>
    </p:spTree>
    <p:extLst>
      <p:ext uri="{BB962C8B-B14F-4D97-AF65-F5344CB8AC3E}">
        <p14:creationId xmlns:p14="http://schemas.microsoft.com/office/powerpoint/2010/main" val="20355702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マンパワーを最大限発揮できる組織人員体制の構築</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61</a:t>
            </a:fld>
            <a:endParaRPr lang="ja-JP" altLang="en-US" dirty="0">
              <a:solidFill>
                <a:prstClr val="black"/>
              </a:solidFill>
            </a:endParaRPr>
          </a:p>
        </p:txBody>
      </p:sp>
      <p:sp>
        <p:nvSpPr>
          <p:cNvPr id="6" name="正方形/長方形 5"/>
          <p:cNvSpPr/>
          <p:nvPr/>
        </p:nvSpPr>
        <p:spPr>
          <a:xfrm>
            <a:off x="323528" y="2276872"/>
            <a:ext cx="8820472" cy="4278094"/>
          </a:xfrm>
          <a:prstGeom prst="rect">
            <a:avLst/>
          </a:prstGeom>
        </p:spPr>
        <p:txBody>
          <a:bodyPr wrap="square">
            <a:spAutoFit/>
          </a:bodyPr>
          <a:lstStyle/>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将来</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を見据えた組織人員体制の検討</a:t>
            </a: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将来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の職員の年齢構成や若手職員のマネジメント能力の向上と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いった観点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、府の組織体制のあり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方を検討します。また、引き続き、効率化に努めつつ、危機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管理事象への適切な対応や内部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統制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の充実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知識</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・技術や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ノウハウ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の伝承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といった新たな課題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にも適切</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に対応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できる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組織人員体制の整備に向けた取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組みを進めます。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自律型「人財」の採用</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年度の採用試験から取り組んでいる採用戦略に基づく職員の採用状況について、検証を行い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必要に応じて改善します。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求める人材像</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多様な価値観を尊重し、改革マインドを持ってチャレンジする自律型の人財</a:t>
            </a: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再任用職員の活躍の場づくり</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再任用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職員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のもつ知識・技術やノウハウを活用できるような仕組みづくりについて検討します。　</a:t>
            </a: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職員</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が働きやすい環境づくり</a:t>
            </a: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柔軟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な働き方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時差勤務の弾力化等、職員の状況に応じた柔軟な働き方を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検討します。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子</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育て中の職員へのサポート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子育ての経験者である先輩職員が、子育て期（出生前～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小学校</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低学年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の後輩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職員にサポート（メンターなど）を行うことができる仕組みを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検討します。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ワークライフバランス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の推進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育児休業、介護休暇等の休業中の職員に対し、円滑な職場復帰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支援、業務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情報提供・能力開発等を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検討します。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619126" y="1196752"/>
            <a:ext cx="8137438" cy="1080120"/>
          </a:xfrm>
          <a:prstGeom prst="round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2" name="表 1"/>
          <p:cNvGraphicFramePr>
            <a:graphicFrameLocks noGrp="1"/>
          </p:cNvGraphicFramePr>
          <p:nvPr>
            <p:extLst>
              <p:ext uri="{D42A27DB-BD31-4B8C-83A1-F6EECF244321}">
                <p14:modId xmlns:p14="http://schemas.microsoft.com/office/powerpoint/2010/main" val="2159575094"/>
              </p:ext>
            </p:extLst>
          </p:nvPr>
        </p:nvGraphicFramePr>
        <p:xfrm>
          <a:off x="247650" y="1238250"/>
          <a:ext cx="8667750" cy="904875"/>
        </p:xfrm>
        <a:graphic>
          <a:graphicData uri="http://schemas.openxmlformats.org/drawingml/2006/table">
            <a:tbl>
              <a:tblPr/>
              <a:tblGrid>
                <a:gridCol w="8667750"/>
              </a:tblGrid>
              <a:tr h="904875">
                <a:tc>
                  <a:txBody>
                    <a:bodyPr/>
                    <a:lstStyle/>
                    <a:p>
                      <a:pPr indent="-252000"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組織として、新たな課題に的確に対応し、最大のパフォーマンスを発揮することができるよう、職員が働きや</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すい環境づくりを進めるとともに、求める人材を適切に確保し、女性職員や再任用職員をはじめ、府庁の</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25200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様々な人材を最大限活用することにより、必要な組織人員体制を整え、自律的な改革を進めます。</a:t>
                      </a:r>
                      <a:endParaRPr kumimoji="1" lang="ja-JP" altLang="en-US" sz="1600" dirty="0">
                        <a:solidFill>
                          <a:schemeClr val="tx1"/>
                        </a:solidFill>
                      </a:endParaRPr>
                    </a:p>
                  </a:txBody>
                  <a:tcPr>
                    <a:lnL w="9525" cmpd="sng">
                      <a:solidFill>
                        <a:schemeClr val="tx1"/>
                      </a:solidFill>
                      <a:prstDash val="solid"/>
                    </a:lnL>
                    <a:lnR w="9525" cmpd="sng">
                      <a:solidFill>
                        <a:schemeClr val="tx1"/>
                      </a:solidFill>
                      <a:prstDash val="solid"/>
                    </a:lnR>
                    <a:lnT w="9525" cmpd="sng">
                      <a:solidFill>
                        <a:schemeClr val="tx1"/>
                      </a:solidFill>
                      <a:prstDash val="solid"/>
                    </a:lnT>
                    <a:lnB w="9525" cmpd="sng">
                      <a:solidFill>
                        <a:schemeClr val="tx1"/>
                      </a:solidFill>
                      <a:prstDash val="solid"/>
                    </a:lnB>
                  </a:tcPr>
                </a:tc>
              </a:tr>
            </a:tbl>
          </a:graphicData>
        </a:graphic>
      </p:graphicFrame>
    </p:spTree>
    <p:extLst>
      <p:ext uri="{BB962C8B-B14F-4D97-AF65-F5344CB8AC3E}">
        <p14:creationId xmlns:p14="http://schemas.microsoft.com/office/powerpoint/2010/main" val="11340449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p>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能力・モチベーションの向上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62</a:t>
            </a:fld>
            <a:endParaRPr lang="ja-JP" altLang="en-US" dirty="0">
              <a:solidFill>
                <a:prstClr val="black"/>
              </a:solidFill>
            </a:endParaRPr>
          </a:p>
        </p:txBody>
      </p:sp>
      <p:sp>
        <p:nvSpPr>
          <p:cNvPr id="6" name="正方形/長方形 5"/>
          <p:cNvSpPr/>
          <p:nvPr/>
        </p:nvSpPr>
        <p:spPr>
          <a:xfrm>
            <a:off x="179512" y="2132856"/>
            <a:ext cx="8901088" cy="3985706"/>
          </a:xfrm>
          <a:prstGeom prst="rect">
            <a:avLst/>
          </a:prstGeom>
        </p:spPr>
        <p:txBody>
          <a:bodyPr wrap="square">
            <a:spAutoFit/>
          </a:bodyPr>
          <a:lstStyle/>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人材</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育成</a:t>
            </a: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実務経験を通じた能力開発</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(OJT)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を中心に行うとともに、現場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主義の人事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配置等（人的マネジメン</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ト）に加え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、行政課題の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高度化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、複雑化に対応する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ため、引き続き職員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の専門的知識や経験を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最大限</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活用した人事ローテーション、キャリアアップを行います。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人的資源マネジメント（平成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月）から抜粋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defTabSz="647700">
              <a:spcBef>
                <a:spcPct val="0"/>
              </a:spcBef>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・現場主義の人事配置、異動ルールの実現等（市町村・民間との人事交流、キャリア形成の支援等）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・チャレンジ意欲を高揚させる異動制度の充実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tabLst>
                <a:tab pos="8256588" algn="r"/>
              </a:tabLst>
              <a:defRPr/>
            </a:pPr>
            <a:endParaRPr lang="ja-JP" altLang="en-US" sz="13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組織</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横断の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ネットワーク</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部局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長マネジメントによる部局間交流、職種間交流（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勉強会、プレゼンテーション機会等）を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通じ、</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力の研鑽</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と幅広い視点・視野から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の企画力、判断力等を高めます。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実効</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ある提案制度</a:t>
            </a: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職員提案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による業務効率化の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取組み等を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組織的に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共有し、業務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へ反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映する取組みを強化します。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7" name="角丸四角形 6"/>
          <p:cNvSpPr/>
          <p:nvPr/>
        </p:nvSpPr>
        <p:spPr>
          <a:xfrm>
            <a:off x="647700" y="1268760"/>
            <a:ext cx="8097058" cy="1080120"/>
          </a:xfrm>
          <a:prstGeom prst="round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2" name="表 1"/>
          <p:cNvGraphicFramePr>
            <a:graphicFrameLocks noGrp="1"/>
          </p:cNvGraphicFramePr>
          <p:nvPr>
            <p:extLst>
              <p:ext uri="{D42A27DB-BD31-4B8C-83A1-F6EECF244321}">
                <p14:modId xmlns:p14="http://schemas.microsoft.com/office/powerpoint/2010/main" val="1888545620"/>
              </p:ext>
            </p:extLst>
          </p:nvPr>
        </p:nvGraphicFramePr>
        <p:xfrm>
          <a:off x="238125" y="1165880"/>
          <a:ext cx="8743950" cy="822960"/>
        </p:xfrm>
        <a:graphic>
          <a:graphicData uri="http://schemas.openxmlformats.org/drawingml/2006/table">
            <a:tbl>
              <a:tblPr/>
              <a:tblGrid>
                <a:gridCol w="8743950"/>
              </a:tblGrid>
              <a:tr h="788690">
                <a:tc>
                  <a:txBody>
                    <a:bodyPr/>
                    <a:lstStyle/>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員が組織を支え、課題解決に向けて創造性を発揮するためには、個々の職員の能力育成とともに、職員のもつ能力を適切に活用したマネジメントの充実により、さらなる能力開発や戦略的な人材育成につなげ、組織力を向上させます。</a:t>
                      </a:r>
                      <a:endParaRPr kumimoji="1" lang="ja-JP" altLang="en-US" sz="1600" dirty="0">
                        <a:solidFill>
                          <a:schemeClr val="tx1"/>
                        </a:solidFill>
                      </a:endParaRPr>
                    </a:p>
                  </a:txBody>
                  <a:tcPr>
                    <a:lnL w="9525" cmpd="sng">
                      <a:solidFill>
                        <a:schemeClr val="tx1"/>
                      </a:solidFill>
                      <a:prstDash val="solid"/>
                    </a:lnL>
                    <a:lnR w="9525" cmpd="sng">
                      <a:solidFill>
                        <a:schemeClr val="tx1"/>
                      </a:solidFill>
                      <a:prstDash val="solid"/>
                    </a:lnR>
                    <a:lnT w="9525" cmpd="sng">
                      <a:solidFill>
                        <a:schemeClr val="tx1"/>
                      </a:solidFill>
                      <a:prstDash val="solid"/>
                    </a:lnT>
                    <a:lnB w="9525" cmpd="sng">
                      <a:solidFill>
                        <a:schemeClr val="tx1"/>
                      </a:solidFill>
                      <a:prstDash val="solid"/>
                    </a:lnB>
                  </a:tcPr>
                </a:tc>
              </a:tr>
            </a:tbl>
          </a:graphicData>
        </a:graphic>
      </p:graphicFrame>
    </p:spTree>
    <p:extLst>
      <p:ext uri="{BB962C8B-B14F-4D97-AF65-F5344CB8AC3E}">
        <p14:creationId xmlns:p14="http://schemas.microsoft.com/office/powerpoint/2010/main" val="34849416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知的ストックの活用（ナレッジマネジメント）</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63</a:t>
            </a:fld>
            <a:endParaRPr lang="ja-JP" altLang="en-US" dirty="0">
              <a:solidFill>
                <a:prstClr val="black"/>
              </a:solidFill>
            </a:endParaRPr>
          </a:p>
        </p:txBody>
      </p:sp>
      <p:sp>
        <p:nvSpPr>
          <p:cNvPr id="6" name="正方形/長方形 5"/>
          <p:cNvSpPr/>
          <p:nvPr/>
        </p:nvSpPr>
        <p:spPr>
          <a:xfrm>
            <a:off x="323528" y="1834584"/>
            <a:ext cx="8173578" cy="646331"/>
          </a:xfrm>
          <a:prstGeom prst="rect">
            <a:avLst/>
          </a:prstGeom>
        </p:spPr>
        <p:txBody>
          <a:bodyPr wrap="square">
            <a:spAutoFit/>
          </a:bodyPr>
          <a:lstStyle/>
          <a:p>
            <a:pPr defTabSz="647700">
              <a:spcBef>
                <a:spcPct val="0"/>
              </a:spcBef>
              <a:tabLst>
                <a:tab pos="8256588" algn="r"/>
              </a:tabLst>
              <a:defRPr/>
            </a:pP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179512" y="1193808"/>
            <a:ext cx="8901088" cy="792088"/>
          </a:xfrm>
          <a:prstGeom prst="round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7" name="表 6"/>
          <p:cNvGraphicFramePr>
            <a:graphicFrameLocks noGrp="1"/>
          </p:cNvGraphicFramePr>
          <p:nvPr>
            <p:extLst>
              <p:ext uri="{D42A27DB-BD31-4B8C-83A1-F6EECF244321}">
                <p14:modId xmlns:p14="http://schemas.microsoft.com/office/powerpoint/2010/main" val="2515483095"/>
              </p:ext>
            </p:extLst>
          </p:nvPr>
        </p:nvGraphicFramePr>
        <p:xfrm>
          <a:off x="310468" y="1193416"/>
          <a:ext cx="8639175" cy="1310640"/>
        </p:xfrm>
        <a:graphic>
          <a:graphicData uri="http://schemas.openxmlformats.org/drawingml/2006/table">
            <a:tbl>
              <a:tblPr/>
              <a:tblGrid>
                <a:gridCol w="8639175"/>
              </a:tblGrid>
              <a:tr h="933450">
                <a:tc>
                  <a:txBody>
                    <a:bodyPr/>
                    <a:lstStyle/>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職員・組織のもつ知識・ノウハウやネットワークは貴重な知的財産です。これを組織全体で共有化を図り、</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横断的に活用することにより、能力育成をはじめ、効率的、効果的な業務遂行及び創造性の発揮に</a:t>
                      </a:r>
                      <a:r>
                        <a:rPr lang="ja-JP" altLang="en-US" sz="16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つな</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げます。</a:t>
                      </a:r>
                    </a:p>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併せて、チームワークを重視する組織風土へ変革していくことにより、組織全体の強みを束ね、総合力の</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向上をめざします。</a:t>
                      </a:r>
                      <a:endParaRPr kumimoji="1" lang="ja-JP" altLang="en-US" dirty="0"/>
                    </a:p>
                  </a:txBody>
                  <a:tcPr>
                    <a:lnL w="9525" cmpd="sng">
                      <a:solidFill>
                        <a:schemeClr val="tx1"/>
                      </a:solidFill>
                      <a:prstDash val="solid"/>
                    </a:lnL>
                    <a:lnR w="9525" cmpd="sng">
                      <a:solidFill>
                        <a:schemeClr val="tx1"/>
                      </a:solidFill>
                      <a:prstDash val="solid"/>
                    </a:lnR>
                    <a:lnT w="9525" cmpd="sng">
                      <a:solidFill>
                        <a:schemeClr val="tx1"/>
                      </a:solidFill>
                      <a:prstDash val="solid"/>
                    </a:lnT>
                    <a:lnB w="9525" cmpd="sng">
                      <a:solidFill>
                        <a:schemeClr val="tx1"/>
                      </a:solidFill>
                      <a:prstDash val="solid"/>
                    </a:lnB>
                  </a:tcPr>
                </a:tc>
              </a:tr>
            </a:tbl>
          </a:graphicData>
        </a:graphic>
      </p:graphicFrame>
      <p:sp>
        <p:nvSpPr>
          <p:cNvPr id="17" name="正方形/長方形 16"/>
          <p:cNvSpPr/>
          <p:nvPr/>
        </p:nvSpPr>
        <p:spPr>
          <a:xfrm>
            <a:off x="179513" y="2636912"/>
            <a:ext cx="8964488" cy="338554"/>
          </a:xfrm>
          <a:prstGeom prst="rect">
            <a:avLst/>
          </a:prstGeom>
        </p:spPr>
        <p:txBody>
          <a:bodyPr wrap="square">
            <a:spAutoFit/>
          </a:bodyPr>
          <a:lstStyle/>
          <a:p>
            <a:pPr indent="-252000" defTabSz="647700">
              <a:spcBef>
                <a:spcPct val="0"/>
              </a:spcBef>
              <a:tabLst>
                <a:tab pos="8256588" algn="r"/>
              </a:tabLst>
              <a:defRPr/>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323527" y="2806189"/>
            <a:ext cx="8568953" cy="3388162"/>
          </a:xfrm>
          <a:prstGeom prst="roundRect">
            <a:avLst/>
          </a:prstGeom>
          <a:ln w="19050">
            <a:solidFill>
              <a:schemeClr val="tx1"/>
            </a:solidFill>
            <a:prstDash val="sysDot"/>
          </a:ln>
        </p:spPr>
        <p:txBody>
          <a:bodyPr wrap="square">
            <a:spAutoFit/>
          </a:bodyPr>
          <a:lstStyle/>
          <a:p>
            <a:pPr defTabSz="647700">
              <a:spcBef>
                <a:spcPct val="0"/>
              </a:spcBef>
              <a:tabLst>
                <a:tab pos="8256588" algn="r"/>
              </a:tabLst>
              <a:defRPr/>
            </a:pP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内容</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647700">
              <a:spcBef>
                <a:spcPct val="0"/>
              </a:spcBef>
              <a:tabLst>
                <a:tab pos="8256588" algn="r"/>
              </a:tabLs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知識</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、ノウハウの継承</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フロー、マニュアルの継続的な改善を徹底するとともに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、「共有フォルダ」等</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で所属・部局・庁内で</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共有し、効率的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で効果的</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業務遂行</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を図る。また汎用性の高いデータ等についても、庁内で有効に活用する。</a:t>
            </a:r>
          </a:p>
          <a:p>
            <a:pPr defTabSz="647700">
              <a:spcBef>
                <a:spcPct val="0"/>
              </a:spcBef>
              <a:tabLst>
                <a:tab pos="8256588" algn="r"/>
              </a:tabLs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先進的</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事例の共有</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先進的</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事例やリスク対応実例など「困った時」に役に立つ情報をアーカイブとして順次データベース化し</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、所属・部局・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庁内で</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共有することにより、課題を効率的、効果的に解決する。</a:t>
            </a:r>
          </a:p>
          <a:p>
            <a:pPr defTabSz="647700">
              <a:spcBef>
                <a:spcPct val="0"/>
              </a:spcBef>
              <a:tabLst>
                <a:tab pos="8256588" algn="r"/>
              </a:tabLs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アドバイザー</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庁内の専門知識を有する職員に</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アドバイス等を受けることができるしくみ）</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庁内</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専門家（エキスパート）</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等によりアドバイスを受けるしくみをつくり、ノウハウを最大限</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に活用する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defTabSz="647700">
              <a:spcBef>
                <a:spcPct val="0"/>
              </a:spcBef>
              <a:tabLst>
                <a:tab pos="8256588" algn="r"/>
              </a:tabLs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ネットワーク</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連携などにおいて、全部局の対外的ネットワークを相互に活用することで、効果的な事業展開に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つなげる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647700">
              <a:spcBef>
                <a:spcPct val="0"/>
              </a:spcBef>
              <a:tabLst>
                <a:tab pos="8256588" algn="r"/>
              </a:tabLs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バーチャル</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WG</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電子会議など）　</a:t>
            </a:r>
          </a:p>
          <a:p>
            <a:pPr defTabSz="647700">
              <a:spcBef>
                <a:spcPct val="0"/>
              </a:spcBef>
              <a:tabLst>
                <a:tab pos="8256588" algn="r"/>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部局、他課の関係者や経験者</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を利用したオープン型の意見交換等を行い、企画立案</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や業務改革</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サービスの向上等</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）に向けた検討</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のサポート機能とする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603650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二等辺三角形 34"/>
          <p:cNvSpPr/>
          <p:nvPr/>
        </p:nvSpPr>
        <p:spPr>
          <a:xfrm rot="10800000">
            <a:off x="1883239" y="4221088"/>
            <a:ext cx="5316665" cy="1556010"/>
          </a:xfrm>
          <a:prstGeom prst="triangle">
            <a:avLst>
              <a:gd name="adj" fmla="val 50164"/>
            </a:avLst>
          </a:prstGeom>
          <a:solidFill>
            <a:schemeClr val="accent1">
              <a:lumMod val="40000"/>
              <a:lumOff val="60000"/>
            </a:schemeClr>
          </a:solidFill>
          <a:ln w="15875">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正方形/長方形 4"/>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64</a:t>
            </a:fld>
            <a:endParaRPr lang="ja-JP" altLang="en-US" dirty="0">
              <a:solidFill>
                <a:prstClr val="black"/>
              </a:solidFill>
            </a:endParaRPr>
          </a:p>
        </p:txBody>
      </p:sp>
      <p:cxnSp>
        <p:nvCxnSpPr>
          <p:cNvPr id="12" name="直線コネクタ 11"/>
          <p:cNvCxnSpPr/>
          <p:nvPr/>
        </p:nvCxnSpPr>
        <p:spPr>
          <a:xfrm>
            <a:off x="147557" y="1082474"/>
            <a:ext cx="8784976" cy="0"/>
          </a:xfrm>
          <a:prstGeom prst="line">
            <a:avLst/>
          </a:prstGeom>
          <a:ln>
            <a:solidFill>
              <a:srgbClr val="92D050"/>
            </a:solidFill>
          </a:ln>
        </p:spPr>
        <p:style>
          <a:lnRef idx="3">
            <a:schemeClr val="accent1"/>
          </a:lnRef>
          <a:fillRef idx="0">
            <a:schemeClr val="accent1"/>
          </a:fillRef>
          <a:effectRef idx="2">
            <a:schemeClr val="accent1"/>
          </a:effectRef>
          <a:fontRef idx="minor">
            <a:schemeClr val="tx1"/>
          </a:fontRef>
        </p:style>
      </p:cxnSp>
      <p:sp>
        <p:nvSpPr>
          <p:cNvPr id="13" name="角丸四角形 12"/>
          <p:cNvSpPr/>
          <p:nvPr/>
        </p:nvSpPr>
        <p:spPr>
          <a:xfrm>
            <a:off x="361830" y="1268760"/>
            <a:ext cx="4032448" cy="323944"/>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知的ストックの活用（ナレッジマネジメント）のイメージ</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3189529" y="4221088"/>
            <a:ext cx="2701034" cy="360040"/>
          </a:xfrm>
          <a:prstGeom prst="roundRect">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知的ストックの共有・活用</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024978" y="5777099"/>
            <a:ext cx="5174926" cy="776338"/>
          </a:xfrm>
          <a:prstGeom prst="roundRect">
            <a:avLst/>
          </a:prstGeom>
          <a:gradFill>
            <a:gsLst>
              <a:gs pos="0">
                <a:schemeClr val="accent1">
                  <a:lumMod val="60000"/>
                  <a:lumOff val="40000"/>
                </a:schemeClr>
              </a:gs>
              <a:gs pos="0">
                <a:schemeClr val="accent1">
                  <a:tint val="44500"/>
                  <a:satMod val="160000"/>
                </a:schemeClr>
              </a:gs>
              <a:gs pos="55000">
                <a:schemeClr val="accent1">
                  <a:lumMod val="20000"/>
                  <a:lumOff val="80000"/>
                </a:schemeClr>
              </a:gs>
            </a:gsLst>
            <a:lin ang="5400000" scaled="0"/>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組織の「知識・ノウハウ」を最大限に有効活用し、能力の育成、業務効率の向上、創造性の発揮につなげていく</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30" name="Picture 6" descr="C:\Users\tochiorik\AppData\Local\Microsoft\Windows\Temporary Internet Files\Content.IE5\2IMA4CGB\MC90009034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7516" y="4792518"/>
            <a:ext cx="1077775" cy="80564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tochiorik\AppData\Local\Microsoft\Windows\Temporary Internet Files\Content.IE5\G22A91DL\MC90044550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4724063"/>
            <a:ext cx="1009258" cy="87409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tochiorik\AppData\Local\Microsoft\Windows\Temporary Internet Files\Content.IE5\G22A91DL\MC90044638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2417" y="4825576"/>
            <a:ext cx="759703" cy="72889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グループ化 21"/>
          <p:cNvGrpSpPr/>
          <p:nvPr/>
        </p:nvGrpSpPr>
        <p:grpSpPr>
          <a:xfrm>
            <a:off x="1880187" y="1566082"/>
            <a:ext cx="5319717" cy="2451546"/>
            <a:chOff x="1880187" y="1566082"/>
            <a:chExt cx="5319717" cy="2451546"/>
          </a:xfrm>
        </p:grpSpPr>
        <p:sp>
          <p:nvSpPr>
            <p:cNvPr id="2" name="円/楕円 1"/>
            <p:cNvSpPr/>
            <p:nvPr/>
          </p:nvSpPr>
          <p:spPr>
            <a:xfrm>
              <a:off x="1880187" y="1857388"/>
              <a:ext cx="5319717" cy="2160240"/>
            </a:xfrm>
            <a:prstGeom prst="ellipse">
              <a:avLst/>
            </a:prstGeom>
            <a:gradFill>
              <a:gsLst>
                <a:gs pos="0">
                  <a:schemeClr val="accent1">
                    <a:lumMod val="60000"/>
                    <a:lumOff val="40000"/>
                  </a:schemeClr>
                </a:gs>
                <a:gs pos="0">
                  <a:schemeClr val="accent1">
                    <a:tint val="44500"/>
                    <a:satMod val="160000"/>
                  </a:schemeClr>
                </a:gs>
                <a:gs pos="55000">
                  <a:schemeClr val="accent1">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p:cNvGrpSpPr/>
            <p:nvPr/>
          </p:nvGrpSpPr>
          <p:grpSpPr>
            <a:xfrm>
              <a:off x="2339045" y="1566082"/>
              <a:ext cx="4629067" cy="1932987"/>
              <a:chOff x="2339045" y="1566082"/>
              <a:chExt cx="4629067" cy="1932987"/>
            </a:xfrm>
          </p:grpSpPr>
          <p:sp>
            <p:nvSpPr>
              <p:cNvPr id="14" name="テキスト ボックス 13"/>
              <p:cNvSpPr txBox="1"/>
              <p:nvPr/>
            </p:nvSpPr>
            <p:spPr>
              <a:xfrm>
                <a:off x="2339045" y="2298740"/>
                <a:ext cx="4629067" cy="1200329"/>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共有フォルダ ⇒ 業務フロー、マニュアル、ガイドライン、</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先進事例、リスク対応実例など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➣部局保有データ活用 ⇒ 資料的データの共有化</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➣庁内専門家（エキスパート）の紹介、アドバイス</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➣メール、電子会議 ⇒ バーチャルＷＧなど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 name="グループ化 16"/>
              <p:cNvGrpSpPr/>
              <p:nvPr/>
            </p:nvGrpSpPr>
            <p:grpSpPr>
              <a:xfrm>
                <a:off x="3504084" y="1566082"/>
                <a:ext cx="2445941" cy="741936"/>
                <a:chOff x="3504084" y="1566082"/>
                <a:chExt cx="2445941" cy="741936"/>
              </a:xfrm>
            </p:grpSpPr>
            <p:sp>
              <p:nvSpPr>
                <p:cNvPr id="3" name="テキスト ボックス 2"/>
                <p:cNvSpPr txBox="1"/>
                <p:nvPr/>
              </p:nvSpPr>
              <p:spPr>
                <a:xfrm>
                  <a:off x="3504084" y="1960673"/>
                  <a:ext cx="1780388" cy="338554"/>
                </a:xfrm>
                <a:prstGeom prst="rect">
                  <a:avLst/>
                </a:prstGeom>
                <a:noFill/>
              </p:spPr>
              <p:txBody>
                <a:bodyPr wrap="square" rtlCol="0">
                  <a:spAutoFit/>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環境の活用</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31" name="Picture 7" descr="C:\Users\shiromam\AppData\Local\Microsoft\Windows\Temporary Internet Files\Content.IE5\QC5KN6DB\MC90042895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0970" y="1566082"/>
                  <a:ext cx="769055" cy="741936"/>
                </a:xfrm>
                <a:prstGeom prst="rect">
                  <a:avLst/>
                </a:prstGeom>
                <a:noFill/>
                <a:extLst>
                  <a:ext uri="{909E8E84-426E-40DD-AFC4-6F175D3DCCD1}">
                    <a14:hiddenFill xmlns:a14="http://schemas.microsoft.com/office/drawing/2010/main">
                      <a:solidFill>
                        <a:srgbClr val="FFFFFF"/>
                      </a:solidFill>
                    </a14:hiddenFill>
                  </a:ext>
                </a:extLst>
              </p:spPr>
            </p:pic>
          </p:grpSp>
        </p:grpSp>
      </p:grpSp>
      <p:pic>
        <p:nvPicPr>
          <p:cNvPr id="1032" name="Picture 8" descr="C:\Program Files\Microsoft Office\MEDIA\CAGCAT10\j0292020.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23727" y="4741519"/>
            <a:ext cx="902563" cy="856640"/>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p:cNvSpPr/>
          <p:nvPr/>
        </p:nvSpPr>
        <p:spPr>
          <a:xfrm>
            <a:off x="323528" y="159144"/>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自律的な改革を支える体制の構築</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知的ストックの活用（ナレッジマネジメント）</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0" y="2299226"/>
            <a:ext cx="3551898" cy="3298932"/>
            <a:chOff x="0" y="2299226"/>
            <a:chExt cx="3551898" cy="3298932"/>
          </a:xfrm>
        </p:grpSpPr>
        <p:sp>
          <p:nvSpPr>
            <p:cNvPr id="18" name="環状矢印 17"/>
            <p:cNvSpPr/>
            <p:nvPr/>
          </p:nvSpPr>
          <p:spPr>
            <a:xfrm rot="16200000">
              <a:off x="126483" y="2172743"/>
              <a:ext cx="3298932" cy="3551898"/>
            </a:xfrm>
            <a:prstGeom prst="circularArrow">
              <a:avLst/>
            </a:prstGeom>
            <a:solidFill>
              <a:schemeClr val="accent1">
                <a:lumMod val="60000"/>
                <a:lumOff val="4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正方形/長方形 3"/>
            <p:cNvSpPr/>
            <p:nvPr/>
          </p:nvSpPr>
          <p:spPr>
            <a:xfrm>
              <a:off x="272486" y="4113617"/>
              <a:ext cx="1761897" cy="643437"/>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rPr>
                <a:t>組織風土の変革</a:t>
              </a:r>
            </a:p>
            <a:p>
              <a:r>
                <a:rPr lang="ja-JP" altLang="en-US" sz="1100" b="1" dirty="0" smtClean="0">
                  <a:solidFill>
                    <a:schemeClr val="tx1"/>
                  </a:solidFill>
                </a:rPr>
                <a:t>→組織全体に貢献する行</a:t>
              </a:r>
            </a:p>
            <a:p>
              <a:r>
                <a:rPr lang="ja-JP" altLang="en-US" sz="1100" b="1" dirty="0">
                  <a:solidFill>
                    <a:schemeClr val="tx1"/>
                  </a:solidFill>
                </a:rPr>
                <a:t>　</a:t>
              </a:r>
              <a:r>
                <a:rPr lang="ja-JP" altLang="en-US" sz="1100" b="1" dirty="0" smtClean="0">
                  <a:solidFill>
                    <a:schemeClr val="tx1"/>
                  </a:solidFill>
                </a:rPr>
                <a:t>動</a:t>
              </a:r>
              <a:r>
                <a:rPr lang="en-US" altLang="ja-JP" sz="1100" b="1" dirty="0" smtClean="0">
                  <a:solidFill>
                    <a:schemeClr val="tx1"/>
                  </a:solidFill>
                </a:rPr>
                <a:t>(</a:t>
              </a:r>
              <a:r>
                <a:rPr lang="ja-JP" altLang="en-US" sz="1100" b="1" dirty="0" smtClean="0">
                  <a:solidFill>
                    <a:schemeClr val="tx1"/>
                  </a:solidFill>
                </a:rPr>
                <a:t>チームワーク</a:t>
              </a:r>
              <a:r>
                <a:rPr lang="en-US" altLang="ja-JP" sz="1100" b="1" dirty="0" smtClean="0">
                  <a:solidFill>
                    <a:schemeClr val="tx1"/>
                  </a:solidFill>
                </a:rPr>
                <a:t>)</a:t>
              </a:r>
              <a:r>
                <a:rPr lang="ja-JP" altLang="en-US" sz="1100" b="1" dirty="0" smtClean="0">
                  <a:solidFill>
                    <a:schemeClr val="tx1"/>
                  </a:solidFill>
                </a:rPr>
                <a:t>の重視</a:t>
              </a:r>
              <a:endParaRPr kumimoji="1" lang="ja-JP" altLang="en-US" sz="1100" b="1" dirty="0">
                <a:solidFill>
                  <a:schemeClr val="tx1"/>
                </a:solidFill>
              </a:endParaRPr>
            </a:p>
          </p:txBody>
        </p:sp>
      </p:grpSp>
      <p:sp>
        <p:nvSpPr>
          <p:cNvPr id="32" name="角丸四角形 31"/>
          <p:cNvSpPr/>
          <p:nvPr/>
        </p:nvSpPr>
        <p:spPr>
          <a:xfrm>
            <a:off x="0" y="3629409"/>
            <a:ext cx="2552235" cy="372604"/>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役立つ「情報」の提供・協力</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5565498" y="2299227"/>
            <a:ext cx="3551898" cy="3298932"/>
            <a:chOff x="5565498" y="2299227"/>
            <a:chExt cx="3551898" cy="3298932"/>
          </a:xfrm>
        </p:grpSpPr>
        <p:sp>
          <p:nvSpPr>
            <p:cNvPr id="37" name="環状矢印 36"/>
            <p:cNvSpPr/>
            <p:nvPr/>
          </p:nvSpPr>
          <p:spPr>
            <a:xfrm rot="5400000">
              <a:off x="5691981" y="2172744"/>
              <a:ext cx="3298932" cy="3551898"/>
            </a:xfrm>
            <a:prstGeom prst="circularArrow">
              <a:avLst/>
            </a:prstGeom>
            <a:solidFill>
              <a:schemeClr val="accent1">
                <a:lumMod val="60000"/>
                <a:lumOff val="4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正方形/長方形 26"/>
            <p:cNvSpPr/>
            <p:nvPr/>
          </p:nvSpPr>
          <p:spPr>
            <a:xfrm>
              <a:off x="7046520" y="4113617"/>
              <a:ext cx="1761897" cy="574982"/>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chemeClr val="tx1"/>
                  </a:solidFill>
                </a:rPr>
                <a:t>全庁での横断的活用を拡げ効果を高める</a:t>
              </a:r>
              <a:endParaRPr kumimoji="1" lang="ja-JP" altLang="en-US" sz="1100" b="1" dirty="0">
                <a:solidFill>
                  <a:schemeClr val="tx1"/>
                </a:solidFill>
              </a:endParaRPr>
            </a:p>
          </p:txBody>
        </p:sp>
      </p:grpSp>
      <p:sp>
        <p:nvSpPr>
          <p:cNvPr id="34" name="角丸四角形 33"/>
          <p:cNvSpPr/>
          <p:nvPr/>
        </p:nvSpPr>
        <p:spPr>
          <a:xfrm>
            <a:off x="8172400" y="3645024"/>
            <a:ext cx="908199" cy="360040"/>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445131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07504" y="2400953"/>
            <a:ext cx="9036496" cy="2831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オープンデータ</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の提供（活用）</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府が</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保有するデータを、様々な形式に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適切・容易に</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変換できる形式（エクセルデータなど</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）で、二次的</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利用が可能な形で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公開し、①透明性・信頼性の向上、②官民協働の推進</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の活性化・行政の</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効率化を図ります。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現在、各部局のホームページにおいて</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、関連する統計情報や公共</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施設情報等について、データ</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提供</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PDF</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形式に加えてエクセル</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形式でも行って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います。</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、オープンデータ</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の取組みとして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、利用者にわかりやすく提供するため、各部局の有するデータを整</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理して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掲載するポータルサイトを開設し、府民が幅広く利用できるようにします。</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オープンデータとは　・・・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公共等が保有するデータが、再利用・商業利用可能な形で公開されるデータ。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他県において、活用されているデータの例（大阪府企画室調べ）</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23528" y="159144"/>
            <a:ext cx="8433036" cy="923330"/>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業務改革の推進</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65</a:t>
            </a:fld>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866752159"/>
              </p:ext>
            </p:extLst>
          </p:nvPr>
        </p:nvGraphicFramePr>
        <p:xfrm>
          <a:off x="1758771" y="6492240"/>
          <a:ext cx="2809875" cy="365760"/>
        </p:xfrm>
        <a:graphic>
          <a:graphicData uri="http://schemas.openxmlformats.org/drawingml/2006/table">
            <a:tbl>
              <a:tblPr/>
              <a:tblGrid>
                <a:gridCol w="2809875"/>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774824056"/>
              </p:ext>
            </p:extLst>
          </p:nvPr>
        </p:nvGraphicFramePr>
        <p:xfrm>
          <a:off x="755576" y="5447941"/>
          <a:ext cx="6971314" cy="1207343"/>
        </p:xfrm>
        <a:graphic>
          <a:graphicData uri="http://schemas.openxmlformats.org/drawingml/2006/table">
            <a:tbl>
              <a:tblPr firstRow="1" firstCol="1" bandRow="1"/>
              <a:tblGrid>
                <a:gridCol w="6971314"/>
              </a:tblGrid>
              <a:tr h="1207343">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観光</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（国宝・重文等の観光資源位置情報）</a:t>
                      </a: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防災</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（避難場所、物資備蓄拠点、警察拠点等の位置情報</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雨量・水量観測所の位置情報、土砂災</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害警戒区域指定地位置情報）</a:t>
                      </a: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都市計画</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（都市公園の位置情報、都市計画一覧）</a:t>
                      </a: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医療・子育て、観光・グルメ、学校、行政・税金、統計</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に係る各情報</a:t>
                      </a:r>
                      <a:endPar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県内市町村のオープンデータサイト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4103849934"/>
              </p:ext>
            </p:extLst>
          </p:nvPr>
        </p:nvGraphicFramePr>
        <p:xfrm>
          <a:off x="230063" y="1196752"/>
          <a:ext cx="8734425" cy="1066800"/>
        </p:xfrm>
        <a:graphic>
          <a:graphicData uri="http://schemas.openxmlformats.org/drawingml/2006/table">
            <a:tbl>
              <a:tblPr/>
              <a:tblGrid>
                <a:gridCol w="8734425"/>
              </a:tblGrid>
              <a:tr h="1004714">
                <a:tc>
                  <a:txBody>
                    <a:bodyPr/>
                    <a:lstStyle/>
                    <a:p>
                      <a:pPr lvl="0" defTabSz="647700">
                        <a:spcBef>
                          <a:spcPct val="0"/>
                        </a:spcBef>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の目覚ましい発展は、社会経済活動全般に大きな影響を及ぼしています。</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こうした中、本府においてもオープンデータの提供やビックデータの活用、平成</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年から利用開始が予定されているマイナンバー制度の活用方策を検討するなど、先進的取組みを進めることにより、府民サービスの向</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上と業務改革を推進します。</a:t>
                      </a:r>
                      <a:endParaRPr kumimoji="1" lang="ja-JP" altLang="en-US" dirty="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1933985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66</a:t>
            </a:fld>
            <a:endParaRPr kumimoji="1" lang="ja-JP" altLang="en-US" dirty="0"/>
          </a:p>
        </p:txBody>
      </p:sp>
      <p:sp>
        <p:nvSpPr>
          <p:cNvPr id="6" name="正方形/長方形 5"/>
          <p:cNvSpPr/>
          <p:nvPr/>
        </p:nvSpPr>
        <p:spPr>
          <a:xfrm>
            <a:off x="179512" y="1104600"/>
            <a:ext cx="8964488" cy="5355312"/>
          </a:xfrm>
          <a:prstGeom prst="rect">
            <a:avLst/>
          </a:prstGeom>
        </p:spPr>
        <p:txBody>
          <a:bodyPr wrap="square" lIns="72000" rIns="0">
            <a:spAutoFit/>
          </a:bodyPr>
          <a:lstStyle/>
          <a:p>
            <a:pPr defTabSz="647700">
              <a:spcBef>
                <a:spcPct val="0"/>
              </a:spcBef>
              <a:tabLst>
                <a:tab pos="8256588" algn="r"/>
              </a:tabLs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ビッグデータの活用　</a:t>
            </a:r>
            <a:endParaRPr lang="en-US" altLang="ja-JP" sz="1600" b="1" dirty="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lvl="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ビッグデータとは、様々な方法で収集された多種多様で膨大なデータを指すことが多く、レジ等の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POS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デー</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タを用いた販売促進、ウェブ上で頻繁に検索されるワードを用いた広告事業など、各種サービスの提供の</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めに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活用されています。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国においても、「ビッグデータの活用を推進するために必要な、「パーソナルデータ」の取扱い等の事業環</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境整備を進める」とされています。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例えば、</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医療</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関連ビッグデータについては、大阪府市医療戦略会議から、効果的</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治療</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や医薬品</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発見・</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開発、適切な健康管理や</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予防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、さらには多様なビジネス</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など活用の</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メリットが</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大きいと考えられる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ビッグデータ活用を可能とする基盤を整備すべき</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の提言が</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示され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まし</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た</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a:t>
            </a:r>
          </a:p>
          <a:p>
            <a:pPr defTabSz="647700">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また、</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国</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において</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、医療分野の個人情報は、保護の必要性が高い一方で、一層の利活用が期待さ</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れる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情報であるとされ、</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その</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利</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活用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の重要な手段となる医療情報の番号制度について研究会を設置し、</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制度利用の効果や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必要な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環境整備について、費用対効果や技術的な検証も含めて</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議論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れてい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国</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における議論の方向を注視しつつ</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、データ</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収集やリンケージ</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等活用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に必要な</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仕組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みや</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費用対効果、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集約されたデータの活用可能性など府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して取り組むべき方向について検討を進めていきます。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海外の先進事例</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デンマーク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人口</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550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の場合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31212621"/>
              </p:ext>
            </p:extLst>
          </p:nvPr>
        </p:nvGraphicFramePr>
        <p:xfrm>
          <a:off x="755576" y="5307542"/>
          <a:ext cx="7272808" cy="1340728"/>
        </p:xfrm>
        <a:graphic>
          <a:graphicData uri="http://schemas.openxmlformats.org/drawingml/2006/table">
            <a:tbl>
              <a:tblPr firstRow="1" firstCol="1" bandRow="1"/>
              <a:tblGrid>
                <a:gridCol w="1656184"/>
                <a:gridCol w="5616624"/>
              </a:tblGrid>
              <a:tr h="0">
                <a:tc>
                  <a:txBody>
                    <a:bodyPr/>
                    <a:lstStyle/>
                    <a:p>
                      <a:pPr algn="just">
                        <a:spcAft>
                          <a:spcPts val="0"/>
                        </a:spcAft>
                      </a:pPr>
                      <a:r>
                        <a:rPr kumimoji="1"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医療情報の電子化</a:t>
                      </a:r>
                      <a:endParaRPr kumimoji="1"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・「保健医療セクターの電子化のための国家戦略</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2008-2012</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・医療情報を患者ごとにつなぐ仕組みや一般的な健康・医療情報のポータルサイトを構築</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088">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ビッグデータの活用</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・国民識別番号による一気通貫のデータベースのほか複数のデータベース、医療従事者用の</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セキュリティの高いネットワーク基盤を整備</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・一般的な健康・医療情報、患者の医療情報へのアクセス、カスタマイズされた市民個人の</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医療情報管理ツールを整備</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696">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プライバシー保護のルール</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・異なる組織に存在する既存システムの横断的連携・統合化を実現するための組織を構築</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正方形/長方形 8"/>
          <p:cNvSpPr/>
          <p:nvPr/>
        </p:nvSpPr>
        <p:spPr>
          <a:xfrm>
            <a:off x="323528" y="159144"/>
            <a:ext cx="8433036" cy="923330"/>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業務改革の推進</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079909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円/楕円 61"/>
          <p:cNvSpPr/>
          <p:nvPr/>
        </p:nvSpPr>
        <p:spPr>
          <a:xfrm>
            <a:off x="7704653" y="5552156"/>
            <a:ext cx="840979" cy="484187"/>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0" name="円/楕円 59"/>
          <p:cNvSpPr/>
          <p:nvPr/>
        </p:nvSpPr>
        <p:spPr>
          <a:xfrm>
            <a:off x="3460993" y="5550889"/>
            <a:ext cx="840978" cy="4841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pic>
        <p:nvPicPr>
          <p:cNvPr id="43" name="図 42"/>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81658" y="4607894"/>
            <a:ext cx="530102" cy="370256"/>
          </a:xfrm>
          <a:prstGeom prst="rect">
            <a:avLst/>
          </a:prstGeom>
          <a:noFill/>
          <a:ln>
            <a:noFill/>
          </a:ln>
        </p:spPr>
      </p:pic>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67</a:t>
            </a:fld>
            <a:endParaRPr kumimoji="1" lang="ja-JP" altLang="en-US" dirty="0"/>
          </a:p>
        </p:txBody>
      </p:sp>
      <p:sp>
        <p:nvSpPr>
          <p:cNvPr id="6" name="正方形/長方形 5"/>
          <p:cNvSpPr/>
          <p:nvPr/>
        </p:nvSpPr>
        <p:spPr>
          <a:xfrm>
            <a:off x="179512" y="1120121"/>
            <a:ext cx="8964488" cy="1477328"/>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マイナンバーの活用　</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マイナンバー</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制度導入に向け必要なシステム基盤の整備を行うとともに、</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社会保障</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・税制度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災害分野</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err="1" smtClean="0">
                <a:latin typeface="Meiryo UI" panose="020B0604030504040204" pitchFamily="50" charset="-128"/>
                <a:ea typeface="Meiryo UI" panose="020B0604030504040204" pitchFamily="50" charset="-128"/>
                <a:cs typeface="Meiryo UI" panose="020B0604030504040204" pitchFamily="50" charset="-128"/>
              </a:rPr>
              <a:t>での</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マイナンバーの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活用</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省令等や国の制度設計を踏まえて</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検討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マイナンバー制度とは　・・・　マイナンバー制度は、複数の機関に存在する個人の情報を同一人の情報であるということの確認を行うため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の社会基盤であり、今後、社会保障分野・地方税分野の利活用について、関係省庁が主務省令等を整備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していく予定。　</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509324" y="2352549"/>
            <a:ext cx="8433036" cy="4339650"/>
          </a:xfrm>
          <a:prstGeom prst="rect">
            <a:avLst/>
          </a:prstGeom>
        </p:spPr>
        <p:txBody>
          <a:bodyPr wrap="square">
            <a:spAutoFit/>
          </a:bodyPr>
          <a:lstStyle/>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68059" y="2656155"/>
            <a:ext cx="7866874" cy="369332"/>
          </a:xfrm>
          <a:prstGeom prst="rect">
            <a:avLst/>
          </a:prstGeom>
        </p:spPr>
        <p:txBody>
          <a:bodyPr wrap="square">
            <a:spAutoFit/>
          </a:bodyPr>
          <a:lstStyle/>
          <a:p>
            <a:r>
              <a:rPr lang="ja-JP" altLang="en-US" dirty="0" smtClean="0"/>
              <a:t>　</a:t>
            </a:r>
            <a:endParaRPr lang="ja-JP" altLang="en-US" dirty="0"/>
          </a:p>
        </p:txBody>
      </p:sp>
      <p:sp>
        <p:nvSpPr>
          <p:cNvPr id="22" name="正方形/長方形 21"/>
          <p:cNvSpPr/>
          <p:nvPr/>
        </p:nvSpPr>
        <p:spPr>
          <a:xfrm>
            <a:off x="590356" y="2840821"/>
            <a:ext cx="8433036" cy="3693319"/>
          </a:xfrm>
          <a:prstGeom prst="rect">
            <a:avLst/>
          </a:prstGeom>
        </p:spPr>
        <p:txBody>
          <a:bodyPr wrap="square">
            <a:spAutoFit/>
          </a:bodyPr>
          <a:lstStyle/>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468815" y="2966833"/>
            <a:ext cx="8287748" cy="2585323"/>
          </a:xfrm>
          <a:prstGeom prst="rect">
            <a:avLst/>
          </a:prstGeom>
        </p:spPr>
        <p:txBody>
          <a:bodyPr wrap="square">
            <a:spAutoFit/>
          </a:bodyPr>
          <a:lstStyle/>
          <a:p>
            <a:r>
              <a:rPr lang="ja-JP" altLang="en-US" dirty="0" smtClean="0"/>
              <a:t>　</a:t>
            </a:r>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ja-JP" altLang="en-US" dirty="0"/>
          </a:p>
        </p:txBody>
      </p:sp>
      <p:sp>
        <p:nvSpPr>
          <p:cNvPr id="28" name="正方形/長方形 27"/>
          <p:cNvSpPr/>
          <p:nvPr/>
        </p:nvSpPr>
        <p:spPr>
          <a:xfrm>
            <a:off x="6250569" y="6132102"/>
            <a:ext cx="2384364" cy="338554"/>
          </a:xfrm>
          <a:prstGeom prst="rect">
            <a:avLst/>
          </a:prstGeom>
        </p:spPr>
        <p:txBody>
          <a:bodyPr wrap="square">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内閣官房社会保障改革担当室資料より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899592" y="3322049"/>
            <a:ext cx="3524424" cy="28100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5097592" y="3322049"/>
            <a:ext cx="3509291" cy="281005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二等辺三角形 13"/>
          <p:cNvSpPr/>
          <p:nvPr/>
        </p:nvSpPr>
        <p:spPr>
          <a:xfrm rot="5400000">
            <a:off x="4244617" y="4513905"/>
            <a:ext cx="1025371" cy="289228"/>
          </a:xfrm>
          <a:prstGeom prst="triangle">
            <a:avLst>
              <a:gd name="adj" fmla="val 51736"/>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6" name="テキスト ボックス 96"/>
          <p:cNvSpPr>
            <a:spLocks noChangeArrowheads="1"/>
          </p:cNvSpPr>
          <p:nvPr/>
        </p:nvSpPr>
        <p:spPr bwMode="auto">
          <a:xfrm>
            <a:off x="2411760" y="3382026"/>
            <a:ext cx="1890211" cy="1174790"/>
          </a:xfrm>
          <a:prstGeom prst="roundRect">
            <a:avLst>
              <a:gd name="adj" fmla="val 16667"/>
            </a:avLst>
          </a:prstGeom>
          <a:noFill/>
          <a:ln w="9525">
            <a:noFill/>
            <a:round/>
            <a:headEnd/>
            <a:tailEnd/>
          </a:ln>
        </p:spPr>
        <p:txBody>
          <a:bodyPr wrap="square" lIns="36000" rIns="36000">
            <a:spAutoFit/>
          </a:bodyPr>
          <a:lstStyle/>
          <a:p>
            <a:r>
              <a:rPr lang="ja-JP" altLang="en-US" sz="900" dirty="0" smtClean="0">
                <a:latin typeface="Calibri" pitchFamily="34" charset="0"/>
                <a:ea typeface="ＤＦ平成ゴシック体W5"/>
                <a:cs typeface="ＤＦ平成ゴシック体W5"/>
              </a:rPr>
              <a:t>社会保障の手続では、所得証明書などの添付書類をＡから求められた場合、本人はＢから取得した上で申請している。</a:t>
            </a:r>
            <a:endParaRPr lang="en-US" altLang="ja-JP" sz="900" dirty="0" smtClean="0">
              <a:latin typeface="Calibri" pitchFamily="34" charset="0"/>
              <a:ea typeface="ＤＦ平成ゴシック体W5"/>
              <a:cs typeface="ＤＦ平成ゴシック体W5"/>
            </a:endParaRPr>
          </a:p>
          <a:p>
            <a:r>
              <a:rPr lang="ja-JP" altLang="en-US" sz="900" dirty="0" smtClean="0">
                <a:latin typeface="Calibri" pitchFamily="34" charset="0"/>
                <a:ea typeface="ＤＦ平成ゴシック体W5"/>
                <a:cs typeface="ＤＦ平成ゴシック体W5"/>
              </a:rPr>
              <a:t>また、ＡとＢとの間で併給を禁止している場合などは、本人の申告に基づき給付の調整をしている。</a:t>
            </a:r>
            <a:endParaRPr lang="ja-JP" altLang="en-US" sz="900" dirty="0">
              <a:latin typeface="Calibri" pitchFamily="34" charset="0"/>
              <a:ea typeface="ＤＦ平成ゴシック体W5"/>
              <a:cs typeface="ＤＦ平成ゴシック体W5"/>
            </a:endParaRPr>
          </a:p>
        </p:txBody>
      </p:sp>
      <p:sp>
        <p:nvSpPr>
          <p:cNvPr id="17" name="テキスト ボックス 96"/>
          <p:cNvSpPr>
            <a:spLocks noChangeArrowheads="1"/>
          </p:cNvSpPr>
          <p:nvPr/>
        </p:nvSpPr>
        <p:spPr bwMode="auto">
          <a:xfrm>
            <a:off x="6954405" y="3394317"/>
            <a:ext cx="1591227" cy="715089"/>
          </a:xfrm>
          <a:prstGeom prst="roundRect">
            <a:avLst>
              <a:gd name="adj" fmla="val 16667"/>
            </a:avLst>
          </a:prstGeom>
          <a:noFill/>
          <a:ln w="9525">
            <a:noFill/>
            <a:round/>
            <a:headEnd/>
            <a:tailEnd/>
          </a:ln>
        </p:spPr>
        <p:txBody>
          <a:bodyPr wrap="square" lIns="36000" rIns="36000">
            <a:spAutoFit/>
          </a:bodyPr>
          <a:lstStyle/>
          <a:p>
            <a:r>
              <a:rPr lang="ja-JP" altLang="en-US" sz="900" dirty="0" smtClean="0">
                <a:latin typeface="Calibri" pitchFamily="34" charset="0"/>
                <a:ea typeface="ＤＦ平成ゴシック体W5"/>
                <a:cs typeface="ＤＦ平成ゴシック体W5"/>
              </a:rPr>
              <a:t>番号制度導入後は、ＡとＢの間で情報をやりとりすることで、添付書類の省略や給付の適正化が図れる。</a:t>
            </a:r>
            <a:endParaRPr lang="en-US" altLang="ja-JP" sz="900" dirty="0" smtClean="0">
              <a:latin typeface="Calibri" pitchFamily="34" charset="0"/>
              <a:ea typeface="ＤＦ平成ゴシック体W5"/>
              <a:cs typeface="ＤＦ平成ゴシック体W5"/>
            </a:endParaRPr>
          </a:p>
        </p:txBody>
      </p:sp>
      <p:pic>
        <p:nvPicPr>
          <p:cNvPr id="19" name="Picture 2" descr="C:\Program Files\Microsoft Office\MEDIA\CAGCAT10\j0205462.wmf"/>
          <p:cNvPicPr>
            <a:picLocks noChangeAspect="1" noChangeArrowheads="1"/>
          </p:cNvPicPr>
          <p:nvPr/>
        </p:nvPicPr>
        <p:blipFill>
          <a:blip r:embed="rId3" cstate="print"/>
          <a:srcRect/>
          <a:stretch>
            <a:fillRect/>
          </a:stretch>
        </p:blipFill>
        <p:spPr bwMode="auto">
          <a:xfrm>
            <a:off x="1145673" y="3342592"/>
            <a:ext cx="720080" cy="615441"/>
          </a:xfrm>
          <a:prstGeom prst="rect">
            <a:avLst/>
          </a:prstGeom>
          <a:noFill/>
          <a:ln w="9525">
            <a:noFill/>
            <a:miter lim="800000"/>
            <a:headEnd/>
            <a:tailEnd/>
          </a:ln>
        </p:spPr>
      </p:pic>
      <p:pic>
        <p:nvPicPr>
          <p:cNvPr id="20" name="Picture 2" descr="C:\Program Files\Microsoft Office\MEDIA\CAGCAT10\j0205462.wmf"/>
          <p:cNvPicPr>
            <a:picLocks noChangeAspect="1" noChangeArrowheads="1"/>
          </p:cNvPicPr>
          <p:nvPr/>
        </p:nvPicPr>
        <p:blipFill>
          <a:blip r:embed="rId3" cstate="print"/>
          <a:srcRect/>
          <a:stretch>
            <a:fillRect/>
          </a:stretch>
        </p:blipFill>
        <p:spPr bwMode="auto">
          <a:xfrm>
            <a:off x="3284746" y="4491573"/>
            <a:ext cx="720080" cy="615441"/>
          </a:xfrm>
          <a:prstGeom prst="rect">
            <a:avLst/>
          </a:prstGeom>
          <a:noFill/>
          <a:ln w="9525">
            <a:noFill/>
            <a:miter lim="800000"/>
            <a:headEnd/>
            <a:tailEnd/>
          </a:ln>
        </p:spPr>
      </p:pic>
      <p:pic>
        <p:nvPicPr>
          <p:cNvPr id="21" name="Picture 2" descr="C:\Program Files\Microsoft Office\MEDIA\CAGCAT10\j0205462.wmf"/>
          <p:cNvPicPr>
            <a:picLocks noChangeAspect="1" noChangeArrowheads="1"/>
          </p:cNvPicPr>
          <p:nvPr/>
        </p:nvPicPr>
        <p:blipFill>
          <a:blip r:embed="rId3" cstate="print"/>
          <a:srcRect/>
          <a:stretch>
            <a:fillRect/>
          </a:stretch>
        </p:blipFill>
        <p:spPr bwMode="auto">
          <a:xfrm>
            <a:off x="5320786" y="3394317"/>
            <a:ext cx="720080" cy="615441"/>
          </a:xfrm>
          <a:prstGeom prst="rect">
            <a:avLst/>
          </a:prstGeom>
          <a:noFill/>
          <a:ln w="9525">
            <a:noFill/>
            <a:miter lim="800000"/>
            <a:headEnd/>
            <a:tailEnd/>
          </a:ln>
        </p:spPr>
      </p:pic>
      <p:pic>
        <p:nvPicPr>
          <p:cNvPr id="23" name="Picture 2" descr="C:\Program Files\Microsoft Office\MEDIA\CAGCAT10\j0205462.wmf"/>
          <p:cNvPicPr>
            <a:picLocks noChangeAspect="1" noChangeArrowheads="1"/>
          </p:cNvPicPr>
          <p:nvPr/>
        </p:nvPicPr>
        <p:blipFill>
          <a:blip r:embed="rId3" cstate="print"/>
          <a:srcRect/>
          <a:stretch>
            <a:fillRect/>
          </a:stretch>
        </p:blipFill>
        <p:spPr bwMode="auto">
          <a:xfrm>
            <a:off x="7391797" y="4537542"/>
            <a:ext cx="720080" cy="615441"/>
          </a:xfrm>
          <a:prstGeom prst="rect">
            <a:avLst/>
          </a:prstGeom>
          <a:noFill/>
          <a:ln w="9525">
            <a:noFill/>
            <a:miter lim="800000"/>
            <a:headEnd/>
            <a:tailEnd/>
          </a:ln>
        </p:spPr>
      </p:pic>
      <p:pic>
        <p:nvPicPr>
          <p:cNvPr id="25" name="Picture 9" descr="C:\Users\CS877095\Desktop\絵\MC9004326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1762" y="5107014"/>
            <a:ext cx="569714" cy="56965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C:\Users\CS877095\Desktop\絵\MC9004326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6656" y="5166364"/>
            <a:ext cx="569714" cy="569653"/>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49"/>
          <p:cNvSpPr>
            <a:spLocks noChangeArrowheads="1"/>
          </p:cNvSpPr>
          <p:nvPr/>
        </p:nvSpPr>
        <p:spPr bwMode="auto">
          <a:xfrm>
            <a:off x="5226572" y="3839168"/>
            <a:ext cx="995111" cy="267723"/>
          </a:xfrm>
          <a:prstGeom prst="roundRect">
            <a:avLst>
              <a:gd name="adj" fmla="val 16667"/>
            </a:avLst>
          </a:prstGeom>
          <a:solidFill>
            <a:schemeClr val="bg1"/>
          </a:solidFill>
          <a:ln w="9525">
            <a:solidFill>
              <a:schemeClr val="accent1"/>
            </a:solidFill>
            <a:round/>
            <a:headEnd/>
            <a:tailEnd/>
          </a:ln>
        </p:spPr>
        <p:txBody>
          <a:bodyPr wrap="square" lIns="0" tIns="36000" rIns="0" bIns="36000">
            <a:spAutoFit/>
          </a:bodyPr>
          <a:lstStyle/>
          <a:p>
            <a:pPr algn="ctr"/>
            <a:r>
              <a:rPr lang="ja-JP" altLang="en-US" sz="1100" dirty="0" smtClean="0">
                <a:solidFill>
                  <a:prstClr val="black"/>
                </a:solidFill>
                <a:latin typeface="Calibri" pitchFamily="34" charset="0"/>
                <a:ea typeface="ＤＦ平成ゴシック体W5"/>
                <a:cs typeface="ＤＦ平成ゴシック体W5"/>
              </a:rPr>
              <a:t>関係機関Ａ</a:t>
            </a:r>
            <a:endParaRPr lang="ja-JP" altLang="en-US" sz="1100" dirty="0">
              <a:solidFill>
                <a:prstClr val="black"/>
              </a:solidFill>
              <a:latin typeface="Calibri" pitchFamily="34" charset="0"/>
              <a:ea typeface="ＤＦ平成ゴシック体W5"/>
              <a:cs typeface="ＤＦ平成ゴシック体W5"/>
            </a:endParaRPr>
          </a:p>
        </p:txBody>
      </p:sp>
      <p:sp>
        <p:nvSpPr>
          <p:cNvPr id="32" name="テキスト ボックス 49"/>
          <p:cNvSpPr>
            <a:spLocks noChangeArrowheads="1"/>
          </p:cNvSpPr>
          <p:nvPr/>
        </p:nvSpPr>
        <p:spPr bwMode="auto">
          <a:xfrm>
            <a:off x="1064494" y="3800933"/>
            <a:ext cx="864096" cy="267723"/>
          </a:xfrm>
          <a:prstGeom prst="roundRect">
            <a:avLst>
              <a:gd name="adj" fmla="val 16667"/>
            </a:avLst>
          </a:prstGeom>
          <a:solidFill>
            <a:schemeClr val="bg1"/>
          </a:solidFill>
          <a:ln w="9525">
            <a:solidFill>
              <a:schemeClr val="accent1"/>
            </a:solidFill>
            <a:round/>
            <a:headEnd/>
            <a:tailEnd/>
          </a:ln>
        </p:spPr>
        <p:txBody>
          <a:bodyPr wrap="square" lIns="0" tIns="36000" rIns="0" bIns="36000">
            <a:spAutoFit/>
          </a:bodyPr>
          <a:lstStyle/>
          <a:p>
            <a:pPr algn="ctr"/>
            <a:r>
              <a:rPr lang="ja-JP" altLang="en-US" sz="1100" dirty="0" smtClean="0">
                <a:solidFill>
                  <a:prstClr val="black"/>
                </a:solidFill>
                <a:latin typeface="Calibri" pitchFamily="34" charset="0"/>
                <a:ea typeface="ＤＦ平成ゴシック体W5"/>
                <a:cs typeface="ＤＦ平成ゴシック体W5"/>
              </a:rPr>
              <a:t>関係機関Ａ</a:t>
            </a:r>
            <a:endParaRPr lang="ja-JP" altLang="en-US" sz="1100" dirty="0">
              <a:solidFill>
                <a:prstClr val="black"/>
              </a:solidFill>
              <a:latin typeface="Calibri" pitchFamily="34" charset="0"/>
              <a:ea typeface="ＤＦ平成ゴシック体W5"/>
              <a:cs typeface="ＤＦ平成ゴシック体W5"/>
            </a:endParaRPr>
          </a:p>
        </p:txBody>
      </p:sp>
      <p:sp>
        <p:nvSpPr>
          <p:cNvPr id="33" name="テキスト ボックス 49"/>
          <p:cNvSpPr>
            <a:spLocks noChangeArrowheads="1"/>
          </p:cNvSpPr>
          <p:nvPr/>
        </p:nvSpPr>
        <p:spPr bwMode="auto">
          <a:xfrm>
            <a:off x="7308305" y="5027760"/>
            <a:ext cx="803572" cy="267723"/>
          </a:xfrm>
          <a:prstGeom prst="roundRect">
            <a:avLst>
              <a:gd name="adj" fmla="val 16667"/>
            </a:avLst>
          </a:prstGeom>
          <a:solidFill>
            <a:schemeClr val="bg1"/>
          </a:solidFill>
          <a:ln w="9525">
            <a:solidFill>
              <a:schemeClr val="accent1"/>
            </a:solidFill>
            <a:round/>
            <a:headEnd/>
            <a:tailEnd/>
          </a:ln>
        </p:spPr>
        <p:txBody>
          <a:bodyPr wrap="square" lIns="0" tIns="36000" rIns="0" bIns="36000">
            <a:spAutoFit/>
          </a:bodyPr>
          <a:lstStyle/>
          <a:p>
            <a:pPr algn="ctr"/>
            <a:r>
              <a:rPr lang="ja-JP" altLang="en-US" sz="1100" dirty="0" smtClean="0">
                <a:solidFill>
                  <a:prstClr val="black"/>
                </a:solidFill>
                <a:latin typeface="Calibri" pitchFamily="34" charset="0"/>
                <a:ea typeface="ＤＦ平成ゴシック体W5"/>
                <a:cs typeface="ＤＦ平成ゴシック体W5"/>
              </a:rPr>
              <a:t>関係機関Ｂ</a:t>
            </a:r>
            <a:endParaRPr lang="ja-JP" altLang="en-US" sz="1100" dirty="0">
              <a:solidFill>
                <a:prstClr val="black"/>
              </a:solidFill>
              <a:latin typeface="Calibri" pitchFamily="34" charset="0"/>
              <a:ea typeface="ＤＦ平成ゴシック体W5"/>
              <a:cs typeface="ＤＦ平成ゴシック体W5"/>
            </a:endParaRPr>
          </a:p>
        </p:txBody>
      </p:sp>
      <p:pic>
        <p:nvPicPr>
          <p:cNvPr id="34" name="図 33"/>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27850" y="5365761"/>
            <a:ext cx="530102" cy="370256"/>
          </a:xfrm>
          <a:prstGeom prst="rect">
            <a:avLst/>
          </a:prstGeom>
          <a:noFill/>
          <a:ln>
            <a:noFill/>
          </a:ln>
        </p:spPr>
      </p:pic>
      <p:sp>
        <p:nvSpPr>
          <p:cNvPr id="36" name="テキスト ボックス 96"/>
          <p:cNvSpPr>
            <a:spLocks noChangeArrowheads="1"/>
          </p:cNvSpPr>
          <p:nvPr/>
        </p:nvSpPr>
        <p:spPr bwMode="auto">
          <a:xfrm>
            <a:off x="2387742" y="5377270"/>
            <a:ext cx="824996" cy="238363"/>
          </a:xfrm>
          <a:prstGeom prst="roundRect">
            <a:avLst>
              <a:gd name="adj" fmla="val 16667"/>
            </a:avLst>
          </a:prstGeom>
          <a:noFill/>
          <a:ln w="9525">
            <a:noFill/>
            <a:round/>
            <a:headEnd/>
            <a:tailEnd/>
          </a:ln>
        </p:spPr>
        <p:txBody>
          <a:bodyPr wrap="square" lIns="36000" rIns="36000">
            <a:spAutoFit/>
          </a:bodyPr>
          <a:lstStyle/>
          <a:p>
            <a:pPr algn="ctr"/>
            <a:r>
              <a:rPr lang="ja-JP" altLang="en-US" sz="800" dirty="0" smtClean="0">
                <a:latin typeface="Calibri" pitchFamily="34" charset="0"/>
                <a:ea typeface="ＤＦ平成ゴシック体W5"/>
                <a:cs typeface="ＤＦ平成ゴシック体W5"/>
              </a:rPr>
              <a:t>各種書類</a:t>
            </a:r>
            <a:endParaRPr lang="en-US" altLang="ja-JP" sz="800" dirty="0" smtClean="0">
              <a:latin typeface="Calibri" pitchFamily="34" charset="0"/>
              <a:ea typeface="ＤＦ平成ゴシック体W5"/>
              <a:cs typeface="ＤＦ平成ゴシック体W5"/>
            </a:endParaRPr>
          </a:p>
        </p:txBody>
      </p:sp>
      <p:sp>
        <p:nvSpPr>
          <p:cNvPr id="39" name="テキスト ボックス 49"/>
          <p:cNvSpPr>
            <a:spLocks noChangeArrowheads="1"/>
          </p:cNvSpPr>
          <p:nvPr/>
        </p:nvSpPr>
        <p:spPr bwMode="auto">
          <a:xfrm>
            <a:off x="3212738" y="4961774"/>
            <a:ext cx="864096" cy="267723"/>
          </a:xfrm>
          <a:prstGeom prst="roundRect">
            <a:avLst>
              <a:gd name="adj" fmla="val 16667"/>
            </a:avLst>
          </a:prstGeom>
          <a:solidFill>
            <a:schemeClr val="bg1"/>
          </a:solidFill>
          <a:ln w="9525">
            <a:solidFill>
              <a:schemeClr val="accent1"/>
            </a:solidFill>
            <a:round/>
            <a:headEnd/>
            <a:tailEnd/>
          </a:ln>
        </p:spPr>
        <p:txBody>
          <a:bodyPr wrap="square" lIns="0" tIns="36000" rIns="0" bIns="36000">
            <a:spAutoFit/>
          </a:bodyPr>
          <a:lstStyle/>
          <a:p>
            <a:pPr algn="ctr"/>
            <a:r>
              <a:rPr lang="ja-JP" altLang="en-US" sz="1100" dirty="0" smtClean="0">
                <a:solidFill>
                  <a:prstClr val="black"/>
                </a:solidFill>
                <a:latin typeface="Calibri" pitchFamily="34" charset="0"/>
                <a:ea typeface="ＤＦ平成ゴシック体W5"/>
                <a:cs typeface="ＤＦ平成ゴシック体W5"/>
              </a:rPr>
              <a:t>関係機関Ｂ</a:t>
            </a:r>
            <a:endParaRPr lang="ja-JP" altLang="en-US" sz="1100" dirty="0">
              <a:solidFill>
                <a:prstClr val="black"/>
              </a:solidFill>
              <a:latin typeface="Calibri" pitchFamily="34" charset="0"/>
              <a:ea typeface="ＤＦ平成ゴシック体W5"/>
              <a:cs typeface="ＤＦ平成ゴシック体W5"/>
            </a:endParaRPr>
          </a:p>
        </p:txBody>
      </p:sp>
      <p:sp>
        <p:nvSpPr>
          <p:cNvPr id="42" name="テキスト ボックス 96"/>
          <p:cNvSpPr>
            <a:spLocks noChangeArrowheads="1"/>
          </p:cNvSpPr>
          <p:nvPr/>
        </p:nvSpPr>
        <p:spPr bwMode="auto">
          <a:xfrm>
            <a:off x="1734211" y="4630104"/>
            <a:ext cx="824996" cy="238363"/>
          </a:xfrm>
          <a:prstGeom prst="roundRect">
            <a:avLst>
              <a:gd name="adj" fmla="val 16667"/>
            </a:avLst>
          </a:prstGeom>
          <a:noFill/>
          <a:ln w="9525">
            <a:noFill/>
            <a:round/>
            <a:headEnd/>
            <a:tailEnd/>
          </a:ln>
        </p:spPr>
        <p:txBody>
          <a:bodyPr wrap="square" lIns="36000" rIns="36000">
            <a:spAutoFit/>
          </a:bodyPr>
          <a:lstStyle/>
          <a:p>
            <a:pPr algn="ctr"/>
            <a:r>
              <a:rPr lang="ja-JP" altLang="en-US" sz="800" dirty="0" smtClean="0">
                <a:latin typeface="Calibri" pitchFamily="34" charset="0"/>
                <a:ea typeface="ＤＦ平成ゴシック体W5"/>
                <a:cs typeface="ＤＦ平成ゴシック体W5"/>
              </a:rPr>
              <a:t>各種書類</a:t>
            </a:r>
            <a:endParaRPr lang="en-US" altLang="ja-JP" sz="800" dirty="0" smtClean="0">
              <a:latin typeface="Calibri" pitchFamily="34" charset="0"/>
              <a:ea typeface="ＤＦ平成ゴシック体W5"/>
              <a:cs typeface="ＤＦ平成ゴシック体W5"/>
            </a:endParaRPr>
          </a:p>
        </p:txBody>
      </p:sp>
      <p:sp>
        <p:nvSpPr>
          <p:cNvPr id="44" name="テキスト ボックス 49"/>
          <p:cNvSpPr>
            <a:spLocks noChangeArrowheads="1"/>
          </p:cNvSpPr>
          <p:nvPr/>
        </p:nvSpPr>
        <p:spPr bwMode="auto">
          <a:xfrm>
            <a:off x="5254232" y="5736017"/>
            <a:ext cx="822138" cy="267723"/>
          </a:xfrm>
          <a:prstGeom prst="roundRect">
            <a:avLst>
              <a:gd name="adj" fmla="val 16667"/>
            </a:avLst>
          </a:prstGeom>
          <a:noFill/>
          <a:ln w="9525">
            <a:noFill/>
            <a:round/>
            <a:headEnd/>
            <a:tailEnd/>
          </a:ln>
        </p:spPr>
        <p:txBody>
          <a:bodyPr wrap="square" lIns="0" tIns="36000" rIns="0" bIns="36000">
            <a:spAutoFit/>
          </a:bodyPr>
          <a:lstStyle/>
          <a:p>
            <a:pPr algn="ctr"/>
            <a:r>
              <a:rPr lang="ja-JP" altLang="en-US" sz="1100" dirty="0" smtClean="0">
                <a:latin typeface="Calibri" pitchFamily="34" charset="0"/>
                <a:ea typeface="ＤＦ平成ゴシック体W5"/>
                <a:cs typeface="ＤＦ平成ゴシック体W5"/>
              </a:rPr>
              <a:t>本人</a:t>
            </a:r>
            <a:endParaRPr lang="ja-JP" altLang="en-US" sz="1100" dirty="0">
              <a:latin typeface="Calibri" pitchFamily="34" charset="0"/>
              <a:ea typeface="ＤＦ平成ゴシック体W5"/>
              <a:cs typeface="ＤＦ平成ゴシック体W5"/>
            </a:endParaRPr>
          </a:p>
        </p:txBody>
      </p:sp>
      <p:cxnSp>
        <p:nvCxnSpPr>
          <p:cNvPr id="45" name="直線矢印コネクタ 44"/>
          <p:cNvCxnSpPr/>
          <p:nvPr/>
        </p:nvCxnSpPr>
        <p:spPr>
          <a:xfrm>
            <a:off x="1331640" y="4091031"/>
            <a:ext cx="0" cy="1015541"/>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1635695" y="4069980"/>
            <a:ext cx="0" cy="991148"/>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V="1">
            <a:off x="2310765" y="4768987"/>
            <a:ext cx="702078" cy="275894"/>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H="1">
            <a:off x="2355874" y="5040940"/>
            <a:ext cx="702078" cy="288032"/>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9" name="テキスト ボックス 49"/>
          <p:cNvSpPr>
            <a:spLocks noChangeArrowheads="1"/>
          </p:cNvSpPr>
          <p:nvPr/>
        </p:nvSpPr>
        <p:spPr bwMode="auto">
          <a:xfrm>
            <a:off x="969338" y="5691882"/>
            <a:ext cx="822138" cy="267723"/>
          </a:xfrm>
          <a:prstGeom prst="roundRect">
            <a:avLst>
              <a:gd name="adj" fmla="val 16667"/>
            </a:avLst>
          </a:prstGeom>
          <a:noFill/>
          <a:ln w="9525">
            <a:noFill/>
            <a:round/>
            <a:headEnd/>
            <a:tailEnd/>
          </a:ln>
        </p:spPr>
        <p:txBody>
          <a:bodyPr wrap="square" lIns="0" tIns="36000" rIns="0" bIns="36000">
            <a:spAutoFit/>
          </a:bodyPr>
          <a:lstStyle/>
          <a:p>
            <a:pPr algn="ctr"/>
            <a:r>
              <a:rPr lang="ja-JP" altLang="en-US" sz="1100" dirty="0" smtClean="0">
                <a:latin typeface="Calibri" pitchFamily="34" charset="0"/>
                <a:ea typeface="ＤＦ平成ゴシック体W5"/>
                <a:cs typeface="ＤＦ平成ゴシック体W5"/>
              </a:rPr>
              <a:t>本人</a:t>
            </a:r>
            <a:endParaRPr lang="ja-JP" altLang="en-US" sz="1100" dirty="0">
              <a:latin typeface="Calibri" pitchFamily="34" charset="0"/>
              <a:ea typeface="ＤＦ平成ゴシック体W5"/>
              <a:cs typeface="ＤＦ平成ゴシック体W5"/>
            </a:endParaRPr>
          </a:p>
        </p:txBody>
      </p:sp>
      <p:cxnSp>
        <p:nvCxnSpPr>
          <p:cNvPr id="50" name="直線矢印コネクタ 49"/>
          <p:cNvCxnSpPr/>
          <p:nvPr/>
        </p:nvCxnSpPr>
        <p:spPr>
          <a:xfrm>
            <a:off x="5592806" y="4138828"/>
            <a:ext cx="0" cy="1015541"/>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5868144" y="4104659"/>
            <a:ext cx="0" cy="991148"/>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6547992" y="4083664"/>
            <a:ext cx="702078" cy="504056"/>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H="1" flipV="1">
            <a:off x="6409082" y="4282236"/>
            <a:ext cx="702078" cy="504056"/>
          </a:xfrm>
          <a:prstGeom prst="straightConnector1">
            <a:avLst/>
          </a:prstGeom>
          <a:ln w="381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54" name="テキスト ボックス 96"/>
          <p:cNvSpPr>
            <a:spLocks noChangeArrowheads="1"/>
          </p:cNvSpPr>
          <p:nvPr/>
        </p:nvSpPr>
        <p:spPr bwMode="auto">
          <a:xfrm>
            <a:off x="962187" y="4301427"/>
            <a:ext cx="369453" cy="255389"/>
          </a:xfrm>
          <a:prstGeom prst="roundRect">
            <a:avLst>
              <a:gd name="adj" fmla="val 16667"/>
            </a:avLst>
          </a:prstGeom>
          <a:noFill/>
          <a:ln w="9525">
            <a:noFill/>
            <a:round/>
            <a:headEnd/>
            <a:tailEnd/>
          </a:ln>
        </p:spPr>
        <p:txBody>
          <a:bodyPr wrap="square" lIns="36000" rIns="36000">
            <a:spAutoFit/>
          </a:bodyPr>
          <a:lstStyle/>
          <a:p>
            <a:pPr algn="ctr"/>
            <a:r>
              <a:rPr lang="ja-JP" altLang="en-US" sz="900" dirty="0" smtClean="0">
                <a:latin typeface="Calibri" pitchFamily="34" charset="0"/>
                <a:ea typeface="ＤＦ平成ゴシック体W5"/>
                <a:cs typeface="ＤＦ平成ゴシック体W5"/>
              </a:rPr>
              <a:t>給付</a:t>
            </a:r>
            <a:endParaRPr lang="en-US" altLang="ja-JP" sz="900" dirty="0" smtClean="0">
              <a:latin typeface="Calibri" pitchFamily="34" charset="0"/>
              <a:ea typeface="ＤＦ平成ゴシック体W5"/>
              <a:cs typeface="ＤＦ平成ゴシック体W5"/>
            </a:endParaRPr>
          </a:p>
        </p:txBody>
      </p:sp>
      <p:sp>
        <p:nvSpPr>
          <p:cNvPr id="55" name="テキスト ボックス 96"/>
          <p:cNvSpPr>
            <a:spLocks noChangeArrowheads="1"/>
          </p:cNvSpPr>
          <p:nvPr/>
        </p:nvSpPr>
        <p:spPr bwMode="auto">
          <a:xfrm>
            <a:off x="5158831" y="4409935"/>
            <a:ext cx="369453" cy="255389"/>
          </a:xfrm>
          <a:prstGeom prst="roundRect">
            <a:avLst>
              <a:gd name="adj" fmla="val 16667"/>
            </a:avLst>
          </a:prstGeom>
          <a:noFill/>
          <a:ln w="9525">
            <a:noFill/>
            <a:round/>
            <a:headEnd/>
            <a:tailEnd/>
          </a:ln>
        </p:spPr>
        <p:txBody>
          <a:bodyPr wrap="square" lIns="36000" rIns="36000">
            <a:spAutoFit/>
          </a:bodyPr>
          <a:lstStyle/>
          <a:p>
            <a:pPr algn="ctr"/>
            <a:r>
              <a:rPr lang="ja-JP" altLang="en-US" sz="900" dirty="0" smtClean="0">
                <a:latin typeface="Calibri" pitchFamily="34" charset="0"/>
                <a:ea typeface="ＤＦ平成ゴシック体W5"/>
                <a:cs typeface="ＤＦ平成ゴシック体W5"/>
              </a:rPr>
              <a:t>給付</a:t>
            </a:r>
            <a:endParaRPr lang="en-US" altLang="ja-JP" sz="900" dirty="0" smtClean="0">
              <a:latin typeface="Calibri" pitchFamily="34" charset="0"/>
              <a:ea typeface="ＤＦ平成ゴシック体W5"/>
              <a:cs typeface="ＤＦ平成ゴシック体W5"/>
            </a:endParaRPr>
          </a:p>
        </p:txBody>
      </p:sp>
      <p:sp>
        <p:nvSpPr>
          <p:cNvPr id="56" name="テキスト ボックス 96"/>
          <p:cNvSpPr>
            <a:spLocks noChangeArrowheads="1"/>
          </p:cNvSpPr>
          <p:nvPr/>
        </p:nvSpPr>
        <p:spPr bwMode="auto">
          <a:xfrm>
            <a:off x="1729341" y="4282240"/>
            <a:ext cx="368325" cy="255389"/>
          </a:xfrm>
          <a:prstGeom prst="roundRect">
            <a:avLst>
              <a:gd name="adj" fmla="val 16667"/>
            </a:avLst>
          </a:prstGeom>
          <a:noFill/>
          <a:ln w="9525">
            <a:noFill/>
            <a:round/>
            <a:headEnd/>
            <a:tailEnd/>
          </a:ln>
        </p:spPr>
        <p:txBody>
          <a:bodyPr wrap="square" lIns="36000" rIns="36000">
            <a:spAutoFit/>
          </a:bodyPr>
          <a:lstStyle/>
          <a:p>
            <a:pPr algn="ctr"/>
            <a:r>
              <a:rPr lang="ja-JP" altLang="en-US" sz="900" dirty="0" smtClean="0">
                <a:latin typeface="Calibri" pitchFamily="34" charset="0"/>
                <a:ea typeface="ＤＦ平成ゴシック体W5"/>
                <a:cs typeface="ＤＦ平成ゴシック体W5"/>
              </a:rPr>
              <a:t>申請</a:t>
            </a:r>
            <a:endParaRPr lang="ja-JP" altLang="en-US" sz="900" dirty="0">
              <a:latin typeface="Calibri" pitchFamily="34" charset="0"/>
              <a:ea typeface="ＤＦ平成ゴシック体W5"/>
              <a:cs typeface="ＤＦ平成ゴシック体W5"/>
            </a:endParaRPr>
          </a:p>
        </p:txBody>
      </p:sp>
      <p:sp>
        <p:nvSpPr>
          <p:cNvPr id="57" name="テキスト ボックス 96"/>
          <p:cNvSpPr>
            <a:spLocks noChangeArrowheads="1"/>
          </p:cNvSpPr>
          <p:nvPr/>
        </p:nvSpPr>
        <p:spPr bwMode="auto">
          <a:xfrm>
            <a:off x="5935802" y="4409935"/>
            <a:ext cx="368325" cy="255389"/>
          </a:xfrm>
          <a:prstGeom prst="roundRect">
            <a:avLst>
              <a:gd name="adj" fmla="val 16667"/>
            </a:avLst>
          </a:prstGeom>
          <a:noFill/>
          <a:ln w="9525">
            <a:noFill/>
            <a:round/>
            <a:headEnd/>
            <a:tailEnd/>
          </a:ln>
        </p:spPr>
        <p:txBody>
          <a:bodyPr wrap="square" lIns="36000" rIns="36000">
            <a:spAutoFit/>
          </a:bodyPr>
          <a:lstStyle/>
          <a:p>
            <a:pPr algn="ctr"/>
            <a:r>
              <a:rPr lang="ja-JP" altLang="en-US" sz="900" dirty="0" smtClean="0">
                <a:latin typeface="Calibri" pitchFamily="34" charset="0"/>
                <a:ea typeface="ＤＦ平成ゴシック体W5"/>
                <a:cs typeface="ＤＦ平成ゴシック体W5"/>
              </a:rPr>
              <a:t>申請</a:t>
            </a:r>
            <a:endParaRPr lang="ja-JP" altLang="en-US" sz="900" dirty="0">
              <a:latin typeface="Calibri" pitchFamily="34" charset="0"/>
              <a:ea typeface="ＤＦ平成ゴシック体W5"/>
              <a:cs typeface="ＤＦ平成ゴシック体W5"/>
            </a:endParaRPr>
          </a:p>
        </p:txBody>
      </p:sp>
      <p:sp>
        <p:nvSpPr>
          <p:cNvPr id="58" name="1 つの角を切り取った四角形 57"/>
          <p:cNvSpPr/>
          <p:nvPr/>
        </p:nvSpPr>
        <p:spPr>
          <a:xfrm>
            <a:off x="6119964" y="4864585"/>
            <a:ext cx="768837" cy="124225"/>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800" dirty="0"/>
              <a:t>マイナンバー</a:t>
            </a:r>
            <a:endParaRPr kumimoji="1" lang="ja-JP" altLang="en-US" sz="800" dirty="0"/>
          </a:p>
        </p:txBody>
      </p:sp>
      <p:sp>
        <p:nvSpPr>
          <p:cNvPr id="59" name="テキスト ボックス 1"/>
          <p:cNvSpPr txBox="1">
            <a:spLocks noChangeArrowheads="1"/>
          </p:cNvSpPr>
          <p:nvPr/>
        </p:nvSpPr>
        <p:spPr bwMode="auto">
          <a:xfrm>
            <a:off x="3505074" y="5582934"/>
            <a:ext cx="752816" cy="369332"/>
          </a:xfrm>
          <a:prstGeom prst="rect">
            <a:avLst/>
          </a:prstGeom>
          <a:noFill/>
          <a:ln w="9525">
            <a:noFill/>
            <a:miter lim="800000"/>
            <a:headEnd/>
            <a:tailEnd/>
          </a:ln>
        </p:spPr>
        <p:txBody>
          <a:bodyPr wrap="square">
            <a:spAutoFit/>
          </a:bodyPr>
          <a:lstStyle/>
          <a:p>
            <a:pPr algn="ctr"/>
            <a:r>
              <a:rPr lang="ja-JP" altLang="en-US" b="1" dirty="0">
                <a:latin typeface="Calibri" pitchFamily="34" charset="0"/>
              </a:rPr>
              <a:t>現状</a:t>
            </a:r>
          </a:p>
        </p:txBody>
      </p:sp>
      <p:sp>
        <p:nvSpPr>
          <p:cNvPr id="61" name="テキスト ボックス 4"/>
          <p:cNvSpPr txBox="1">
            <a:spLocks noChangeArrowheads="1"/>
          </p:cNvSpPr>
          <p:nvPr/>
        </p:nvSpPr>
        <p:spPr bwMode="auto">
          <a:xfrm>
            <a:off x="7724353" y="5591002"/>
            <a:ext cx="762970" cy="369887"/>
          </a:xfrm>
          <a:prstGeom prst="rect">
            <a:avLst/>
          </a:prstGeom>
          <a:noFill/>
          <a:ln w="9525">
            <a:noFill/>
            <a:miter lim="800000"/>
            <a:headEnd/>
            <a:tailEnd/>
          </a:ln>
        </p:spPr>
        <p:txBody>
          <a:bodyPr wrap="square">
            <a:spAutoFit/>
          </a:bodyPr>
          <a:lstStyle/>
          <a:p>
            <a:pPr algn="ctr"/>
            <a:r>
              <a:rPr lang="ja-JP" altLang="en-US" b="1" dirty="0">
                <a:latin typeface="Calibri" pitchFamily="34" charset="0"/>
              </a:rPr>
              <a:t>今後</a:t>
            </a:r>
          </a:p>
        </p:txBody>
      </p:sp>
      <p:sp>
        <p:nvSpPr>
          <p:cNvPr id="64" name="正方形/長方形 63"/>
          <p:cNvSpPr/>
          <p:nvPr/>
        </p:nvSpPr>
        <p:spPr>
          <a:xfrm>
            <a:off x="323528" y="159144"/>
            <a:ext cx="8433036" cy="923330"/>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業務改革の推進</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22960" y="2491052"/>
            <a:ext cx="8757072" cy="830997"/>
          </a:xfrm>
          <a:prstGeom prst="rect">
            <a:avLst/>
          </a:prstGeom>
        </p:spPr>
        <p:txBody>
          <a:bodyPr wrap="square">
            <a:spAutoFit/>
          </a:bodyPr>
          <a:lstStyle/>
          <a:p>
            <a:r>
              <a:rPr lang="en-US" altLang="ja-JP" sz="1400" b="1" dirty="0" smtClean="0"/>
              <a:t>   </a:t>
            </a:r>
            <a:r>
              <a:rPr lang="en-US" altLang="ja-JP" sz="1600" b="1" dirty="0" smtClean="0"/>
              <a:t>【</a:t>
            </a:r>
            <a:r>
              <a:rPr lang="ja-JP" altLang="en-US" sz="1600" b="1" dirty="0" smtClean="0"/>
              <a:t>活用例</a:t>
            </a:r>
            <a:r>
              <a:rPr lang="en-US" altLang="ja-JP" sz="1600" b="1" dirty="0" smtClean="0"/>
              <a:t>】</a:t>
            </a:r>
          </a:p>
          <a:p>
            <a:r>
              <a:rPr lang="ja-JP" altLang="en-US" sz="1600" dirty="0" smtClean="0"/>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添付書類の削減　・・・　各種申請・申告等に必要な行政機関が発行する添付書類（納税証明書等）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の省略が可能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563918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68</a:t>
            </a:fld>
            <a:endParaRPr kumimoji="1" lang="ja-JP" altLang="en-US" dirty="0"/>
          </a:p>
        </p:txBody>
      </p:sp>
      <p:sp>
        <p:nvSpPr>
          <p:cNvPr id="6" name="正方形/長方形 5"/>
          <p:cNvSpPr/>
          <p:nvPr/>
        </p:nvSpPr>
        <p:spPr>
          <a:xfrm>
            <a:off x="475928" y="1412776"/>
            <a:ext cx="8433036" cy="1754326"/>
          </a:xfrm>
          <a:prstGeom prst="rect">
            <a:avLst/>
          </a:prstGeom>
        </p:spPr>
        <p:txBody>
          <a:bodyPr wrap="square">
            <a:spAutoFit/>
          </a:bodyPr>
          <a:lstStyle/>
          <a:p>
            <a:pPr lvl="0"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07504" y="1213200"/>
            <a:ext cx="8973096" cy="6494085"/>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cs typeface="Meiryo UI" panose="020B0604030504040204" pitchFamily="50" charset="-128"/>
              </a:rPr>
              <a:t>　ＩＴ活用に</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よる業務改革</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（改善）</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ja-JP" sz="1600" b="1" dirty="0">
                <a:latin typeface="Meiryo UI" panose="020B0604030504040204" pitchFamily="50" charset="-128"/>
                <a:ea typeface="Meiryo UI" panose="020B0604030504040204" pitchFamily="50" charset="-128"/>
                <a:cs typeface="Meiryo UI" panose="020B0604030504040204" pitchFamily="50" charset="-128"/>
              </a:rPr>
              <a:t>推進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業務改善への活用</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リモートアクセスイメージ</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dirty="0"/>
          </a:p>
        </p:txBody>
      </p:sp>
      <p:sp>
        <p:nvSpPr>
          <p:cNvPr id="8" name="正方形/長方形 7"/>
          <p:cNvSpPr/>
          <p:nvPr/>
        </p:nvSpPr>
        <p:spPr>
          <a:xfrm>
            <a:off x="323528" y="159144"/>
            <a:ext cx="8433036" cy="923330"/>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業務改革の推進</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p:nvPr/>
        </p:nvPicPr>
        <p:blipFill>
          <a:blip r:embed="rId2">
            <a:extLst>
              <a:ext uri="{28A0092B-C50C-407E-A947-70E740481C1C}">
                <a14:useLocalDpi xmlns:a14="http://schemas.microsoft.com/office/drawing/2010/main" val="0"/>
              </a:ext>
            </a:extLst>
          </a:blip>
          <a:srcRect/>
          <a:stretch>
            <a:fillRect/>
          </a:stretch>
        </p:blipFill>
        <p:spPr bwMode="auto">
          <a:xfrm>
            <a:off x="1812126" y="4460242"/>
            <a:ext cx="5760639" cy="2232248"/>
          </a:xfrm>
          <a:prstGeom prst="rect">
            <a:avLst/>
          </a:prstGeom>
          <a:noFill/>
          <a:ln>
            <a:noFill/>
          </a:ln>
        </p:spPr>
      </p:pic>
      <p:graphicFrame>
        <p:nvGraphicFramePr>
          <p:cNvPr id="2" name="表 1"/>
          <p:cNvGraphicFramePr>
            <a:graphicFrameLocks noGrp="1"/>
          </p:cNvGraphicFramePr>
          <p:nvPr>
            <p:extLst>
              <p:ext uri="{D42A27DB-BD31-4B8C-83A1-F6EECF244321}">
                <p14:modId xmlns:p14="http://schemas.microsoft.com/office/powerpoint/2010/main" val="2404513301"/>
              </p:ext>
            </p:extLst>
          </p:nvPr>
        </p:nvGraphicFramePr>
        <p:xfrm>
          <a:off x="685800" y="1768976"/>
          <a:ext cx="8201025" cy="2407920"/>
        </p:xfrm>
        <a:graphic>
          <a:graphicData uri="http://schemas.openxmlformats.org/drawingml/2006/table">
            <a:tbl>
              <a:tblPr/>
              <a:tblGrid>
                <a:gridCol w="2590056"/>
                <a:gridCol w="5610969"/>
              </a:tblGrid>
              <a:tr h="10527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リモートアクセス機能の活用</a:t>
                      </a:r>
                    </a:p>
                    <a:p>
                      <a:endParaRPr kumimoji="1" lang="ja-JP" altLang="en-US" dirty="0"/>
                    </a:p>
                  </a:txBody>
                  <a:tcPr>
                    <a:lnL w="12700" cmpd="sng">
                      <a:solidFill>
                        <a:schemeClr val="tx1"/>
                      </a:solidFill>
                      <a:prstDash val="soli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外出先等から庁内ネットワークに接続することができるリモートアク</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セス機能を利用することにより、業務効率の向上や災害時の業務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継続</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(BCP)</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などの効果が期待できるため、導入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拡大に向けた実証</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実験などを実施し、活用方法を検討します</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p>
                  </a:txBody>
                  <a:tcPr>
                    <a:lnL w="9525" cap="flat" cmpd="sng" algn="ctr">
                      <a:solidFill>
                        <a:schemeClr val="tx1"/>
                      </a:solidFill>
                      <a:prstDash val="solid"/>
                      <a:round/>
                      <a:headEnd type="none" w="med" len="med"/>
                      <a:tailEnd type="none" w="med" len="med"/>
                    </a:lnL>
                    <a:lnR w="12700" cmpd="sng">
                      <a:solidFill>
                        <a:schemeClr val="tx1"/>
                      </a:solid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1066031">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情報の共有化（共有フォ</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ルダの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有効活用</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dirty="0"/>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業務情報の共有化、透明化に資するため、全庁や部局、室・課</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単位で情報を保存、</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閲覧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する共有フォルダの機能を強化</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するととも</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に</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必要な情報をすぐに見つけられるよう、保存や利用にかかる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ルールを定め、分りやすいマニュアルや手引きを作成して、運用し</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ま</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す。</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12700" cmpd="sng">
                      <a:solidFill>
                        <a:schemeClr val="tx1"/>
                      </a:solid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57527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改革のめざすもの（基本的な考え方）</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a:t>
            </a:fld>
            <a:endParaRPr lang="ja-JP" altLang="en-US" dirty="0">
              <a:solidFill>
                <a:prstClr val="black"/>
              </a:solidFill>
            </a:endParaRPr>
          </a:p>
        </p:txBody>
      </p:sp>
      <p:sp>
        <p:nvSpPr>
          <p:cNvPr id="2" name="正方形/長方形 1"/>
          <p:cNvSpPr/>
          <p:nvPr/>
        </p:nvSpPr>
        <p:spPr>
          <a:xfrm>
            <a:off x="150483" y="682137"/>
            <a:ext cx="8979002" cy="5978560"/>
          </a:xfrm>
          <a:prstGeom prst="rect">
            <a:avLst/>
          </a:prstGeom>
        </p:spPr>
        <p:txBody>
          <a:bodyPr wrap="square">
            <a:spAutoFit/>
          </a:bodyPr>
          <a:lstStyle/>
          <a:p>
            <a:pPr marL="180000" indent="-457200">
              <a:lnSpc>
                <a:spcPts val="1700"/>
              </a:lnSpc>
            </a:pP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改革の目標（理念）</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p>
          <a:p>
            <a:pPr marL="180000" indent="-457200">
              <a:lnSpc>
                <a:spcPts val="17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「組み換え（シフト）」と「強みを束ねる」を改革の視点に、</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めざす</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姿は、自律的で創造性を発揮する行財政運営体制の確立です。</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7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7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（組み換え</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（シフト</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7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超高齢社会の到来を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はじめ、全国的な人口減少の波、さらにグローバル化の一層の進展は、行政のあり方にも大きな変革を迫っています。</a:t>
            </a:r>
          </a:p>
          <a:p>
            <a:pPr marL="180000" indent="-457200">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新た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な時代環境のもとで、直面する課題に的確に対応しながら、持続可能な社会システムづくりを進め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7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同時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に経済活力の維持・向上をめざすためには、創造的な施策展開やサービス向上を通じて、常に新たな価値を生み出していくことが何よりも求められます。</a:t>
            </a:r>
          </a:p>
          <a:p>
            <a:pPr marL="180000" indent="-457200">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これまで財政危機の回避という全庁方針のもと改革を断行してきました。今後、取り巻く環境や前提条件がますます速く、複雑に変化していく中で、これからは、継続的な「選択と集中」を軸に、絶えざる改革を進めていくことが今まで以上に重要です。</a:t>
            </a:r>
          </a:p>
          <a:p>
            <a:pPr marL="180000" indent="-457200">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ため、常に変化の先を見通しながら、あるべき方向性に向けて事業、ストック、マンパワーを効果的に組み換え、限られた財源と人材の中で最大の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効果を発揮する体制づくり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に取り組みます。</a:t>
            </a:r>
          </a:p>
          <a:p>
            <a:pPr marL="180000" indent="-457200">
              <a:lnSpc>
                <a:spcPts val="1700"/>
              </a:lnSpc>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7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（強み</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束ねる）</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、今後、右肩上がりの時代のように行政が幅広いニーズに対応していくことには限界があります。これからは、府民や企業など民間と行政との広範な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連携・ネットワーク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によって社会全体を支える方向に大きく転換していくことが重要です。</a:t>
            </a:r>
          </a:p>
          <a:p>
            <a:pPr marL="180000" indent="-457200">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その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、防災</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、セーフティネットや広域的な基盤整備など広域自治体として果たすべき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役割をしっかり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と果たしつつ、同時に、あるべき方向性や目標を広く、わかりやすく提示し、連携・ネットワークの「起点」となる役割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を果たさなければなりません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p>
          <a:p>
            <a:pPr marL="180000" indent="-457200">
              <a:lnSpc>
                <a:spcPts val="17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とも、常に先を見通した政策創造に取り組み、必要があれば国を動かすような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提案も行って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7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そして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、国、自治体、府民、企業など幅広い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関係者の強みを束ねる環境</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や基盤を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整えて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いきます。</a:t>
            </a:r>
          </a:p>
          <a:p>
            <a:pPr marL="180000" indent="-457200">
              <a:lnSpc>
                <a:spcPts val="17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0100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7504" y="1174512"/>
            <a:ext cx="9036496" cy="5509200"/>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cs typeface="Meiryo UI" panose="020B0604030504040204" pitchFamily="50" charset="-128"/>
              </a:rPr>
              <a:t>　多様な環境に対応した情報基盤の構築と</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維持管理コストの縮減</a:t>
            </a:r>
            <a:endParaRPr lang="ja-JP" altLang="ja-JP" sz="1600" b="1"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無線ＬＡＮイメージ</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正方形/長方形 9"/>
          <p:cNvSpPr/>
          <p:nvPr/>
        </p:nvSpPr>
        <p:spPr>
          <a:xfrm>
            <a:off x="323528" y="159144"/>
            <a:ext cx="8433036" cy="923330"/>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業務改革の推進</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図 13"/>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769768"/>
            <a:ext cx="4388335" cy="1913944"/>
          </a:xfrm>
          <a:prstGeom prst="rect">
            <a:avLst/>
          </a:prstGeom>
          <a:noFill/>
          <a:ln>
            <a:noFill/>
          </a:ln>
        </p:spPr>
      </p:pic>
      <p:sp>
        <p:nvSpPr>
          <p:cNvPr id="7" name="正方形/長方形 6"/>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69</a:t>
            </a:fld>
            <a:endParaRPr kumimoji="1"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582883013"/>
              </p:ext>
            </p:extLst>
          </p:nvPr>
        </p:nvGraphicFramePr>
        <p:xfrm>
          <a:off x="742950" y="1524000"/>
          <a:ext cx="8210550" cy="3116580"/>
        </p:xfrm>
        <a:graphic>
          <a:graphicData uri="http://schemas.openxmlformats.org/drawingml/2006/table">
            <a:tbl>
              <a:tblPr/>
              <a:tblGrid>
                <a:gridCol w="2460898"/>
                <a:gridCol w="5749652"/>
              </a:tblGrid>
              <a:tr h="628464">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○無線</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ＬＡＮの導入</a:t>
                      </a:r>
                      <a:endParaRPr kumimoji="1" lang="ja-JP" altLang="en-US" sz="1600" dirty="0"/>
                    </a:p>
                  </a:txBody>
                  <a:tcPr>
                    <a:lnL w="9525" cmpd="sng">
                      <a:solidFill>
                        <a:schemeClr val="tx1"/>
                      </a:solidFill>
                      <a:prstDash val="solid"/>
                    </a:lnL>
                    <a:lnR w="9525" cap="flat" cmpd="sng" algn="ctr">
                      <a:solidFill>
                        <a:schemeClr val="tx1"/>
                      </a:solidFill>
                      <a:prstDash val="solid"/>
                      <a:round/>
                      <a:headEnd type="none" w="med" len="med"/>
                      <a:tailEnd type="none" w="med" len="med"/>
                    </a:lnR>
                    <a:lnT w="9525" cmpd="sng">
                      <a:solidFill>
                        <a:schemeClr val="tx1"/>
                      </a:solidFill>
                      <a:prstDash val="solid"/>
                    </a:lnT>
                    <a:lnB w="9525" cap="flat" cmpd="sng" algn="ctr">
                      <a:solidFill>
                        <a:schemeClr val="tx1"/>
                      </a:solidFill>
                      <a:prstDash val="solid"/>
                      <a:round/>
                      <a:headEnd type="none" w="med" len="med"/>
                      <a:tailEnd type="none" w="med" len="med"/>
                    </a:lnB>
                  </a:tcPr>
                </a:tc>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無線</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LAN</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を利用することにより、機能面ではセキュリティの向上や執</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務室のレイアウト変更への柔軟な対応、運用面では会議のペーパー</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レス化など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業務改善（コスト縮減）の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効果が期待できることから、順</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次導入を図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ります</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dirty="0"/>
                    </a:p>
                  </a:txBody>
                  <a:tcPr>
                    <a:lnL w="9525" cap="flat" cmpd="sng" algn="ctr">
                      <a:solidFill>
                        <a:schemeClr val="tx1"/>
                      </a:solidFill>
                      <a:prstDash val="solid"/>
                      <a:round/>
                      <a:headEnd type="none" w="med" len="med"/>
                      <a:tailEnd type="none" w="med" len="med"/>
                    </a:lnL>
                    <a:lnR w="9525" cmpd="sng">
                      <a:solidFill>
                        <a:schemeClr val="tx1"/>
                      </a:solid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14232">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タブレット端末機の導入</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検討</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タブレット端末機を用いることにより、出張時の携行資料の削減や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報告書の作成、現地での確認検査業務の支援のほか会議での活</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用なども期待できることから、効果的な導入方策を検討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します</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14232">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○庁内コミュニケーション・</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ツールの導入検討</a:t>
                      </a:r>
                      <a:endParaRPr kumimoji="1" lang="ja-JP" alt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mpd="sng">
                      <a:solidFill>
                        <a:schemeClr val="tx1"/>
                      </a:solidFill>
                      <a:prstDash val="solid"/>
                    </a:lnB>
                  </a:tcPr>
                </a:tc>
                <a:tc>
                  <a:txBody>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職員端末機を利用したインスタントメッセージ</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や音声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通話</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ビデオ通話</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（テレビ電話）</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、遠隔会議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（テレビ会議、ウェブ会議）</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などのツールの導入による、庁内コミュニケーションの活性化及び業務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効率の向上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について</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検討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します</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相手と会話をするように文字などのメッセージをやりとりする仕組み</a:t>
                      </a:r>
                      <a:endParaRPr kumimoji="1" lang="ja-JP" altLang="en-US" sz="105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229222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99592" y="692696"/>
            <a:ext cx="7560840" cy="369332"/>
          </a:xfrm>
          <a:prstGeom prst="rect">
            <a:avLst/>
          </a:prstGeom>
        </p:spPr>
        <p:txBody>
          <a:bodyPr wrap="square">
            <a:spAutoFit/>
          </a:bodyPr>
          <a:lstStyle/>
          <a:p>
            <a:pPr lvl="0"/>
            <a:r>
              <a:rPr lang="ja-JP" altLang="en-US" dirty="0" smtClean="0"/>
              <a:t>　　</a:t>
            </a:r>
            <a:endParaRPr lang="ja-JP" altLang="ja-JP" dirty="0"/>
          </a:p>
        </p:txBody>
      </p:sp>
      <p:sp>
        <p:nvSpPr>
          <p:cNvPr id="2" name="正方形/長方形 1"/>
          <p:cNvSpPr/>
          <p:nvPr/>
        </p:nvSpPr>
        <p:spPr>
          <a:xfrm>
            <a:off x="116881" y="3717032"/>
            <a:ext cx="9014171" cy="1846659"/>
          </a:xfrm>
          <a:prstGeom prst="rect">
            <a:avLst/>
          </a:prstGeom>
        </p:spPr>
        <p:txBody>
          <a:bodyPr wrap="square">
            <a:spAutoFit/>
          </a:bodyPr>
          <a:lstStyle/>
          <a:p>
            <a:r>
              <a:rPr lang="ja-JP" altLang="en-US" dirty="0" smtClean="0"/>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i="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323528" y="159144"/>
            <a:ext cx="8433036" cy="923330"/>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業務改革の推進</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70</a:t>
            </a:fld>
            <a:endParaRPr kumimoji="1" lang="ja-JP" altLang="en-US" dirty="0"/>
          </a:p>
        </p:txBody>
      </p:sp>
      <p:sp>
        <p:nvSpPr>
          <p:cNvPr id="4" name="正方形/長方形 3"/>
          <p:cNvSpPr/>
          <p:nvPr/>
        </p:nvSpPr>
        <p:spPr>
          <a:xfrm>
            <a:off x="323528" y="1196752"/>
            <a:ext cx="3185487" cy="338554"/>
          </a:xfrm>
          <a:prstGeom prst="rect">
            <a:avLst/>
          </a:prstGeom>
        </p:spPr>
        <p:txBody>
          <a:bodyPr wrap="non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　庁内情報システムのマネジメント</a:t>
            </a:r>
            <a:endParaRPr lang="ja-JP"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290422491"/>
              </p:ext>
            </p:extLst>
          </p:nvPr>
        </p:nvGraphicFramePr>
        <p:xfrm>
          <a:off x="755576" y="1596410"/>
          <a:ext cx="8208912" cy="2499360"/>
        </p:xfrm>
        <a:graphic>
          <a:graphicData uri="http://schemas.openxmlformats.org/drawingml/2006/table">
            <a:tbl>
              <a:tblPr/>
              <a:tblGrid>
                <a:gridCol w="2547764"/>
                <a:gridCol w="5661148"/>
              </a:tblGrid>
              <a:tr h="771525">
                <a:tc>
                  <a:txBody>
                    <a:bodyP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システムのマネジメント</a:t>
                      </a:r>
                      <a:endParaRPr kumimoji="1" lang="ja-JP" altLang="en-US" sz="1600" dirty="0">
                        <a:solidFill>
                          <a:schemeClr val="tx1"/>
                        </a:solidFill>
                      </a:endParaRPr>
                    </a:p>
                  </a:txBody>
                  <a:tcPr>
                    <a:lnL w="9525" cmpd="sng">
                      <a:solidFill>
                        <a:schemeClr val="tx1"/>
                      </a:solidFill>
                      <a:prstDash val="solid"/>
                    </a:lnL>
                    <a:lnR w="9525" cap="flat" cmpd="sng" algn="ctr">
                      <a:solidFill>
                        <a:schemeClr val="tx1"/>
                      </a:solidFill>
                      <a:prstDash val="solid"/>
                      <a:round/>
                      <a:headEnd type="none" w="med" len="med"/>
                      <a:tailEnd type="none" w="med" len="med"/>
                    </a:lnR>
                    <a:lnT w="9525" cmpd="sng">
                      <a:solidFill>
                        <a:schemeClr val="tx1"/>
                      </a:solidFill>
                      <a:prstDash val="solid"/>
                    </a:lnT>
                    <a:lnB w="9525" cap="flat" cmpd="sng" algn="ctr">
                      <a:solidFill>
                        <a:schemeClr val="tx1"/>
                      </a:solidFill>
                      <a:prstDash val="solid"/>
                      <a:round/>
                      <a:headEnd type="none" w="med" len="med"/>
                      <a:tailEnd type="none" w="med" len="med"/>
                    </a:lnB>
                  </a:tcPr>
                </a:tc>
                <a:tc>
                  <a:txBody>
                    <a:bodyP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業務システムの新規構築や更新を行う際に、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サーバの</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仮想</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クラウドサービスなど最適な技術・サービスの導入を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精査</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することで、機能の強化、業務の効率化及び経費の縮減を</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図</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ります</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システムごとにサーバを用意することなく、大きなサーバ１台で複数のシステムを稼働さ</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せる仕組み</a:t>
                      </a:r>
                      <a:endParaRPr kumimoji="1" lang="ja-JP" altLang="en-US" sz="1600" dirty="0">
                        <a:solidFill>
                          <a:schemeClr val="tx1"/>
                        </a:solidFill>
                      </a:endParaRPr>
                    </a:p>
                  </a:txBody>
                  <a:tcPr>
                    <a:lnL w="9525" cap="flat" cmpd="sng" algn="ctr">
                      <a:solidFill>
                        <a:schemeClr val="tx1"/>
                      </a:solidFill>
                      <a:prstDash val="solid"/>
                      <a:round/>
                      <a:headEnd type="none" w="med" len="med"/>
                      <a:tailEnd type="none" w="med" len="med"/>
                    </a:lnL>
                    <a:lnR w="9525" cmpd="sng">
                      <a:solidFill>
                        <a:schemeClr val="tx1"/>
                      </a:solid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784855">
                <a:tc>
                  <a:txBody>
                    <a:bodyPr/>
                    <a:lstStyle/>
                    <a:p>
                      <a:r>
                        <a:rPr lang="ja-JP" altLang="en-US" sz="16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に対応した人</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材育成</a:t>
                      </a:r>
                      <a:endPar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mpd="sng">
                      <a:solidFill>
                        <a:schemeClr val="tx1"/>
                      </a:solidFill>
                      <a:prstDash val="solid"/>
                    </a:lnB>
                  </a:tcPr>
                </a:tc>
                <a:tc>
                  <a:txBody>
                    <a:bodyP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各部局の</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IT</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関連事業の企画</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調達、開発、運用</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全般</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より適切に行うため、業務経験を通じた能力開発（</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OJT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）等の組</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織的な対応により、業務システムのマネジメントを支える人材の育</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成を図ります。</a:t>
                      </a:r>
                      <a:endParaRPr kumimoji="1" lang="ja-JP" altLang="en-US"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268236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639" y="5064094"/>
            <a:ext cx="5876925"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45013" y="1921470"/>
            <a:ext cx="9063491" cy="4885730"/>
          </a:xfrm>
          <a:prstGeom prst="rect">
            <a:avLst/>
          </a:prstGeom>
        </p:spPr>
        <p:txBody>
          <a:bodyPr wrap="square" bIns="0">
            <a:no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　府政広報</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の推進</a:t>
            </a:r>
          </a:p>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キャラクターを活用した広報方針の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策定</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の「戦略広報</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」の一環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府民のみなさんが府政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に親しみを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持ち、また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府政へ</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参加意欲を高める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ための有効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な広報ツールとして、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キャラクターを活用します。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その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ため、メインキャラクターの設定や効果的な活用を盛り込んだ「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キャラクター</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広報方針（仮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）」を策定し、戦略的な広報を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ネットワークサービス</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府民への情報発信）</a:t>
            </a:r>
          </a:p>
          <a:p>
            <a:pPr defTabSz="647700">
              <a:lnSpc>
                <a:spcPts val="2100"/>
              </a:lnSpc>
              <a:spcBef>
                <a:spcPct val="0"/>
              </a:spcBef>
              <a:tabLst>
                <a:tab pos="8256588" algn="r"/>
              </a:tabLst>
              <a:defRPr/>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スマートデバイスに対応した府民サービス</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パソコン利用を想定した「府</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Web</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サイト」による情報発信や府民のみなさんの声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を府政に反映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させる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の声の見える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化」の推進に加え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、既存</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Web</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サイトのページのリニューアル及び民間事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業者の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サービ</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スの活用などにより、府民のみなさんがスマートデバイスを介して府政情報を取得し、府政へ参加できる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ように、ネットワークサービスの充実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図ります。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スマートデバイスとは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情報処理端末のうち、単なる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計算処理だけでなく、持ち運び</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やすく、カメラ機能、</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GPS</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機能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などが使用可能な多機能端末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628650" indent="-628650" defTabSz="647700">
              <a:lnSpc>
                <a:spcPts val="2100"/>
              </a:lnSpc>
              <a:spcBef>
                <a:spcPct val="0"/>
              </a:spcBef>
              <a:tabLst>
                <a:tab pos="8256588" algn="r"/>
              </a:tabLs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機（スマートフォン、タブレット等）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71</a:t>
            </a:fld>
            <a:endParaRPr lang="ja-JP" altLang="en-US" dirty="0">
              <a:solidFill>
                <a:prstClr val="black"/>
              </a:solidFill>
            </a:endParaRPr>
          </a:p>
        </p:txBody>
      </p:sp>
      <p:cxnSp>
        <p:nvCxnSpPr>
          <p:cNvPr id="5" name="直線コネクタ 4"/>
          <p:cNvCxnSpPr/>
          <p:nvPr/>
        </p:nvCxnSpPr>
        <p:spPr>
          <a:xfrm>
            <a:off x="323528" y="112474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463494" y="338954"/>
            <a:ext cx="8433036"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463494" y="108121"/>
            <a:ext cx="8433036" cy="923330"/>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p>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府民との対話・利便性の向上　</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875623557"/>
              </p:ext>
            </p:extLst>
          </p:nvPr>
        </p:nvGraphicFramePr>
        <p:xfrm>
          <a:off x="323850" y="1219201"/>
          <a:ext cx="8756750" cy="625624"/>
        </p:xfrm>
        <a:graphic>
          <a:graphicData uri="http://schemas.openxmlformats.org/drawingml/2006/table">
            <a:tbl>
              <a:tblPr/>
              <a:tblGrid>
                <a:gridCol w="8756750"/>
              </a:tblGrid>
              <a:tr h="625624">
                <a:tc>
                  <a:txBody>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府民からのお問い合わせや情報発信について新たな媒体を活用するなど、府民サービスの向上を目指します。</a:t>
                      </a:r>
                      <a:endParaRPr kumimoji="1" lang="ja-JP" altLang="en-US"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29006008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72</a:t>
            </a:fld>
            <a:endParaRPr kumimoji="1" lang="ja-JP" altLang="en-US" dirty="0"/>
          </a:p>
        </p:txBody>
      </p:sp>
      <p:cxnSp>
        <p:nvCxnSpPr>
          <p:cNvPr id="5" name="直線コネクタ 4"/>
          <p:cNvCxnSpPr/>
          <p:nvPr/>
        </p:nvCxnSpPr>
        <p:spPr>
          <a:xfrm>
            <a:off x="359024" y="119675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463494" y="250991"/>
            <a:ext cx="8433036" cy="923330"/>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組織活力の向上　</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業務改革の推進</a:t>
            </a:r>
          </a:p>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府民との対話・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利便性の向上</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615894" y="1412776"/>
            <a:ext cx="8433036" cy="1477328"/>
          </a:xfrm>
          <a:prstGeom prst="rect">
            <a:avLst/>
          </a:prstGeom>
        </p:spPr>
        <p:txBody>
          <a:bodyPr wrap="square">
            <a:spAutoFit/>
          </a:bodyPr>
          <a:lstStyle/>
          <a:p>
            <a:pPr lvl="0" defTabSz="647700">
              <a:spcBef>
                <a:spcPct val="0"/>
              </a:spcBef>
              <a:tabLst>
                <a:tab pos="8256588" algn="r"/>
              </a:tabLst>
              <a:defRP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61281" y="1268760"/>
            <a:ext cx="8784976" cy="1708160"/>
          </a:xfrm>
          <a:prstGeom prst="rect">
            <a:avLst/>
          </a:prstGeom>
        </p:spPr>
        <p:txBody>
          <a:bodyPr wrap="square">
            <a:spAutoFit/>
          </a:bodyPr>
          <a:lstStyle/>
          <a:p>
            <a:pPr>
              <a:lnSpc>
                <a:spcPts val="21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府民</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の負担の軽減</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と利便性</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向上</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2100"/>
              </a:lnSpc>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電子申請手続等の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拡充</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2100"/>
              </a:lnSpc>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各種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手続や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府民のみなさまから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の問い合わせについては、これまでも「電子</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申請（システム）」や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2100"/>
              </a:lnSpc>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電話・ＦＡＸ・Ｅメールによるワンストップの総合窓口「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ピピっとライン」などの先進的な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を行い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2100"/>
              </a:lnSpc>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利便性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の向上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を図って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きたところ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です。今後、さらに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電子化されていない申請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手続等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のうち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、要望</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多</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2100"/>
              </a:lnSpc>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手続の電子化、様式の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見直し、手続の簡素化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を図る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、府民サービスの向上を図ります。</a:t>
            </a:r>
            <a:r>
              <a:rPr lang="ja-JP" altLang="en-US" sz="1600" i="1"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501008"/>
            <a:ext cx="6768752"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56053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73</a:t>
            </a:fld>
            <a:endParaRPr kumimoji="1" lang="ja-JP" altLang="en-US" dirty="0"/>
          </a:p>
        </p:txBody>
      </p:sp>
      <p:sp>
        <p:nvSpPr>
          <p:cNvPr id="3" name="テキスト ボックス 2"/>
          <p:cNvSpPr txBox="1"/>
          <p:nvPr/>
        </p:nvSpPr>
        <p:spPr>
          <a:xfrm>
            <a:off x="735772" y="1453331"/>
            <a:ext cx="8020792" cy="523220"/>
          </a:xfrm>
          <a:prstGeom prst="rect">
            <a:avLst/>
          </a:prstGeom>
          <a:noFill/>
        </p:spPr>
        <p:txBody>
          <a:bodyPr wrap="squar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５</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．健全で規律ある財政運営の実現</a:t>
            </a:r>
          </a:p>
        </p:txBody>
      </p:sp>
      <p:sp>
        <p:nvSpPr>
          <p:cNvPr id="4" name="正方形/長方形 3"/>
          <p:cNvSpPr/>
          <p:nvPr/>
        </p:nvSpPr>
        <p:spPr>
          <a:xfrm>
            <a:off x="1259632" y="2636912"/>
            <a:ext cx="6030416" cy="1477328"/>
          </a:xfrm>
          <a:prstGeom prst="rect">
            <a:avLst/>
          </a:prstGeom>
        </p:spPr>
        <p:txBody>
          <a:bodyPr wrap="square">
            <a:spAutoFit/>
          </a:bodyPr>
          <a:lstStyle/>
          <a:p>
            <a:pPr lvl="0" defTabSz="647700">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１</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）健全財政の確保に</a:t>
            </a:r>
            <a:r>
              <a:rPr lang="ja-JP" altLang="en-US" dirty="0">
                <a:latin typeface="Meiryo UI" panose="020B0604030504040204" pitchFamily="50" charset="-128"/>
                <a:ea typeface="Meiryo UI" panose="020B0604030504040204" pitchFamily="50" charset="-128"/>
                <a:cs typeface="Meiryo UI" panose="020B0604030504040204" pitchFamily="50" charset="-128"/>
              </a:rPr>
              <a:t>向けた</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①　直面する</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か年の収支不足への対応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②　健全財政に向けた中長期での取組み</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（２）財務マネジメント機能の強化</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24440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646331"/>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健全財政の確保に向けた取組み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直面する</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か年の収支不足への対応</a:t>
            </a:r>
          </a:p>
        </p:txBody>
      </p:sp>
      <p:cxnSp>
        <p:nvCxnSpPr>
          <p:cNvPr id="4" name="直線コネクタ 3"/>
          <p:cNvCxnSpPr/>
          <p:nvPr/>
        </p:nvCxnSpPr>
        <p:spPr>
          <a:xfrm>
            <a:off x="179512" y="83671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74</a:t>
            </a:fld>
            <a:endParaRPr kumimoji="1" lang="ja-JP" altLang="en-US" dirty="0"/>
          </a:p>
        </p:txBody>
      </p:sp>
      <p:sp>
        <p:nvSpPr>
          <p:cNvPr id="2" name="山形 1"/>
          <p:cNvSpPr/>
          <p:nvPr/>
        </p:nvSpPr>
        <p:spPr>
          <a:xfrm>
            <a:off x="1151819" y="4502583"/>
            <a:ext cx="4364584" cy="2238785"/>
          </a:xfrm>
          <a:prstGeom prst="chevron">
            <a:avLst>
              <a:gd name="adj" fmla="val 11291"/>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grpSp>
        <p:nvGrpSpPr>
          <p:cNvPr id="8" name="グループ化 1"/>
          <p:cNvGrpSpPr>
            <a:grpSpLocks/>
          </p:cNvGrpSpPr>
          <p:nvPr/>
        </p:nvGrpSpPr>
        <p:grpSpPr bwMode="auto">
          <a:xfrm>
            <a:off x="1489075" y="4549352"/>
            <a:ext cx="4427537" cy="2063750"/>
            <a:chOff x="859317" y="1099119"/>
            <a:chExt cx="4028368" cy="1586582"/>
          </a:xfrm>
        </p:grpSpPr>
        <p:sp>
          <p:nvSpPr>
            <p:cNvPr id="9" name="テキスト ボックス 7"/>
            <p:cNvSpPr txBox="1">
              <a:spLocks noChangeArrowheads="1"/>
            </p:cNvSpPr>
            <p:nvPr/>
          </p:nvSpPr>
          <p:spPr bwMode="auto">
            <a:xfrm>
              <a:off x="1218219" y="1099119"/>
              <a:ext cx="2592288" cy="24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128"/>
                </a:defRPr>
              </a:lvl1pPr>
              <a:lvl2pPr marL="742950" indent="-285750" eaLnBrk="0" hangingPunct="0">
                <a:defRPr sz="1400" b="1">
                  <a:solidFill>
                    <a:schemeClr val="tx1"/>
                  </a:solidFill>
                  <a:latin typeface="Arial" charset="0"/>
                  <a:ea typeface="ＭＳ Ｐゴシック" charset="-128"/>
                </a:defRPr>
              </a:lvl2pPr>
              <a:lvl3pPr marL="1143000" indent="-228600" eaLnBrk="0" hangingPunct="0">
                <a:defRPr sz="1400" b="1">
                  <a:solidFill>
                    <a:schemeClr val="tx1"/>
                  </a:solidFill>
                  <a:latin typeface="Arial" charset="0"/>
                  <a:ea typeface="ＭＳ Ｐゴシック" charset="-128"/>
                </a:defRPr>
              </a:lvl3pPr>
              <a:lvl4pPr marL="1600200" indent="-228600" eaLnBrk="0" hangingPunct="0">
                <a:defRPr sz="1400" b="1">
                  <a:solidFill>
                    <a:schemeClr val="tx1"/>
                  </a:solidFill>
                  <a:latin typeface="Arial" charset="0"/>
                  <a:ea typeface="ＭＳ Ｐゴシック" charset="-128"/>
                </a:defRPr>
              </a:lvl4pPr>
              <a:lvl5pPr marL="2057400" indent="-228600" eaLnBrk="0" hangingPunct="0">
                <a:defRPr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sz="1400" b="1">
                  <a:solidFill>
                    <a:schemeClr val="tx1"/>
                  </a:solidFill>
                  <a:latin typeface="Arial" charset="0"/>
                  <a:ea typeface="ＭＳ Ｐゴシック" charset="-128"/>
                </a:defRPr>
              </a:lvl9pPr>
            </a:lstStyle>
            <a:p>
              <a:pPr>
                <a:lnSpc>
                  <a:spcPct val="90000"/>
                </a:lnSpc>
                <a:spcBef>
                  <a:spcPct val="40000"/>
                </a:spcBef>
              </a:pPr>
              <a:r>
                <a:rPr kumimoji="1" lang="ja-JP" altLang="en-US" sz="1600" i="1" dirty="0">
                  <a:latin typeface="Meiryo UI" panose="020B0604030504040204" pitchFamily="50" charset="-128"/>
                  <a:ea typeface="Meiryo UI" panose="020B0604030504040204" pitchFamily="50" charset="-128"/>
                  <a:cs typeface="Meiryo UI" panose="020B0604030504040204" pitchFamily="50" charset="-128"/>
                </a:rPr>
                <a:t>取組期間（</a:t>
              </a:r>
              <a:r>
                <a:rPr kumimoji="1" lang="en-US" altLang="ja-JP" sz="1600" i="1" dirty="0">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600" i="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i="1" dirty="0">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1600" i="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正方形/長方形 9"/>
            <p:cNvSpPr/>
            <p:nvPr/>
          </p:nvSpPr>
          <p:spPr>
            <a:xfrm>
              <a:off x="943091" y="1333445"/>
              <a:ext cx="3072190" cy="468671"/>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要対応額</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（単年度</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730</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円）へ</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の的確</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な対応</a:t>
              </a:r>
            </a:p>
          </p:txBody>
        </p:sp>
        <p:sp>
          <p:nvSpPr>
            <p:cNvPr id="11" name="テキスト ボックス 9"/>
            <p:cNvSpPr txBox="1">
              <a:spLocks noChangeArrowheads="1"/>
            </p:cNvSpPr>
            <p:nvPr/>
          </p:nvSpPr>
          <p:spPr bwMode="auto">
            <a:xfrm>
              <a:off x="859317" y="1886333"/>
              <a:ext cx="4028368" cy="79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128"/>
                </a:defRPr>
              </a:lvl1pPr>
              <a:lvl2pPr marL="742950" indent="-285750" eaLnBrk="0" hangingPunct="0">
                <a:defRPr sz="1400" b="1">
                  <a:solidFill>
                    <a:schemeClr val="tx1"/>
                  </a:solidFill>
                  <a:latin typeface="Arial" charset="0"/>
                  <a:ea typeface="ＭＳ Ｐゴシック" charset="-128"/>
                </a:defRPr>
              </a:lvl2pPr>
              <a:lvl3pPr marL="1143000" indent="-228600" eaLnBrk="0" hangingPunct="0">
                <a:defRPr sz="1400" b="1">
                  <a:solidFill>
                    <a:schemeClr val="tx1"/>
                  </a:solidFill>
                  <a:latin typeface="Arial" charset="0"/>
                  <a:ea typeface="ＭＳ Ｐゴシック" charset="-128"/>
                </a:defRPr>
              </a:lvl3pPr>
              <a:lvl4pPr marL="1600200" indent="-228600" eaLnBrk="0" hangingPunct="0">
                <a:defRPr sz="1400" b="1">
                  <a:solidFill>
                    <a:schemeClr val="tx1"/>
                  </a:solidFill>
                  <a:latin typeface="Arial" charset="0"/>
                  <a:ea typeface="ＭＳ Ｐゴシック" charset="-128"/>
                </a:defRPr>
              </a:lvl4pPr>
              <a:lvl5pPr marL="2057400" indent="-228600" eaLnBrk="0" hangingPunct="0">
                <a:defRPr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sz="1400" b="1">
                  <a:solidFill>
                    <a:schemeClr val="tx1"/>
                  </a:solidFill>
                  <a:latin typeface="Arial" charset="0"/>
                  <a:ea typeface="ＭＳ Ｐゴシック" charset="-128"/>
                </a:defRPr>
              </a:lvl9pPr>
            </a:lstStyle>
            <a:p>
              <a:pPr>
                <a:lnSpc>
                  <a:spcPct val="90000"/>
                </a:lnSpc>
                <a:spcBef>
                  <a:spcPct val="40000"/>
                </a:spcBef>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主要な施策・事業について方向づけ</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ct val="90000"/>
                </a:lnSpc>
                <a:spcBef>
                  <a:spcPct val="40000"/>
                </a:spcBef>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部局による自律的な事業効果の「点検」</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（→見直し、改善）</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90000"/>
                </a:lnSpc>
                <a:spcBef>
                  <a:spcPct val="40000"/>
                </a:spcBef>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さらなる歳入歳出の取組検討</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6" name="角丸四角形 15"/>
          <p:cNvSpPr/>
          <p:nvPr/>
        </p:nvSpPr>
        <p:spPr>
          <a:xfrm>
            <a:off x="683568" y="4977977"/>
            <a:ext cx="576262" cy="1303337"/>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eaLnBrk="0" hangingPunct="0">
              <a:lnSpc>
                <a:spcPct val="90000"/>
              </a:lnSpc>
              <a:spcBef>
                <a:spcPct val="40000"/>
              </a:spcBef>
              <a:defRPr/>
            </a:pP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短期</a:t>
            </a:r>
          </a:p>
        </p:txBody>
      </p:sp>
      <p:sp>
        <p:nvSpPr>
          <p:cNvPr id="17" name="正方形/長方形 16"/>
          <p:cNvSpPr/>
          <p:nvPr/>
        </p:nvSpPr>
        <p:spPr>
          <a:xfrm>
            <a:off x="179512" y="1021371"/>
            <a:ext cx="8784976" cy="3293209"/>
          </a:xfrm>
          <a:prstGeom prst="rect">
            <a:avLst/>
          </a:prstGeom>
        </p:spPr>
        <p:txBody>
          <a:bodyPr wrap="square">
            <a:spAutoFit/>
          </a:bodyPr>
          <a:lstStyle/>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では、これ</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までから財政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健全化</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団体や財政再建団体への転落</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を回避するため、事業見直しや定数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削減など、歳入</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・歳出全般にわたる改革に全力で取り組んできました。</a:t>
            </a: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しかしながら</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、直面</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年度までの</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年間には、</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減債基金への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計画的な復元</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措置を含めて、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730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要対応額（</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H27:730</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590</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H29:200</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が見込まれており、</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依然厳しい財政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状況にあることは変わりません</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このため、事務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事業の見直しをはじめ、歳出抑制、歳入確保全般について、これまでの改革の視点と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継承しつつ</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活用し、成果等の検証を重視した点検を行うなど、引き続き、徹底した精査・見直しに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取り組むとともに、さら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なる歳入確保に努めること等により、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要対応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額の縮減を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図ります。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上で、今後、毎年の税収動向や、地方財政対策などを見極めながら、予算編成における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取組み等</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を通じて的確に対応していきます。</a:t>
            </a:r>
          </a:p>
        </p:txBody>
      </p:sp>
      <p:sp>
        <p:nvSpPr>
          <p:cNvPr id="12" name="二等辺三角形 11"/>
          <p:cNvSpPr/>
          <p:nvPr/>
        </p:nvSpPr>
        <p:spPr>
          <a:xfrm rot="10800000">
            <a:off x="2079017" y="2296091"/>
            <a:ext cx="4844775" cy="440124"/>
          </a:xfrm>
          <a:prstGeom prst="triangle">
            <a:avLst>
              <a:gd name="adj" fmla="val 49967"/>
            </a:avLst>
          </a:prstGeom>
          <a:solidFill>
            <a:schemeClr val="accent1">
              <a:lumMod val="75000"/>
            </a:schemeClr>
          </a:solidFill>
          <a:ln w="15875">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7983909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73645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75</a:t>
            </a:fld>
            <a:endParaRPr lang="ja-JP" altLang="en-US" dirty="0">
              <a:solidFill>
                <a:prstClr val="black"/>
              </a:solidFill>
            </a:endParaRPr>
          </a:p>
        </p:txBody>
      </p:sp>
      <p:sp>
        <p:nvSpPr>
          <p:cNvPr id="13" name="正方形/長方形 12"/>
          <p:cNvSpPr/>
          <p:nvPr/>
        </p:nvSpPr>
        <p:spPr>
          <a:xfrm>
            <a:off x="179512" y="1103478"/>
            <a:ext cx="8784976" cy="5277850"/>
          </a:xfrm>
          <a:prstGeom prst="rect">
            <a:avLst/>
          </a:prstGeom>
        </p:spPr>
        <p:txBody>
          <a:bodyPr wrap="square" bIns="36000">
            <a:normAutofit lnSpcReduction="10000"/>
          </a:bodyPr>
          <a:lstStyle/>
          <a:p>
            <a:pPr marL="252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財政規律の確保</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将来の世代に負担を先送りしないことを基本として、健全で規律ある財政運営を図るとともに、府民の受益と負担の均衡を図ります。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（収入の範囲内で予算を組む）</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現在と将来の府民の負担の公平を図る観点から収入の範囲内で支出します。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安定財源の確保のため、「選択と集中」を通じた支出の見直しを行うとともに、府有財産の積極的な売却・貸付、債権管理の強化対策等を着実に進めるなど、歳入確保に努めます。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（財源の戦略的配分）</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府民福祉を維持向上するためには、府政の喫緊の課題に的確に対応していく必要があります。しかしながら、府財政を取り巻く環境は依然として厳しく、全体として歳出の抑制が引き続き必要です。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このため、財政規律をしっかりと維持しながら、</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を活用した「選択と集中」を通じて、限られた財源の重点化を図り、将来の大阪を見据えた府政を戦略的に推進していきます。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府債活用）</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「将来世代に負担を先送りにしない」観点から、府債の活用にあたっては、その必要性を厳しく</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精査</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財政リスクへの対応）</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新規施策の実施に際しては、将来における府の負担が過重なものとならないよう、また、将来世代への負担の先送りとならないよう、財政リスクの把握に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努めます。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特に、損失補償及び債務保証については、原則禁止とし、その必要性や財政運営に与える影響等を検証し、やむを得ない理由がある場合に限り設定</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することとしています。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a:spLocks noChangeArrowheads="1"/>
          </p:cNvSpPr>
          <p:nvPr/>
        </p:nvSpPr>
        <p:spPr bwMode="auto">
          <a:xfrm>
            <a:off x="179512" y="766407"/>
            <a:ext cx="79931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Arial" charset="0"/>
                <a:ea typeface="ＭＳ Ｐゴシック" charset="-128"/>
              </a:defRPr>
            </a:lvl1pPr>
            <a:lvl2pPr marL="742950" indent="-285750">
              <a:defRPr sz="1400" b="1">
                <a:solidFill>
                  <a:schemeClr val="tx1"/>
                </a:solidFill>
                <a:latin typeface="Arial" charset="0"/>
                <a:ea typeface="ＭＳ Ｐゴシック" charset="-128"/>
              </a:defRPr>
            </a:lvl2pPr>
            <a:lvl3pPr marL="1143000" indent="-228600">
              <a:defRPr sz="1400" b="1">
                <a:solidFill>
                  <a:schemeClr val="tx1"/>
                </a:solidFill>
                <a:latin typeface="Arial" charset="0"/>
                <a:ea typeface="ＭＳ Ｐゴシック" charset="-128"/>
              </a:defRPr>
            </a:lvl3pPr>
            <a:lvl4pPr marL="1600200" indent="-228600">
              <a:defRPr sz="1400" b="1">
                <a:solidFill>
                  <a:schemeClr val="tx1"/>
                </a:solidFill>
                <a:latin typeface="Arial" charset="0"/>
                <a:ea typeface="ＭＳ Ｐゴシック" charset="-128"/>
              </a:defRPr>
            </a:lvl4pPr>
            <a:lvl5pPr marL="2057400" indent="-228600">
              <a:defRPr sz="1400" b="1">
                <a:solidFill>
                  <a:schemeClr val="tx1"/>
                </a:solidFill>
                <a:latin typeface="Arial" charset="0"/>
                <a:ea typeface="ＭＳ Ｐゴシック" charset="-128"/>
              </a:defRPr>
            </a:lvl5pPr>
            <a:lvl6pPr marL="25146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6pPr>
            <a:lvl7pPr marL="29718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7pPr>
            <a:lvl8pPr marL="34290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8pPr>
            <a:lvl9pPr marL="3886200" indent="-228600" eaLnBrk="0" fontAlgn="base" hangingPunct="0">
              <a:lnSpc>
                <a:spcPct val="90000"/>
              </a:lnSpc>
              <a:spcBef>
                <a:spcPct val="40000"/>
              </a:spcBef>
              <a:spcAft>
                <a:spcPct val="0"/>
              </a:spcAft>
              <a:defRPr sz="1400" b="1">
                <a:solidFill>
                  <a:schemeClr val="tx1"/>
                </a:solidFill>
                <a:latin typeface="Arial" charset="0"/>
                <a:ea typeface="ＭＳ Ｐゴシック" charset="-128"/>
              </a:defRPr>
            </a:lvl9p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予算編成等における取組み</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18508" y="90128"/>
            <a:ext cx="8136904" cy="646331"/>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健全財政の確保に向けた取組み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直面する</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か年の収支不足への対応</a:t>
            </a:r>
          </a:p>
        </p:txBody>
      </p:sp>
    </p:spTree>
    <p:extLst>
      <p:ext uri="{BB962C8B-B14F-4D97-AF65-F5344CB8AC3E}">
        <p14:creationId xmlns:p14="http://schemas.microsoft.com/office/powerpoint/2010/main" val="30557421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8054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76</a:t>
            </a:fld>
            <a:endParaRPr kumimoji="1" lang="ja-JP" altLang="en-US" dirty="0"/>
          </a:p>
        </p:txBody>
      </p:sp>
      <p:sp>
        <p:nvSpPr>
          <p:cNvPr id="13" name="正方形/長方形 12"/>
          <p:cNvSpPr/>
          <p:nvPr/>
        </p:nvSpPr>
        <p:spPr>
          <a:xfrm>
            <a:off x="179512" y="980728"/>
            <a:ext cx="8784976" cy="1815882"/>
          </a:xfrm>
          <a:prstGeom prst="rect">
            <a:avLst/>
          </a:prstGeom>
        </p:spPr>
        <p:txBody>
          <a:bodyPr wrap="square">
            <a:spAutoFit/>
          </a:bodyPr>
          <a:lstStyle/>
          <a:p>
            <a:pPr marL="252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計画性の確保</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中長期の財政状況を踏まえ、毎年度予算審議や計画的な財政運営の参考のための試算を行います。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（粗い試算）</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透明性の確保</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予算編成過程における情報（段階ごとの要求書・査定書、知事ヒアリング資料など）について公表・公開を行います。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23528" y="159144"/>
            <a:ext cx="8136904" cy="646331"/>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健全財政の確保に向けた取組み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直面する</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か年の収支不足への対応</a:t>
            </a:r>
          </a:p>
        </p:txBody>
      </p:sp>
    </p:spTree>
    <p:extLst>
      <p:ext uri="{BB962C8B-B14F-4D97-AF65-F5344CB8AC3E}">
        <p14:creationId xmlns:p14="http://schemas.microsoft.com/office/powerpoint/2010/main" val="28419135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78560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77</a:t>
            </a:fld>
            <a:endParaRPr kumimoji="1" lang="ja-JP" altLang="en-US" dirty="0"/>
          </a:p>
        </p:txBody>
      </p:sp>
      <p:grpSp>
        <p:nvGrpSpPr>
          <p:cNvPr id="2" name="グループ化 1"/>
          <p:cNvGrpSpPr/>
          <p:nvPr/>
        </p:nvGrpSpPr>
        <p:grpSpPr>
          <a:xfrm>
            <a:off x="179314" y="4315041"/>
            <a:ext cx="8065094" cy="2492159"/>
            <a:chOff x="179314" y="3848470"/>
            <a:chExt cx="8065094" cy="2676874"/>
          </a:xfrm>
        </p:grpSpPr>
        <p:sp>
          <p:nvSpPr>
            <p:cNvPr id="20" name="山形 19"/>
            <p:cNvSpPr/>
            <p:nvPr/>
          </p:nvSpPr>
          <p:spPr>
            <a:xfrm>
              <a:off x="611560" y="3848470"/>
              <a:ext cx="7632848" cy="2676874"/>
            </a:xfrm>
            <a:prstGeom prst="chevron">
              <a:avLst>
                <a:gd name="adj" fmla="val 11291"/>
              </a:avLst>
            </a:prstGeom>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1084139" y="3988856"/>
              <a:ext cx="3328987" cy="308347"/>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減債基金積立不足額の計画的解消</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3"/>
            <p:cNvSpPr txBox="1">
              <a:spLocks noChangeArrowheads="1"/>
            </p:cNvSpPr>
            <p:nvPr/>
          </p:nvSpPr>
          <p:spPr bwMode="auto">
            <a:xfrm>
              <a:off x="958726" y="4361869"/>
              <a:ext cx="5484813" cy="27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128"/>
                </a:defRPr>
              </a:lvl1pPr>
              <a:lvl2pPr marL="742950" indent="-285750" eaLnBrk="0" hangingPunct="0">
                <a:defRPr sz="1400" b="1">
                  <a:solidFill>
                    <a:schemeClr val="tx1"/>
                  </a:solidFill>
                  <a:latin typeface="Arial" charset="0"/>
                  <a:ea typeface="ＭＳ Ｐゴシック" charset="-128"/>
                </a:defRPr>
              </a:lvl2pPr>
              <a:lvl3pPr marL="1143000" indent="-228600" eaLnBrk="0" hangingPunct="0">
                <a:defRPr sz="1400" b="1">
                  <a:solidFill>
                    <a:schemeClr val="tx1"/>
                  </a:solidFill>
                  <a:latin typeface="Arial" charset="0"/>
                  <a:ea typeface="ＭＳ Ｐゴシック" charset="-128"/>
                </a:defRPr>
              </a:lvl3pPr>
              <a:lvl4pPr marL="1600200" indent="-228600" eaLnBrk="0" hangingPunct="0">
                <a:defRPr sz="1400" b="1">
                  <a:solidFill>
                    <a:schemeClr val="tx1"/>
                  </a:solidFill>
                  <a:latin typeface="Arial" charset="0"/>
                  <a:ea typeface="ＭＳ Ｐゴシック" charset="-128"/>
                </a:defRPr>
              </a:lvl4pPr>
              <a:lvl5pPr marL="2057400" indent="-228600" eaLnBrk="0" hangingPunct="0">
                <a:defRPr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sz="1400" b="1">
                  <a:solidFill>
                    <a:schemeClr val="tx1"/>
                  </a:solidFill>
                  <a:latin typeface="Arial" charset="0"/>
                  <a:ea typeface="ＭＳ Ｐゴシック" charset="-128"/>
                </a:defRPr>
              </a:lvl9pPr>
            </a:lstStyle>
            <a:p>
              <a:pPr>
                <a:lnSpc>
                  <a:spcPts val="1300"/>
                </a:lnSpc>
                <a:spcBef>
                  <a:spcPct val="40000"/>
                </a:spcBef>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年以内に解消</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H36</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→起債許可団体からの脱却</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084139" y="4732165"/>
              <a:ext cx="3328988" cy="288354"/>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府債の適切な管理</a:t>
              </a:r>
            </a:p>
          </p:txBody>
        </p:sp>
        <p:sp>
          <p:nvSpPr>
            <p:cNvPr id="15" name="テキスト ボックス 19"/>
            <p:cNvSpPr txBox="1">
              <a:spLocks noChangeArrowheads="1"/>
            </p:cNvSpPr>
            <p:nvPr/>
          </p:nvSpPr>
          <p:spPr bwMode="auto">
            <a:xfrm>
              <a:off x="1009526" y="4991745"/>
              <a:ext cx="5075238" cy="61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ea typeface="ＭＳ Ｐゴシック" charset="-128"/>
                </a:defRPr>
              </a:lvl1pPr>
              <a:lvl2pPr marL="742950" indent="-285750" eaLnBrk="0" hangingPunct="0">
                <a:defRPr sz="1400" b="1">
                  <a:solidFill>
                    <a:schemeClr val="tx1"/>
                  </a:solidFill>
                  <a:latin typeface="Arial" charset="0"/>
                  <a:ea typeface="ＭＳ Ｐゴシック" charset="-128"/>
                </a:defRPr>
              </a:lvl2pPr>
              <a:lvl3pPr marL="1143000" indent="-228600" eaLnBrk="0" hangingPunct="0">
                <a:defRPr sz="1400" b="1">
                  <a:solidFill>
                    <a:schemeClr val="tx1"/>
                  </a:solidFill>
                  <a:latin typeface="Arial" charset="0"/>
                  <a:ea typeface="ＭＳ Ｐゴシック" charset="-128"/>
                </a:defRPr>
              </a:lvl3pPr>
              <a:lvl4pPr marL="1600200" indent="-228600" eaLnBrk="0" hangingPunct="0">
                <a:defRPr sz="1400" b="1">
                  <a:solidFill>
                    <a:schemeClr val="tx1"/>
                  </a:solidFill>
                  <a:latin typeface="Arial" charset="0"/>
                  <a:ea typeface="ＭＳ Ｐゴシック" charset="-128"/>
                </a:defRPr>
              </a:lvl4pPr>
              <a:lvl5pPr marL="2057400" indent="-228600" eaLnBrk="0" hangingPunct="0">
                <a:defRPr sz="1400" b="1">
                  <a:solidFill>
                    <a:schemeClr val="tx1"/>
                  </a:solidFill>
                  <a:latin typeface="Arial" charset="0"/>
                  <a:ea typeface="ＭＳ Ｐゴシック" charset="-128"/>
                </a:defRPr>
              </a:lvl5pPr>
              <a:lvl6pPr marL="2514600" indent="-228600" eaLnBrk="0" fontAlgn="base" hangingPunct="0">
                <a:spcBef>
                  <a:spcPct val="0"/>
                </a:spcBef>
                <a:spcAft>
                  <a:spcPct val="0"/>
                </a:spcAft>
                <a:defRPr sz="1400" b="1">
                  <a:solidFill>
                    <a:schemeClr val="tx1"/>
                  </a:solidFill>
                  <a:latin typeface="Arial" charset="0"/>
                  <a:ea typeface="ＭＳ Ｐゴシック" charset="-128"/>
                </a:defRPr>
              </a:lvl6pPr>
              <a:lvl7pPr marL="2971800" indent="-228600" eaLnBrk="0" fontAlgn="base" hangingPunct="0">
                <a:spcBef>
                  <a:spcPct val="0"/>
                </a:spcBef>
                <a:spcAft>
                  <a:spcPct val="0"/>
                </a:spcAft>
                <a:defRPr sz="1400" b="1">
                  <a:solidFill>
                    <a:schemeClr val="tx1"/>
                  </a:solidFill>
                  <a:latin typeface="Arial" charset="0"/>
                  <a:ea typeface="ＭＳ Ｐゴシック" charset="-128"/>
                </a:defRPr>
              </a:lvl7pPr>
              <a:lvl8pPr marL="3429000" indent="-228600" eaLnBrk="0" fontAlgn="base" hangingPunct="0">
                <a:spcBef>
                  <a:spcPct val="0"/>
                </a:spcBef>
                <a:spcAft>
                  <a:spcPct val="0"/>
                </a:spcAft>
                <a:defRPr sz="1400" b="1">
                  <a:solidFill>
                    <a:schemeClr val="tx1"/>
                  </a:solidFill>
                  <a:latin typeface="Arial" charset="0"/>
                  <a:ea typeface="ＭＳ Ｐゴシック" charset="-128"/>
                </a:defRPr>
              </a:lvl8pPr>
              <a:lvl9pPr marL="3886200" indent="-228600" eaLnBrk="0" fontAlgn="base" hangingPunct="0">
                <a:spcBef>
                  <a:spcPct val="0"/>
                </a:spcBef>
                <a:spcAft>
                  <a:spcPct val="0"/>
                </a:spcAft>
                <a:defRPr sz="1400" b="1">
                  <a:solidFill>
                    <a:schemeClr val="tx1"/>
                  </a:solidFill>
                  <a:latin typeface="Arial" charset="0"/>
                  <a:ea typeface="ＭＳ Ｐゴシック" charset="-128"/>
                </a:defRPr>
              </a:lvl9pPr>
            </a:lstStyle>
            <a:p>
              <a:pPr>
                <a:lnSpc>
                  <a:spcPts val="2000"/>
                </a:lnSpc>
                <a:spcBef>
                  <a:spcPct val="40000"/>
                </a:spcBef>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発行にあたっては、引き続き必要性を厳格に精査</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臨財債償還における新ルール（</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～）の着実な運用</a:t>
              </a:r>
            </a:p>
          </p:txBody>
        </p:sp>
        <p:sp>
          <p:nvSpPr>
            <p:cNvPr id="17" name="角丸四角形 16"/>
            <p:cNvSpPr/>
            <p:nvPr/>
          </p:nvSpPr>
          <p:spPr>
            <a:xfrm>
              <a:off x="179314" y="4509121"/>
              <a:ext cx="576262" cy="1304925"/>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eaLnBrk="0" hangingPunct="0">
                <a:lnSpc>
                  <a:spcPct val="90000"/>
                </a:lnSpc>
                <a:spcBef>
                  <a:spcPct val="40000"/>
                </a:spcBef>
                <a:defRPr/>
              </a:pPr>
              <a:r>
                <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中長期</a:t>
              </a:r>
            </a:p>
          </p:txBody>
        </p:sp>
        <p:sp>
          <p:nvSpPr>
            <p:cNvPr id="18" name="正方形/長方形 17"/>
            <p:cNvSpPr/>
            <p:nvPr/>
          </p:nvSpPr>
          <p:spPr>
            <a:xfrm>
              <a:off x="1098426" y="6077729"/>
              <a:ext cx="3328988" cy="352697"/>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財政調整基金の確保</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1098997" y="5621664"/>
              <a:ext cx="3328987" cy="327616"/>
            </a:xfrm>
            <a:prstGeom prst="rect">
              <a:avLst/>
            </a:prstGeom>
            <a:noFill/>
            <a:ln w="28575" cmpd="dbl">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0" hangingPunct="0">
                <a:lnSpc>
                  <a:spcPct val="90000"/>
                </a:lnSpc>
                <a:spcBef>
                  <a:spcPct val="40000"/>
                </a:spcBef>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歳入（財源）の確保</a:t>
              </a:r>
            </a:p>
          </p:txBody>
        </p:sp>
      </p:grpSp>
      <p:sp>
        <p:nvSpPr>
          <p:cNvPr id="16" name="正方形/長方形 15"/>
          <p:cNvSpPr/>
          <p:nvPr/>
        </p:nvSpPr>
        <p:spPr>
          <a:xfrm>
            <a:off x="179512" y="785609"/>
            <a:ext cx="8901088" cy="3539430"/>
          </a:xfrm>
          <a:prstGeom prst="rect">
            <a:avLst/>
          </a:prstGeom>
        </p:spPr>
        <p:txBody>
          <a:bodyPr wrap="square">
            <a:spAutoFit/>
          </a:bodyPr>
          <a:lstStyle/>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H26.2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版の「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財政状況に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関する中長期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試算（粗い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試算）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」においては、府税収入が国の経済成長の見込みどおりに推移するという前提のもと、府の財政収支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は中長期的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には改善傾向を示しています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しかしながら、今後、社会経済情勢の急激な変化のみならず、税財源の配分を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はじめとした国・地方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を通じた制度改革によって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、府の収支にも大きな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影響が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及ぶ可能性があります。また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、バブル後に大量発行した府債の最終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償還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年度に合計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6,800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億円程度一般財源が必要）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が到来するなど一定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の要対応額が見込まれており、中長期的な健全財政の確保に向け、さらなる取り組みを進めていく必要があります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また、今後、急激な人口減少、高齢化社会の到来等により、社会保障経費</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増大する傾向にあります。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ため、引き続き、財政運営基本条例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着実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運用を図るとともに、これまでの改革を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継承・発展させながら、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歳入・歳出全般の改革に取り組みます。</a:t>
            </a: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あわせて、財務マネジメント機能の強化を図りつつ、今後、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年以内に減債基金の復元完了をめざすとともに、府債の適切な管理を着実に進め、健全で規律ある財政運営の実現をめざします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323528" y="159144"/>
            <a:ext cx="8136904" cy="646331"/>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健全財政の確保に向けた</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健全財政に向けた中長期での取組み</a:t>
            </a:r>
          </a:p>
        </p:txBody>
      </p:sp>
      <p:sp>
        <p:nvSpPr>
          <p:cNvPr id="23" name="二等辺三角形 22"/>
          <p:cNvSpPr/>
          <p:nvPr/>
        </p:nvSpPr>
        <p:spPr>
          <a:xfrm rot="10800000">
            <a:off x="2051720" y="2924944"/>
            <a:ext cx="4844775" cy="288031"/>
          </a:xfrm>
          <a:prstGeom prst="triangle">
            <a:avLst>
              <a:gd name="adj" fmla="val 49967"/>
            </a:avLst>
          </a:prstGeom>
          <a:solidFill>
            <a:schemeClr val="accent1">
              <a:lumMod val="75000"/>
            </a:schemeClr>
          </a:solidFill>
          <a:ln w="15875">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3501668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3" y="760935"/>
            <a:ext cx="8496944" cy="6186309"/>
          </a:xfrm>
          <a:prstGeom prst="rect">
            <a:avLst/>
          </a:prstGeom>
        </p:spPr>
        <p:txBody>
          <a:bodyPr wrap="square">
            <a:spAutoFit/>
          </a:bodyPr>
          <a:lstStyle/>
          <a:p>
            <a:pPr marL="252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具体的な取組み</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毎年度策定する「財政状況に関する中長期試算（粗い試算）」を踏まえ、以下の観点から健全財政の確保に向けた取組みを進めます。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減債基金積立基金不足額の計画的解消</a:t>
            </a: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年度以降も、減債基金の積立不足額の解消に向け、確実に積み立てることにより、</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年以内の解消を目指します。（ただし、税収の急激な落ち込み等不測の事態が生じた場合は、柔軟に対応します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　減債基金積立不足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額（平成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年度末見込み）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2,783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府債の適切な管理</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将来世代に負担を先送りしないため、引き続き、必要性を厳格に精査し、府債の適切な管理を行います。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歳入（財源）の確保</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民間協働や資産活用など、「稼ぐ視点」も踏まえた歳入確保策を展開して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いきます。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また、使用料・手数料についても、適正な受益者負担の観点から見直しを進めます。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lvl="0" indent="-457200"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課税</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自主権の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「受益と負担</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「税収の使途」を踏まえ、検討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を進めます。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財政調整基金の確保</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財政リスクへの対応については、財政運営基本条例に基づく目標額（平成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年度末までに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1,450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達成に向け、着実に財政調整基金を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確保します。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　財政調整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基金残高（平成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年度末見込み）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1,151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年度中に同条例に基づく見直しを行う予定です。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3" y="72276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78</a:t>
            </a:fld>
            <a:endParaRPr kumimoji="1" lang="ja-JP" altLang="en-US" dirty="0"/>
          </a:p>
        </p:txBody>
      </p:sp>
      <p:sp>
        <p:nvSpPr>
          <p:cNvPr id="7" name="正方形/長方形 6"/>
          <p:cNvSpPr/>
          <p:nvPr/>
        </p:nvSpPr>
        <p:spPr>
          <a:xfrm>
            <a:off x="309880" y="90906"/>
            <a:ext cx="8136904" cy="646331"/>
          </a:xfrm>
          <a:prstGeom prst="rect">
            <a:avLst/>
          </a:prstGeom>
        </p:spPr>
        <p:txBody>
          <a:bodyPr wrap="square">
            <a:spAutoFit/>
          </a:bodyPr>
          <a:lstStyle/>
          <a:p>
            <a:pPr lvl="0"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健全財政の確保に向けた</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健全財政に向けた中長期での取組み</a:t>
            </a:r>
          </a:p>
        </p:txBody>
      </p:sp>
    </p:spTree>
    <p:extLst>
      <p:ext uri="{BB962C8B-B14F-4D97-AF65-F5344CB8AC3E}">
        <p14:creationId xmlns:p14="http://schemas.microsoft.com/office/powerpoint/2010/main" val="1605753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改革のめざすもの（基本的な考え方）</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a:t>
            </a:fld>
            <a:endParaRPr lang="ja-JP" altLang="en-US" dirty="0">
              <a:solidFill>
                <a:prstClr val="black"/>
              </a:solidFill>
            </a:endParaRPr>
          </a:p>
        </p:txBody>
      </p:sp>
      <p:sp>
        <p:nvSpPr>
          <p:cNvPr id="2" name="正方形/長方形 1"/>
          <p:cNvSpPr/>
          <p:nvPr/>
        </p:nvSpPr>
        <p:spPr>
          <a:xfrm>
            <a:off x="102858" y="854710"/>
            <a:ext cx="8979002" cy="2862322"/>
          </a:xfrm>
          <a:prstGeom prst="rect">
            <a:avLst/>
          </a:prstGeom>
        </p:spPr>
        <p:txBody>
          <a:bodyPr wrap="square">
            <a:spAutoFit/>
          </a:bodyPr>
          <a:lstStyle/>
          <a:p>
            <a:pPr marL="180000" indent="-457200">
              <a:lnSpc>
                <a:spcPts val="18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めざす姿）</a:t>
            </a:r>
          </a:p>
          <a:p>
            <a:pPr marL="180000" indent="-457200">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は、我が国を牽引する経済・交流拠点のひとつであるとともに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、さまざまな課題への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対応において、常に全国のモデルとなる役割を担ってきました。引き続きそう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した自覚を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もって、新たな発想も柔軟に取り入れながら、さらなる改革に大胆に取り組んでいきます。</a:t>
            </a: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今回</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のプランは、歳入歳出全般の抜本的な改革という、これまでの取組みを継承・発展させるとともに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事業重点化プロセス</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をはじめ、府組織が弛みなく改革を推し進めていくための枠組みや、行政、民間の新たなパートナーシップを中心としたこれからの行政展開の方向性を改革の大きな柱としました。</a:t>
            </a: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目標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は、自律的で創造性を発揮する運営体制の確立です。</a:t>
            </a: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自ら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課題を発見し、最適な解決手法を選択する。そして、実現に向けて広く強みを束ねていく。めざす姿はそこにあります。</a:t>
            </a: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は、引き続き全庁を挙げて改革に取り組み、新たな時代環境に果敢に挑戦していきます。</a:t>
            </a:r>
          </a:p>
          <a:p>
            <a:pPr marL="180000" indent="-457200">
              <a:lnSpc>
                <a:spcPts val="1800"/>
              </a:lnSpc>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506706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433036" cy="369332"/>
          </a:xfrm>
          <a:prstGeom prst="rect">
            <a:avLst/>
          </a:prstGeom>
        </p:spPr>
        <p:txBody>
          <a:bodyPr wrap="square">
            <a:spAutoFit/>
          </a:bodyPr>
          <a:lstStyle/>
          <a:p>
            <a:pPr lvl="0" defTabSz="647700">
              <a:spcBef>
                <a:spcPct val="0"/>
              </a:spcBef>
              <a:tabLst>
                <a:tab pos="8256588" algn="r"/>
              </a:tabLst>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 財務マネジメント機能の強化</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54868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79</a:t>
            </a:fld>
            <a:endParaRPr kumimoji="1" lang="ja-JP" altLang="en-US" dirty="0"/>
          </a:p>
        </p:txBody>
      </p:sp>
      <p:sp>
        <p:nvSpPr>
          <p:cNvPr id="2" name="正方形/長方形 1"/>
          <p:cNvSpPr/>
          <p:nvPr/>
        </p:nvSpPr>
        <p:spPr>
          <a:xfrm>
            <a:off x="179512" y="696753"/>
            <a:ext cx="8712968" cy="5570756"/>
          </a:xfrm>
          <a:prstGeom prst="rect">
            <a:avLst/>
          </a:prstGeom>
        </p:spPr>
        <p:txBody>
          <a:bodyPr wrap="square">
            <a:spAutoFit/>
          </a:bodyPr>
          <a:lstStyle/>
          <a:p>
            <a:pPr marL="252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財務マネジメント</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資金の調達や運用などを総合的に管理することにより、財務の効率性を高めていきます。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起債マネジメント</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中長期的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な視点からリスクをコントロールしつつ、</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利払い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額の低減を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めざします。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市場環境の変化や投資家のニーズに機動的に対応するため、超長期債（</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年債や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年債など）を中心に、さらなる年限の多様化や定時償還債などの調達方法について検討を進めます。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年度以前に新規発行した府債について、将来の償還時の負担を軽減するため、借換抑制の実施や買入消却の活用など、様々な方法を検討、実施します。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spcBef>
                <a:spcPts val="1200"/>
              </a:spcBef>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資金</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マネジメント</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短期運用、長期運用の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ルールに基づき、運用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ポートフォリオを構築します。引き続き安全かつ安定的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な資金の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運用を図れる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よう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、適切な運用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ポートフォリオの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管理に努めます。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減債基金などの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効率的運用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（短期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長期運用の組合せ、預金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と債券の同時運用など）を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行い、府の歳入確保に寄与します。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spcBef>
                <a:spcPts val="1200"/>
              </a:spcBef>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リスクマネジメント</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「起債マネジメント」「資金マネジメント」のそれぞれ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の取組みにおいて、リスクに対する対応を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図ります。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戦略的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IR</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の実施</a:t>
            </a:r>
          </a:p>
          <a:p>
            <a:pPr marL="252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さら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なる財務マネジメントの向上を図るためには、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（投資家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に対する広報活動）の強化が不可欠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です。そのため、トップマネジメント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の実施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の効果検証を図る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PDCA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サイクルの導入など、戦略的なＩＲを展開して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いきます。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89964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80</a:t>
            </a:fld>
            <a:endParaRPr kumimoji="1" lang="ja-JP" altLang="en-US" dirty="0"/>
          </a:p>
        </p:txBody>
      </p:sp>
      <p:sp>
        <p:nvSpPr>
          <p:cNvPr id="3" name="テキスト ボックス 2"/>
          <p:cNvSpPr txBox="1"/>
          <p:nvPr/>
        </p:nvSpPr>
        <p:spPr>
          <a:xfrm>
            <a:off x="735772" y="1453331"/>
            <a:ext cx="8020792" cy="523220"/>
          </a:xfrm>
          <a:prstGeom prst="rect">
            <a:avLst/>
          </a:prstGeom>
          <a:noFill/>
        </p:spPr>
        <p:txBody>
          <a:bodyPr wrap="squar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６</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．主な点検項目</a:t>
            </a:r>
          </a:p>
        </p:txBody>
      </p:sp>
      <p:sp>
        <p:nvSpPr>
          <p:cNvPr id="4" name="正方形/長方形 3"/>
          <p:cNvSpPr/>
          <p:nvPr/>
        </p:nvSpPr>
        <p:spPr>
          <a:xfrm>
            <a:off x="1259632" y="2492896"/>
            <a:ext cx="6264696" cy="3416320"/>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公務員制度改革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歳入確保</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④　公の施設の改革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③・④は平成</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年度の取組みの点検を含む</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（３）主なプロジェクトの今後の方向性</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660015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）事務事業の見直し</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81</a:t>
            </a:fld>
            <a:endParaRPr kumimoji="1" lang="ja-JP" altLang="en-US" dirty="0"/>
          </a:p>
        </p:txBody>
      </p:sp>
      <p:sp>
        <p:nvSpPr>
          <p:cNvPr id="2" name="テキスト ボックス 1"/>
          <p:cNvSpPr txBox="1"/>
          <p:nvPr/>
        </p:nvSpPr>
        <p:spPr>
          <a:xfrm>
            <a:off x="179512" y="1214122"/>
            <a:ext cx="7344816"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財政構造改革プラン</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（案）の取組みを継続するもの</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474547694"/>
              </p:ext>
            </p:extLst>
          </p:nvPr>
        </p:nvGraphicFramePr>
        <p:xfrm>
          <a:off x="287685" y="1646170"/>
          <a:ext cx="8676804" cy="4879174"/>
        </p:xfrm>
        <a:graphic>
          <a:graphicData uri="http://schemas.openxmlformats.org/drawingml/2006/table">
            <a:tbl>
              <a:tblPr>
                <a:tableStyleId>{5940675A-B579-460E-94D1-54222C63F5DA}</a:tableStyleId>
              </a:tblPr>
              <a:tblGrid>
                <a:gridCol w="1187971"/>
                <a:gridCol w="1728192"/>
                <a:gridCol w="2952328"/>
                <a:gridCol w="2808313"/>
              </a:tblGrid>
              <a:tr h="251934">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事業名</a:t>
                      </a:r>
                      <a:endParaRPr lang="ja-JP" altLang="en-US" sz="10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取組内容</a:t>
                      </a: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solidFill>
                      <a:schemeClr val="tx2">
                        <a:lumMod val="40000"/>
                        <a:lumOff val="60000"/>
                      </a:schemeClr>
                    </a:solidFill>
                  </a:tcPr>
                </a:tc>
              </a:tr>
              <a:tr h="530023">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立大学運営費交付金</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年度交付金額を年</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億円を基本に運営費に占める割合を</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％とする。（中期目標期間平成</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年度で</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順次実施</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取組効果額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年度当初予算に比べ、一般財源ベースで約</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百万円の歳出を削減。</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第２期中期計画に基づき、平成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年度までに交付金額年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億円を基本に運営費に占める割合を</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することを目指し、交付金額の削減を実施するとともに、公立大学法人大阪府立大学に対して人件費や光熱水費等の削減による経常経費の抑制、外部資金確保による自主財源の捻出、選択と集中による運営費交付金の効率的な執行を促す。（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月から、府職員の給与の減額率が緩和されたことにより、中期計画上の人件費に当該緩和による影響分を加算）</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360040">
                <a:tc>
                  <a:txBody>
                    <a:bodyPr/>
                    <a:lstStyle/>
                    <a:p>
                      <a:pPr algn="l"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公的病院運営緊急対策資金貸付金</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単年度貸付金の解消に向けた協議を行う</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単年度貸付金の解消に向けた調整を継続中</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年度末までに単年度貸付の解消を図る。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359907">
                <a:tc>
                  <a:txBody>
                    <a:bodyPr/>
                    <a:lstStyle/>
                    <a:p>
                      <a:pPr algn="l"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国民健康保険事業費補助金</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国の医療保険制度等の見極めができた段階で、福祉医療費助成制度と併せて、見直しを検討する</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福祉医療費助成制度については、同制度に関する研究会での検討結果等を踏まえ、持続可能な制度の構築に向け検討している。</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そのうえで、国民健康保険事業費補助金についても、その検討結果を踏まえて検討していく。</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引き続き、福祉医療費助成制度と併せて、見直しを検討する。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324263">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在宅</a:t>
                      </a:r>
                      <a:r>
                        <a:rPr lang="ja-JP" altLang="en-US" sz="100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重度障がい</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児（者）介護手当</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介護手当の見直し（再構築）について、引き続き検討を進める</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年度は、手当受給者のニーズが高い短期入所事業所の整備促進を緊急的に実施するとともに、重症心身障が</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児者の地域生活を支える地域ケアシステムの実践を行うことを目的として、下記の事業を実施している。</a:t>
                      </a:r>
                    </a:p>
                    <a:p>
                      <a:pPr algn="l" fontAlgn="ctr"/>
                      <a:endPar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＜医療型短期入所整備促進事業＞</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地域で生活する医療的ケアが必要な重症心身障が</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児者の受入れが可能となるよう、医療機関での短期入所の整備を促進（三島圏域１病院、南河内圏域２病院を短期入所事業所として指定）</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＜ケアコーディネート事業＞</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南河内圏域における重症心身障が</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児者及びその介護者の実態やサービスのニーズ等について、アンケート調査を実施中。今後、福祉サービスの体験会等を実施予定。</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左記事業については、平成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年度の２ケ年において、府内</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政令市を除く全域</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で実施予定。</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この</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事業の実施結果を検討・分析し、府内</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政令市を除く</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において、短期入所をはじめとする必要なサービス基盤の整備・充実が実現された後、介護手当見直しを検討する。</a:t>
                      </a:r>
                    </a:p>
                    <a:p>
                      <a:pPr algn="l" fontAlgn="ct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bl>
          </a:graphicData>
        </a:graphic>
      </p:graphicFrame>
    </p:spTree>
    <p:extLst>
      <p:ext uri="{BB962C8B-B14F-4D97-AF65-F5344CB8AC3E}">
        <p14:creationId xmlns:p14="http://schemas.microsoft.com/office/powerpoint/2010/main" val="12139751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778002773"/>
              </p:ext>
            </p:extLst>
          </p:nvPr>
        </p:nvGraphicFramePr>
        <p:xfrm>
          <a:off x="323528" y="1301461"/>
          <a:ext cx="8640960" cy="1623483"/>
        </p:xfrm>
        <a:graphic>
          <a:graphicData uri="http://schemas.openxmlformats.org/drawingml/2006/table">
            <a:tbl>
              <a:tblPr>
                <a:tableStyleId>{5940675A-B579-460E-94D1-54222C63F5DA}</a:tableStyleId>
              </a:tblPr>
              <a:tblGrid>
                <a:gridCol w="1189172"/>
                <a:gridCol w="1763156"/>
                <a:gridCol w="2952328"/>
                <a:gridCol w="2736304"/>
              </a:tblGrid>
              <a:tr h="251883">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事業名</a:t>
                      </a:r>
                      <a:endParaRPr lang="ja-JP" altLang="en-US" sz="10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取組内容</a:t>
                      </a: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solidFill>
                      <a:schemeClr val="tx2">
                        <a:lumMod val="40000"/>
                        <a:lumOff val="60000"/>
                      </a:schemeClr>
                    </a:solidFill>
                  </a:tcPr>
                </a:tc>
              </a:tr>
              <a:tr h="396189">
                <a:tc>
                  <a:txBody>
                    <a:bodyPr/>
                    <a:lstStyle/>
                    <a:p>
                      <a:pPr algn="l"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監察医事務所費</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国で検討している死因究明制度の動向を見据え、事業のあり方について引き続き</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検討。検討</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にあたっては、死因究明制度によって新たに必要となる費用の財源措置を国に求めるとともに効率的な運営や経費の縮減に努める</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国において、平成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死因究明推進計画を閣議決定。計画の中では、地方に対して、知事部局を始めとした関係機関・団体等が協議する場を設置するなどし、死因究明等に係る専門的機能を有する体制整備に向け努力するよう求めている。</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府においては、国へ財源措置を要望するとともに、入札契約の合理化（消耗品の一括購入や、遺体搬送費用の契約形態変更（単価契約から月額契約へ）など）による経費節減など効率的な運営に努めている。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国は今年秋以降に各府県へ説明するとしており、それを受け、府として、「協議する場」を設置し、その中で府域の死因究明のあり方を検討する。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bl>
          </a:graphicData>
        </a:graphic>
      </p:graphicFrame>
      <p:sp>
        <p:nvSpPr>
          <p:cNvPr id="12" name="正方形/長方形 11"/>
          <p:cNvSpPr/>
          <p:nvPr/>
        </p:nvSpPr>
        <p:spPr>
          <a:xfrm>
            <a:off x="323528" y="159144"/>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）事務事業の見直し</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82</a:t>
            </a:fld>
            <a:endParaRPr kumimoji="1" lang="ja-JP" altLang="en-US" dirty="0"/>
          </a:p>
        </p:txBody>
      </p:sp>
    </p:spTree>
    <p:extLst>
      <p:ext uri="{BB962C8B-B14F-4D97-AF65-F5344CB8AC3E}">
        <p14:creationId xmlns:p14="http://schemas.microsoft.com/office/powerpoint/2010/main" val="39644592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79512" y="1108629"/>
            <a:ext cx="5927858" cy="338554"/>
          </a:xfrm>
          <a:prstGeom prst="rect">
            <a:avLst/>
          </a:prstGeom>
        </p:spPr>
        <p:txBody>
          <a:bodyPr wrap="square">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財政構造改革プラン（案）の視点を踏まえ、新た</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に取り組むもの</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103298251"/>
              </p:ext>
            </p:extLst>
          </p:nvPr>
        </p:nvGraphicFramePr>
        <p:xfrm>
          <a:off x="323528" y="1540677"/>
          <a:ext cx="8640960" cy="3757083"/>
        </p:xfrm>
        <a:graphic>
          <a:graphicData uri="http://schemas.openxmlformats.org/drawingml/2006/table">
            <a:tbl>
              <a:tblPr>
                <a:tableStyleId>{5940675A-B579-460E-94D1-54222C63F5DA}</a:tableStyleId>
              </a:tblPr>
              <a:tblGrid>
                <a:gridCol w="1189172"/>
                <a:gridCol w="1763156"/>
                <a:gridCol w="2952328"/>
                <a:gridCol w="2736304"/>
              </a:tblGrid>
              <a:tr h="251883">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事業名</a:t>
                      </a:r>
                      <a:endParaRPr lang="ja-JP" altLang="en-US" sz="10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取組内容</a:t>
                      </a: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solidFill>
                      <a:schemeClr val="tx2">
                        <a:lumMod val="40000"/>
                        <a:lumOff val="60000"/>
                      </a:schemeClr>
                    </a:solidFill>
                  </a:tcPr>
                </a:tc>
              </a:tr>
              <a:tr h="396189">
                <a:tc>
                  <a:txBody>
                    <a:bodyPr/>
                    <a:lstStyle/>
                    <a:p>
                      <a:pPr algn="l" fontAlgn="ctr"/>
                      <a:r>
                        <a:rPr lang="ja-JP" altLang="en-US" sz="100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者就労支援強化事業費</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就労者数の目標達成に向け、より一層の取組強化を行う</a:t>
                      </a:r>
                    </a:p>
                  </a:txBody>
                  <a:tcPr marL="0" marR="0" marT="0" marB="0"/>
                </a:tc>
                <a:tc>
                  <a:txBody>
                    <a:bodyPr/>
                    <a:lstStyle/>
                    <a:p>
                      <a:pPr algn="l" fontAlgn="ct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者計画における就労者数の目標</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1,100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年度末）の達成に向け、以下の取組みを実施。</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・就労を希望する者に対して、障害者就業・生活支援センターへの登録を促進。</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者の希望と能力に合わせて、雇用受入企業及び体験実習協力企業の開拓を実施。</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・これまでに就労した者に対し、個別に企業訪問を行い、定着支援を実施。</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引き続き、障害者就業・生活支援センター及び就労移行支援事業所等と更なる連携を図りながら取組みを進める。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359834">
                <a:tc>
                  <a:txBody>
                    <a:bodyPr/>
                    <a:lstStyle/>
                    <a:p>
                      <a:pPr algn="l"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大阪府立病院機構運営費負担金</a:t>
                      </a:r>
                    </a:p>
                  </a:txBody>
                  <a:tcPr marL="0" marR="0" marT="0" marB="0" anchor="ct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運営費負担金の水準等について検証を行う（</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取組効果額</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2,098</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取組効果額</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2,098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昨年度、事業者に委託した調査分析結果等を踏まえ、政策医療に充てられる運営費負担金について、直近の決算データ（平成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年度決算）を活用しながら、さらなる検証を行う。</a:t>
                      </a:r>
                    </a:p>
                  </a:txBody>
                  <a:tcPr marL="0" marR="0" marT="0" marB="0"/>
                </a:tc>
              </a:tr>
              <a:tr h="467782">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モノレール道整備費</a:t>
                      </a:r>
                    </a:p>
                  </a:txBody>
                  <a:tcPr marL="0" marR="0" marT="0" marB="0" anchor="ct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車庫用地（道路区域）の購入については、延伸の事業化の検討や大阪高速鉄道株式会社の累積赤字の解消見込みを踏まえ、協議検討する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（延伸の事業化の検討）</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月の戦略本部会議において、ルート、駅数などを踏まえて、事業化に向けての具体化の検討を確認。</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（累積赤字の解消）</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月策定の「大阪モノレール中期経営計画</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において、経営目標として「平成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年度累積損失解消」を掲げ、万博車庫用地の有償化については「累積損失解消後に協議検討」としている。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車庫用地（道路区域）の購入については、延伸の事業化の検討や大阪高速鉄道株式会社の累積赤字の解消見込みを踏まえ、協議検討。</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なお、モノレールの延伸については、採算性の検証を進め、沿線市等との協議により、負担が確定した上で、今年度中に事業化の意思決定を行う予定。</a:t>
                      </a:r>
                    </a:p>
                    <a:p>
                      <a:pPr algn="l" fontAlgn="ct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324512">
                <a:tc>
                  <a:txBody>
                    <a:bodyPr/>
                    <a:lstStyle/>
                    <a:p>
                      <a:pPr algn="l" fontAlgn="ctr"/>
                      <a:r>
                        <a:rPr lang="zh-TW"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学校</a:t>
                      </a: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教職員産休長欠等補充費</a:t>
                      </a:r>
                    </a:p>
                  </a:txBody>
                  <a:tcPr marL="0" marR="0" marT="0" marB="0" anchor="ct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府立学校における効率的な事務運営をすすめる（</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取組効果額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年度当初予算に比べ、一般財源ベースで約</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百万円の歳出を削減。</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効率的・効果的な事務執行体制の整備を推進している。</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引き続き効率的・効果的な事務運営に努める。</a:t>
                      </a:r>
                    </a:p>
                  </a:txBody>
                  <a:tcPr marL="0" marR="0" marT="0" marB="0"/>
                </a:tc>
              </a:tr>
            </a:tbl>
          </a:graphicData>
        </a:graphic>
      </p:graphicFrame>
      <p:sp>
        <p:nvSpPr>
          <p:cNvPr id="12" name="正方形/長方形 11"/>
          <p:cNvSpPr/>
          <p:nvPr/>
        </p:nvSpPr>
        <p:spPr>
          <a:xfrm>
            <a:off x="323528" y="159144"/>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）事務事業の見直し</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83</a:t>
            </a:fld>
            <a:endParaRPr kumimoji="1" lang="ja-JP" altLang="en-US" dirty="0"/>
          </a:p>
        </p:txBody>
      </p:sp>
    </p:spTree>
    <p:extLst>
      <p:ext uri="{BB962C8B-B14F-4D97-AF65-F5344CB8AC3E}">
        <p14:creationId xmlns:p14="http://schemas.microsoft.com/office/powerpoint/2010/main" val="15958870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911612927"/>
              </p:ext>
            </p:extLst>
          </p:nvPr>
        </p:nvGraphicFramePr>
        <p:xfrm>
          <a:off x="251618" y="1196752"/>
          <a:ext cx="8640762" cy="5112568"/>
        </p:xfrm>
        <a:graphic>
          <a:graphicData uri="http://schemas.openxmlformats.org/drawingml/2006/table">
            <a:tbl>
              <a:tblPr/>
              <a:tblGrid>
                <a:gridCol w="1368054"/>
                <a:gridCol w="1872208"/>
                <a:gridCol w="2808312"/>
                <a:gridCol w="2592188"/>
              </a:tblGrid>
              <a:tr h="2874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33849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市町村振興補助金</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市町村の分権改革の取組みへのインセンティブとして機能しているかどうか、改正後の制度の点検を行う。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algn="just">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の分権改革の取組みに対する府のサポートにあわせ、当該取組みを後押しする制度として平成</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年度に再構築した結果、下記のとおり、新たな権限移譲及び広域連携の構築、並びに分権改革を支える行財政改革</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促進された</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en-US"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170" marR="90170" marT="0" marB="0">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・市町村が、引き続き分権改革を推進し、住民に身近な基礎自治体として充実・強化が図られるよう、適切に運用していく。</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14401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市町村施設整備資金貸付金</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711" marB="45711"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市町村の財政運営ヒアリング等を通じて、安定的に資金調達できるよう適切な助言や地方債制度の柔軟な運用を図る。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711" marB="45711"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運営ヒアリング及び起債要望ヒアリングを通じて、市町村に「交付税措置があり、充当率が高い起債への誘導」「銀行からの資金調達ではなく、低利な公的資金への誘導」など、地方債の効果的な活用を助言。また、電話による個別</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相談</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対応</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・市町村の実務担当者の地方債知識向上を図るため、地方債事務取扱講習会を実施。（平成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月開催）</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170" marR="90170" marT="0" marB="0">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公共施設の整備にかかる臨時的な財政需要の対応をサポートするため、本貸付金を活用し、引き続き財政運営に対する適切な助言や地方債制度の柔軟な運用など、安定的に資金調達できる環境を整えていく。</a:t>
                      </a:r>
                    </a:p>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・市町村の実務担当者向けの地方債に係る資金調達研修を実施し、地方債の更なる知識向上を図る。</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９月</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予定）</a:t>
                      </a:r>
                    </a:p>
                  </a:txBody>
                  <a:tcPr marL="90170" marR="90170" marT="0" marB="0">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84</a:t>
            </a:fld>
            <a:endParaRPr kumimoji="1" lang="ja-JP" altLang="en-US" dirty="0"/>
          </a:p>
        </p:txBody>
      </p:sp>
      <p:sp>
        <p:nvSpPr>
          <p:cNvPr id="6" name="正方形/長方形 5"/>
          <p:cNvSpPr/>
          <p:nvPr/>
        </p:nvSpPr>
        <p:spPr>
          <a:xfrm>
            <a:off x="3635896" y="2343041"/>
            <a:ext cx="4176464" cy="2246769"/>
          </a:xfrm>
          <a:prstGeom prst="rect">
            <a:avLst/>
          </a:prstGeom>
          <a:solidFill>
            <a:schemeClr val="bg1"/>
          </a:solidFill>
          <a:ln w="9525">
            <a:solidFill>
              <a:schemeClr val="tx1"/>
            </a:solidFill>
            <a:prstDash val="sysDash"/>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lvl="0" algn="just"/>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までの</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取組実績</a:t>
            </a:r>
            <a:endParaRPr lang="ja-JP" altLang="en-US"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改正後の成果</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（１）中核市移行　</a:t>
            </a:r>
            <a:r>
              <a:rPr lang="en-US" altLang="ja-JP" sz="1000" kern="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件</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（２）広域連携体制の構築</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内部組織の共同設置、消防事務組合設立　</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各</a:t>
            </a:r>
            <a:r>
              <a:rPr lang="en-US" altLang="ja-JP" sz="1000" kern="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件</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H25</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　・旅券</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発給事務の委託　</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件（</a:t>
            </a:r>
            <a:r>
              <a:rPr lang="en-US" altLang="ja-JP" sz="1000" kern="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以降</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予定）</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・消防事務の委託　</a:t>
            </a:r>
            <a:r>
              <a:rPr lang="en-US" altLang="ja-JP" sz="1000" kern="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件（</a:t>
            </a:r>
            <a:r>
              <a:rPr lang="en-US" altLang="ja-JP" sz="1000" kern="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以降</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予定）　　　　　　　等</a:t>
            </a:r>
            <a:endParaRPr lang="ja-JP" altLang="en-US"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（３）新たな権限移譲</a:t>
            </a:r>
            <a:endParaRPr lang="ja-JP" altLang="en-US" sz="1000" kern="100" dirty="0">
              <a:latin typeface="Meiryo UI" panose="020B0604030504040204" pitchFamily="50" charset="-128"/>
              <a:ea typeface="Meiryo UI" panose="020B0604030504040204" pitchFamily="50" charset="-128"/>
              <a:cs typeface="Meiryo UI" panose="020B0604030504040204" pitchFamily="50" charset="-128"/>
            </a:endParaRPr>
          </a:p>
          <a:p>
            <a:pPr lvl="0" indent="133350" algn="just"/>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　①</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H25</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移譲分　</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事務</a:t>
            </a:r>
            <a:endParaRPr lang="ja-JP" altLang="en-US" sz="1000" kern="100" dirty="0">
              <a:latin typeface="Meiryo UI" panose="020B0604030504040204" pitchFamily="50" charset="-128"/>
              <a:ea typeface="Meiryo UI" panose="020B0604030504040204" pitchFamily="50" charset="-128"/>
              <a:cs typeface="Meiryo UI" panose="020B0604030504040204" pitchFamily="50" charset="-128"/>
            </a:endParaRPr>
          </a:p>
          <a:p>
            <a:pPr lvl="0" indent="133350" algn="just"/>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　②</a:t>
            </a:r>
            <a:r>
              <a:rPr lang="en-US" altLang="ja-JP" sz="1000" kern="0" dirty="0">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0" dirty="0">
                <a:latin typeface="Meiryo UI" panose="020B0604030504040204" pitchFamily="50" charset="-128"/>
                <a:ea typeface="Meiryo UI" panose="020B0604030504040204" pitchFamily="50" charset="-128"/>
                <a:cs typeface="Meiryo UI" panose="020B0604030504040204" pitchFamily="50" charset="-128"/>
              </a:rPr>
              <a:t>移譲予定分　</a:t>
            </a:r>
            <a:r>
              <a:rPr lang="en-US" altLang="ja-JP" sz="1000" kern="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000" kern="0" dirty="0" smtClean="0">
                <a:latin typeface="Meiryo UI" panose="020B0604030504040204" pitchFamily="50" charset="-128"/>
                <a:ea typeface="Meiryo UI" panose="020B0604030504040204" pitchFamily="50" charset="-128"/>
                <a:cs typeface="Meiryo UI" panose="020B0604030504040204" pitchFamily="50" charset="-128"/>
              </a:rPr>
              <a:t>事務</a:t>
            </a:r>
            <a:endParaRPr lang="ja-JP" altLang="en-US"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（４）行財政改革の推進</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・土地開発公社の解散</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・共同クラウドの導入</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・財政健全化団体からの</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脱却（</a:t>
            </a:r>
            <a:r>
              <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見込み）　　 </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等</a:t>
            </a:r>
          </a:p>
        </p:txBody>
      </p:sp>
      <p:sp>
        <p:nvSpPr>
          <p:cNvPr id="11" name="正方形/長方形 10"/>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2992592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4125467736"/>
              </p:ext>
            </p:extLst>
          </p:nvPr>
        </p:nvGraphicFramePr>
        <p:xfrm>
          <a:off x="251619" y="1340768"/>
          <a:ext cx="8640762" cy="3960440"/>
        </p:xfrm>
        <a:graphic>
          <a:graphicData uri="http://schemas.openxmlformats.org/drawingml/2006/table">
            <a:tbl>
              <a:tblPr/>
              <a:tblGrid>
                <a:gridCol w="1368054"/>
                <a:gridCol w="1800200"/>
                <a:gridCol w="2952328"/>
                <a:gridCol w="2520180"/>
              </a:tblGrid>
              <a:tr h="2874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3673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私学助成</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（経常費助成等）</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711" marB="45711"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私学助成について </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・これまでの効果検証等を踏まえ、私学助成トータルのあり方について検討する。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年度から行ってきた経常費助成単価引下げの取組みについては、平成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年度も引下げ率を縮減のうえ継続する。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府立高等学校について</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・引き続き効率的な事務執行をすすめる。</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・「大阪府立高等学校・大阪市立高等学校再編整備計画」を踏まえ、府立高校の再編整備を推進する。</a:t>
                      </a:r>
                    </a:p>
                  </a:txBody>
                  <a:tcPr marT="45711" marB="45711"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私学助成について</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年度から、府職員の給与の減額率が緩和されたことを踏まえ、私立学校の経常費補助金の補助単価の引き下げ率を復元した。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（高校</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％、小・中学校</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幼稚園</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・現在、授業料無償化制度の効果検証を行いながら、私学助成トータルのあり方について検討中。</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府立高等学校について</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年度実施対象校の平成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月の改編に向け、準備を進めている。</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①エンパワメントスクールの設置</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西成高校、長吉高校、箕面東高校</a:t>
                      </a:r>
                    </a:p>
                    <a:p>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②普通科総合選択制から総合学科への改編</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福井高校</a:t>
                      </a:r>
                    </a:p>
                    <a:p>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③普通科総合選択制から普通科専門コース設置校への改編</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八尾翠翔高校、日根野高校</a:t>
                      </a:r>
                    </a:p>
                  </a:txBody>
                  <a:tcPr marT="45711" marB="45711"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私学助成について</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・授業料無償化制度の効果検証を行い、私学助成トータルのあり方について、検討を行う。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府立高等学校について</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・「大阪府立高等学校・大阪市立高等学校再編整備計画」に基づき、着実に府立高校の再編整備を推進する。</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年度実施対象校（案）を公表</a:t>
                      </a:r>
                    </a:p>
                    <a:p>
                      <a:endPar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11" marB="45711"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85</a:t>
            </a:fld>
            <a:endParaRPr kumimoji="1" lang="ja-JP" altLang="en-US" dirty="0"/>
          </a:p>
        </p:txBody>
      </p:sp>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469994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624248353"/>
              </p:ext>
            </p:extLst>
          </p:nvPr>
        </p:nvGraphicFramePr>
        <p:xfrm>
          <a:off x="251619" y="1237422"/>
          <a:ext cx="8640762" cy="5359930"/>
        </p:xfrm>
        <a:graphic>
          <a:graphicData uri="http://schemas.openxmlformats.org/drawingml/2006/table">
            <a:tbl>
              <a:tblPr/>
              <a:tblGrid>
                <a:gridCol w="1368054"/>
                <a:gridCol w="1800200"/>
                <a:gridCol w="3024336"/>
                <a:gridCol w="2448172"/>
              </a:tblGrid>
              <a:tr h="2874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2160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大阪府育英会助成金</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38" marR="91438" marT="45763" marB="45763"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奨学金制度を将来にわたって持続可能なものとして運用していくため、滞納対策に引き続き取り組む。</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38" marR="91438" marT="45763" marB="45763"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・中期経営計画（平成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年度）に基づき、「第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期滞納ゼロ作戦」を展開中であり、債権回収等の強化に努めている。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滞納発生の未然防止と回収の強化</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・新規滞納発生の抑制・滞納の長期化の防止と法的措置の強化</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9,100</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人⇒平成</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5,643</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・長期滞納者からの直接回収</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・返還相談の対応</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○債権回収会社（サービサー）を活用した回収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58,395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p>
                  </a:txBody>
                  <a:tcPr marL="91438" marR="91438" marT="45763" marB="45763"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・奨学金制度を将来にわたって持続可能なものとして運用していくため、引き続き滞納対策に取り組む。</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38" marR="91438" marT="45763" marB="45763"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29116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a:t>
                      </a:r>
                      <a:endParaRPr kumimoji="1" lang="en-US" altLang="ja-JP" sz="1000" b="0" i="0" u="none" strike="noStrike" cap="none" normalizeH="0" baseline="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29" marB="45729"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・福祉医療費助成制度の国における制度化については実現していない。この制度が事実上のナショナル・ミニマムであることから、　引き続き、国が果たすべき役割と して制度化を強く求めていく。</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・福祉医療費助成制度の抜本的な見直しについては、一旦見合わせたことから、</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国における医療保険制度等</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見極め</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つつ、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研究会でのこれまでの検討結果</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を踏まえ、持続可能な制度の構築に向け改めて検討</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していく。</a:t>
                      </a:r>
                    </a:p>
                  </a:txBody>
                  <a:tcPr marL="91455" marR="91455" marT="45729" marB="45729"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・厚生労働省に対して、福祉医療費助成制度の国における制度化に関して要望</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提案・要望</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年度国の施策並びに予算に関する最重点提案・要望</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年度国の施策並びに予算に関する提案・要望（福祉関連）</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○市長会・町村長会との共同要望</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・将来に向けた持続可能な制度とする観点から、府と市町村がともに、制度の実態について検証、今後のあり方について研究するために立ち上げた研究会を実施。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　研究会２回開催</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ワーキンググループ５回開催</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（乳幼児医療３回、４医療２回）</a:t>
                      </a:r>
                    </a:p>
                  </a:txBody>
                  <a:tcPr marL="91455" marR="91455" marT="45729" marB="45729"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・福祉医療費助成制度は、すべての都道府県で実施しており、事実上のナショナル・ミニマムであることから、引き続き、国が果たすべき役割として制度化を強く求めていく。</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・福祉医療費助成制度の抜本的な見直しについては、国における医療保険制度等を見極めつつ、研究会でのこれまでの検討結果等を踏まえ、持続可能な制度の構築に向け検討していく。</a:t>
                      </a:r>
                    </a:p>
                  </a:txBody>
                  <a:tcPr marL="91455" marR="91455" marT="45729" marB="45729"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86</a:t>
            </a:fld>
            <a:endParaRPr kumimoji="1" lang="ja-JP" altLang="en-US" dirty="0"/>
          </a:p>
        </p:txBody>
      </p:sp>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167598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487008059"/>
              </p:ext>
            </p:extLst>
          </p:nvPr>
        </p:nvGraphicFramePr>
        <p:xfrm>
          <a:off x="251619" y="1268760"/>
          <a:ext cx="8640762" cy="5400600"/>
        </p:xfrm>
        <a:graphic>
          <a:graphicData uri="http://schemas.openxmlformats.org/drawingml/2006/table">
            <a:tbl>
              <a:tblPr/>
              <a:tblGrid>
                <a:gridCol w="1368054"/>
                <a:gridCol w="2016224"/>
                <a:gridCol w="2952328"/>
                <a:gridCol w="2304156"/>
              </a:tblGrid>
              <a:tr h="299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18399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中小企業向け</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制度融資</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3" marR="91423" marT="45755" marB="45755"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・府と市保証協会の合併にあわせ、府と市の制度融資を広域自治体である府で一元化し、必要な融資枠を設定（平成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年度制度融資の総融資枠</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6,500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・中小企業の資金需要等に応じて、従来の融資枠を精査するとともに、府内中小企業の設備投資需要を牽引するため、新たに「設備投資応援融資」（融資枠</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億円）を創設。</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3" marR="91423" marT="45755" marB="45755"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indent="0"/>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・府・市の保証協会について、平成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日に合併し、営業を開始。</a:t>
                      </a:r>
                    </a:p>
                    <a:p>
                      <a:pPr marL="0" indent="0"/>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・「設備投資応援融資」について、平成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月から融資の取扱いを開始。</a:t>
                      </a:r>
                    </a:p>
                  </a:txBody>
                  <a:tcPr marL="91423" marR="91423" marT="45755" marB="45755"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indent="0"/>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・「大阪府中小企業振興基本条例」に基づき、引き続き、経済・金融情勢の変化等に応じ、中小企業者に対する資金供給の円滑化を促進する。</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3" marR="91423" marT="45755" marB="45755"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10469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小規模事業対策費</a:t>
                      </a:r>
                      <a:endParaRPr kumimoji="1" lang="en-US" altLang="ja-JP" sz="1000" b="0" i="0" u="none" strike="noStrike" cap="none" spc="-150"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3" marR="91423" marT="45748" marB="45748"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原材料価格の高騰や消費税率引き上げの影響など、先行き不透明な経営環境の中</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、小規模事業者の課題に対応するため、経営相談の強化をはじめ経営支援サービスのさらなる質の向上に取り組む。</a:t>
                      </a:r>
                    </a:p>
                  </a:txBody>
                  <a:tcPr marL="91423" marR="91423" marT="45748" marB="4574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商工会等が実施する小規模事業経営支援事業に対する助成を通じて、商工会等が取り組む専門家や支援機関との連携などを促進させることにより、小規模事業者の課題に対応した効果的な支援サービスを提供している。</a:t>
                      </a:r>
                    </a:p>
                  </a:txBody>
                  <a:tcPr marL="91423" marR="91423" marT="45748" marB="4574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・引き続き、事業全体の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PDCA</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サイクルによる事業評価を行うとともに、必要に応じて現場の実情を踏まえた制度の改善を行い支援サービスの向上に努める。</a:t>
                      </a:r>
                    </a:p>
                  </a:txBody>
                  <a:tcPr marL="91423" marR="91423" marT="45748" marB="4574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2214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警察職員待機宿舎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8" marR="91428" marT="45704" marB="45704"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年度に策定した「大阪府警察待機宿舎整備基本計画」に基づき、</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新規整備［基本計画（</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廃止［撤去工事（</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撤去設計（</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売却［閉鎖工事及び売却処分（</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月より賃料の見直しを実施。</a:t>
                      </a:r>
                    </a:p>
                  </a:txBody>
                  <a:tcPr marL="91428" marR="91428" marT="45704" marB="45704"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・新規整備・廃止・売却については、</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○新規整備（２寮）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年度完成に向け、基本計画策定中</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○廃止</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・撤去工事（</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　撤去設計策定中</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・撤去設計（１宿舎）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年度廃止に向け、　撤去設計準備中</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○売却（２宿舎）</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・閉鎖工事設計策定中</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・待機宿舎の整備に要した費用や今後の改修費に見合う水準に改定した賃料を、平成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月より徴収中</a:t>
                      </a:r>
                    </a:p>
                  </a:txBody>
                  <a:tcPr marL="91428" marR="91428" marT="45704" marB="45704"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algn="just">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年度に策定した「大阪府警察待機宿舎整備基本計画」に基づき</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待機</a:t>
                      </a:r>
                      <a:r>
                        <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宿舎を新規整備・改修・廃止・</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なお</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基本計画に</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基づき新</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整備または改修する宿舎の財源は、再編集約により廃止する宿舎の土地売却益を財源とする</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・撤去工事（１宿舎）及び売却（２宿舎）について、今年度中に実施予定</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170" marR="90170" marT="0" marB="0">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87</a:t>
            </a:fld>
            <a:endParaRPr kumimoji="1" lang="ja-JP" altLang="en-US" dirty="0"/>
          </a:p>
        </p:txBody>
      </p:sp>
    </p:spTree>
    <p:extLst>
      <p:ext uri="{BB962C8B-B14F-4D97-AF65-F5344CB8AC3E}">
        <p14:creationId xmlns:p14="http://schemas.microsoft.com/office/powerpoint/2010/main" val="32591505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227041961"/>
              </p:ext>
            </p:extLst>
          </p:nvPr>
        </p:nvGraphicFramePr>
        <p:xfrm>
          <a:off x="157509" y="1196752"/>
          <a:ext cx="8828982" cy="5589240"/>
        </p:xfrm>
        <a:graphic>
          <a:graphicData uri="http://schemas.openxmlformats.org/drawingml/2006/table">
            <a:tbl>
              <a:tblPr/>
              <a:tblGrid>
                <a:gridCol w="1397854"/>
                <a:gridCol w="1986424"/>
                <a:gridCol w="3024336"/>
                <a:gridCol w="2420368"/>
              </a:tblGrid>
              <a:tr h="2889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5300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公営（公的）住宅への行政投資のあり方</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18" marB="45718"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■プラン（案）</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カ年の取組実績をふまえた平成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年度取組み</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○国によるバウチャー制度創設には至っていないため、国において導入に向けた議論が開始されるよう、今後も機会を捉え、国へ 働きかける。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■将来方向を実現するための平成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年度取組み</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○ストック総合活用計画を着実に実行する。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○住宅市場全体を活用した住宅セーフティネットの取組みを継続して実施。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・大阪あんしん賃貸支援事業の登録促進、府営住宅の福祉施設導入の推進のほか、福祉部門と連携し、不動産事業者や支援団体を加えた居住支援のためのネットワークづくりをすすめる。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○府営住宅は地域資源に転換。</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・「府営住宅を活用したまちづくり協議の場（まちづくり会議）」を平成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年度末までに全</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市町と設置し、地域のまちづくりに活用。</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・大阪府市統合本部会議等における議論をふまえ、大阪市内府営住宅の大阪市への移管（平成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年度）に向け協議を進める。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・住宅セーフティネットの確立・強化を図るため、既存の住宅政策の枠組みを超えた総合的な視点に立った仕組み（住宅バウチャー等）を構築してもらうよう、国に対して要望を実施した。（平成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（ストック総合活用計画）</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・ストック計画に示している各事業を実施。（前年度からの継続事業に加え、建替え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801</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戸、耐震改修</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4,956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戸、</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EV50</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基等実施予定）</a:t>
                      </a: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（住宅セーフティネット）</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・大阪あんしん賃貸支援事業に関しては、平成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年４月に新たなシステムを立ち上げ、地図や条件による検索、各物件の外観や間取りの画像表示などの機能を導入し、情報発信の強化を図ったところ。引き続き、一層の登録促進に努める。</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・居住支援のためのネットワークに関しては、大阪府と不動産関係団体との意見交換会を継続して開催するとともに、地元自治体（市町村）における地域での意見交換会の開催に向けて取り組んでいる。</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・福祉部門や不動産事業者等との連携した取組みとして、住まい探し相談会の開催や、高齢者や</a:t>
                      </a:r>
                      <a:r>
                        <a:rPr lang="ja-JP" altLang="en-US" sz="10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者等の入居に伴う家主・事業者の不安を解消するためのガイドブックの作成（平成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月）などの取組みを進めている。</a:t>
                      </a: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（地域資源に転換）</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市町と協議の場を設置し、府営住宅資産を活用したまちづくりの取組みを進めている。（平成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a:t>
                      </a:r>
                      <a:r>
                        <a:rPr lang="ja-JP" altLang="en-US" sz="10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時点）</a:t>
                      </a:r>
                      <a:endPar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・大阪市内府営住宅の大阪市への移管に向け、公営住宅タスクフォース等で詳細に協議を進めている。</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・引き続き計画に基づく事業を着実に実施し、府民の安全安心の一層の充実に努めていく。</a:t>
                      </a: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・今後も継続して、住宅市場全体を活用した住宅セーフティネットの構築に努める。</a:t>
                      </a: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・未設置の</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市町と早急に協議の場を設置するとともに、既に設置の</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５市町については、府営住宅の地域のまちづくりへの活用を一層進める。</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・大阪市内府営住宅の大阪市への移管を進める。</a:t>
                      </a:r>
                      <a:r>
                        <a:rPr lang="ja-JP" altLang="en-US" sz="10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他の市町についても緊密な連携、協力のもと、移管に向けた取組みを進める。</a:t>
                      </a: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88</a:t>
            </a:fld>
            <a:endParaRPr kumimoji="1" lang="ja-JP" altLang="en-US" dirty="0"/>
          </a:p>
        </p:txBody>
      </p:sp>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5838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改革のめざすもの（基本的な考え方）</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a:t>
            </a:fld>
            <a:endParaRPr lang="ja-JP" altLang="en-US" dirty="0">
              <a:solidFill>
                <a:prstClr val="black"/>
              </a:solidFill>
            </a:endParaRPr>
          </a:p>
        </p:txBody>
      </p:sp>
      <p:sp>
        <p:nvSpPr>
          <p:cNvPr id="22" name="角丸四角形 21"/>
          <p:cNvSpPr/>
          <p:nvPr/>
        </p:nvSpPr>
        <p:spPr>
          <a:xfrm>
            <a:off x="329233" y="822226"/>
            <a:ext cx="8280920" cy="332685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solidFill>
              <a:schemeClr val="tx2">
                <a:lumMod val="20000"/>
                <a:lumOff val="80000"/>
              </a:schemeClr>
            </a:solidFill>
          </a:ln>
        </p:spPr>
        <p:txBody>
          <a:bodyPr wrap="square" lIns="91440" tIns="45720" rIns="91440" bIns="45720" rtlCol="0" anchor="t" anchorCtr="0">
            <a:normAutofit/>
            <a:scene3d>
              <a:camera prst="orthographicFront"/>
              <a:lightRig rig="brightRoom" dir="t"/>
            </a:scene3d>
            <a:sp3d prstMaterial="plastic">
              <a:contourClr>
                <a:schemeClr val="accent1">
                  <a:tint val="100000"/>
                  <a:shade val="100000"/>
                  <a:hueMod val="100000"/>
                  <a:satMod val="100000"/>
                </a:schemeClr>
              </a:contourClr>
            </a:sp3d>
          </a:bodyPr>
          <a:lstStyle/>
          <a:p>
            <a:pPr algn="ctr"/>
            <a:r>
              <a:rPr kumimoji="0" lang="ja-JP" altLang="en-US" kern="0" cap="all" dirty="0" smtClean="0">
                <a:ln/>
                <a:solidFill>
                  <a:sysClr val="windowText" lastClr="000000"/>
                </a:solidFill>
                <a:latin typeface="HG丸ｺﾞｼｯｸM-PRO" panose="020F0600000000000000" pitchFamily="50" charset="-128"/>
                <a:ea typeface="HG丸ｺﾞｼｯｸM-PRO" panose="020F0600000000000000" pitchFamily="50" charset="-128"/>
              </a:rPr>
              <a:t>改革の視点</a:t>
            </a:r>
          </a:p>
        </p:txBody>
      </p:sp>
      <p:sp>
        <p:nvSpPr>
          <p:cNvPr id="24" name="角丸四角形 23"/>
          <p:cNvSpPr/>
          <p:nvPr/>
        </p:nvSpPr>
        <p:spPr>
          <a:xfrm>
            <a:off x="1387040" y="5373216"/>
            <a:ext cx="6165305" cy="855553"/>
          </a:xfrm>
          <a:prstGeom prst="roundRect">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16200000" scaled="1"/>
            <a:tileRect/>
          </a:gradFill>
          <a:ln w="9525">
            <a:noFill/>
          </a:ln>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lnSpc>
                <a:spcPct val="150000"/>
              </a:lnSpc>
            </a:pPr>
            <a:r>
              <a:rPr kumimoji="0" lang="en-US" altLang="ja-JP" sz="1600" b="1" kern="0" cap="all" dirty="0" smtClean="0">
                <a:ln/>
                <a:solidFill>
                  <a:sysClr val="windowText" lastClr="000000"/>
                </a:solidFill>
                <a:latin typeface="HG丸ｺﾞｼｯｸM-PRO" panose="020F0600000000000000" pitchFamily="50" charset="-128"/>
                <a:ea typeface="HG丸ｺﾞｼｯｸM-PRO" panose="020F0600000000000000" pitchFamily="50" charset="-128"/>
              </a:rPr>
              <a:t>《</a:t>
            </a:r>
            <a:r>
              <a:rPr kumimoji="0" lang="ja-JP" altLang="en-US" sz="1600" b="1" kern="0" cap="all" dirty="0">
                <a:ln/>
                <a:solidFill>
                  <a:sysClr val="windowText" lastClr="000000"/>
                </a:solidFill>
                <a:latin typeface="HG丸ｺﾞｼｯｸM-PRO" panose="020F0600000000000000" pitchFamily="50" charset="-128"/>
                <a:ea typeface="HG丸ｺﾞｼｯｸM-PRO" panose="020F0600000000000000" pitchFamily="50" charset="-128"/>
              </a:rPr>
              <a:t>改革の</a:t>
            </a:r>
            <a:r>
              <a:rPr kumimoji="0" lang="ja-JP" altLang="en-US" sz="1600" b="1" kern="0" cap="all" dirty="0" smtClean="0">
                <a:ln/>
                <a:solidFill>
                  <a:sysClr val="windowText" lastClr="000000"/>
                </a:solidFill>
                <a:latin typeface="HG丸ｺﾞｼｯｸM-PRO" panose="020F0600000000000000" pitchFamily="50" charset="-128"/>
                <a:ea typeface="HG丸ｺﾞｼｯｸM-PRO" panose="020F0600000000000000" pitchFamily="50" charset="-128"/>
              </a:rPr>
              <a:t>目標</a:t>
            </a:r>
            <a:r>
              <a:rPr kumimoji="0" lang="en-US" altLang="ja-JP" sz="1600" b="1" kern="0" cap="all" dirty="0" smtClean="0">
                <a:ln/>
                <a:solidFill>
                  <a:sysClr val="windowText" lastClr="000000"/>
                </a:solidFill>
                <a:latin typeface="HG丸ｺﾞｼｯｸM-PRO" panose="020F0600000000000000" pitchFamily="50" charset="-128"/>
                <a:ea typeface="HG丸ｺﾞｼｯｸM-PRO" panose="020F0600000000000000" pitchFamily="50" charset="-128"/>
              </a:rPr>
              <a:t>》</a:t>
            </a:r>
          </a:p>
          <a:p>
            <a:pPr algn="ctr">
              <a:lnSpc>
                <a:spcPct val="150000"/>
              </a:lnSpc>
            </a:pPr>
            <a:r>
              <a:rPr kumimoji="0" lang="ja-JP" altLang="en-US" sz="1600" b="1" kern="0" cap="all" dirty="0" smtClean="0">
                <a:ln/>
                <a:solidFill>
                  <a:sysClr val="windowText" lastClr="000000"/>
                </a:solidFill>
                <a:latin typeface="HG丸ｺﾞｼｯｸM-PRO" panose="020F0600000000000000" pitchFamily="50" charset="-128"/>
                <a:ea typeface="HG丸ｺﾞｼｯｸM-PRO" panose="020F0600000000000000" pitchFamily="50" charset="-128"/>
              </a:rPr>
              <a:t>自律的で創造性を発揮する行財政運営体制の確立</a:t>
            </a:r>
            <a:endParaRPr kumimoji="0" lang="en-US" altLang="ja-JP" sz="1600" b="1" kern="0" cap="all" dirty="0">
              <a:ln/>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23" name="下矢印 22"/>
          <p:cNvSpPr/>
          <p:nvPr/>
        </p:nvSpPr>
        <p:spPr>
          <a:xfrm>
            <a:off x="2705497" y="4293096"/>
            <a:ext cx="3528392" cy="933476"/>
          </a:xfrm>
          <a:prstGeom prst="downArrow">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5400000" scaled="1"/>
            <a:tileRect/>
          </a:gradFill>
          <a:ln w="9525">
            <a:no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10" name="円/楕円 9"/>
          <p:cNvSpPr/>
          <p:nvPr/>
        </p:nvSpPr>
        <p:spPr>
          <a:xfrm>
            <a:off x="683568" y="1057996"/>
            <a:ext cx="3528392" cy="2875060"/>
          </a:xfrm>
          <a:prstGeom prst="ellipse">
            <a:avLst/>
          </a:prstGeom>
          <a:gradFill flip="none" rotWithShape="1">
            <a:gsLst>
              <a:gs pos="0">
                <a:schemeClr val="accent6">
                  <a:lumMod val="20000"/>
                  <a:lumOff val="80000"/>
                  <a:shade val="30000"/>
                  <a:satMod val="115000"/>
                </a:schemeClr>
              </a:gs>
              <a:gs pos="6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ln w="12700" cap="flat" cmpd="sng" algn="ctr">
            <a:noFill/>
            <a:prstDash val="solid"/>
          </a:ln>
          <a:effectLst/>
        </p:spPr>
        <p:txBody>
          <a:bodyPr lIns="0" tIns="0" rIns="0" bIns="0" rtlCol="0" anchor="t" anchorCtr="0"/>
          <a:lstStyle/>
          <a:p>
            <a:pPr algn="ctr">
              <a:defRPr/>
            </a:pPr>
            <a:endParaRPr kumimoji="0" lang="en-US" altLang="ja-JP" sz="1600" b="1"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ctr">
              <a:defRPr/>
            </a:pPr>
            <a:r>
              <a:rPr kumimoji="0" lang="ja-JP" altLang="en-US" sz="1600" b="1" kern="0" dirty="0" smtClean="0">
                <a:solidFill>
                  <a:sysClr val="windowText" lastClr="000000"/>
                </a:solidFill>
                <a:latin typeface="HG丸ｺﾞｼｯｸM-PRO" panose="020F0600000000000000" pitchFamily="50" charset="-128"/>
                <a:ea typeface="HG丸ｺﾞｼｯｸM-PRO" panose="020F0600000000000000" pitchFamily="50" charset="-128"/>
              </a:rPr>
              <a:t>「</a:t>
            </a:r>
            <a:r>
              <a:rPr kumimoji="0" lang="ja-JP" altLang="en-US" sz="1600" b="1" kern="0" dirty="0">
                <a:solidFill>
                  <a:sysClr val="windowText" lastClr="000000"/>
                </a:solidFill>
                <a:latin typeface="HG丸ｺﾞｼｯｸM-PRO" panose="020F0600000000000000" pitchFamily="50" charset="-128"/>
                <a:ea typeface="HG丸ｺﾞｼｯｸM-PRO" panose="020F0600000000000000" pitchFamily="50" charset="-128"/>
              </a:rPr>
              <a:t>組み換え（シフト）」</a:t>
            </a:r>
            <a:endParaRPr kumimoji="0" lang="en-US" altLang="ja-JP" sz="1600" b="1" kern="0" dirty="0">
              <a:solidFill>
                <a:sysClr val="windowText" lastClr="000000"/>
              </a:solidFill>
              <a:latin typeface="HG丸ｺﾞｼｯｸM-PRO" panose="020F0600000000000000" pitchFamily="50" charset="-128"/>
              <a:ea typeface="HG丸ｺﾞｼｯｸM-PRO" panose="020F0600000000000000" pitchFamily="50" charset="-128"/>
            </a:endParaRPr>
          </a:p>
          <a:p>
            <a:pPr algn="ctr">
              <a:defRPr/>
            </a:pPr>
            <a:endParaRPr kumimoji="0" lang="en-US" altLang="ja-JP" sz="1600" b="1"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ctr">
              <a:defRPr/>
            </a:pPr>
            <a:endParaRPr kumimoji="0" lang="en-US" altLang="ja-JP" sz="1600" b="1" kern="0" dirty="0">
              <a:solidFill>
                <a:sysClr val="windowText" lastClr="000000"/>
              </a:solidFill>
              <a:latin typeface="HG丸ｺﾞｼｯｸM-PRO" panose="020F0600000000000000" pitchFamily="50" charset="-128"/>
              <a:ea typeface="HG丸ｺﾞｼｯｸM-PRO" panose="020F0600000000000000" pitchFamily="50" charset="-128"/>
            </a:endParaRPr>
          </a:p>
          <a:p>
            <a:pPr>
              <a:defRPr/>
            </a:pPr>
            <a:r>
              <a:rPr lang="ja-JP" altLang="en-US" sz="1200" b="1" kern="0" dirty="0" smtClean="0">
                <a:solidFill>
                  <a:sysClr val="windowText" lastClr="000000"/>
                </a:solidFill>
                <a:latin typeface="HG丸ｺﾞｼｯｸM-PRO" panose="020F0600000000000000" pitchFamily="50" charset="-128"/>
                <a:ea typeface="HG丸ｺﾞｼｯｸM-PRO" panose="020F0600000000000000" pitchFamily="50" charset="-128"/>
              </a:rPr>
              <a:t>新た</a:t>
            </a:r>
            <a:r>
              <a:rPr lang="ja-JP" altLang="en-US" sz="1200" b="1" kern="0" dirty="0">
                <a:solidFill>
                  <a:sysClr val="windowText" lastClr="000000"/>
                </a:solidFill>
                <a:latin typeface="HG丸ｺﾞｼｯｸM-PRO" panose="020F0600000000000000" pitchFamily="50" charset="-128"/>
                <a:ea typeface="HG丸ｺﾞｼｯｸM-PRO" panose="020F0600000000000000" pitchFamily="50" charset="-128"/>
              </a:rPr>
              <a:t>な課題への的確な対応をめざし、事業、ストック、マンパワーを効果的に</a:t>
            </a:r>
            <a:r>
              <a:rPr lang="ja-JP" altLang="en-US" sz="1200" b="1" kern="0" dirty="0" smtClean="0">
                <a:solidFill>
                  <a:sysClr val="windowText" lastClr="000000"/>
                </a:solidFill>
                <a:latin typeface="HG丸ｺﾞｼｯｸM-PRO" panose="020F0600000000000000" pitchFamily="50" charset="-128"/>
                <a:ea typeface="HG丸ｺﾞｼｯｸM-PRO" panose="020F0600000000000000" pitchFamily="50" charset="-128"/>
              </a:rPr>
              <a:t>組み換え、政策創造やサービスの向上につなげていきます</a:t>
            </a:r>
            <a:endParaRPr lang="ja-JP" altLang="en-US" sz="1200" b="1"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15" name="円/楕円 14"/>
          <p:cNvSpPr/>
          <p:nvPr/>
        </p:nvSpPr>
        <p:spPr>
          <a:xfrm>
            <a:off x="4716016" y="1057996"/>
            <a:ext cx="3528392" cy="2875060"/>
          </a:xfrm>
          <a:prstGeom prst="ellipse">
            <a:avLst/>
          </a:prstGeom>
          <a:gradFill flip="none" rotWithShape="1">
            <a:gsLst>
              <a:gs pos="0">
                <a:schemeClr val="accent6">
                  <a:lumMod val="20000"/>
                  <a:lumOff val="80000"/>
                  <a:shade val="30000"/>
                  <a:satMod val="115000"/>
                </a:schemeClr>
              </a:gs>
              <a:gs pos="6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ln w="12700" cap="flat" cmpd="sng" algn="ctr">
            <a:noFill/>
            <a:prstDash val="solid"/>
          </a:ln>
          <a:effectLst/>
        </p:spPr>
        <p:txBody>
          <a:bodyPr lIns="0" tIns="0" rIns="0" bIns="0" rtlCol="0" anchor="t" anchorCtr="0"/>
          <a:lstStyle/>
          <a:p>
            <a:pPr algn="ctr">
              <a:defRPr/>
            </a:pPr>
            <a:endParaRPr kumimoji="0" lang="en-US" altLang="ja-JP" sz="1600" b="1" kern="0" dirty="0" smtClean="0">
              <a:solidFill>
                <a:sysClr val="windowText" lastClr="000000"/>
              </a:solidFill>
              <a:latin typeface="HG丸ｺﾞｼｯｸM-PRO" panose="020F0600000000000000" pitchFamily="50" charset="-128"/>
              <a:ea typeface="HG丸ｺﾞｼｯｸM-PRO" panose="020F0600000000000000" pitchFamily="50" charset="-128"/>
            </a:endParaRPr>
          </a:p>
          <a:p>
            <a:pPr algn="ctr">
              <a:defRPr/>
            </a:pPr>
            <a:r>
              <a:rPr kumimoji="0" lang="ja-JP" altLang="en-US" sz="1600" b="1" kern="0" dirty="0" smtClean="0">
                <a:solidFill>
                  <a:sysClr val="windowText" lastClr="000000"/>
                </a:solidFill>
                <a:latin typeface="HG丸ｺﾞｼｯｸM-PRO" panose="020F0600000000000000" pitchFamily="50" charset="-128"/>
                <a:ea typeface="HG丸ｺﾞｼｯｸM-PRO" panose="020F0600000000000000" pitchFamily="50" charset="-128"/>
              </a:rPr>
              <a:t>「</a:t>
            </a:r>
            <a:r>
              <a:rPr kumimoji="0" lang="ja-JP" altLang="en-US" sz="1600" b="1" kern="0" dirty="0">
                <a:solidFill>
                  <a:sysClr val="windowText" lastClr="000000"/>
                </a:solidFill>
                <a:latin typeface="HG丸ｺﾞｼｯｸM-PRO" panose="020F0600000000000000" pitchFamily="50" charset="-128"/>
                <a:ea typeface="HG丸ｺﾞｼｯｸM-PRO" panose="020F0600000000000000" pitchFamily="50" charset="-128"/>
              </a:rPr>
              <a:t>強みを束ねる」</a:t>
            </a:r>
            <a:endParaRPr kumimoji="0" lang="en-US" altLang="ja-JP" sz="1600" b="1" kern="0" dirty="0">
              <a:solidFill>
                <a:sysClr val="windowText" lastClr="000000"/>
              </a:solidFill>
              <a:latin typeface="HG丸ｺﾞｼｯｸM-PRO" panose="020F0600000000000000" pitchFamily="50" charset="-128"/>
              <a:ea typeface="HG丸ｺﾞｼｯｸM-PRO" panose="020F0600000000000000" pitchFamily="50" charset="-128"/>
            </a:endParaRPr>
          </a:p>
          <a:p>
            <a:pPr algn="ctr">
              <a:defRPr/>
            </a:pPr>
            <a:endParaRPr kumimoji="0" lang="en-US" altLang="ja-JP" sz="1600" b="1" kern="0" dirty="0">
              <a:solidFill>
                <a:sysClr val="windowText" lastClr="000000"/>
              </a:solidFill>
              <a:latin typeface="HG丸ｺﾞｼｯｸM-PRO" panose="020F0600000000000000" pitchFamily="50" charset="-128"/>
              <a:ea typeface="HG丸ｺﾞｼｯｸM-PRO" panose="020F0600000000000000" pitchFamily="50" charset="-128"/>
            </a:endParaRPr>
          </a:p>
          <a:p>
            <a:pPr algn="ctr">
              <a:defRPr/>
            </a:pPr>
            <a:endParaRPr kumimoji="0" lang="en-US" altLang="ja-JP" sz="1600" b="1" kern="0" dirty="0">
              <a:solidFill>
                <a:sysClr val="windowText" lastClr="000000"/>
              </a:solidFill>
              <a:latin typeface="HG丸ｺﾞｼｯｸM-PRO" panose="020F0600000000000000" pitchFamily="50" charset="-128"/>
              <a:ea typeface="HG丸ｺﾞｼｯｸM-PRO" panose="020F0600000000000000" pitchFamily="50" charset="-128"/>
            </a:endParaRPr>
          </a:p>
          <a:p>
            <a:pPr>
              <a:defRPr/>
            </a:pPr>
            <a:r>
              <a:rPr lang="ja-JP" altLang="en-US" sz="1200" b="1" kern="0" dirty="0" smtClean="0">
                <a:solidFill>
                  <a:sysClr val="windowText" lastClr="000000"/>
                </a:solidFill>
                <a:latin typeface="HG丸ｺﾞｼｯｸM-PRO" panose="020F0600000000000000" pitchFamily="50" charset="-128"/>
                <a:ea typeface="HG丸ｺﾞｼｯｸM-PRO" panose="020F0600000000000000" pitchFamily="50" charset="-128"/>
              </a:rPr>
              <a:t>政策目標の実現に向け、行政</a:t>
            </a:r>
            <a:r>
              <a:rPr lang="ja-JP" altLang="en-US" sz="1200" b="1" kern="0" dirty="0">
                <a:solidFill>
                  <a:sysClr val="windowText" lastClr="000000"/>
                </a:solidFill>
                <a:latin typeface="HG丸ｺﾞｼｯｸM-PRO" panose="020F0600000000000000" pitchFamily="50" charset="-128"/>
                <a:ea typeface="HG丸ｺﾞｼｯｸM-PRO" panose="020F0600000000000000" pitchFamily="50" charset="-128"/>
              </a:rPr>
              <a:t>、民間それぞれの強みを束ね</a:t>
            </a:r>
            <a:r>
              <a:rPr lang="ja-JP" altLang="en-US" sz="1200" b="1" kern="0" dirty="0" smtClean="0">
                <a:solidFill>
                  <a:sysClr val="windowText" lastClr="000000"/>
                </a:solidFill>
                <a:latin typeface="HG丸ｺﾞｼｯｸM-PRO" panose="020F0600000000000000" pitchFamily="50" charset="-128"/>
                <a:ea typeface="HG丸ｺﾞｼｯｸM-PRO" panose="020F0600000000000000" pitchFamily="50" charset="-128"/>
              </a:rPr>
              <a:t>、連携・ネットワークによる新た</a:t>
            </a:r>
            <a:r>
              <a:rPr lang="ja-JP" altLang="en-US" sz="1200" b="1" kern="0" dirty="0">
                <a:solidFill>
                  <a:sysClr val="windowText" lastClr="000000"/>
                </a:solidFill>
                <a:latin typeface="HG丸ｺﾞｼｯｸM-PRO" panose="020F0600000000000000" pitchFamily="50" charset="-128"/>
                <a:ea typeface="HG丸ｺﾞｼｯｸM-PRO" panose="020F0600000000000000" pitchFamily="50" charset="-128"/>
              </a:rPr>
              <a:t>な行政展開をめざします</a:t>
            </a:r>
          </a:p>
          <a:p>
            <a:pPr algn="ctr">
              <a:defRPr/>
            </a:pPr>
            <a:endParaRPr lang="ja-JP" altLang="en-US" sz="1600" b="1"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66013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89</a:t>
            </a:fld>
            <a:endParaRPr kumimoji="1"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389127808"/>
              </p:ext>
            </p:extLst>
          </p:nvPr>
        </p:nvGraphicFramePr>
        <p:xfrm>
          <a:off x="251619" y="1268760"/>
          <a:ext cx="8640762" cy="4824536"/>
        </p:xfrm>
        <a:graphic>
          <a:graphicData uri="http://schemas.openxmlformats.org/drawingml/2006/table">
            <a:tbl>
              <a:tblPr/>
              <a:tblGrid>
                <a:gridCol w="1368054"/>
                <a:gridCol w="1944216"/>
                <a:gridCol w="3024336"/>
                <a:gridCol w="2304156"/>
              </a:tblGrid>
              <a:tr h="2874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45370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公共投資（インフラ）</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のあり方</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726" marB="45726"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・大阪の成長と府民の安全・安心を支えるインフラマネジメントに取り組む。とりわけ喫緊の課題である南海トラフ巨大地震対策については、府として必要な対策を速やかに実施する。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・道路等の見直しについては、関係市町と協議し、</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変更案がまとまった段階で</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速やかに都市計画の変更手続きを進める。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・治水対策等の見直しについては、引き続き河川の当面の治水目標を見直し、順次河川整備計画を策定。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・大都市特有の課題に対し、新たな知見等を踏まえ、「都市基盤施設の維持管理・更新に関する長寿命化計画（仮称）」を策定。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・維持管理の中でも、多額を要する維持補修については、国費をはじめ、必要な財源を充実確保できるよう引き続き国に提言。</a:t>
                      </a:r>
                    </a:p>
                  </a:txBody>
                  <a:tcPr marT="45726" marB="45726"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（インフラマネジメント）</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大阪府都市整備中期計画（案）に基づき、インフラマネジメントを着実に実施している。なお、南海トラフ巨大地震対策については、平成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月に大阪府地域防災会議の検討部会が公表した被害想定等に基づき、河川・海岸堤防の液状化対策など必要な取組みを行っている。</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（道路見直し）</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・道路等の見直しについては、未着手の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路線、延長</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を対象に関係市町と協議を実施し、廃止・存続等の方向性を整理済み。このうち平成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月都市計画審議会に付議したものを含め、</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町において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路線、延長約</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の都市計画を廃止。</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（治水見直し）</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・河川整備審議会において、全</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河川中</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河川の当面の治水目標を見直し。</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・併せて過年度より検討を進め、南海トラフ巨大地震に伴う津波対策事業について、個々の河川整備計画に位置付けるべく審議を進めている。</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（維持管理）</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・長寿命化計画（仮称）の策定に向けて、大阪府都市基盤施設維持管理技術審議会において、審議している。（平成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月中間とりまとめ予定）</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・必要な財源確保に向けて国に要望している。</a:t>
                      </a: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南海トラフ巨大地震に伴う津波対策や公共交通戦略など新たな課題への対応を含め、</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大阪府都市整備中期計画（案）の見直しを実施する。</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・道路等の見直しについては、今後の社会経済情勢の変化を注視し、定期的な見直しだけでなく、適宜必要な見直しを実施していく。</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・引き続き、河川の当面の治水目標の見直し及び河川施設の南海トラフ巨大地震に伴う津波対策事業についての審議を進め、順次、河川整備計画を策定していく。</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・審議会の答申を踏まえ、平成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月末を目途に長寿命化計画（仮称）の成案化を図る。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・引き続き、国へ要望していく。</a:t>
                      </a: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668391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90</a:t>
            </a:fld>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3795963976"/>
              </p:ext>
            </p:extLst>
          </p:nvPr>
        </p:nvGraphicFramePr>
        <p:xfrm>
          <a:off x="323850" y="1400234"/>
          <a:ext cx="8496622" cy="4765070"/>
        </p:xfrm>
        <a:graphic>
          <a:graphicData uri="http://schemas.openxmlformats.org/drawingml/2006/table">
            <a:tbl>
              <a:tblPr firstRow="1" bandRow="1">
                <a:tableStyleId>{5940675A-B579-460E-94D1-54222C63F5DA}</a:tableStyleId>
              </a:tblPr>
              <a:tblGrid>
                <a:gridCol w="1732181"/>
                <a:gridCol w="6764441"/>
              </a:tblGrid>
              <a:tr h="451563">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項目名</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nchor="ctr">
                    <a:solidFill>
                      <a:schemeClr val="tx2"/>
                    </a:solidFill>
                  </a:tcPr>
                </a:tc>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組織数の管理目標</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nchor="ctr">
                    <a:solidFill>
                      <a:schemeClr val="tx2"/>
                    </a:solidFill>
                  </a:tcPr>
                </a:tc>
              </a:tr>
              <a:tr h="2116689">
                <a:tc>
                  <a:txBody>
                    <a:bodyPr/>
                    <a:lstStyle/>
                    <a:p>
                      <a:pPr>
                        <a:lnSpc>
                          <a:spcPts val="1200"/>
                        </a:lnSpc>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年度取組み記載</a:t>
                      </a:r>
                      <a:endPar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一般行政部門の職員数</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職員数管理目標（平成</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月策定）に基づき、平成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年度の目標達成に向け、適切な職員数管理</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に努める。</a:t>
                      </a: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≪職員数管理目標≫</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職員数＝常勤職員＋常勤換算した再任用職員</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r h="747375">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現時点での取組状況</a:t>
                      </a: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年度（当初）の職員数</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8,625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人（大阪府市大都市局の職員（</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人）を含めると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8,676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p>
                  </a:txBody>
                  <a:tcPr marL="91452" marR="91452" marT="45713" marB="45713"/>
                </a:tc>
              </a:tr>
              <a:tr h="965176">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今後の方向性</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c>
                  <a:txBody>
                    <a:bodyPr/>
                    <a:lstStyle/>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将来を見据えた組織人員体制の検討</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将来の職員の年齢構成や若手職員のマネジメント能力の向上という観点から、府の組織体制のあり方を検討する。また、引き続き、効率化に努めつつ、危機管理事象への適切な対応や内部統制の充実、知識・技術やノウハウの伝承といった新たな課題にも適切に対応できる組織人員体制の整備に向けた取組みを進める。</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bl>
          </a:graphicData>
        </a:graphic>
      </p:graphicFrame>
      <p:graphicFrame>
        <p:nvGraphicFramePr>
          <p:cNvPr id="2" name="オブジェクト 1"/>
          <p:cNvGraphicFramePr>
            <a:graphicFrameLocks noChangeAspect="1"/>
          </p:cNvGraphicFramePr>
          <p:nvPr>
            <p:extLst>
              <p:ext uri="{D42A27DB-BD31-4B8C-83A1-F6EECF244321}">
                <p14:modId xmlns:p14="http://schemas.microsoft.com/office/powerpoint/2010/main" val="1054075719"/>
              </p:ext>
            </p:extLst>
          </p:nvPr>
        </p:nvGraphicFramePr>
        <p:xfrm>
          <a:off x="2267744" y="2888366"/>
          <a:ext cx="5133975" cy="771525"/>
        </p:xfrm>
        <a:graphic>
          <a:graphicData uri="http://schemas.openxmlformats.org/presentationml/2006/ole">
            <mc:AlternateContent xmlns:mc="http://schemas.openxmlformats.org/markup-compatibility/2006">
              <mc:Choice xmlns:v="urn:schemas-microsoft-com:vml" Requires="v">
                <p:oleObj spid="_x0000_s4255" name="ワークシート" r:id="rId4" imgW="5134005" imgH="771470" progId="Excel.Sheet.12">
                  <p:embed/>
                </p:oleObj>
              </mc:Choice>
              <mc:Fallback>
                <p:oleObj name="ワークシート" r:id="rId4" imgW="5134005" imgH="771470"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2888366"/>
                        <a:ext cx="5133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テキスト ボックス 7"/>
          <p:cNvSpPr txBox="1">
            <a:spLocks noChangeArrowheads="1"/>
          </p:cNvSpPr>
          <p:nvPr/>
        </p:nvSpPr>
        <p:spPr bwMode="auto">
          <a:xfrm>
            <a:off x="179512" y="980728"/>
            <a:ext cx="2220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組織</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人員</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体制</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公務員制度改革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957423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91</a:t>
            </a:fld>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2466109629"/>
              </p:ext>
            </p:extLst>
          </p:nvPr>
        </p:nvGraphicFramePr>
        <p:xfrm>
          <a:off x="323850" y="1344691"/>
          <a:ext cx="8496622" cy="4748605"/>
        </p:xfrm>
        <a:graphic>
          <a:graphicData uri="http://schemas.openxmlformats.org/drawingml/2006/table">
            <a:tbl>
              <a:tblPr firstRow="1" bandRow="1">
                <a:tableStyleId>{5940675A-B579-460E-94D1-54222C63F5DA}</a:tableStyleId>
              </a:tblPr>
              <a:tblGrid>
                <a:gridCol w="1732181"/>
                <a:gridCol w="6764441"/>
              </a:tblGrid>
              <a:tr h="437425">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項目名</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nchor="ctr">
                    <a:solidFill>
                      <a:schemeClr val="tx2"/>
                    </a:solidFill>
                  </a:tcPr>
                </a:tc>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出先機関の見直し</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nchor="ctr">
                    <a:solidFill>
                      <a:schemeClr val="tx2"/>
                    </a:solidFill>
                  </a:tcPr>
                </a:tc>
              </a:tr>
              <a:tr h="1770787">
                <a:tc>
                  <a:txBody>
                    <a:bodyPr/>
                    <a:lstStyle/>
                    <a:p>
                      <a:pPr>
                        <a:lnSpc>
                          <a:spcPts val="1200"/>
                        </a:lnSpc>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年度取組み記載</a:t>
                      </a:r>
                      <a:endPar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保健所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枚方市が平成</a:t>
                      </a:r>
                      <a:r>
                        <a:rPr kumimoji="1" lang="en-US" altLang="ja-JP" sz="1200" baseline="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年度当初に中核市に移行することに伴い、枚方保健所を廃止する。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計量検定所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年度中にタクシーメーター装置検査業務を一部委託化予定。</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r h="1605436">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現時点での取組状況</a:t>
                      </a: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保健所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日で枚方保健所を廃止。</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計量検定所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（一社）大阪府計量協会への平成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年度中の業務の一部委託化に向けて、仕様書等を作成中。</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r h="934957">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今後の方向性</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計量検定所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年度中にタクシーメーター装置検査業務を一部委託化。</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bl>
          </a:graphicData>
        </a:graphic>
      </p:graphicFrame>
      <p:sp>
        <p:nvSpPr>
          <p:cNvPr id="8" name="テキスト ボックス 7"/>
          <p:cNvSpPr txBox="1">
            <a:spLocks noChangeArrowheads="1"/>
          </p:cNvSpPr>
          <p:nvPr/>
        </p:nvSpPr>
        <p:spPr bwMode="auto">
          <a:xfrm>
            <a:off x="179512" y="930206"/>
            <a:ext cx="22322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出先機関の見直し</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公務員制度改革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394771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92</a:t>
            </a:fld>
            <a:endParaRPr kumimoji="1" lang="ja-JP" altLang="en-US" dirty="0"/>
          </a:p>
        </p:txBody>
      </p:sp>
      <p:sp>
        <p:nvSpPr>
          <p:cNvPr id="2" name="テキスト ボックス 1"/>
          <p:cNvSpPr txBox="1"/>
          <p:nvPr/>
        </p:nvSpPr>
        <p:spPr>
          <a:xfrm>
            <a:off x="179512" y="1134875"/>
            <a:ext cx="8784976" cy="830997"/>
          </a:xfrm>
          <a:prstGeom prst="rect">
            <a:avLst/>
          </a:prstGeom>
          <a:noFill/>
        </p:spPr>
        <p:txBody>
          <a:bodyPr wrap="square" rtlCol="0">
            <a:spAutoFit/>
          </a:bodyPr>
          <a:lstStyle/>
          <a:p>
            <a:pPr marL="252000" indent="-457200"/>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大阪府では、これまでも「財政再建プログラム（案）」や「財政構造改革プラン（案）」など、数次にわたる改革に取り組んできましたが、本プランにおいても、</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これまでの取組みを継承しつつ、将来の府の財政状況に影響を与える可能性のある主要事業等について、再点検を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しました。</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79512" y="858198"/>
            <a:ext cx="7344816" cy="338554"/>
          </a:xfrm>
          <a:prstGeom prst="rect">
            <a:avLst/>
          </a:prstGeom>
          <a:noFill/>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年度以降の主な方向性（主要事業）</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539552" y="2031856"/>
            <a:ext cx="4752528"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１．独立法人に対する運営費交付金</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755576" y="2319888"/>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大阪府立大学運営費交付金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760340685"/>
              </p:ext>
            </p:extLst>
          </p:nvPr>
        </p:nvGraphicFramePr>
        <p:xfrm>
          <a:off x="875928" y="2679928"/>
          <a:ext cx="7584504" cy="2407920"/>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solidFill>
                      <a:schemeClr val="bg1">
                        <a:lumMod val="75000"/>
                      </a:schemeClr>
                    </a:solidFill>
                  </a:tcPr>
                </a:tc>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中期計画（平成</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年度）に基づき、公立大学法人大阪府立大学の運営に要する経費を交付する。</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【99.8</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510288">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大阪市立大学との統合に関する協議・検討の状況に留意しつつ、次期中期計画期間中（平成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年度）における交付のあり方について検討が必要。</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現計画目標：平成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年度までに交付金年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億円を基本に、交付金率</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年度から導入した「学域制」をはじめ、現中期計画（平成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年度）における取組状況を踏まえ、次期計画期間中においても更なる効率的な運営や自主財源の確保に取り組む。</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なお、次期計画期間中の運営費交付金については、統合など大学の今後のあり方を踏まえて、改めて検討する。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3" name="正方形/長方形 12"/>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897952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93</a:t>
            </a:fld>
            <a:endParaRPr kumimoji="1" lang="ja-JP" altLang="en-US" dirty="0"/>
          </a:p>
        </p:txBody>
      </p:sp>
      <p:sp>
        <p:nvSpPr>
          <p:cNvPr id="8" name="テキスト ボックス 7"/>
          <p:cNvSpPr txBox="1"/>
          <p:nvPr/>
        </p:nvSpPr>
        <p:spPr>
          <a:xfrm>
            <a:off x="755576" y="911666"/>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大阪府立病院機構運営費</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負担金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51884695"/>
              </p:ext>
            </p:extLst>
          </p:nvPr>
        </p:nvGraphicFramePr>
        <p:xfrm>
          <a:off x="875928" y="1271707"/>
          <a:ext cx="7584504" cy="1941269"/>
        </p:xfrm>
        <a:graphic>
          <a:graphicData uri="http://schemas.openxmlformats.org/drawingml/2006/table">
            <a:tbl>
              <a:tblPr firstRow="1" bandRow="1">
                <a:tableStyleId>{5940675A-B579-460E-94D1-54222C63F5DA}</a:tableStyleId>
              </a:tblPr>
              <a:tblGrid>
                <a:gridCol w="2183904"/>
                <a:gridCol w="1080120"/>
                <a:gridCol w="4320480"/>
              </a:tblGrid>
              <a:tr h="4746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地方独立行政法人大阪府立病院機構</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が行っている救急医療などの政策医療にかかる経費について負担する。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【103.8</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79222">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118309">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負担金については、地方独立行政法人大阪市民病院機構（平成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月設立予定）との統合の動きを踏まえつつ、縮減等について検討が必要。</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元利償還金の増加が見込まれる中にあっても、経営改善の効果、政策医療における内容のさらなる精査を行い、段階的に負担金（運営費部分）の縮減を図る。</a:t>
                      </a:r>
                    </a:p>
                  </a:txBody>
                  <a:tcPr>
                    <a:lnL w="12700" cap="flat" cmpd="sng" algn="ctr">
                      <a:solidFill>
                        <a:schemeClr val="tx1"/>
                      </a:solidFill>
                      <a:prstDash val="solid"/>
                      <a:round/>
                      <a:headEnd type="none" w="med" len="med"/>
                      <a:tailEnd type="none" w="med" len="med"/>
                    </a:lnL>
                  </a:tcPr>
                </a:tc>
              </a:tr>
            </a:tbl>
          </a:graphicData>
        </a:graphic>
      </p:graphicFrame>
      <p:sp>
        <p:nvSpPr>
          <p:cNvPr id="14" name="テキスト ボックス 13"/>
          <p:cNvSpPr txBox="1"/>
          <p:nvPr/>
        </p:nvSpPr>
        <p:spPr>
          <a:xfrm>
            <a:off x="755576" y="3356992"/>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大阪府立環境農林水産総合研究所運営費交付金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149313662"/>
              </p:ext>
            </p:extLst>
          </p:nvPr>
        </p:nvGraphicFramePr>
        <p:xfrm>
          <a:off x="875928" y="3717032"/>
          <a:ext cx="7584504" cy="2043711"/>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中期計画（平成</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年度）に基づき、</a:t>
                      </a:r>
                      <a:r>
                        <a:rPr lang="zh-TW"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地方独立行政法人環境農林水産総合研究所</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の運営に要する経費を交付する。</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【18.3</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年度以降の第</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期中期計画の策定にあたっては、より効果的、効率的な事業展開、財務マネジメント等について検討が必要。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独立行政法人化による効果である研究所の自律的、弾力的な業務運営を進め、外部の研究資金のさらなる獲得や研究事業の収益化等、法人の自己収入の確保を図る。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そのうえで、次期中期計画策定時に運営費交付金の見直しを図る。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1" name="正方形/長方形 10"/>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テキスト ボックス 1"/>
          <p:cNvSpPr txBox="1"/>
          <p:nvPr/>
        </p:nvSpPr>
        <p:spPr>
          <a:xfrm>
            <a:off x="899592" y="6145559"/>
            <a:ext cx="7200800"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大阪府立産業技術総合研究所運営費交付金については、プラン（案）の段階で記載します。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45142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94</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3179248494"/>
              </p:ext>
            </p:extLst>
          </p:nvPr>
        </p:nvGraphicFramePr>
        <p:xfrm>
          <a:off x="875928" y="1152832"/>
          <a:ext cx="7584504" cy="3068256"/>
        </p:xfrm>
        <a:graphic>
          <a:graphicData uri="http://schemas.openxmlformats.org/drawingml/2006/table">
            <a:tbl>
              <a:tblPr firstRow="1" bandRow="1">
                <a:tableStyleId>{5940675A-B579-460E-94D1-54222C63F5DA}</a:tableStyleId>
              </a:tblPr>
              <a:tblGrid>
                <a:gridCol w="2183904"/>
                <a:gridCol w="1080120"/>
                <a:gridCol w="4320480"/>
              </a:tblGrid>
              <a:tr h="133975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中小企業の健全な事業の振興及び発展を図るため、府が中小企業への貸付原資の一部を無利子で金融機関に預託し、金融機関が運用することで低利の融資を実施する。</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また、返済不能により生じた損失について、大阪信用保証協会との間で締結した損失補償契約に基づき、同協会が受けた損失の一定割合を府が補償する。</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預託</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4,329.5</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億円、損失補償</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60.5</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97723">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391856">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金融機関との連携について、一層の強化を図るとともに、大阪信用保証協会（平成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 府市信用保証協会合併により誕生）との適切な役割分担を進め、頑張る企業を応援する融資制度の持続性を維持し、高めていくことが必要。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責任共有制度により実施している成長支援型の融資メニューについては、大阪信用保証協会合併後の状況等を踏まえつつ、同協会に対する損失補償割合の見直しに向けた検討を行う。</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制度の効果や手法の妥当性、効率性についての検証の手法について検討を進める。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831715"/>
            <a:ext cx="4752528"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．中小企業向け制度融資</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174"/>
          <p:cNvSpPr>
            <a:spLocks noChangeArrowheads="1"/>
          </p:cNvSpPr>
          <p:nvPr/>
        </p:nvSpPr>
        <p:spPr bwMode="auto">
          <a:xfrm>
            <a:off x="623119" y="4284058"/>
            <a:ext cx="3233257" cy="22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5" tIns="9525" rIns="9525" bIns="0" anchor="ctr">
            <a:spAutoFit/>
          </a:bodyPr>
          <a:lstStyle>
            <a:lvl1pPr>
              <a:defRPr sz="1400" b="1">
                <a:solidFill>
                  <a:schemeClr val="tx1"/>
                </a:solidFill>
                <a:latin typeface="Arial" pitchFamily="34" charset="0"/>
                <a:ea typeface="ＭＳ Ｐゴシック" pitchFamily="50" charset="-128"/>
              </a:defRPr>
            </a:lvl1pPr>
            <a:lvl2pPr marL="742950" indent="-285750">
              <a:defRPr sz="1400" b="1">
                <a:solidFill>
                  <a:schemeClr val="tx1"/>
                </a:solidFill>
                <a:latin typeface="Arial" pitchFamily="34" charset="0"/>
                <a:ea typeface="ＭＳ Ｐゴシック" pitchFamily="50" charset="-128"/>
              </a:defRPr>
            </a:lvl2pPr>
            <a:lvl3pPr marL="1143000" indent="-228600">
              <a:defRPr sz="1400" b="1">
                <a:solidFill>
                  <a:schemeClr val="tx1"/>
                </a:solidFill>
                <a:latin typeface="Arial" pitchFamily="34" charset="0"/>
                <a:ea typeface="ＭＳ Ｐゴシック" pitchFamily="50" charset="-128"/>
              </a:defRPr>
            </a:lvl3pPr>
            <a:lvl4pPr marL="1600200" indent="-228600">
              <a:defRPr sz="1400" b="1">
                <a:solidFill>
                  <a:schemeClr val="tx1"/>
                </a:solidFill>
                <a:latin typeface="Arial" pitchFamily="34" charset="0"/>
                <a:ea typeface="ＭＳ Ｐゴシック" pitchFamily="50" charset="-128"/>
              </a:defRPr>
            </a:lvl4pPr>
            <a:lvl5pPr marL="2057400" indent="-228600">
              <a:defRPr sz="1400" b="1">
                <a:solidFill>
                  <a:schemeClr val="tx1"/>
                </a:solidFill>
                <a:latin typeface="Arial" pitchFamily="34"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9pPr>
          </a:lstStyle>
          <a:p>
            <a:pPr eaLnBrk="1" fontAlgn="ctr" hangingPunct="1">
              <a:lnSpc>
                <a:spcPct val="100000"/>
              </a:lnSpc>
              <a:spcBef>
                <a:spcPct val="0"/>
              </a:spcBef>
            </a:pP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年度制度融資メニューと融資枠 </a:t>
            </a: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4537670"/>
            <a:ext cx="4356279" cy="2269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07711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95</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2012941857"/>
              </p:ext>
            </p:extLst>
          </p:nvPr>
        </p:nvGraphicFramePr>
        <p:xfrm>
          <a:off x="875928" y="971690"/>
          <a:ext cx="7584504" cy="2766060"/>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市町村が行う医療費の一部自己負担助成に対し、助成額の</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を補助する。</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【210.1</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府が実施すべき医療費助成制度の「守備範囲」を明確化した上で、持続可能な制度となるよう、見直しが必要。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福祉医療費助成制度全体の抜本的な見直しについては、国における医療保険制度等を見極めつつ、市町村との研究会での検討を踏まえ、持続可能な制度を構築していく。</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このうち、乳幼児医療費助成制度については、先行して、医療のセーフティネットの範囲や子育て支援施策の充実を検討の上、平成</a:t>
                      </a:r>
                      <a:r>
                        <a:rPr kumimoji="1" lang="en-US" altLang="ja-JP" sz="14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年度から、市町村支援を拡充。</a:t>
                      </a:r>
                      <a:endParaRPr kumimoji="1" lang="en-US" altLang="ja-JP" sz="14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また、福祉医療費助成制度はすべての都道府県で実施されており、事実上ナショナル・ミニマムとなっていることから、国において制度化されるよう、引き続き強く要請。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633136"/>
            <a:ext cx="4752528"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．福祉医療費助成制度</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Group 40"/>
          <p:cNvGraphicFramePr>
            <a:graphicFrameLocks noGrp="1"/>
          </p:cNvGraphicFramePr>
          <p:nvPr>
            <p:extLst>
              <p:ext uri="{D42A27DB-BD31-4B8C-83A1-F6EECF244321}">
                <p14:modId xmlns:p14="http://schemas.microsoft.com/office/powerpoint/2010/main" val="2111671767"/>
              </p:ext>
            </p:extLst>
          </p:nvPr>
        </p:nvGraphicFramePr>
        <p:xfrm>
          <a:off x="899592" y="4014102"/>
          <a:ext cx="7560841" cy="2705863"/>
        </p:xfrm>
        <a:graphic>
          <a:graphicData uri="http://schemas.openxmlformats.org/drawingml/2006/table">
            <a:tbl>
              <a:tblPr/>
              <a:tblGrid>
                <a:gridCol w="1326619"/>
                <a:gridCol w="2777837"/>
                <a:gridCol w="2376264"/>
                <a:gridCol w="1080121"/>
              </a:tblGrid>
              <a:tr h="1850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区分</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対象者</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所得制限</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自己負担額</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285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（１）老人医療</a:t>
                      </a: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（高齢障がい者等）</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歳以上で</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 </a:t>
                      </a:r>
                      <a:r>
                        <a:rPr kumimoji="0" lang="ja-JP" altLang="en-US" sz="8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身体障がい</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者及び知的障がい者医療費助成の対象の方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 ひとり親家庭医療費助成の対象の方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③ 特定疾患治療研究事業実施要綱に規定する疾患を有する方</a:t>
                      </a:r>
                      <a:endPar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④ 「感染症の予防及び感染症の患者に対する医療に関する</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法律」に基づく結核にかかる医療を受けている方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⑤ 障害者総合支援法に基づく精神通院医療を受けている方</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の方　（２）に同じ</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②の方　（３）に同じ</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③④⑤の方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二人世帯の場合：本人所得</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2,590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千円以下</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医療機関あたり</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入通院</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日につき</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日限度）</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ヶ月あたり</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2,500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を超える額を償還</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2047">
                <a:tc>
                  <a:txBody>
                    <a:bodyPr/>
                    <a:lstStyle/>
                    <a:p>
                      <a:pPr marL="88900" marR="0" lvl="0" indent="-8890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（２）身体障がい者及び知的障がい者医療</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 </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１～２級の</a:t>
                      </a:r>
                      <a:r>
                        <a:rPr kumimoji="0" lang="ja-JP" altLang="en-US" sz="8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身体障がい</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者手帳をお持ちの方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 重度の知的障がいの方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③ 中度の知的障がいで身体障がい者手帳をお持ちの方</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基礎年金の全部支給停止の所得制限を準用</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単身の場合：本人所得</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4,621</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千円以下</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r h="511367">
                <a:tc>
                  <a:txBody>
                    <a:bodyPr/>
                    <a:lstStyle/>
                    <a:p>
                      <a:pPr marL="88900" marR="0" lvl="0" indent="-8890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（３）ひとり親家庭医療</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 18</a:t>
                      </a: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歳に到達した年度末日までの子</a:t>
                      </a:r>
                      <a:b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 上記の子を監護する父又は母</a:t>
                      </a:r>
                      <a:b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③ 上記の子を養育する養育者</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児童扶養手当の一部支給の所得制限を準用</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二人世帯の場合：所得</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2,300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千円未満</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r h="191247">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（４）乳幼児医療</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 </a:t>
                      </a: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就学前児童の入院</a:t>
                      </a:r>
                      <a:b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 ３歳未満児の通院</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児童手当の特例給付（平成</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月改正前）の</a:t>
                      </a:r>
                      <a:endPar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所得制限を準用</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四人世帯の場合：所得</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6,460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千円未満</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bl>
          </a:graphicData>
        </a:graphic>
      </p:graphicFrame>
      <p:sp>
        <p:nvSpPr>
          <p:cNvPr id="13" name="Rectangle 174"/>
          <p:cNvSpPr>
            <a:spLocks noChangeArrowheads="1"/>
          </p:cNvSpPr>
          <p:nvPr/>
        </p:nvSpPr>
        <p:spPr bwMode="auto">
          <a:xfrm>
            <a:off x="623119" y="3789040"/>
            <a:ext cx="1559722" cy="22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5" tIns="9525" rIns="9525" bIns="0" anchor="ctr">
            <a:spAutoFit/>
          </a:bodyPr>
          <a:lstStyle>
            <a:lvl1pPr>
              <a:defRPr sz="1400" b="1">
                <a:solidFill>
                  <a:schemeClr val="tx1"/>
                </a:solidFill>
                <a:latin typeface="Arial" pitchFamily="34" charset="0"/>
                <a:ea typeface="ＭＳ Ｐゴシック" pitchFamily="50" charset="-128"/>
              </a:defRPr>
            </a:lvl1pPr>
            <a:lvl2pPr marL="742950" indent="-285750">
              <a:defRPr sz="1400" b="1">
                <a:solidFill>
                  <a:schemeClr val="tx1"/>
                </a:solidFill>
                <a:latin typeface="Arial" pitchFamily="34" charset="0"/>
                <a:ea typeface="ＭＳ Ｐゴシック" pitchFamily="50" charset="-128"/>
              </a:defRPr>
            </a:lvl2pPr>
            <a:lvl3pPr marL="1143000" indent="-228600">
              <a:defRPr sz="1400" b="1">
                <a:solidFill>
                  <a:schemeClr val="tx1"/>
                </a:solidFill>
                <a:latin typeface="Arial" pitchFamily="34" charset="0"/>
                <a:ea typeface="ＭＳ Ｐゴシック" pitchFamily="50" charset="-128"/>
              </a:defRPr>
            </a:lvl3pPr>
            <a:lvl4pPr marL="1600200" indent="-228600">
              <a:defRPr sz="1400" b="1">
                <a:solidFill>
                  <a:schemeClr val="tx1"/>
                </a:solidFill>
                <a:latin typeface="Arial" pitchFamily="34" charset="0"/>
                <a:ea typeface="ＭＳ Ｐゴシック" pitchFamily="50" charset="-128"/>
              </a:defRPr>
            </a:lvl4pPr>
            <a:lvl5pPr marL="2057400" indent="-228600">
              <a:defRPr sz="1400" b="1">
                <a:solidFill>
                  <a:schemeClr val="tx1"/>
                </a:solidFill>
                <a:latin typeface="Arial" pitchFamily="34"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9pPr>
          </a:lstStyle>
          <a:p>
            <a:pPr eaLnBrk="1" fontAlgn="ctr" hangingPunct="1">
              <a:lnSpc>
                <a:spcPct val="100000"/>
              </a:lnSpc>
              <a:spcBef>
                <a:spcPct val="0"/>
              </a:spcBef>
            </a:pP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現行</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制度の概要 </a:t>
            </a: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正方形/長方形 13"/>
          <p:cNvSpPr/>
          <p:nvPr/>
        </p:nvSpPr>
        <p:spPr>
          <a:xfrm>
            <a:off x="295624" y="-27384"/>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179512" y="629400"/>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29650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96</a:t>
            </a:fld>
            <a:endParaRPr kumimoji="1" lang="ja-JP" altLang="en-US" dirty="0"/>
          </a:p>
        </p:txBody>
      </p:sp>
      <p:sp>
        <p:nvSpPr>
          <p:cNvPr id="9" name="テキスト ボックス 8"/>
          <p:cNvSpPr txBox="1"/>
          <p:nvPr/>
        </p:nvSpPr>
        <p:spPr>
          <a:xfrm>
            <a:off x="539552" y="836712"/>
            <a:ext cx="4752528"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４．私学関係（育英会含む）</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607865535"/>
              </p:ext>
            </p:extLst>
          </p:nvPr>
        </p:nvGraphicFramePr>
        <p:xfrm>
          <a:off x="875928" y="1465289"/>
          <a:ext cx="7584504" cy="2043711"/>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教育条件の維持向上、保護者負担の軽減及び経営の健全化を図るため、私立幼稚園を運営する学校法人等に対して補助する。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【185.2</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子ども・子育て支援新制度の実施（平成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年度本格実施予定）に伴い、私立幼稚園に対する助成制度のあり方を検討する必要。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子ども・子育て支援新制度の導入に伴い、本府のあるべき基本方針・方向性を確立するとともに、私立幼稚園の施設型給付への移行状況を見極めながら、預かり保育延長促進事業助成等を含め、現行の助成制度の必要な見直しを図る。</a:t>
                      </a:r>
                    </a:p>
                  </a:txBody>
                  <a:tcPr>
                    <a:lnL w="12700" cap="flat" cmpd="sng" algn="ctr">
                      <a:solidFill>
                        <a:schemeClr val="tx1"/>
                      </a:solidFill>
                      <a:prstDash val="solid"/>
                      <a:round/>
                      <a:headEnd type="none" w="med" len="med"/>
                      <a:tailEnd type="none" w="med" len="med"/>
                    </a:lnL>
                  </a:tcPr>
                </a:tc>
              </a:tr>
            </a:tbl>
          </a:graphicData>
        </a:graphic>
      </p:graphicFrame>
      <p:sp>
        <p:nvSpPr>
          <p:cNvPr id="15" name="テキスト ボックス 14"/>
          <p:cNvSpPr txBox="1"/>
          <p:nvPr/>
        </p:nvSpPr>
        <p:spPr>
          <a:xfrm>
            <a:off x="755576" y="1126735"/>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私立幼稚園振興助成費</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1" name="表 10"/>
          <p:cNvGraphicFramePr>
            <a:graphicFrameLocks noGrp="1"/>
          </p:cNvGraphicFramePr>
          <p:nvPr>
            <p:extLst>
              <p:ext uri="{D42A27DB-BD31-4B8C-83A1-F6EECF244321}">
                <p14:modId xmlns:p14="http://schemas.microsoft.com/office/powerpoint/2010/main" val="4180305166"/>
              </p:ext>
            </p:extLst>
          </p:nvPr>
        </p:nvGraphicFramePr>
        <p:xfrm>
          <a:off x="875928" y="3985569"/>
          <a:ext cx="7584504" cy="2683791"/>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の子どもたちが、中学校卒業時の進路選択段階で、国公立高校と同様に、私立高校等についても、自らの希望や能力に応じて自由に学校選択ができる機会を提供するため、私立高等学校等の授業料の保護者負担を実質無償化、もしくは保護者負担が</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万円で収まるように支援する。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【230.1</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授業料支援補助金制度が平成</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年度から</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年間とされていることを踏まえ、今後の制度のあり方を検討する必要。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これまでの授業料支援補助金制度の効果検証を行うとともに、今後の制度のあり方について検討を行う。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2" name="テキスト ボックス 11"/>
          <p:cNvSpPr txBox="1"/>
          <p:nvPr/>
        </p:nvSpPr>
        <p:spPr>
          <a:xfrm>
            <a:off x="755576" y="3647015"/>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私立高等学校等生徒授業料支援補助金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612069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97</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867739395"/>
              </p:ext>
            </p:extLst>
          </p:nvPr>
        </p:nvGraphicFramePr>
        <p:xfrm>
          <a:off x="875928" y="1241273"/>
          <a:ext cx="7584504" cy="2043711"/>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教育の機会均等を図るため、（公財）大阪府育英会が行う修学資金貸与事業等に対し、助成する。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【25.4</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授業料支援補助金制度の検討に合わせ、より効果的な制度となるよう、検討が必要。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育英会奨学資金貸付は、国の就学支援金や、府の授業料支援補助金と一体的に運営していることから、授業料支援補助金制度の検討を踏まえ、より効果的な制度となるよう、検討する。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1" name="テキスト ボックス 10"/>
          <p:cNvSpPr txBox="1"/>
          <p:nvPr/>
        </p:nvSpPr>
        <p:spPr>
          <a:xfrm>
            <a:off x="755576" y="902719"/>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大阪府育英会助成費</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46403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kumimoji="1" lang="ja-JP" altLang="en-US" smtClean="0"/>
              <a:t>98</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3795387230"/>
              </p:ext>
            </p:extLst>
          </p:nvPr>
        </p:nvGraphicFramePr>
        <p:xfrm>
          <a:off x="875928" y="1484784"/>
          <a:ext cx="7584504" cy="2952328"/>
        </p:xfrm>
        <a:graphic>
          <a:graphicData uri="http://schemas.openxmlformats.org/drawingml/2006/table">
            <a:tbl>
              <a:tblPr firstRow="1" bandRow="1">
                <a:tableStyleId>{5940675A-B579-460E-94D1-54222C63F5DA}</a:tableStyleId>
              </a:tblPr>
              <a:tblGrid>
                <a:gridCol w="2183904"/>
                <a:gridCol w="1080120"/>
                <a:gridCol w="4320480"/>
              </a:tblGrid>
              <a:tr h="104656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市町村の自律化に向けた体制整備や行財政基盤の強化への取組みを支援するために、府内の各市町村の取組みへのインセンティブとして補助金を交付。</a:t>
                      </a:r>
                      <a:endPar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具体的には、広域連携、権限移譲といった分権改革の推進や行財政基盤の強化に資する取組みに対し、毎年度、その成果に基づいて各市町村への補助金の上限額を算出。</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754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75928">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市町村の分権改革の取組みに対する府のサポートに加え、平成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年度に当該取組みを後押しする制度に改正したところ。</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今後、改正後の制度に係る効果検証が必要。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本補助金が、市町村における広域連携体制の整備、行財政基盤の強化等の取組みを後押しする制度として十分にその</a:t>
                      </a:r>
                      <a:r>
                        <a:rPr kumimoji="1" lang="ja-JP" altLang="en-US" sz="1400" b="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役割を果たしているか、</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効果を検証していく。</a:t>
                      </a:r>
                      <a:endParaRPr kumimoji="1" lang="ja-JP" altLang="en-US" sz="1400" b="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908720"/>
            <a:ext cx="4752528" cy="338554"/>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５．市町村交付金等</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755576" y="1146230"/>
            <a:ext cx="5472608"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市町村振興補助金</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295624" y="107920"/>
            <a:ext cx="8136904" cy="646331"/>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39879739"/>
      </p:ext>
    </p:extLst>
  </p:cSld>
  <p:clrMapOvr>
    <a:masterClrMapping/>
  </p:clrMapOvr>
</p:sld>
</file>

<file path=ppt/theme/theme1.xml><?xml version="1.0" encoding="utf-8"?>
<a:theme xmlns:a="http://schemas.openxmlformats.org/drawingml/2006/main" name="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defPPr marL="0" marR="0" indent="0" algn="ctr" defTabSz="914400" eaLnBrk="1" fontAlgn="auto" latinLnBrk="0" hangingPunct="1">
          <a:lnSpc>
            <a:spcPct val="100000"/>
          </a:lnSpc>
          <a:spcBef>
            <a:spcPts val="0"/>
          </a:spcBef>
          <a:spcAft>
            <a:spcPts val="0"/>
          </a:spcAft>
          <a:buClrTx/>
          <a:buSzTx/>
          <a:buFontTx/>
          <a:buNone/>
          <a:tabLst/>
          <a:defRPr kumimoji="0"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defRPr>
        </a:defPPr>
      </a:lstStyle>
    </a:spDef>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FEF5C6CA66625842BD9EABBB207E7DCF" ma:contentTypeVersion="0" ma:contentTypeDescription="新しいドキュメントを作成します。" ma:contentTypeScope="" ma:versionID="19e100ba22bd90536024203d1e7e716f">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D13421D-47B8-4EE1-AFD8-43F894A84F80}">
  <ds:schemaRefs>
    <ds:schemaRef ds:uri="http://schemas.microsoft.com/sharepoint/v3/contenttype/forms"/>
  </ds:schemaRefs>
</ds:datastoreItem>
</file>

<file path=customXml/itemProps2.xml><?xml version="1.0" encoding="utf-8"?>
<ds:datastoreItem xmlns:ds="http://schemas.openxmlformats.org/officeDocument/2006/customXml" ds:itemID="{B532240C-9678-49BC-876E-9028F5F0CBF7}">
  <ds:schemaRefs>
    <ds:schemaRef ds:uri="http://purl.org/dc/dcmitype/"/>
    <ds:schemaRef ds:uri="http://www.w3.org/XML/1998/namespace"/>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s>
</ds:datastoreItem>
</file>

<file path=customXml/itemProps3.xml><?xml version="1.0" encoding="utf-8"?>
<ds:datastoreItem xmlns:ds="http://schemas.openxmlformats.org/officeDocument/2006/customXml" ds:itemID="{54BAA375-4434-4683-9766-7CA0A63058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7109</TotalTime>
  <Words>13229</Words>
  <Application>Microsoft Office PowerPoint</Application>
  <PresentationFormat>画面に合わせる (4:3)</PresentationFormat>
  <Paragraphs>3952</Paragraphs>
  <Slides>130</Slides>
  <Notes>18</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130</vt:i4>
      </vt:variant>
    </vt:vector>
  </HeadingPairs>
  <TitlesOfParts>
    <vt:vector size="133" baseType="lpstr">
      <vt:lpstr>Office ​​テーマ</vt:lpstr>
      <vt:lpstr>1_Office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大阪府庁</cp:lastModifiedBy>
  <cp:revision>761</cp:revision>
  <cp:lastPrinted>2014-09-01T06:25:06Z</cp:lastPrinted>
  <dcterms:created xsi:type="dcterms:W3CDTF">2014-06-17T12:02:58Z</dcterms:created>
  <dcterms:modified xsi:type="dcterms:W3CDTF">2014-09-03T00:15:40Z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0x010100FEF5C6CA66625842BD9EABBB207E7DCF</vt:lpwstr>
  </property>
</Properties>
</file>