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54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596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314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258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222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7035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951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020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994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522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082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78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zh-TW"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259632" y="2636912"/>
            <a:ext cx="6030416"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3278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4</a:t>
            </a:fld>
            <a:endParaRPr lang="ja-JP" altLang="en-US" dirty="0">
              <a:solidFill>
                <a:prstClr val="black"/>
              </a:solidFill>
            </a:endParaRPr>
          </a:p>
        </p:txBody>
      </p:sp>
      <p:sp>
        <p:nvSpPr>
          <p:cNvPr id="2" name="正方形/長方形 1"/>
          <p:cNvSpPr/>
          <p:nvPr/>
        </p:nvSpPr>
        <p:spPr>
          <a:xfrm>
            <a:off x="107504" y="706413"/>
            <a:ext cx="9036496" cy="6055504"/>
          </a:xfrm>
          <a:prstGeom prst="rect">
            <a:avLst/>
          </a:prstGeom>
        </p:spPr>
        <p:txBody>
          <a:bodyPr wrap="square">
            <a:spAutoFit/>
          </a:bodyPr>
          <a:lstStyle/>
          <a:p>
            <a:pPr marL="180000" indent="-457200">
              <a:lnSpc>
                <a:spcPts val="15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改革の継承と発展</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までの改革を継承・発展しつつ、時代環境の変化を見据え、新たな視点</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展開をめざします。</a:t>
            </a:r>
          </a:p>
          <a:p>
            <a:pPr marL="180000" indent="-457200">
              <a:lnSpc>
                <a:spcPts val="15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（現状認識）</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、深刻な財政危機を克服するため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事業の厳格な選択」</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を進めると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ともに、「広域自治体としての役割への純化」をめざし、全国的にも類例のない規模での厳しい行財政改革に取り組んできました。特に平成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年度に策定した「財政再建プログラム（案）」以降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、将来世代</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に負担を先送りせず、「収入の範囲内で予算を組む」という基本方針のもと、ゼロベースでの見直し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や人件費削減の取組みなどを行い、持続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可能な行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財政構造へ</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の転換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に力を注いできました。</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までの取組みにより、組織運営体制の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スリム・効率化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を図るとともに、財政面では、一定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の条件のもと、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危機的な財政状況からようやく脱却の見通しが見えつつあります。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しかしながら、特に直面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は多額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の収支不足が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見込まれるなど、</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府財政は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依然として厳しい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状況にあります。</a:t>
            </a:r>
          </a:p>
          <a:p>
            <a:pPr marL="180000" indent="-457200">
              <a:lnSpc>
                <a:spcPts val="1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、人口構造をはじめ府を取り巻く状況が大きく変化していくなか、人口減少、超高齢社会を見据えた施策全般の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あり方をはじめ、直面する南海</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トラフ巨大地震対策や成長戦略の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取組みなど</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、新たな課題にもしっかりと対応していかねばなりません。</a:t>
            </a: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ためには、「選択と集中」による柔軟な事業シフトや最適な役割分担と連携の強化により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、創造性を発揮しながら課題に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的確に対応しうる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行財政運営体制を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確立する必要があります。</a:t>
            </a:r>
          </a:p>
          <a:p>
            <a:pPr marL="180000" indent="-457200">
              <a:lnSpc>
                <a:spcPts val="1000"/>
              </a:lnSpc>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（プランの位置づけ）</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までの改革の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取組みを継承・発展</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しつつ、「強い大阪」の実現をめざし、自律的な行財政マネジメントや新たな発想・視点からの行政展開を軸に、今後の府の行財政運営改革の基本方針を示すものです。</a:t>
            </a:r>
          </a:p>
          <a:p>
            <a:pPr marL="180000" indent="-457200">
              <a:lnSpc>
                <a:spcPts val="1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あわせて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、直面する収支不足への対応をはじめ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、持続可能で安定的な財政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運営の実現に向けた方向性を明らかにします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、新たな時代環境を見据え、行財政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基盤の充実・強化をめざします。</a:t>
            </a:r>
          </a:p>
          <a:p>
            <a:pPr marL="180000" indent="-457200">
              <a:lnSpc>
                <a:spcPts val="15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２７年度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から２９年度までの３年間とします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本プラン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は新た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な大都市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視野に入れながら、広域自治体としての行財政基盤の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充実・強化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を図るものです。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今後の取組みに応じて、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適宜、整合を図ります。</a:t>
            </a:r>
          </a:p>
          <a:p>
            <a:pPr marL="180000" indent="-457200">
              <a:lnSpc>
                <a:spcPts val="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5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個別項目の工程表については、予算編成の状況等を踏まえ、プラン（案）の段階でお示しします。</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41259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曲折矢印 40"/>
          <p:cNvSpPr/>
          <p:nvPr/>
        </p:nvSpPr>
        <p:spPr>
          <a:xfrm flipV="1">
            <a:off x="286631" y="3352800"/>
            <a:ext cx="1962234" cy="2329166"/>
          </a:xfrm>
          <a:prstGeom prst="bentArrow">
            <a:avLst>
              <a:gd name="adj1" fmla="val 42997"/>
              <a:gd name="adj2" fmla="val 44216"/>
              <a:gd name="adj3" fmla="val 46783"/>
              <a:gd name="adj4" fmla="val 49684"/>
            </a:avLst>
          </a:prstGeom>
          <a:solidFill>
            <a:schemeClr val="accent1">
              <a:lumMod val="40000"/>
              <a:lumOff val="60000"/>
            </a:schemeClr>
          </a:solidFill>
          <a:ln w="9525">
            <a:noFill/>
          </a:ln>
        </p:spPr>
        <p:txBody>
          <a:bodyPr wrap="square"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40" name="右矢印 39"/>
          <p:cNvSpPr/>
          <p:nvPr/>
        </p:nvSpPr>
        <p:spPr>
          <a:xfrm>
            <a:off x="2275177" y="5090584"/>
            <a:ext cx="6692970" cy="1756458"/>
          </a:xfrm>
          <a:prstGeom prst="rightArrow">
            <a:avLst>
              <a:gd name="adj1" fmla="val 67828"/>
              <a:gd name="adj2" fmla="val 72504"/>
            </a:avLst>
          </a:prstGeom>
          <a:gradFill flip="none" rotWithShape="1">
            <a:gsLst>
              <a:gs pos="0">
                <a:schemeClr val="accent1">
                  <a:lumMod val="60000"/>
                  <a:lumOff val="40000"/>
                </a:schemeClr>
              </a:gs>
              <a:gs pos="50000">
                <a:schemeClr val="accent1">
                  <a:lumMod val="60000"/>
                  <a:lumOff val="40000"/>
                </a:schemeClr>
              </a:gs>
              <a:gs pos="100000">
                <a:schemeClr val="accent1">
                  <a:lumMod val="75000"/>
                </a:schemeClr>
              </a:gs>
            </a:gsLst>
            <a:lin ang="0" scaled="1"/>
            <a:tileRect/>
          </a:gradFill>
          <a:ln w="9525">
            <a:noFill/>
          </a:ln>
          <a:effectLst>
            <a:glow rad="139700">
              <a:schemeClr val="accent1">
                <a:satMod val="175000"/>
                <a:alpha val="40000"/>
              </a:schemeClr>
            </a:glow>
            <a:softEdge rad="317500"/>
          </a:effectLst>
          <a:scene3d>
            <a:camera prst="orthographicFront"/>
            <a:lightRig rig="brightRoom" dir="t"/>
          </a:scene3d>
          <a:sp3d>
            <a:bevelT/>
          </a:sp3d>
        </p:spPr>
        <p:txBody>
          <a:bodyPr wrap="square" lIns="91440" tIns="45720" rIns="91440" bIns="45720" rtlCol="0" anchor="ctr">
            <a:normAutofit/>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5</a:t>
            </a:fld>
            <a:endParaRPr lang="ja-JP" altLang="en-US" dirty="0">
              <a:solidFill>
                <a:prstClr val="black"/>
              </a:solidFill>
            </a:endParaRPr>
          </a:p>
        </p:txBody>
      </p:sp>
      <p:sp>
        <p:nvSpPr>
          <p:cNvPr id="18" name="タイトル 1"/>
          <p:cNvSpPr txBox="1">
            <a:spLocks/>
          </p:cNvSpPr>
          <p:nvPr/>
        </p:nvSpPr>
        <p:spPr>
          <a:xfrm>
            <a:off x="179512" y="716557"/>
            <a:ext cx="2291975" cy="388293"/>
          </a:xfrm>
          <a:prstGeom prst="rect">
            <a:avLst/>
          </a:prstGeom>
          <a:solidFill>
            <a:schemeClr val="bg1">
              <a:lumMod val="85000"/>
            </a:schemeClr>
          </a:solidFill>
          <a:ln>
            <a:noFill/>
          </a:ln>
          <a:scene3d>
            <a:camera prst="orthographicFront"/>
            <a:lightRig rig="threePt" dir="t"/>
          </a:scene3d>
          <a:sp3d>
            <a:bevelT/>
          </a:sp3d>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改革の継承と発展</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ホームベース 37"/>
          <p:cNvSpPr/>
          <p:nvPr/>
        </p:nvSpPr>
        <p:spPr>
          <a:xfrm>
            <a:off x="89756" y="1233466"/>
            <a:ext cx="8964488" cy="2014559"/>
          </a:xfrm>
          <a:prstGeom prst="homePlate">
            <a:avLst>
              <a:gd name="adj" fmla="val 3149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5" name="グループ化 34"/>
          <p:cNvGrpSpPr/>
          <p:nvPr/>
        </p:nvGrpSpPr>
        <p:grpSpPr>
          <a:xfrm>
            <a:off x="185298" y="1293738"/>
            <a:ext cx="8514514" cy="1760980"/>
            <a:chOff x="11575" y="1235949"/>
            <a:chExt cx="8514514" cy="1760980"/>
          </a:xfrm>
        </p:grpSpPr>
        <p:sp>
          <p:nvSpPr>
            <p:cNvPr id="7" name="山形 6"/>
            <p:cNvSpPr/>
            <p:nvPr/>
          </p:nvSpPr>
          <p:spPr>
            <a:xfrm>
              <a:off x="3836246" y="1235949"/>
              <a:ext cx="1632164" cy="1760978"/>
            </a:xfrm>
            <a:prstGeom prst="chevron">
              <a:avLst>
                <a:gd name="adj" fmla="val 33107"/>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9" name="山形 8"/>
            <p:cNvSpPr/>
            <p:nvPr/>
          </p:nvSpPr>
          <p:spPr>
            <a:xfrm>
              <a:off x="1678329" y="1235951"/>
              <a:ext cx="2523178" cy="1760978"/>
            </a:xfrm>
            <a:prstGeom prst="chevron">
              <a:avLst>
                <a:gd name="adj" fmla="val 30818"/>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0" name="ホームベース 9"/>
            <p:cNvSpPr/>
            <p:nvPr/>
          </p:nvSpPr>
          <p:spPr>
            <a:xfrm>
              <a:off x="11576" y="1235952"/>
              <a:ext cx="2025466" cy="1760976"/>
            </a:xfrm>
            <a:prstGeom prst="homePlate">
              <a:avLst>
                <a:gd name="adj" fmla="val 31499"/>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角丸四角形 10"/>
            <p:cNvSpPr/>
            <p:nvPr/>
          </p:nvSpPr>
          <p:spPr>
            <a:xfrm>
              <a:off x="5613619" y="1726113"/>
              <a:ext cx="2889114" cy="1035498"/>
            </a:xfrm>
            <a:prstGeom prst="roundRect">
              <a:avLst/>
            </a:prstGeom>
            <a:solidFill>
              <a:schemeClr val="bg1"/>
            </a:solid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5590262" y="1806263"/>
              <a:ext cx="2935827" cy="830997"/>
            </a:xfrm>
            <a:prstGeom prst="rect">
              <a:avLst/>
            </a:prstGeom>
            <a:ln cap="rnd">
              <a:noFill/>
            </a:ln>
          </p:spPr>
          <p:txBody>
            <a:bodyPr wrap="square">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・歳入・歳出全般にわたる点検・見直し</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a:solidFill>
                    <a:prstClr val="black"/>
                  </a:solidFill>
                  <a:latin typeface="HG丸ｺﾞｼｯｸM-PRO" panose="020F0600000000000000" pitchFamily="50" charset="-128"/>
                  <a:ea typeface="HG丸ｺﾞｼｯｸM-PRO" panose="020F0600000000000000" pitchFamily="50" charset="-128"/>
                </a:rPr>
                <a:t>・公務員制度改革</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出資法人、公の施設等の点検</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a:solidFill>
                    <a:prstClr val="black"/>
                  </a:solidFill>
                  <a:latin typeface="HG丸ｺﾞｼｯｸM-PRO" panose="020F0600000000000000" pitchFamily="50" charset="-128"/>
                  <a:ea typeface="HG丸ｺﾞｼｯｸM-PRO" panose="020F0600000000000000" pitchFamily="50" charset="-128"/>
                </a:rPr>
                <a:t>・適切なリスク管理　　　　　　など</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963009" y="1235951"/>
              <a:ext cx="2259943" cy="461665"/>
            </a:xfrm>
            <a:prstGeom prst="rect">
              <a:avLst/>
            </a:prstGeom>
          </p:spPr>
          <p:txBody>
            <a:bodyPr wrap="square">
              <a:spAutoFit/>
            </a:bodyPr>
            <a:lstStyle/>
            <a:p>
              <a:r>
                <a:rPr lang="en-US" altLang="ja-JP" sz="1200" dirty="0">
                  <a:solidFill>
                    <a:prstClr val="black"/>
                  </a:solidFill>
                  <a:latin typeface="HG丸ｺﾞｼｯｸM-PRO" panose="020F0600000000000000" pitchFamily="50" charset="-128"/>
                  <a:ea typeface="HG丸ｺﾞｼｯｸM-PRO" panose="020F0600000000000000" pitchFamily="50" charset="-128"/>
                </a:rPr>
                <a:t>H23</a:t>
              </a:r>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en-US" altLang="ja-JP" sz="1200" dirty="0">
                  <a:solidFill>
                    <a:prstClr val="black"/>
                  </a:solidFill>
                  <a:latin typeface="HG丸ｺﾞｼｯｸM-PRO" panose="020F0600000000000000" pitchFamily="50" charset="-128"/>
                  <a:ea typeface="HG丸ｺﾞｼｯｸM-PRO" panose="020F0600000000000000" pitchFamily="50" charset="-128"/>
                </a:rPr>
                <a:t>H25</a:t>
              </a:r>
            </a:p>
            <a:p>
              <a:r>
                <a:rPr lang="ja-JP" altLang="en-US" sz="1200" dirty="0">
                  <a:solidFill>
                    <a:prstClr val="black"/>
                  </a:solidFill>
                  <a:latin typeface="HG丸ｺﾞｼｯｸM-PRO" panose="020F0600000000000000" pitchFamily="50" charset="-128"/>
                  <a:ea typeface="HG丸ｺﾞｼｯｸM-PRO" panose="020F0600000000000000" pitchFamily="50" charset="-128"/>
                </a:rPr>
                <a:t>財政構造改革プラン（案）</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888130" y="1235950"/>
              <a:ext cx="1672247" cy="553998"/>
            </a:xfrm>
            <a:prstGeom prst="rect">
              <a:avLst/>
            </a:prstGeom>
            <a:ln>
              <a:noFill/>
            </a:ln>
          </p:spPr>
          <p:txBody>
            <a:bodyPr wrap="square">
              <a:spAutoFit/>
            </a:bodyPr>
            <a:lstStyle/>
            <a:p>
              <a:r>
                <a:rPr lang="en-US" altLang="ja-JP" sz="1200" dirty="0">
                  <a:solidFill>
                    <a:prstClr val="black"/>
                  </a:solidFill>
                  <a:latin typeface="HG丸ｺﾞｼｯｸM-PRO" panose="020F0600000000000000" pitchFamily="50" charset="-128"/>
                  <a:ea typeface="HG丸ｺﾞｼｯｸM-PRO" panose="020F0600000000000000" pitchFamily="50" charset="-128"/>
                </a:rPr>
                <a:t>H26</a:t>
              </a:r>
            </a:p>
            <a:p>
              <a:r>
                <a:rPr lang="ja-JP" altLang="en-US" sz="900" dirty="0">
                  <a:solidFill>
                    <a:prstClr val="black"/>
                  </a:solidFill>
                  <a:latin typeface="HG丸ｺﾞｼｯｸM-PRO" panose="020F0600000000000000" pitchFamily="50" charset="-128"/>
                  <a:ea typeface="HG丸ｺﾞｼｯｸM-PRO" panose="020F0600000000000000" pitchFamily="50" charset="-128"/>
                </a:rPr>
                <a:t>財政構造改革プラン（案）の</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900" dirty="0">
                  <a:solidFill>
                    <a:prstClr val="black"/>
                  </a:solidFill>
                  <a:latin typeface="HG丸ｺﾞｼｯｸM-PRO" panose="020F0600000000000000" pitchFamily="50" charset="-128"/>
                  <a:ea typeface="HG丸ｺﾞｼｯｸM-PRO" panose="020F0600000000000000" pitchFamily="50" charset="-128"/>
                </a:rPr>
                <a:t>改革の視点を承継した取組み</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11575" y="1235950"/>
              <a:ext cx="2259943" cy="461665"/>
            </a:xfrm>
            <a:prstGeom prst="rect">
              <a:avLst/>
            </a:prstGeom>
          </p:spPr>
          <p:txBody>
            <a:bodyPr wrap="square">
              <a:spAutoFit/>
            </a:bodyPr>
            <a:lstStyle/>
            <a:p>
              <a:r>
                <a:rPr lang="en-US" altLang="ja-JP" sz="1200" dirty="0">
                  <a:solidFill>
                    <a:prstClr val="black"/>
                  </a:solidFill>
                  <a:latin typeface="HG丸ｺﾞｼｯｸM-PRO" panose="020F0600000000000000" pitchFamily="50" charset="-128"/>
                  <a:ea typeface="HG丸ｺﾞｼｯｸM-PRO" panose="020F0600000000000000" pitchFamily="50" charset="-128"/>
                </a:rPr>
                <a:t>H20</a:t>
              </a:r>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en-US" altLang="ja-JP" sz="1200" dirty="0">
                  <a:solidFill>
                    <a:prstClr val="black"/>
                  </a:solidFill>
                  <a:latin typeface="HG丸ｺﾞｼｯｸM-PRO" panose="020F0600000000000000" pitchFamily="50" charset="-128"/>
                  <a:ea typeface="HG丸ｺﾞｼｯｸM-PRO" panose="020F0600000000000000" pitchFamily="50" charset="-128"/>
                </a:rPr>
                <a:t>H22</a:t>
              </a:r>
            </a:p>
            <a:p>
              <a:r>
                <a:rPr lang="ja-JP" altLang="en-US" sz="1200" dirty="0">
                  <a:solidFill>
                    <a:prstClr val="black"/>
                  </a:solidFill>
                  <a:latin typeface="HG丸ｺﾞｼｯｸM-PRO" panose="020F0600000000000000" pitchFamily="50" charset="-128"/>
                  <a:ea typeface="HG丸ｺﾞｼｯｸM-PRO" panose="020F0600000000000000" pitchFamily="50" charset="-128"/>
                </a:rPr>
                <a:t>財政再建プログラム（案）</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20" name="右矢印 19"/>
          <p:cNvSpPr/>
          <p:nvPr/>
        </p:nvSpPr>
        <p:spPr>
          <a:xfrm>
            <a:off x="2275177" y="3278529"/>
            <a:ext cx="6692970" cy="1756458"/>
          </a:xfrm>
          <a:prstGeom prst="rightArrow">
            <a:avLst>
              <a:gd name="adj1" fmla="val 67828"/>
              <a:gd name="adj2" fmla="val 72504"/>
            </a:avLst>
          </a:prstGeom>
          <a:gradFill flip="none" rotWithShape="1">
            <a:gsLst>
              <a:gs pos="0">
                <a:schemeClr val="accent1">
                  <a:lumMod val="60000"/>
                  <a:lumOff val="40000"/>
                </a:schemeClr>
              </a:gs>
              <a:gs pos="50000">
                <a:schemeClr val="accent1">
                  <a:lumMod val="60000"/>
                  <a:lumOff val="40000"/>
                </a:schemeClr>
              </a:gs>
              <a:gs pos="100000">
                <a:schemeClr val="accent1">
                  <a:lumMod val="75000"/>
                </a:schemeClr>
              </a:gs>
            </a:gsLst>
            <a:lin ang="0" scaled="1"/>
            <a:tileRect/>
          </a:gradFill>
          <a:ln w="9525">
            <a:noFill/>
          </a:ln>
          <a:effectLst>
            <a:glow rad="139700">
              <a:schemeClr val="accent1">
                <a:satMod val="175000"/>
                <a:alpha val="40000"/>
              </a:schemeClr>
            </a:glow>
            <a:softEdge rad="317500"/>
          </a:effectLst>
          <a:scene3d>
            <a:camera prst="orthographicFront"/>
            <a:lightRig rig="brightRoom" dir="t"/>
          </a:scene3d>
          <a:sp3d>
            <a:bevelT/>
          </a:sp3d>
        </p:spPr>
        <p:txBody>
          <a:bodyPr wrap="square" lIns="91440" tIns="45720" rIns="91440" bIns="45720" rtlCol="0" anchor="ctr">
            <a:normAutofit/>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445241" y="3779017"/>
            <a:ext cx="1030226" cy="755481"/>
          </a:xfrm>
          <a:prstGeom prst="roundRect">
            <a:avLst/>
          </a:prstGeom>
          <a:solidFill>
            <a:schemeClr val="accent1">
              <a:lumMod val="40000"/>
              <a:lumOff val="60000"/>
            </a:schemeClr>
          </a:solidFill>
          <a:ln w="158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HG丸ｺﾞｼｯｸM-PRO" panose="020F0600000000000000" pitchFamily="50" charset="-128"/>
                <a:ea typeface="HG丸ｺﾞｼｯｸM-PRO" panose="020F0600000000000000" pitchFamily="50" charset="-128"/>
              </a:rPr>
              <a:t>発展</a:t>
            </a:r>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2471487" y="5600700"/>
            <a:ext cx="1030226" cy="704850"/>
          </a:xfrm>
          <a:prstGeom prst="roundRect">
            <a:avLst/>
          </a:prstGeom>
          <a:solidFill>
            <a:schemeClr val="accent1">
              <a:lumMod val="40000"/>
              <a:lumOff val="60000"/>
            </a:schemeClr>
          </a:solidFill>
          <a:ln w="158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HG丸ｺﾞｼｯｸM-PRO" panose="020F0600000000000000" pitchFamily="50" charset="-128"/>
                <a:ea typeface="HG丸ｺﾞｼｯｸM-PRO" panose="020F0600000000000000" pitchFamily="50" charset="-128"/>
              </a:rPr>
              <a:t>継承</a:t>
            </a:r>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3947553" y="5728706"/>
            <a:ext cx="3527020"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持続可能で安定的な財政運営の実現</a:t>
            </a:r>
          </a:p>
        </p:txBody>
      </p:sp>
      <p:sp>
        <p:nvSpPr>
          <p:cNvPr id="29" name="角丸四角形 28"/>
          <p:cNvSpPr/>
          <p:nvPr/>
        </p:nvSpPr>
        <p:spPr>
          <a:xfrm>
            <a:off x="3639077" y="3753669"/>
            <a:ext cx="3527020"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自律的な行財政マネジメント</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3814204" y="4129108"/>
            <a:ext cx="3527019"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新たな発想・視点からの行政展開</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539552" y="2200620"/>
            <a:ext cx="4432498" cy="34202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HG丸ｺﾞｼｯｸM-PRO" panose="020F0600000000000000" pitchFamily="50" charset="-128"/>
                <a:ea typeface="HG丸ｺﾞｼｯｸM-PRO" panose="020F0600000000000000" pitchFamily="50" charset="-128"/>
              </a:rPr>
              <a:t>「将来世代に負担を先送りしない</a:t>
            </a:r>
            <a:r>
              <a:rPr lang="ja-JP" altLang="en-US" sz="1300" b="1" dirty="0">
                <a:solidFill>
                  <a:prstClr val="black"/>
                </a:solidFill>
                <a:latin typeface="HG丸ｺﾞｼｯｸM-PRO" panose="020F0600000000000000" pitchFamily="50" charset="-128"/>
                <a:ea typeface="HG丸ｺﾞｼｯｸM-PRO" panose="020F0600000000000000" pitchFamily="50" charset="-128"/>
              </a:rPr>
              <a:t>」</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303152" y="1793314"/>
            <a:ext cx="2657202" cy="33954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HG丸ｺﾞｼｯｸM-PRO" panose="020F0600000000000000" pitchFamily="50" charset="-128"/>
                <a:ea typeface="HG丸ｺﾞｼｯｸM-PRO" panose="020F0600000000000000" pitchFamily="50" charset="-128"/>
              </a:rPr>
              <a:t>財政健全化団体への転落回避</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539552" y="2581275"/>
            <a:ext cx="4422973" cy="330566"/>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HG丸ｺﾞｼｯｸM-PRO" panose="020F0600000000000000" pitchFamily="50" charset="-128"/>
                <a:ea typeface="HG丸ｺﾞｼｯｸM-PRO" panose="020F0600000000000000" pitchFamily="50" charset="-128"/>
              </a:rPr>
              <a:t>「収入の範囲内で予算を組む」</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78784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6</a:t>
            </a:fld>
            <a:endParaRPr lang="ja-JP" altLang="en-US" dirty="0">
              <a:solidFill>
                <a:prstClr val="black"/>
              </a:solidFill>
            </a:endParaRPr>
          </a:p>
        </p:txBody>
      </p:sp>
      <p:sp>
        <p:nvSpPr>
          <p:cNvPr id="2" name="正方形/長方形 1"/>
          <p:cNvSpPr/>
          <p:nvPr/>
        </p:nvSpPr>
        <p:spPr>
          <a:xfrm>
            <a:off x="150483" y="682137"/>
            <a:ext cx="8979002" cy="5978560"/>
          </a:xfrm>
          <a:prstGeom prst="rect">
            <a:avLst/>
          </a:prstGeom>
        </p:spPr>
        <p:txBody>
          <a:bodyPr wrap="square">
            <a:spAutoFit/>
          </a:bodyPr>
          <a:lstStyle/>
          <a:p>
            <a:pPr marL="180000" indent="-457200">
              <a:lnSpc>
                <a:spcPts val="17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改革の目標（理念）</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「組み換え（シフト）」と「強みを束ねる」を改革の視点に、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姿は、自律的で創造性を発揮する行財政運営体制の確立です。</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（組み換え</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（シフト</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超高齢社会の到来を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はじめ、全国的な人口減少の波、さらにグローバル化の一層の進展は、行政のあり方にも大きな変革を迫っています。</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な時代環境のもとで、直面する課題に的確に対応しながら、持続可能な社会システムづくりを進め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同時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に経済活力の維持・向上をめざすためには、創造的な施策展開やサービス向上を通じて、常に新たな価値を生み出していくことが何よりも求められます。</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これまで財政危機の回避という全庁方針のもと改革を断行してきました。今後、取り巻く環境や前提条件がますます速く、複雑に変化していく中で、これからは、継続的な「選択と集中」を軸に、絶えざる改革を進めていくことが今まで以上に重要です。</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ため、常に変化の先を見通しながら、あるべき方向性に向けて事業、ストック、マンパワーを効果的に組み換え、限られた財源と人材の中で最大の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効果を発揮する体制づくり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に取り組みます。</a:t>
            </a:r>
          </a:p>
          <a:p>
            <a:pPr marL="180000" indent="-457200">
              <a:lnSpc>
                <a:spcPts val="17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（強み</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束ねる）</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、今後、右肩上がりの時代のように行政が幅広いニーズに対応していくことには限界があります。これからは、府民や企業など民間と行政との広範な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連携・ネットワーク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によって社会全体を支える方向に大きく転換していくことが重要です。</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、防災</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、セーフティネットや広域的な基盤整備など広域自治体として果たすべき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役割をしっかり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と果たしつつ、同時に、あるべき方向性や目標を広く、わかりやすく提示し、連携・ネットワークの「起点」となる役割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を果たさなければなりません</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とも、常に先を見通した政策創造に取り組み、必要があれば国を動かすような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提案も行って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いきます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そして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、国、自治体、府民、企業など幅広い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関係者の強みを束ねる環境</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や基盤を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整えて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いきます。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3645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a:t>
            </a:fld>
            <a:endParaRPr lang="ja-JP" altLang="en-US" dirty="0">
              <a:solidFill>
                <a:prstClr val="black"/>
              </a:solidFill>
            </a:endParaRPr>
          </a:p>
        </p:txBody>
      </p:sp>
      <p:sp>
        <p:nvSpPr>
          <p:cNvPr id="2" name="正方形/長方形 1"/>
          <p:cNvSpPr/>
          <p:nvPr/>
        </p:nvSpPr>
        <p:spPr>
          <a:xfrm>
            <a:off x="102858" y="854710"/>
            <a:ext cx="8979002" cy="2862322"/>
          </a:xfrm>
          <a:prstGeom prst="rect">
            <a:avLst/>
          </a:prstGeom>
        </p:spPr>
        <p:txBody>
          <a:bodyPr wrap="square">
            <a:spAutoFit/>
          </a:bodyPr>
          <a:lstStyle/>
          <a:p>
            <a:pPr marL="180000" indent="-45720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は、我が国を牽引する経済・交流拠点のひとつであるとともに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、さまざまな課題への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対応において、常に全国のモデルとなる役割を担ってきました。引き続きそう</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した自覚を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もって、新たな発想も柔軟に取り入れながら、さらなる改革に大胆に取り組んでいきます。</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今回</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のプランは、歳入歳出全般の抜本的な改革という、これまでの取組みを継承・発展させるとともに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をはじめ、府組織が弛みなく改革を推し進めていくための枠組みや、行政、民間の新たなパートナーシップを中心としたこれからの行政展開の方向性を改革の大きな柱としました。</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目標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は、自律的で創造性を発揮する運営体制の確立です。</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自ら</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課題を発見し、最適な解決手法を選択する。そして、実現に向けて広く強みを束ねていく。めざす姿はそこにあります。</a:t>
            </a:r>
          </a:p>
          <a:p>
            <a:pPr marL="180000" indent="-457200">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は、引き続き全庁を挙げて改革に取り組み、新たな時代環境に果敢に挑戦していきます。</a:t>
            </a:r>
          </a:p>
          <a:p>
            <a:pPr marL="180000" indent="-457200">
              <a:lnSpc>
                <a:spcPts val="1800"/>
              </a:lnSpc>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92100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a:t>
            </a:fld>
            <a:endParaRPr lang="ja-JP" altLang="en-US" dirty="0">
              <a:solidFill>
                <a:prstClr val="black"/>
              </a:solidFill>
            </a:endParaRPr>
          </a:p>
        </p:txBody>
      </p:sp>
      <p:sp>
        <p:nvSpPr>
          <p:cNvPr id="22" name="角丸四角形 21"/>
          <p:cNvSpPr/>
          <p:nvPr/>
        </p:nvSpPr>
        <p:spPr>
          <a:xfrm>
            <a:off x="329233" y="822226"/>
            <a:ext cx="8280920" cy="332685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2">
                <a:lumMod val="20000"/>
                <a:lumOff val="80000"/>
              </a:schemeClr>
            </a:solidFill>
          </a:ln>
        </p:spPr>
        <p:txBody>
          <a:bodyPr wrap="square" lIns="91440" tIns="45720" rIns="91440" bIns="45720" rtlCol="0" anchor="t" anchorCtr="0">
            <a:normAutofit/>
            <a:scene3d>
              <a:camera prst="orthographicFront"/>
              <a:lightRig rig="brightRoom" dir="t"/>
            </a:scene3d>
            <a:sp3d prstMaterial="plastic">
              <a:contourClr>
                <a:schemeClr val="accent1">
                  <a:tint val="100000"/>
                  <a:shade val="100000"/>
                  <a:hueMod val="100000"/>
                  <a:satMod val="100000"/>
                </a:schemeClr>
              </a:contourClr>
            </a:sp3d>
          </a:bodyPr>
          <a:lstStyle/>
          <a:p>
            <a:pPr algn="ctr"/>
            <a:r>
              <a:rPr kumimoji="0" lang="ja-JP" altLang="en-US" kern="0" cap="all" dirty="0">
                <a:ln/>
                <a:solidFill>
                  <a:sysClr val="windowText" lastClr="000000"/>
                </a:solidFill>
                <a:latin typeface="HG丸ｺﾞｼｯｸM-PRO" panose="020F0600000000000000" pitchFamily="50" charset="-128"/>
                <a:ea typeface="HG丸ｺﾞｼｯｸM-PRO" panose="020F0600000000000000" pitchFamily="50" charset="-128"/>
              </a:rPr>
              <a:t>改革の視点</a:t>
            </a:r>
          </a:p>
        </p:txBody>
      </p:sp>
      <p:sp>
        <p:nvSpPr>
          <p:cNvPr id="24" name="角丸四角形 23"/>
          <p:cNvSpPr/>
          <p:nvPr/>
        </p:nvSpPr>
        <p:spPr>
          <a:xfrm>
            <a:off x="1387040" y="5373216"/>
            <a:ext cx="6165305" cy="855553"/>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a:ln w="9525">
            <a:noFill/>
          </a:ln>
        </p:spPr>
        <p:txBody>
          <a:bodyPr wrap="square" lIns="91440" tIns="45720" rIns="91440" bIns="45720" rtlCol="0" anchor="ctr">
            <a:sp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lnSpc>
                <a:spcPct val="150000"/>
              </a:lnSpc>
            </a:pPr>
            <a:r>
              <a:rPr kumimoji="0" lang="en-US" altLang="ja-JP" sz="1600" b="1" kern="0" cap="all" dirty="0">
                <a:ln/>
                <a:solidFill>
                  <a:sysClr val="windowText" lastClr="000000"/>
                </a:solidFill>
                <a:latin typeface="HG丸ｺﾞｼｯｸM-PRO" panose="020F0600000000000000" pitchFamily="50" charset="-128"/>
                <a:ea typeface="HG丸ｺﾞｼｯｸM-PRO" panose="020F0600000000000000" pitchFamily="50" charset="-128"/>
              </a:rPr>
              <a:t>《</a:t>
            </a:r>
            <a:r>
              <a:rPr kumimoji="0" lang="ja-JP" altLang="en-US" sz="1600" b="1" kern="0" cap="all" dirty="0">
                <a:ln/>
                <a:solidFill>
                  <a:sysClr val="windowText" lastClr="000000"/>
                </a:solidFill>
                <a:latin typeface="HG丸ｺﾞｼｯｸM-PRO" panose="020F0600000000000000" pitchFamily="50" charset="-128"/>
                <a:ea typeface="HG丸ｺﾞｼｯｸM-PRO" panose="020F0600000000000000" pitchFamily="50" charset="-128"/>
              </a:rPr>
              <a:t>改革の</a:t>
            </a:r>
            <a:r>
              <a:rPr kumimoji="0" lang="ja-JP" altLang="en-US" sz="1600" b="1" kern="0" cap="all" dirty="0">
                <a:ln/>
                <a:solidFill>
                  <a:sysClr val="windowText" lastClr="000000"/>
                </a:solidFill>
                <a:latin typeface="HG丸ｺﾞｼｯｸM-PRO" panose="020F0600000000000000" pitchFamily="50" charset="-128"/>
                <a:ea typeface="HG丸ｺﾞｼｯｸM-PRO" panose="020F0600000000000000" pitchFamily="50" charset="-128"/>
              </a:rPr>
              <a:t>目標</a:t>
            </a:r>
            <a:r>
              <a:rPr kumimoji="0" lang="en-US" altLang="ja-JP" sz="1600" b="1" kern="0" cap="all" dirty="0">
                <a:ln/>
                <a:solidFill>
                  <a:sysClr val="windowText" lastClr="000000"/>
                </a:solidFill>
                <a:latin typeface="HG丸ｺﾞｼｯｸM-PRO" panose="020F0600000000000000" pitchFamily="50" charset="-128"/>
                <a:ea typeface="HG丸ｺﾞｼｯｸM-PRO" panose="020F0600000000000000" pitchFamily="50" charset="-128"/>
              </a:rPr>
              <a:t>》</a:t>
            </a:r>
          </a:p>
          <a:p>
            <a:pPr algn="ctr">
              <a:lnSpc>
                <a:spcPct val="150000"/>
              </a:lnSpc>
            </a:pPr>
            <a:r>
              <a:rPr kumimoji="0" lang="ja-JP" altLang="en-US" sz="1600" b="1" kern="0" cap="all" dirty="0">
                <a:ln/>
                <a:solidFill>
                  <a:sysClr val="windowText" lastClr="000000"/>
                </a:solidFill>
                <a:latin typeface="HG丸ｺﾞｼｯｸM-PRO" panose="020F0600000000000000" pitchFamily="50" charset="-128"/>
                <a:ea typeface="HG丸ｺﾞｼｯｸM-PRO" panose="020F0600000000000000" pitchFamily="50" charset="-128"/>
              </a:rPr>
              <a:t>自律的で創造性を発揮する行財政運営体制の確立</a:t>
            </a:r>
            <a:endParaRPr kumimoji="0" lang="en-US" altLang="ja-JP" sz="1600" b="1" kern="0" cap="all" dirty="0">
              <a:ln/>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3" name="下矢印 22"/>
          <p:cNvSpPr/>
          <p:nvPr/>
        </p:nvSpPr>
        <p:spPr>
          <a:xfrm>
            <a:off x="2705497" y="4293096"/>
            <a:ext cx="3528392" cy="933476"/>
          </a:xfrm>
          <a:prstGeom prst="downArrow">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0" name="円/楕円 9"/>
          <p:cNvSpPr/>
          <p:nvPr/>
        </p:nvSpPr>
        <p:spPr>
          <a:xfrm>
            <a:off x="683568" y="1057996"/>
            <a:ext cx="3528392" cy="2875060"/>
          </a:xfrm>
          <a:prstGeom prst="ellipse">
            <a:avLst/>
          </a:prstGeom>
          <a:gradFill flip="none" rotWithShape="1">
            <a:gsLst>
              <a:gs pos="0">
                <a:schemeClr val="accent6">
                  <a:lumMod val="20000"/>
                  <a:lumOff val="80000"/>
                  <a:shade val="30000"/>
                  <a:satMod val="115000"/>
                </a:schemeClr>
              </a:gs>
              <a:gs pos="6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cap="flat" cmpd="sng" algn="ctr">
            <a:noFill/>
            <a:prstDash val="solid"/>
          </a:ln>
          <a:effectLst/>
        </p:spPr>
        <p:txBody>
          <a:bodyPr lIns="0" tIns="0" rIns="0" bIns="0" rtlCol="0" anchor="t" anchorCtr="0"/>
          <a:lstStyle/>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r>
              <a:rPr kumimoji="0"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rPr>
              <a:t>「</a:t>
            </a:r>
            <a:r>
              <a:rPr kumimoji="0"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rPr>
              <a:t>組み換え（シフト）」</a:t>
            </a: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defRPr/>
            </a:pP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新た</a:t>
            </a: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な課題への的確な対応をめざし、事業、ストック、マンパワーを効果的に</a:t>
            </a: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組み換え、政策創造やサービスの向上につなげていきます</a:t>
            </a:r>
            <a:endPar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5" name="円/楕円 14"/>
          <p:cNvSpPr/>
          <p:nvPr/>
        </p:nvSpPr>
        <p:spPr>
          <a:xfrm>
            <a:off x="4716016" y="1057996"/>
            <a:ext cx="3528392" cy="2875060"/>
          </a:xfrm>
          <a:prstGeom prst="ellipse">
            <a:avLst/>
          </a:prstGeom>
          <a:gradFill flip="none" rotWithShape="1">
            <a:gsLst>
              <a:gs pos="0">
                <a:schemeClr val="accent6">
                  <a:lumMod val="20000"/>
                  <a:lumOff val="80000"/>
                  <a:shade val="30000"/>
                  <a:satMod val="115000"/>
                </a:schemeClr>
              </a:gs>
              <a:gs pos="6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cap="flat" cmpd="sng" algn="ctr">
            <a:noFill/>
            <a:prstDash val="solid"/>
          </a:ln>
          <a:effectLst/>
        </p:spPr>
        <p:txBody>
          <a:bodyPr lIns="0" tIns="0" rIns="0" bIns="0" rtlCol="0" anchor="t" anchorCtr="0"/>
          <a:lstStyle/>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r>
              <a:rPr kumimoji="0"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rPr>
              <a:t>「</a:t>
            </a:r>
            <a:r>
              <a:rPr kumimoji="0"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rPr>
              <a:t>強みを束ねる」</a:t>
            </a: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defRPr/>
            </a:pP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政策目標の実現に向け、行政</a:t>
            </a: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、民間それぞれの強みを束ね</a:t>
            </a: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、連携・ネットワークによる新た</a:t>
            </a:r>
            <a:r>
              <a:rPr lang="ja-JP" altLang="en-US" sz="1200" b="1" kern="0" dirty="0">
                <a:solidFill>
                  <a:sysClr val="windowText" lastClr="000000"/>
                </a:solidFill>
                <a:latin typeface="HG丸ｺﾞｼｯｸM-PRO" panose="020F0600000000000000" pitchFamily="50" charset="-128"/>
                <a:ea typeface="HG丸ｺﾞｼｯｸM-PRO" panose="020F0600000000000000" pitchFamily="50" charset="-128"/>
              </a:rPr>
              <a:t>な行政展開をめざします</a:t>
            </a:r>
          </a:p>
          <a:p>
            <a:pPr algn="ctr">
              <a:defRPr/>
            </a:pPr>
            <a:endParaRPr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82271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1</TotalTime>
  <Words>235</Words>
  <Application>Microsoft Office PowerPoint</Application>
  <PresentationFormat>画面に合わせる (4:3)</PresentationFormat>
  <Paragraphs>88</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1</cp:revision>
  <dcterms:created xsi:type="dcterms:W3CDTF">2014-09-02T11:39:29Z</dcterms:created>
  <dcterms:modified xsi:type="dcterms:W3CDTF">2014-09-02T11:41:06Z</dcterms:modified>
</cp:coreProperties>
</file>