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480" r:id="rId3"/>
    <p:sldId id="416" r:id="rId4"/>
    <p:sldId id="417" r:id="rId5"/>
    <p:sldId id="415" r:id="rId6"/>
    <p:sldId id="418" r:id="rId7"/>
    <p:sldId id="425" r:id="rId8"/>
    <p:sldId id="426" r:id="rId9"/>
    <p:sldId id="427" r:id="rId10"/>
    <p:sldId id="428" r:id="rId11"/>
    <p:sldId id="482" r:id="rId12"/>
    <p:sldId id="420" r:id="rId13"/>
    <p:sldId id="432" r:id="rId14"/>
    <p:sldId id="430" r:id="rId15"/>
    <p:sldId id="451" r:id="rId16"/>
    <p:sldId id="405" r:id="rId17"/>
    <p:sldId id="481" r:id="rId18"/>
    <p:sldId id="452" r:id="rId19"/>
    <p:sldId id="431" r:id="rId20"/>
    <p:sldId id="457" r:id="rId21"/>
    <p:sldId id="464" r:id="rId22"/>
    <p:sldId id="371" r:id="rId23"/>
    <p:sldId id="437" r:id="rId24"/>
    <p:sldId id="438" r:id="rId25"/>
    <p:sldId id="388" r:id="rId26"/>
    <p:sldId id="372" r:id="rId27"/>
    <p:sldId id="441" r:id="rId28"/>
    <p:sldId id="459" r:id="rId29"/>
    <p:sldId id="460" r:id="rId30"/>
    <p:sldId id="440" r:id="rId31"/>
    <p:sldId id="419" r:id="rId32"/>
    <p:sldId id="439" r:id="rId33"/>
    <p:sldId id="463" r:id="rId34"/>
    <p:sldId id="400" r:id="rId35"/>
    <p:sldId id="462" r:id="rId36"/>
    <p:sldId id="424" r:id="rId37"/>
    <p:sldId id="483" r:id="rId38"/>
    <p:sldId id="484" r:id="rId39"/>
    <p:sldId id="485" r:id="rId40"/>
    <p:sldId id="486" r:id="rId41"/>
    <p:sldId id="392" r:id="rId42"/>
    <p:sldId id="411" r:id="rId43"/>
    <p:sldId id="474" r:id="rId44"/>
    <p:sldId id="479" r:id="rId45"/>
    <p:sldId id="475" r:id="rId46"/>
    <p:sldId id="487" r:id="rId47"/>
    <p:sldId id="488" r:id="rId48"/>
    <p:sldId id="489" r:id="rId49"/>
    <p:sldId id="410" r:id="rId50"/>
    <p:sldId id="490" r:id="rId51"/>
  </p:sldIdLst>
  <p:sldSz cx="9144000" cy="6858000" type="screen4x3"/>
  <p:notesSz cx="6807200" cy="9939338"/>
  <p:defaultTextStyle>
    <a:defPPr>
      <a:defRPr lang="ja-JP"/>
    </a:defPPr>
    <a:lvl1pPr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F7C460B3-EEE5-4569-95E5-0B0A58E24370}">
          <p14:sldIdLst>
            <p14:sldId id="256"/>
            <p14:sldId id="480"/>
            <p14:sldId id="416"/>
            <p14:sldId id="417"/>
            <p14:sldId id="415"/>
            <p14:sldId id="418"/>
            <p14:sldId id="425"/>
            <p14:sldId id="426"/>
            <p14:sldId id="427"/>
            <p14:sldId id="428"/>
            <p14:sldId id="482"/>
            <p14:sldId id="420"/>
            <p14:sldId id="432"/>
            <p14:sldId id="430"/>
            <p14:sldId id="451"/>
            <p14:sldId id="405"/>
            <p14:sldId id="481"/>
            <p14:sldId id="452"/>
            <p14:sldId id="431"/>
            <p14:sldId id="457"/>
            <p14:sldId id="464"/>
            <p14:sldId id="371"/>
            <p14:sldId id="437"/>
            <p14:sldId id="438"/>
            <p14:sldId id="388"/>
            <p14:sldId id="372"/>
            <p14:sldId id="441"/>
            <p14:sldId id="459"/>
            <p14:sldId id="460"/>
            <p14:sldId id="440"/>
            <p14:sldId id="419"/>
            <p14:sldId id="439"/>
            <p14:sldId id="463"/>
            <p14:sldId id="400"/>
            <p14:sldId id="462"/>
            <p14:sldId id="424"/>
            <p14:sldId id="483"/>
            <p14:sldId id="484"/>
            <p14:sldId id="485"/>
            <p14:sldId id="486"/>
            <p14:sldId id="392"/>
            <p14:sldId id="411"/>
            <p14:sldId id="474"/>
            <p14:sldId id="479"/>
            <p14:sldId id="475"/>
            <p14:sldId id="487"/>
            <p14:sldId id="488"/>
            <p14:sldId id="489"/>
            <p14:sldId id="410"/>
            <p14:sldId id="49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6" autoAdjust="0"/>
    <p:restoredTop sz="94504" autoAdjust="0"/>
  </p:normalViewPr>
  <p:slideViewPr>
    <p:cSldViewPr>
      <p:cViewPr varScale="1">
        <p:scale>
          <a:sx n="74" d="100"/>
          <a:sy n="74" d="100"/>
        </p:scale>
        <p:origin x="-12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34BA4E12-7B7B-4996-8395-A9E740686371}"/>
              </a:ext>
            </a:extLst>
          </p:cNvPr>
          <p:cNvSpPr>
            <a:spLocks noGrp="1"/>
          </p:cNvSpPr>
          <p:nvPr>
            <p:ph type="hdr" sz="quarter"/>
          </p:nvPr>
        </p:nvSpPr>
        <p:spPr>
          <a:xfrm>
            <a:off x="0" y="0"/>
            <a:ext cx="2950052" cy="498714"/>
          </a:xfrm>
          <a:prstGeom prst="rect">
            <a:avLst/>
          </a:prstGeom>
        </p:spPr>
        <p:txBody>
          <a:bodyPr vert="horz" lIns="91486" tIns="45743" rIns="91486" bIns="4574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50DAB3DF-898E-4540-9501-116E557C304A}"/>
              </a:ext>
            </a:extLst>
          </p:cNvPr>
          <p:cNvSpPr>
            <a:spLocks noGrp="1"/>
          </p:cNvSpPr>
          <p:nvPr>
            <p:ph type="dt" sz="quarter" idx="1"/>
          </p:nvPr>
        </p:nvSpPr>
        <p:spPr>
          <a:xfrm>
            <a:off x="3855561" y="0"/>
            <a:ext cx="2950051" cy="498714"/>
          </a:xfrm>
          <a:prstGeom prst="rect">
            <a:avLst/>
          </a:prstGeom>
        </p:spPr>
        <p:txBody>
          <a:bodyPr vert="horz" lIns="91486" tIns="45743" rIns="91486" bIns="45743" rtlCol="0"/>
          <a:lstStyle>
            <a:lvl1pPr algn="r">
              <a:defRPr sz="1200"/>
            </a:lvl1pPr>
          </a:lstStyle>
          <a:p>
            <a:fld id="{6032E04A-BC35-4271-A329-75F0018692F8}" type="datetimeFigureOut">
              <a:rPr kumimoji="1" lang="ja-JP" altLang="en-US" smtClean="0"/>
              <a:t>2018/3/30</a:t>
            </a:fld>
            <a:endParaRPr kumimoji="1" lang="ja-JP" altLang="en-US"/>
          </a:p>
        </p:txBody>
      </p:sp>
      <p:sp>
        <p:nvSpPr>
          <p:cNvPr id="4" name="フッター プレースホルダー 3">
            <a:extLst>
              <a:ext uri="{FF2B5EF4-FFF2-40B4-BE49-F238E27FC236}">
                <a16:creationId xmlns:a16="http://schemas.microsoft.com/office/drawing/2014/main" xmlns="" id="{72F26E2D-120A-441C-8B6D-E1030192370C}"/>
              </a:ext>
            </a:extLst>
          </p:cNvPr>
          <p:cNvSpPr>
            <a:spLocks noGrp="1"/>
          </p:cNvSpPr>
          <p:nvPr>
            <p:ph type="ftr" sz="quarter" idx="2"/>
          </p:nvPr>
        </p:nvSpPr>
        <p:spPr>
          <a:xfrm>
            <a:off x="0" y="9440625"/>
            <a:ext cx="2950052" cy="498714"/>
          </a:xfrm>
          <a:prstGeom prst="rect">
            <a:avLst/>
          </a:prstGeom>
        </p:spPr>
        <p:txBody>
          <a:bodyPr vert="horz" lIns="91486" tIns="45743" rIns="91486" bIns="4574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1A8B4F4F-83DA-4571-BD8A-1F454F211342}"/>
              </a:ext>
            </a:extLst>
          </p:cNvPr>
          <p:cNvSpPr>
            <a:spLocks noGrp="1"/>
          </p:cNvSpPr>
          <p:nvPr>
            <p:ph type="sldNum" sz="quarter" idx="3"/>
          </p:nvPr>
        </p:nvSpPr>
        <p:spPr>
          <a:xfrm>
            <a:off x="3855561" y="9440625"/>
            <a:ext cx="2950051" cy="498714"/>
          </a:xfrm>
          <a:prstGeom prst="rect">
            <a:avLst/>
          </a:prstGeom>
        </p:spPr>
        <p:txBody>
          <a:bodyPr vert="horz" lIns="91486" tIns="45743" rIns="91486" bIns="45743" rtlCol="0" anchor="b"/>
          <a:lstStyle>
            <a:lvl1pPr algn="r">
              <a:defRPr sz="1200"/>
            </a:lvl1pPr>
          </a:lstStyle>
          <a:p>
            <a:fld id="{9592FFB0-EF76-4309-A591-595D05D04A4D}" type="slidenum">
              <a:rPr kumimoji="1" lang="ja-JP" altLang="en-US" smtClean="0"/>
              <a:t>‹#›</a:t>
            </a:fld>
            <a:endParaRPr kumimoji="1" lang="ja-JP" altLang="en-US"/>
          </a:p>
        </p:txBody>
      </p:sp>
    </p:spTree>
    <p:extLst>
      <p:ext uri="{BB962C8B-B14F-4D97-AF65-F5344CB8AC3E}">
        <p14:creationId xmlns:p14="http://schemas.microsoft.com/office/powerpoint/2010/main" val="34212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052" cy="497126"/>
          </a:xfrm>
          <a:prstGeom prst="rect">
            <a:avLst/>
          </a:prstGeom>
        </p:spPr>
        <p:txBody>
          <a:bodyPr vert="horz" lIns="91486" tIns="45743" rIns="91486" bIns="457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561" y="0"/>
            <a:ext cx="2950051" cy="497126"/>
          </a:xfrm>
          <a:prstGeom prst="rect">
            <a:avLst/>
          </a:prstGeom>
        </p:spPr>
        <p:txBody>
          <a:bodyPr vert="horz" lIns="91486" tIns="45743" rIns="91486" bIns="45743" rtlCol="0"/>
          <a:lstStyle>
            <a:lvl1pPr algn="r">
              <a:defRPr sz="1200"/>
            </a:lvl1pPr>
          </a:lstStyle>
          <a:p>
            <a:fld id="{D08D14EE-A709-42A5-A7CA-89A79C7A102E}" type="datetimeFigureOut">
              <a:rPr kumimoji="1" lang="ja-JP" altLang="en-US" smtClean="0"/>
              <a:t>2018/3/30</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1486" tIns="45743" rIns="91486" bIns="45743" rtlCol="0" anchor="ctr"/>
          <a:lstStyle/>
          <a:p>
            <a:endParaRPr lang="ja-JP" altLang="en-US"/>
          </a:p>
        </p:txBody>
      </p:sp>
      <p:sp>
        <p:nvSpPr>
          <p:cNvPr id="5" name="ノート プレースホルダー 4"/>
          <p:cNvSpPr>
            <a:spLocks noGrp="1"/>
          </p:cNvSpPr>
          <p:nvPr>
            <p:ph type="body" sz="quarter" idx="3"/>
          </p:nvPr>
        </p:nvSpPr>
        <p:spPr>
          <a:xfrm>
            <a:off x="681515" y="4721901"/>
            <a:ext cx="5445760" cy="4472543"/>
          </a:xfrm>
          <a:prstGeom prst="rect">
            <a:avLst/>
          </a:prstGeom>
        </p:spPr>
        <p:txBody>
          <a:bodyPr vert="horz" lIns="91486" tIns="45743" rIns="91486" bIns="457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24"/>
            <a:ext cx="2950052" cy="497126"/>
          </a:xfrm>
          <a:prstGeom prst="rect">
            <a:avLst/>
          </a:prstGeom>
        </p:spPr>
        <p:txBody>
          <a:bodyPr vert="horz" lIns="91486" tIns="45743" rIns="91486" bIns="457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561" y="9440624"/>
            <a:ext cx="2950051" cy="497126"/>
          </a:xfrm>
          <a:prstGeom prst="rect">
            <a:avLst/>
          </a:prstGeom>
        </p:spPr>
        <p:txBody>
          <a:bodyPr vert="horz" lIns="91486" tIns="45743" rIns="91486" bIns="45743" rtlCol="0" anchor="b"/>
          <a:lstStyle>
            <a:lvl1pPr algn="r">
              <a:defRPr sz="1200"/>
            </a:lvl1pPr>
          </a:lstStyle>
          <a:p>
            <a:fld id="{7316153F-CEFE-41B6-B020-23C33D4BAEAE}" type="slidenum">
              <a:rPr kumimoji="1" lang="ja-JP" altLang="en-US" smtClean="0"/>
              <a:t>‹#›</a:t>
            </a:fld>
            <a:endParaRPr kumimoji="1" lang="ja-JP" altLang="en-US"/>
          </a:p>
        </p:txBody>
      </p:sp>
    </p:spTree>
    <p:extLst>
      <p:ext uri="{BB962C8B-B14F-4D97-AF65-F5344CB8AC3E}">
        <p14:creationId xmlns:p14="http://schemas.microsoft.com/office/powerpoint/2010/main" val="181817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a:t>
            </a:fld>
            <a:endParaRPr kumimoji="1" lang="ja-JP" altLang="en-US"/>
          </a:p>
        </p:txBody>
      </p:sp>
    </p:spTree>
    <p:extLst>
      <p:ext uri="{BB962C8B-B14F-4D97-AF65-F5344CB8AC3E}">
        <p14:creationId xmlns:p14="http://schemas.microsoft.com/office/powerpoint/2010/main" val="6733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10</a:t>
            </a:fld>
            <a:endParaRPr kumimoji="1" lang="ja-JP" altLang="en-US"/>
          </a:p>
        </p:txBody>
      </p:sp>
    </p:spTree>
    <p:extLst>
      <p:ext uri="{BB962C8B-B14F-4D97-AF65-F5344CB8AC3E}">
        <p14:creationId xmlns:p14="http://schemas.microsoft.com/office/powerpoint/2010/main" val="3872608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403406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12</a:t>
            </a:fld>
            <a:endParaRPr kumimoji="1" lang="ja-JP" altLang="en-US"/>
          </a:p>
        </p:txBody>
      </p:sp>
    </p:spTree>
    <p:extLst>
      <p:ext uri="{BB962C8B-B14F-4D97-AF65-F5344CB8AC3E}">
        <p14:creationId xmlns:p14="http://schemas.microsoft.com/office/powerpoint/2010/main" val="65998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13</a:t>
            </a:fld>
            <a:endParaRPr kumimoji="1" lang="ja-JP" altLang="en-US"/>
          </a:p>
        </p:txBody>
      </p:sp>
    </p:spTree>
    <p:extLst>
      <p:ext uri="{BB962C8B-B14F-4D97-AF65-F5344CB8AC3E}">
        <p14:creationId xmlns:p14="http://schemas.microsoft.com/office/powerpoint/2010/main" val="48877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14</a:t>
            </a:fld>
            <a:endParaRPr kumimoji="1" lang="ja-JP" altLang="en-US"/>
          </a:p>
        </p:txBody>
      </p:sp>
    </p:spTree>
    <p:extLst>
      <p:ext uri="{BB962C8B-B14F-4D97-AF65-F5344CB8AC3E}">
        <p14:creationId xmlns:p14="http://schemas.microsoft.com/office/powerpoint/2010/main" val="153145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15</a:t>
            </a:fld>
            <a:endParaRPr kumimoji="1" lang="ja-JP" altLang="en-US"/>
          </a:p>
        </p:txBody>
      </p:sp>
    </p:spTree>
    <p:extLst>
      <p:ext uri="{BB962C8B-B14F-4D97-AF65-F5344CB8AC3E}">
        <p14:creationId xmlns:p14="http://schemas.microsoft.com/office/powerpoint/2010/main" val="952583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16</a:t>
            </a:fld>
            <a:endParaRPr kumimoji="1" lang="ja-JP" altLang="en-US"/>
          </a:p>
        </p:txBody>
      </p:sp>
    </p:spTree>
    <p:extLst>
      <p:ext uri="{BB962C8B-B14F-4D97-AF65-F5344CB8AC3E}">
        <p14:creationId xmlns:p14="http://schemas.microsoft.com/office/powerpoint/2010/main" val="100301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26298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18</a:t>
            </a:fld>
            <a:endParaRPr kumimoji="1" lang="ja-JP" altLang="en-US"/>
          </a:p>
        </p:txBody>
      </p:sp>
    </p:spTree>
    <p:extLst>
      <p:ext uri="{BB962C8B-B14F-4D97-AF65-F5344CB8AC3E}">
        <p14:creationId xmlns:p14="http://schemas.microsoft.com/office/powerpoint/2010/main" val="3175156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19</a:t>
            </a:fld>
            <a:endParaRPr kumimoji="1" lang="ja-JP" altLang="en-US"/>
          </a:p>
        </p:txBody>
      </p:sp>
    </p:spTree>
    <p:extLst>
      <p:ext uri="{BB962C8B-B14F-4D97-AF65-F5344CB8AC3E}">
        <p14:creationId xmlns:p14="http://schemas.microsoft.com/office/powerpoint/2010/main" val="108043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51695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20</a:t>
            </a:fld>
            <a:endParaRPr kumimoji="1" lang="ja-JP" altLang="en-US"/>
          </a:p>
        </p:txBody>
      </p:sp>
    </p:spTree>
    <p:extLst>
      <p:ext uri="{BB962C8B-B14F-4D97-AF65-F5344CB8AC3E}">
        <p14:creationId xmlns:p14="http://schemas.microsoft.com/office/powerpoint/2010/main" val="1697719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21</a:t>
            </a:fld>
            <a:endParaRPr kumimoji="1" lang="ja-JP" altLang="en-US"/>
          </a:p>
        </p:txBody>
      </p:sp>
    </p:spTree>
    <p:extLst>
      <p:ext uri="{BB962C8B-B14F-4D97-AF65-F5344CB8AC3E}">
        <p14:creationId xmlns:p14="http://schemas.microsoft.com/office/powerpoint/2010/main" val="394407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22</a:t>
            </a:fld>
            <a:endParaRPr kumimoji="1" lang="ja-JP" altLang="en-US"/>
          </a:p>
        </p:txBody>
      </p:sp>
    </p:spTree>
    <p:extLst>
      <p:ext uri="{BB962C8B-B14F-4D97-AF65-F5344CB8AC3E}">
        <p14:creationId xmlns:p14="http://schemas.microsoft.com/office/powerpoint/2010/main" val="269373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23</a:t>
            </a:fld>
            <a:endParaRPr kumimoji="1" lang="ja-JP" altLang="en-US"/>
          </a:p>
        </p:txBody>
      </p:sp>
    </p:spTree>
    <p:extLst>
      <p:ext uri="{BB962C8B-B14F-4D97-AF65-F5344CB8AC3E}">
        <p14:creationId xmlns:p14="http://schemas.microsoft.com/office/powerpoint/2010/main" val="1347716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24</a:t>
            </a:fld>
            <a:endParaRPr kumimoji="1" lang="ja-JP" altLang="en-US"/>
          </a:p>
        </p:txBody>
      </p:sp>
    </p:spTree>
    <p:extLst>
      <p:ext uri="{BB962C8B-B14F-4D97-AF65-F5344CB8AC3E}">
        <p14:creationId xmlns:p14="http://schemas.microsoft.com/office/powerpoint/2010/main" val="130662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25</a:t>
            </a:fld>
            <a:endParaRPr kumimoji="1" lang="ja-JP" altLang="en-US"/>
          </a:p>
        </p:txBody>
      </p:sp>
    </p:spTree>
    <p:extLst>
      <p:ext uri="{BB962C8B-B14F-4D97-AF65-F5344CB8AC3E}">
        <p14:creationId xmlns:p14="http://schemas.microsoft.com/office/powerpoint/2010/main" val="290726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26</a:t>
            </a:fld>
            <a:endParaRPr kumimoji="1" lang="ja-JP" altLang="en-US"/>
          </a:p>
        </p:txBody>
      </p:sp>
    </p:spTree>
    <p:extLst>
      <p:ext uri="{BB962C8B-B14F-4D97-AF65-F5344CB8AC3E}">
        <p14:creationId xmlns:p14="http://schemas.microsoft.com/office/powerpoint/2010/main" val="2970319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27</a:t>
            </a:fld>
            <a:endParaRPr kumimoji="1" lang="ja-JP" altLang="en-US"/>
          </a:p>
        </p:txBody>
      </p:sp>
    </p:spTree>
    <p:extLst>
      <p:ext uri="{BB962C8B-B14F-4D97-AF65-F5344CB8AC3E}">
        <p14:creationId xmlns:p14="http://schemas.microsoft.com/office/powerpoint/2010/main" val="1067739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28</a:t>
            </a:fld>
            <a:endParaRPr kumimoji="1" lang="ja-JP" altLang="en-US"/>
          </a:p>
        </p:txBody>
      </p:sp>
    </p:spTree>
    <p:extLst>
      <p:ext uri="{BB962C8B-B14F-4D97-AF65-F5344CB8AC3E}">
        <p14:creationId xmlns:p14="http://schemas.microsoft.com/office/powerpoint/2010/main" val="1282893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29</a:t>
            </a:fld>
            <a:endParaRPr kumimoji="1" lang="ja-JP" altLang="en-US"/>
          </a:p>
        </p:txBody>
      </p:sp>
    </p:spTree>
    <p:extLst>
      <p:ext uri="{BB962C8B-B14F-4D97-AF65-F5344CB8AC3E}">
        <p14:creationId xmlns:p14="http://schemas.microsoft.com/office/powerpoint/2010/main" val="409697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a:t>
            </a:fld>
            <a:endParaRPr kumimoji="1" lang="ja-JP" altLang="en-US"/>
          </a:p>
        </p:txBody>
      </p:sp>
    </p:spTree>
    <p:extLst>
      <p:ext uri="{BB962C8B-B14F-4D97-AF65-F5344CB8AC3E}">
        <p14:creationId xmlns:p14="http://schemas.microsoft.com/office/powerpoint/2010/main" val="983212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30</a:t>
            </a:fld>
            <a:endParaRPr kumimoji="1" lang="ja-JP" altLang="en-US"/>
          </a:p>
        </p:txBody>
      </p:sp>
    </p:spTree>
    <p:extLst>
      <p:ext uri="{BB962C8B-B14F-4D97-AF65-F5344CB8AC3E}">
        <p14:creationId xmlns:p14="http://schemas.microsoft.com/office/powerpoint/2010/main" val="3454587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31</a:t>
            </a:fld>
            <a:endParaRPr kumimoji="1" lang="ja-JP" altLang="en-US"/>
          </a:p>
        </p:txBody>
      </p:sp>
    </p:spTree>
    <p:extLst>
      <p:ext uri="{BB962C8B-B14F-4D97-AF65-F5344CB8AC3E}">
        <p14:creationId xmlns:p14="http://schemas.microsoft.com/office/powerpoint/2010/main" val="2445782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32</a:t>
            </a:fld>
            <a:endParaRPr kumimoji="1" lang="ja-JP" altLang="en-US"/>
          </a:p>
        </p:txBody>
      </p:sp>
    </p:spTree>
    <p:extLst>
      <p:ext uri="{BB962C8B-B14F-4D97-AF65-F5344CB8AC3E}">
        <p14:creationId xmlns:p14="http://schemas.microsoft.com/office/powerpoint/2010/main" val="1431479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33</a:t>
            </a:fld>
            <a:endParaRPr kumimoji="1" lang="ja-JP" altLang="en-US"/>
          </a:p>
        </p:txBody>
      </p:sp>
    </p:spTree>
    <p:extLst>
      <p:ext uri="{BB962C8B-B14F-4D97-AF65-F5344CB8AC3E}">
        <p14:creationId xmlns:p14="http://schemas.microsoft.com/office/powerpoint/2010/main" val="224745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34</a:t>
            </a:fld>
            <a:endParaRPr kumimoji="1" lang="ja-JP" altLang="en-US"/>
          </a:p>
        </p:txBody>
      </p:sp>
    </p:spTree>
    <p:extLst>
      <p:ext uri="{BB962C8B-B14F-4D97-AF65-F5344CB8AC3E}">
        <p14:creationId xmlns:p14="http://schemas.microsoft.com/office/powerpoint/2010/main" val="3880702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35</a:t>
            </a:fld>
            <a:endParaRPr kumimoji="1" lang="ja-JP" altLang="en-US"/>
          </a:p>
        </p:txBody>
      </p:sp>
    </p:spTree>
    <p:extLst>
      <p:ext uri="{BB962C8B-B14F-4D97-AF65-F5344CB8AC3E}">
        <p14:creationId xmlns:p14="http://schemas.microsoft.com/office/powerpoint/2010/main" val="3340631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36</a:t>
            </a:fld>
            <a:endParaRPr kumimoji="1" lang="ja-JP" altLang="en-US"/>
          </a:p>
        </p:txBody>
      </p:sp>
    </p:spTree>
    <p:extLst>
      <p:ext uri="{BB962C8B-B14F-4D97-AF65-F5344CB8AC3E}">
        <p14:creationId xmlns:p14="http://schemas.microsoft.com/office/powerpoint/2010/main" val="2274926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725371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076515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424973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a:t>
            </a:fld>
            <a:endParaRPr kumimoji="1" lang="ja-JP" altLang="en-US"/>
          </a:p>
        </p:txBody>
      </p:sp>
    </p:spTree>
    <p:extLst>
      <p:ext uri="{BB962C8B-B14F-4D97-AF65-F5344CB8AC3E}">
        <p14:creationId xmlns:p14="http://schemas.microsoft.com/office/powerpoint/2010/main" val="2284827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516061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41</a:t>
            </a:fld>
            <a:endParaRPr kumimoji="1" lang="ja-JP" altLang="en-US"/>
          </a:p>
        </p:txBody>
      </p:sp>
    </p:spTree>
    <p:extLst>
      <p:ext uri="{BB962C8B-B14F-4D97-AF65-F5344CB8AC3E}">
        <p14:creationId xmlns:p14="http://schemas.microsoft.com/office/powerpoint/2010/main" val="1213717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42</a:t>
            </a:fld>
            <a:endParaRPr kumimoji="1" lang="ja-JP" altLang="en-US"/>
          </a:p>
        </p:txBody>
      </p:sp>
    </p:spTree>
    <p:extLst>
      <p:ext uri="{BB962C8B-B14F-4D97-AF65-F5344CB8AC3E}">
        <p14:creationId xmlns:p14="http://schemas.microsoft.com/office/powerpoint/2010/main" val="102427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43</a:t>
            </a:fld>
            <a:endParaRPr kumimoji="1" lang="ja-JP" altLang="en-US"/>
          </a:p>
        </p:txBody>
      </p:sp>
    </p:spTree>
    <p:extLst>
      <p:ext uri="{BB962C8B-B14F-4D97-AF65-F5344CB8AC3E}">
        <p14:creationId xmlns:p14="http://schemas.microsoft.com/office/powerpoint/2010/main" val="2965729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44</a:t>
            </a:fld>
            <a:endParaRPr kumimoji="1" lang="ja-JP" altLang="en-US"/>
          </a:p>
        </p:txBody>
      </p:sp>
    </p:spTree>
    <p:extLst>
      <p:ext uri="{BB962C8B-B14F-4D97-AF65-F5344CB8AC3E}">
        <p14:creationId xmlns:p14="http://schemas.microsoft.com/office/powerpoint/2010/main" val="29595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45</a:t>
            </a:fld>
            <a:endParaRPr kumimoji="1" lang="ja-JP" altLang="en-US"/>
          </a:p>
        </p:txBody>
      </p:sp>
    </p:spTree>
    <p:extLst>
      <p:ext uri="{BB962C8B-B14F-4D97-AF65-F5344CB8AC3E}">
        <p14:creationId xmlns:p14="http://schemas.microsoft.com/office/powerpoint/2010/main" val="4226013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720978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2994769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859983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49</a:t>
            </a:fld>
            <a:endParaRPr kumimoji="1" lang="ja-JP" altLang="en-US"/>
          </a:p>
        </p:txBody>
      </p:sp>
    </p:spTree>
    <p:extLst>
      <p:ext uri="{BB962C8B-B14F-4D97-AF65-F5344CB8AC3E}">
        <p14:creationId xmlns:p14="http://schemas.microsoft.com/office/powerpoint/2010/main" val="210413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5</a:t>
            </a:fld>
            <a:endParaRPr kumimoji="1" lang="ja-JP" altLang="en-US"/>
          </a:p>
        </p:txBody>
      </p:sp>
    </p:spTree>
    <p:extLst>
      <p:ext uri="{BB962C8B-B14F-4D97-AF65-F5344CB8AC3E}">
        <p14:creationId xmlns:p14="http://schemas.microsoft.com/office/powerpoint/2010/main" val="759981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318561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6</a:t>
            </a:fld>
            <a:endParaRPr kumimoji="1" lang="ja-JP" altLang="en-US"/>
          </a:p>
        </p:txBody>
      </p:sp>
    </p:spTree>
    <p:extLst>
      <p:ext uri="{BB962C8B-B14F-4D97-AF65-F5344CB8AC3E}">
        <p14:creationId xmlns:p14="http://schemas.microsoft.com/office/powerpoint/2010/main" val="5256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7</a:t>
            </a:fld>
            <a:endParaRPr kumimoji="1" lang="ja-JP" altLang="en-US"/>
          </a:p>
        </p:txBody>
      </p:sp>
    </p:spTree>
    <p:extLst>
      <p:ext uri="{BB962C8B-B14F-4D97-AF65-F5344CB8AC3E}">
        <p14:creationId xmlns:p14="http://schemas.microsoft.com/office/powerpoint/2010/main" val="7809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8</a:t>
            </a:fld>
            <a:endParaRPr kumimoji="1" lang="ja-JP" altLang="en-US"/>
          </a:p>
        </p:txBody>
      </p:sp>
    </p:spTree>
    <p:extLst>
      <p:ext uri="{BB962C8B-B14F-4D97-AF65-F5344CB8AC3E}">
        <p14:creationId xmlns:p14="http://schemas.microsoft.com/office/powerpoint/2010/main" val="14804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16153F-CEFE-41B6-B020-23C33D4BAEAE}" type="slidenum">
              <a:rPr kumimoji="1" lang="ja-JP" altLang="en-US" smtClean="0"/>
              <a:t>9</a:t>
            </a:fld>
            <a:endParaRPr kumimoji="1" lang="ja-JP" altLang="en-US"/>
          </a:p>
        </p:txBody>
      </p:sp>
    </p:spTree>
    <p:extLst>
      <p:ext uri="{BB962C8B-B14F-4D97-AF65-F5344CB8AC3E}">
        <p14:creationId xmlns:p14="http://schemas.microsoft.com/office/powerpoint/2010/main" val="364340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D05E40-9DC4-4907-8215-A37F02A4A545}" type="slidenum">
              <a:rPr lang="en-US" altLang="ja-JP"/>
              <a:pPr>
                <a:defRPr/>
              </a:pPr>
              <a:t>‹#›</a:t>
            </a:fld>
            <a:endParaRPr lang="en-US" altLang="ja-JP"/>
          </a:p>
        </p:txBody>
      </p:sp>
    </p:spTree>
    <p:extLst>
      <p:ext uri="{BB962C8B-B14F-4D97-AF65-F5344CB8AC3E}">
        <p14:creationId xmlns:p14="http://schemas.microsoft.com/office/powerpoint/2010/main" val="255287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E276058-21FC-4F54-8F8A-E3EE59697696}" type="slidenum">
              <a:rPr lang="en-US" altLang="ja-JP"/>
              <a:pPr>
                <a:defRPr/>
              </a:pPr>
              <a:t>‹#›</a:t>
            </a:fld>
            <a:endParaRPr lang="en-US" altLang="ja-JP"/>
          </a:p>
        </p:txBody>
      </p:sp>
    </p:spTree>
    <p:extLst>
      <p:ext uri="{BB962C8B-B14F-4D97-AF65-F5344CB8AC3E}">
        <p14:creationId xmlns:p14="http://schemas.microsoft.com/office/powerpoint/2010/main" val="242450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D635CC4-FE9C-4410-86DA-38AC80C49B1E}" type="slidenum">
              <a:rPr lang="en-US" altLang="ja-JP"/>
              <a:pPr>
                <a:defRPr/>
              </a:pPr>
              <a:t>‹#›</a:t>
            </a:fld>
            <a:endParaRPr lang="en-US" altLang="ja-JP"/>
          </a:p>
        </p:txBody>
      </p:sp>
    </p:spTree>
    <p:extLst>
      <p:ext uri="{BB962C8B-B14F-4D97-AF65-F5344CB8AC3E}">
        <p14:creationId xmlns:p14="http://schemas.microsoft.com/office/powerpoint/2010/main" val="389436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F64B0B-67F9-4733-93FF-A0D63A2DD638}" type="slidenum">
              <a:rPr lang="en-US" altLang="ja-JP"/>
              <a:pPr>
                <a:defRPr/>
              </a:pPr>
              <a:t>‹#›</a:t>
            </a:fld>
            <a:endParaRPr lang="en-US" altLang="ja-JP"/>
          </a:p>
        </p:txBody>
      </p:sp>
    </p:spTree>
    <p:extLst>
      <p:ext uri="{BB962C8B-B14F-4D97-AF65-F5344CB8AC3E}">
        <p14:creationId xmlns:p14="http://schemas.microsoft.com/office/powerpoint/2010/main" val="315603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670525-ED58-46A1-B72B-1949A0A08D1D}" type="slidenum">
              <a:rPr lang="en-US" altLang="ja-JP"/>
              <a:pPr>
                <a:defRPr/>
              </a:pPr>
              <a:t>‹#›</a:t>
            </a:fld>
            <a:endParaRPr lang="en-US" altLang="ja-JP"/>
          </a:p>
        </p:txBody>
      </p:sp>
    </p:spTree>
    <p:extLst>
      <p:ext uri="{BB962C8B-B14F-4D97-AF65-F5344CB8AC3E}">
        <p14:creationId xmlns:p14="http://schemas.microsoft.com/office/powerpoint/2010/main" val="176120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C2F789-857F-4E7C-A6BA-68361C771A2E}" type="slidenum">
              <a:rPr lang="en-US" altLang="ja-JP"/>
              <a:pPr>
                <a:defRPr/>
              </a:pPr>
              <a:t>‹#›</a:t>
            </a:fld>
            <a:endParaRPr lang="en-US" altLang="ja-JP"/>
          </a:p>
        </p:txBody>
      </p:sp>
    </p:spTree>
    <p:extLst>
      <p:ext uri="{BB962C8B-B14F-4D97-AF65-F5344CB8AC3E}">
        <p14:creationId xmlns:p14="http://schemas.microsoft.com/office/powerpoint/2010/main" val="322160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B6BF5F5-A427-4E72-9B5A-A0800587A4F3}" type="slidenum">
              <a:rPr lang="en-US" altLang="ja-JP"/>
              <a:pPr>
                <a:defRPr/>
              </a:pPr>
              <a:t>‹#›</a:t>
            </a:fld>
            <a:endParaRPr lang="en-US" altLang="ja-JP"/>
          </a:p>
        </p:txBody>
      </p:sp>
    </p:spTree>
    <p:extLst>
      <p:ext uri="{BB962C8B-B14F-4D97-AF65-F5344CB8AC3E}">
        <p14:creationId xmlns:p14="http://schemas.microsoft.com/office/powerpoint/2010/main" val="22435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EC089BD-1DDC-4E8A-ADE6-434F55D5D7CA}" type="slidenum">
              <a:rPr lang="en-US" altLang="ja-JP"/>
              <a:pPr>
                <a:defRPr/>
              </a:pPr>
              <a:t>‹#›</a:t>
            </a:fld>
            <a:endParaRPr lang="en-US" altLang="ja-JP"/>
          </a:p>
        </p:txBody>
      </p:sp>
    </p:spTree>
    <p:extLst>
      <p:ext uri="{BB962C8B-B14F-4D97-AF65-F5344CB8AC3E}">
        <p14:creationId xmlns:p14="http://schemas.microsoft.com/office/powerpoint/2010/main" val="169575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1A215B1-C841-482D-A41C-FB6DF9A6AAF5}" type="slidenum">
              <a:rPr lang="en-US" altLang="ja-JP"/>
              <a:pPr>
                <a:defRPr/>
              </a:pPr>
              <a:t>‹#›</a:t>
            </a:fld>
            <a:endParaRPr lang="en-US" altLang="ja-JP"/>
          </a:p>
        </p:txBody>
      </p:sp>
    </p:spTree>
    <p:extLst>
      <p:ext uri="{BB962C8B-B14F-4D97-AF65-F5344CB8AC3E}">
        <p14:creationId xmlns:p14="http://schemas.microsoft.com/office/powerpoint/2010/main" val="238026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05662A5-1B67-4B31-949D-00DF1B79BC29}" type="slidenum">
              <a:rPr lang="en-US" altLang="ja-JP"/>
              <a:pPr>
                <a:defRPr/>
              </a:pPr>
              <a:t>‹#›</a:t>
            </a:fld>
            <a:endParaRPr lang="en-US" altLang="ja-JP"/>
          </a:p>
        </p:txBody>
      </p:sp>
    </p:spTree>
    <p:extLst>
      <p:ext uri="{BB962C8B-B14F-4D97-AF65-F5344CB8AC3E}">
        <p14:creationId xmlns:p14="http://schemas.microsoft.com/office/powerpoint/2010/main" val="8037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8E14B98-88D5-4CD4-8B21-E4A165EE1AE8}" type="slidenum">
              <a:rPr lang="en-US" altLang="ja-JP"/>
              <a:pPr>
                <a:defRPr/>
              </a:pPr>
              <a:t>‹#›</a:t>
            </a:fld>
            <a:endParaRPr lang="en-US" altLang="ja-JP"/>
          </a:p>
        </p:txBody>
      </p:sp>
    </p:spTree>
    <p:extLst>
      <p:ext uri="{BB962C8B-B14F-4D97-AF65-F5344CB8AC3E}">
        <p14:creationId xmlns:p14="http://schemas.microsoft.com/office/powerpoint/2010/main" val="390731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2D81A32-84F8-4ED3-8850-CCB84485FF9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096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eaLnBrk="1" hangingPunct="1"/>
            <a:r>
              <a:rPr lang="ja-JP" altLang="en-US" dirty="0" smtClean="0">
                <a:solidFill>
                  <a:schemeClr val="bg1"/>
                </a:solidFill>
                <a:latin typeface="ＭＳ Ｐゴシック" panose="020B0600070205080204" pitchFamily="50" charset="-128"/>
              </a:rPr>
              <a:t>　　　 （別添１）</a:t>
            </a:r>
            <a:r>
              <a:rPr lang="ja-JP" altLang="en-US" sz="2800" dirty="0" smtClean="0">
                <a:solidFill>
                  <a:schemeClr val="bg1"/>
                </a:solidFill>
                <a:latin typeface="ＭＳ Ｐゴシック" panose="020B0600070205080204" pitchFamily="50" charset="-128"/>
              </a:rPr>
              <a:t>高齢者</a:t>
            </a:r>
            <a:r>
              <a:rPr lang="ja-JP" altLang="en-US" sz="2800" dirty="0">
                <a:solidFill>
                  <a:schemeClr val="bg1"/>
                </a:solidFill>
                <a:latin typeface="ＭＳ Ｐゴシック" panose="020B0600070205080204" pitchFamily="50" charset="-128"/>
              </a:rPr>
              <a:t>住まい入居者の給付状況について</a:t>
            </a:r>
          </a:p>
        </p:txBody>
      </p:sp>
      <p:sp>
        <p:nvSpPr>
          <p:cNvPr id="2055" name="AutoShape 32"/>
          <p:cNvSpPr>
            <a:spLocks noChangeArrowheads="1"/>
          </p:cNvSpPr>
          <p:nvPr/>
        </p:nvSpPr>
        <p:spPr bwMode="auto">
          <a:xfrm>
            <a:off x="0" y="0"/>
            <a:ext cx="685800" cy="609600"/>
          </a:xfrm>
          <a:prstGeom prst="plus">
            <a:avLst>
              <a:gd name="adj" fmla="val 3489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eaLnBrk="1" hangingPunct="1"/>
            <a:endParaRPr lang="ja-JP" altLang="en-US"/>
          </a:p>
        </p:txBody>
      </p:sp>
      <p:sp>
        <p:nvSpPr>
          <p:cNvPr id="2056" name="AutoShape 33"/>
          <p:cNvSpPr>
            <a:spLocks noChangeArrowheads="1"/>
          </p:cNvSpPr>
          <p:nvPr/>
        </p:nvSpPr>
        <p:spPr bwMode="auto">
          <a:xfrm>
            <a:off x="8458200" y="0"/>
            <a:ext cx="685800" cy="609600"/>
          </a:xfrm>
          <a:prstGeom prst="plus">
            <a:avLst>
              <a:gd name="adj" fmla="val 3489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eaLnBrk="1" hangingPunct="1"/>
            <a:endParaRPr lang="ja-JP" altLang="en-US"/>
          </a:p>
        </p:txBody>
      </p:sp>
      <p:sp>
        <p:nvSpPr>
          <p:cNvPr id="2057" name="AutoShape 34"/>
          <p:cNvSpPr>
            <a:spLocks noChangeArrowheads="1"/>
          </p:cNvSpPr>
          <p:nvPr/>
        </p:nvSpPr>
        <p:spPr bwMode="auto">
          <a:xfrm>
            <a:off x="152400" y="0"/>
            <a:ext cx="685800" cy="609600"/>
          </a:xfrm>
          <a:prstGeom prst="plus">
            <a:avLst>
              <a:gd name="adj" fmla="val 34898"/>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eaLnBrk="1" hangingPunct="1"/>
            <a:endParaRPr lang="ja-JP" altLang="en-US"/>
          </a:p>
        </p:txBody>
      </p:sp>
      <p:sp>
        <p:nvSpPr>
          <p:cNvPr id="2058" name="AutoShape 35"/>
          <p:cNvSpPr>
            <a:spLocks noChangeArrowheads="1"/>
          </p:cNvSpPr>
          <p:nvPr/>
        </p:nvSpPr>
        <p:spPr bwMode="auto">
          <a:xfrm>
            <a:off x="8305800" y="0"/>
            <a:ext cx="685800" cy="609600"/>
          </a:xfrm>
          <a:prstGeom prst="plus">
            <a:avLst>
              <a:gd name="adj" fmla="val 34898"/>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eaLnBrk="1" hangingPunct="1"/>
            <a:endParaRPr lang="ja-JP" altLang="en-US"/>
          </a:p>
        </p:txBody>
      </p:sp>
      <p:sp>
        <p:nvSpPr>
          <p:cNvPr id="21" name="Text Box 26"/>
          <p:cNvSpPr txBox="1">
            <a:spLocks noChangeArrowheads="1"/>
          </p:cNvSpPr>
          <p:nvPr/>
        </p:nvSpPr>
        <p:spPr bwMode="auto">
          <a:xfrm>
            <a:off x="2555776" y="6403767"/>
            <a:ext cx="4032448" cy="40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algn="ctr" eaLnBrk="1" hangingPunct="1">
              <a:spcBef>
                <a:spcPct val="10000"/>
              </a:spcBef>
            </a:pPr>
            <a:r>
              <a:rPr lang="ja-JP" altLang="en-US" sz="1200" b="1" dirty="0">
                <a:latin typeface="+mn-ea"/>
                <a:ea typeface="+mn-ea"/>
              </a:rPr>
              <a:t>２０１８年３月２０日（火）</a:t>
            </a:r>
            <a:endParaRPr lang="en-US" altLang="ja-JP" sz="1200" b="1" dirty="0">
              <a:latin typeface="+mn-ea"/>
              <a:ea typeface="+mn-ea"/>
            </a:endParaRPr>
          </a:p>
          <a:p>
            <a:pPr algn="ctr" eaLnBrk="1" hangingPunct="1">
              <a:spcBef>
                <a:spcPct val="10000"/>
              </a:spcBef>
            </a:pPr>
            <a:r>
              <a:rPr lang="ja-JP" altLang="en-US" sz="1200" b="1" dirty="0">
                <a:latin typeface="+mn-ea"/>
                <a:ea typeface="+mn-ea"/>
              </a:rPr>
              <a:t>株式会社千早ティー・スリー</a:t>
            </a:r>
          </a:p>
        </p:txBody>
      </p:sp>
      <p:sp>
        <p:nvSpPr>
          <p:cNvPr id="15" name="テキスト ボックス 14">
            <a:extLst>
              <a:ext uri="{FF2B5EF4-FFF2-40B4-BE49-F238E27FC236}">
                <a16:creationId xmlns:a16="http://schemas.microsoft.com/office/drawing/2014/main" xmlns="" id="{8C37DCB0-0F88-4F48-8A93-5CA1287CDF7B}"/>
              </a:ext>
            </a:extLst>
          </p:cNvPr>
          <p:cNvSpPr txBox="1">
            <a:spLocks noChangeAspect="1"/>
          </p:cNvSpPr>
          <p:nvPr/>
        </p:nvSpPr>
        <p:spPr>
          <a:xfrm>
            <a:off x="251520" y="793447"/>
            <a:ext cx="8640960" cy="5590310"/>
          </a:xfrm>
          <a:prstGeom prst="roundRect">
            <a:avLst>
              <a:gd name="adj" fmla="val 1745"/>
            </a:avLst>
          </a:prstGeom>
          <a:solidFill>
            <a:schemeClr val="accent1">
              <a:lumMod val="20000"/>
              <a:lumOff val="80000"/>
            </a:schemeClr>
          </a:solidFill>
          <a:ln w="19050">
            <a:solidFill>
              <a:schemeClr val="accent6"/>
            </a:solidFill>
          </a:ln>
        </p:spPr>
        <p:txBody>
          <a:bodyPr wrap="square" rtlCol="0" anchor="t">
            <a:noAutofit/>
          </a:bodyPr>
          <a:lstStyle/>
          <a:p>
            <a:r>
              <a:rPr lang="ja-JP" altLang="en-US" sz="1300" b="1" dirty="0">
                <a:latin typeface="+mn-ea"/>
              </a:rPr>
              <a:t>■住宅型有料老人ホーム及びサービス付き高齢者向け住宅（特定施設の指定なし）（以下「高齢者住まい」という。）</a:t>
            </a:r>
            <a:r>
              <a:rPr lang="ja-JP" altLang="en-US" sz="1300" b="1" dirty="0" smtClean="0">
                <a:latin typeface="+mn-ea"/>
              </a:rPr>
              <a:t>の</a:t>
            </a:r>
            <a:endParaRPr lang="en-US" altLang="ja-JP" sz="1300" b="1" dirty="0" smtClean="0">
              <a:latin typeface="+mn-ea"/>
            </a:endParaRPr>
          </a:p>
          <a:p>
            <a:r>
              <a:rPr lang="ja-JP" altLang="en-US" sz="1300" b="1" dirty="0">
                <a:latin typeface="+mn-ea"/>
              </a:rPr>
              <a:t>　</a:t>
            </a:r>
            <a:r>
              <a:rPr lang="ja-JP" altLang="en-US" sz="1300" b="1" dirty="0" smtClean="0">
                <a:latin typeface="+mn-ea"/>
              </a:rPr>
              <a:t>入居者</a:t>
            </a:r>
            <a:r>
              <a:rPr lang="ja-JP" altLang="en-US" sz="1300" b="1" dirty="0">
                <a:latin typeface="+mn-ea"/>
              </a:rPr>
              <a:t>と、入居者以外と市全体の利用者の給付状況について、以下の処理・集計方法により比較した</a:t>
            </a:r>
            <a:r>
              <a:rPr lang="ja-JP" altLang="en-US" sz="1300" b="1" dirty="0" smtClean="0">
                <a:latin typeface="+mn-ea"/>
              </a:rPr>
              <a:t>。</a:t>
            </a:r>
            <a:endParaRPr lang="en-US" altLang="ja-JP" sz="1300" b="1" dirty="0">
              <a:latin typeface="+mn-ea"/>
            </a:endParaRPr>
          </a:p>
          <a:p>
            <a:pPr>
              <a:spcBef>
                <a:spcPts val="600"/>
              </a:spcBef>
            </a:pPr>
            <a:r>
              <a:rPr lang="ja-JP" altLang="en-US" sz="1300" b="1" dirty="0" smtClean="0">
                <a:latin typeface="+mn-ea"/>
              </a:rPr>
              <a:t>■</a:t>
            </a:r>
            <a:r>
              <a:rPr lang="ja-JP" altLang="en-US" sz="1300" b="1" dirty="0">
                <a:latin typeface="+mn-ea"/>
              </a:rPr>
              <a:t>集計処理における条件等</a:t>
            </a:r>
            <a:endParaRPr lang="en-US" altLang="ja-JP" sz="1300" b="1" dirty="0">
              <a:latin typeface="+mn-ea"/>
            </a:endParaRPr>
          </a:p>
          <a:p>
            <a:r>
              <a:rPr lang="ja-JP" altLang="en-US" sz="1300" b="1" dirty="0">
                <a:latin typeface="+mn-ea"/>
              </a:rPr>
              <a:t>　１．給付状況分析の対象期間等</a:t>
            </a:r>
          </a:p>
          <a:p>
            <a:r>
              <a:rPr lang="ja-JP" altLang="en-US" sz="1300" b="1" dirty="0">
                <a:latin typeface="+mn-ea"/>
              </a:rPr>
              <a:t>　　　　・</a:t>
            </a:r>
            <a:r>
              <a:rPr lang="en-US" altLang="ja-JP" sz="1300" b="1" dirty="0">
                <a:latin typeface="+mn-ea"/>
              </a:rPr>
              <a:t>2017</a:t>
            </a:r>
            <a:r>
              <a:rPr lang="ja-JP" altLang="en-US" sz="1300" b="1" dirty="0">
                <a:latin typeface="+mn-ea"/>
              </a:rPr>
              <a:t>年</a:t>
            </a:r>
            <a:r>
              <a:rPr lang="en-US" altLang="ja-JP" sz="1300" b="1" dirty="0">
                <a:latin typeface="+mn-ea"/>
              </a:rPr>
              <a:t>10</a:t>
            </a:r>
            <a:r>
              <a:rPr lang="ja-JP" altLang="en-US" sz="1300" b="1" dirty="0">
                <a:latin typeface="+mn-ea"/>
              </a:rPr>
              <a:t>月サービス提供分。</a:t>
            </a:r>
          </a:p>
          <a:p>
            <a:r>
              <a:rPr lang="ja-JP" altLang="en-US" sz="1300" b="1" dirty="0">
                <a:latin typeface="+mn-ea"/>
              </a:rPr>
              <a:t>　　　　・居宅介護支援の利用者（要支援、事業対象者は除外）（以下「居宅サービス利用者」という。）を分析対象。</a:t>
            </a:r>
          </a:p>
          <a:p>
            <a:r>
              <a:rPr lang="ja-JP" altLang="en-US" sz="1300" b="1" dirty="0">
                <a:latin typeface="+mn-ea"/>
              </a:rPr>
              <a:t>　２．分析対象の給付データ</a:t>
            </a:r>
          </a:p>
          <a:p>
            <a:r>
              <a:rPr lang="ja-JP" altLang="en-US" sz="1300" b="1" dirty="0">
                <a:latin typeface="+mn-ea"/>
              </a:rPr>
              <a:t>　　　　・毎月送付される給付実績情報「</a:t>
            </a:r>
            <a:r>
              <a:rPr lang="en-US" altLang="ja-JP" sz="1300" b="1" dirty="0">
                <a:latin typeface="+mn-ea"/>
              </a:rPr>
              <a:t>111</a:t>
            </a:r>
            <a:r>
              <a:rPr lang="ja-JP" altLang="en-US" sz="1300" b="1" dirty="0">
                <a:latin typeface="+mn-ea"/>
              </a:rPr>
              <a:t>」ファイル（同月過誤分ファイル含む）の</a:t>
            </a:r>
            <a:r>
              <a:rPr lang="en-US" altLang="ja-JP" sz="1300" b="1" dirty="0">
                <a:latin typeface="+mn-ea"/>
              </a:rPr>
              <a:t>2017</a:t>
            </a:r>
            <a:r>
              <a:rPr lang="ja-JP" altLang="en-US" sz="1300" b="1" dirty="0">
                <a:latin typeface="+mn-ea"/>
              </a:rPr>
              <a:t>年</a:t>
            </a:r>
            <a:r>
              <a:rPr lang="en-US" altLang="ja-JP" sz="1300" b="1" dirty="0">
                <a:latin typeface="+mn-ea"/>
              </a:rPr>
              <a:t>11</a:t>
            </a:r>
            <a:r>
              <a:rPr lang="ja-JP" altLang="en-US" sz="1300" b="1" dirty="0">
                <a:latin typeface="+mn-ea"/>
              </a:rPr>
              <a:t>月審査分</a:t>
            </a:r>
            <a:r>
              <a:rPr lang="ja-JP" altLang="en-US" sz="1300" b="1" dirty="0" smtClean="0">
                <a:latin typeface="+mn-ea"/>
              </a:rPr>
              <a:t>～</a:t>
            </a:r>
            <a:endParaRPr lang="en-US" altLang="ja-JP" sz="1300" b="1" dirty="0" smtClean="0">
              <a:latin typeface="+mn-ea"/>
            </a:endParaRPr>
          </a:p>
          <a:p>
            <a:r>
              <a:rPr lang="ja-JP" altLang="en-US" sz="1300" b="1" dirty="0">
                <a:latin typeface="+mn-ea"/>
              </a:rPr>
              <a:t>　</a:t>
            </a:r>
            <a:r>
              <a:rPr lang="ja-JP" altLang="en-US" sz="1300" b="1" dirty="0" smtClean="0">
                <a:latin typeface="+mn-ea"/>
              </a:rPr>
              <a:t>　　　　</a:t>
            </a:r>
            <a:r>
              <a:rPr lang="en-US" altLang="ja-JP" sz="1300" b="1" dirty="0" smtClean="0">
                <a:latin typeface="+mn-ea"/>
              </a:rPr>
              <a:t>2017</a:t>
            </a:r>
            <a:r>
              <a:rPr lang="ja-JP" altLang="en-US" sz="1300" b="1" dirty="0">
                <a:latin typeface="+mn-ea"/>
              </a:rPr>
              <a:t>年</a:t>
            </a:r>
            <a:r>
              <a:rPr lang="en-US" altLang="ja-JP" sz="1300" b="1" dirty="0">
                <a:latin typeface="+mn-ea"/>
              </a:rPr>
              <a:t>12</a:t>
            </a:r>
            <a:r>
              <a:rPr lang="ja-JP" altLang="en-US" sz="1300" b="1" dirty="0">
                <a:latin typeface="+mn-ea"/>
              </a:rPr>
              <a:t>月審査分まで）。</a:t>
            </a:r>
          </a:p>
          <a:p>
            <a:r>
              <a:rPr lang="ja-JP" altLang="en-US" sz="1300" b="1" dirty="0">
                <a:latin typeface="+mn-ea"/>
              </a:rPr>
              <a:t>　　　　・月遅れ請求があるため、</a:t>
            </a:r>
            <a:r>
              <a:rPr lang="en-US" altLang="ja-JP" sz="1300" b="1" dirty="0">
                <a:latin typeface="+mn-ea"/>
              </a:rPr>
              <a:t>2017</a:t>
            </a:r>
            <a:r>
              <a:rPr lang="ja-JP" altLang="en-US" sz="1300" b="1" dirty="0">
                <a:latin typeface="+mn-ea"/>
              </a:rPr>
              <a:t>年</a:t>
            </a:r>
            <a:r>
              <a:rPr lang="en-US" altLang="ja-JP" sz="1300" b="1" dirty="0">
                <a:latin typeface="+mn-ea"/>
              </a:rPr>
              <a:t>12</a:t>
            </a:r>
            <a:r>
              <a:rPr lang="ja-JP" altLang="en-US" sz="1300" b="1" dirty="0">
                <a:latin typeface="+mn-ea"/>
              </a:rPr>
              <a:t>月審査分の給付データまでを分析対象。</a:t>
            </a:r>
          </a:p>
          <a:p>
            <a:r>
              <a:rPr lang="ja-JP" altLang="en-US" sz="1300" b="1" dirty="0">
                <a:latin typeface="+mn-ea"/>
              </a:rPr>
              <a:t>　３．分析対象の認定データ</a:t>
            </a:r>
          </a:p>
          <a:p>
            <a:r>
              <a:rPr lang="ja-JP" altLang="en-US" sz="1300" b="1" dirty="0">
                <a:latin typeface="+mn-ea"/>
              </a:rPr>
              <a:t>　　　　・「認定ソフト</a:t>
            </a:r>
            <a:r>
              <a:rPr lang="en-US" altLang="ja-JP" sz="1300" b="1" dirty="0">
                <a:latin typeface="+mn-ea"/>
              </a:rPr>
              <a:t>2009</a:t>
            </a:r>
            <a:r>
              <a:rPr lang="ja-JP" altLang="en-US" sz="1300" b="1" dirty="0">
                <a:latin typeface="+mn-ea"/>
              </a:rPr>
              <a:t>」（統合型）で管理されている認定データ。</a:t>
            </a:r>
          </a:p>
          <a:p>
            <a:r>
              <a:rPr lang="ja-JP" altLang="en-US" sz="1300" b="1" dirty="0">
                <a:latin typeface="+mn-ea"/>
              </a:rPr>
              <a:t>　　　　・認定有効期間が</a:t>
            </a:r>
            <a:r>
              <a:rPr lang="en-US" altLang="ja-JP" sz="1300" b="1" dirty="0">
                <a:latin typeface="+mn-ea"/>
              </a:rPr>
              <a:t>24</a:t>
            </a:r>
            <a:r>
              <a:rPr lang="ja-JP" altLang="en-US" sz="1300" b="1" dirty="0">
                <a:latin typeface="+mn-ea"/>
              </a:rPr>
              <a:t>か月の利用者がいるため、</a:t>
            </a:r>
            <a:r>
              <a:rPr lang="en-US" altLang="ja-JP" sz="1300" b="1" dirty="0">
                <a:latin typeface="+mn-ea"/>
              </a:rPr>
              <a:t>2015</a:t>
            </a:r>
            <a:r>
              <a:rPr lang="ja-JP" altLang="en-US" sz="1300" b="1" dirty="0">
                <a:latin typeface="+mn-ea"/>
              </a:rPr>
              <a:t>年</a:t>
            </a:r>
            <a:r>
              <a:rPr lang="en-US" altLang="ja-JP" sz="1300" b="1" dirty="0">
                <a:latin typeface="+mn-ea"/>
              </a:rPr>
              <a:t>1</a:t>
            </a:r>
            <a:r>
              <a:rPr lang="ja-JP" altLang="en-US" sz="1300" b="1" dirty="0">
                <a:latin typeface="+mn-ea"/>
              </a:rPr>
              <a:t>月二次判定日～</a:t>
            </a:r>
            <a:r>
              <a:rPr lang="en-US" altLang="ja-JP" sz="1300" b="1" dirty="0">
                <a:latin typeface="+mn-ea"/>
              </a:rPr>
              <a:t>2017</a:t>
            </a:r>
            <a:r>
              <a:rPr lang="ja-JP" altLang="en-US" sz="1300" b="1" dirty="0">
                <a:latin typeface="+mn-ea"/>
              </a:rPr>
              <a:t>年</a:t>
            </a:r>
            <a:r>
              <a:rPr lang="en-US" altLang="ja-JP" sz="1300" b="1" dirty="0">
                <a:latin typeface="+mn-ea"/>
              </a:rPr>
              <a:t>12</a:t>
            </a:r>
            <a:r>
              <a:rPr lang="ja-JP" altLang="en-US" sz="1300" b="1" dirty="0">
                <a:latin typeface="+mn-ea"/>
              </a:rPr>
              <a:t>月二次判定日までを分析対象。</a:t>
            </a:r>
          </a:p>
          <a:p>
            <a:r>
              <a:rPr lang="ja-JP" altLang="en-US" sz="1300" b="1" dirty="0">
                <a:latin typeface="+mn-ea"/>
              </a:rPr>
              <a:t>　４．高齢者住まい入居者の特定データ</a:t>
            </a:r>
          </a:p>
          <a:p>
            <a:r>
              <a:rPr lang="ja-JP" altLang="en-US" sz="1300" b="1" dirty="0">
                <a:latin typeface="+mn-ea"/>
              </a:rPr>
              <a:t>　　　　・</a:t>
            </a:r>
            <a:r>
              <a:rPr lang="en-US" altLang="ja-JP" sz="1300" b="1" dirty="0">
                <a:latin typeface="+mn-ea"/>
              </a:rPr>
              <a:t>2017</a:t>
            </a:r>
            <a:r>
              <a:rPr lang="ja-JP" altLang="en-US" sz="1300" b="1" dirty="0">
                <a:latin typeface="+mn-ea"/>
              </a:rPr>
              <a:t>年</a:t>
            </a:r>
            <a:r>
              <a:rPr lang="en-US" altLang="ja-JP" sz="1300" b="1" dirty="0">
                <a:latin typeface="+mn-ea"/>
              </a:rPr>
              <a:t>10</a:t>
            </a:r>
            <a:r>
              <a:rPr lang="ja-JP" altLang="en-US" sz="1300" b="1" dirty="0">
                <a:latin typeface="+mn-ea"/>
              </a:rPr>
              <a:t>月末時点で、住所が高齢者住まいごとに特定できた利用者（以下「入居者」という。）データ。</a:t>
            </a:r>
          </a:p>
          <a:p>
            <a:r>
              <a:rPr lang="ja-JP" altLang="en-US" sz="1300" b="1" dirty="0">
                <a:latin typeface="+mn-ea"/>
              </a:rPr>
              <a:t>　５．分析対象の保険者（市）</a:t>
            </a:r>
            <a:endParaRPr lang="en-US" altLang="ja-JP" sz="1300" b="1" dirty="0">
              <a:latin typeface="+mn-ea"/>
            </a:endParaRPr>
          </a:p>
          <a:p>
            <a:r>
              <a:rPr lang="ja-JP" altLang="en-US" sz="1300" b="1" dirty="0">
                <a:latin typeface="+mn-ea"/>
              </a:rPr>
              <a:t>　　　　・「サービス付き高齢者向け住宅等におけるケアプラン点検推進等事業」実施の堺市、茨木市、泉佐野市</a:t>
            </a:r>
            <a:r>
              <a:rPr lang="ja-JP" altLang="en-US" sz="1300" b="1" dirty="0" smtClean="0">
                <a:latin typeface="+mn-ea"/>
              </a:rPr>
              <a:t>、</a:t>
            </a:r>
            <a:endParaRPr lang="en-US" altLang="ja-JP" sz="1300" b="1" dirty="0" smtClean="0">
              <a:latin typeface="+mn-ea"/>
            </a:endParaRPr>
          </a:p>
          <a:p>
            <a:r>
              <a:rPr lang="ja-JP" altLang="en-US" sz="1300" b="1" dirty="0">
                <a:latin typeface="+mn-ea"/>
              </a:rPr>
              <a:t>　</a:t>
            </a:r>
            <a:r>
              <a:rPr lang="ja-JP" altLang="en-US" sz="1300" b="1" dirty="0" smtClean="0">
                <a:latin typeface="+mn-ea"/>
              </a:rPr>
              <a:t>　　　　泉南市</a:t>
            </a:r>
            <a:r>
              <a:rPr lang="ja-JP" altLang="en-US" sz="1300" b="1" dirty="0">
                <a:latin typeface="+mn-ea"/>
              </a:rPr>
              <a:t>の</a:t>
            </a:r>
            <a:r>
              <a:rPr lang="en-US" altLang="ja-JP" sz="1300" b="1" dirty="0">
                <a:latin typeface="+mn-ea"/>
              </a:rPr>
              <a:t>4</a:t>
            </a:r>
            <a:r>
              <a:rPr lang="ja-JP" altLang="en-US" sz="1300" b="1" dirty="0">
                <a:latin typeface="+mn-ea"/>
              </a:rPr>
              <a:t>市。</a:t>
            </a:r>
            <a:endParaRPr lang="en-US" altLang="ja-JP" sz="1300" b="1" dirty="0">
              <a:latin typeface="+mn-ea"/>
            </a:endParaRPr>
          </a:p>
          <a:p>
            <a:r>
              <a:rPr lang="ja-JP" altLang="en-US" sz="1300" b="1" dirty="0">
                <a:latin typeface="+mn-ea"/>
              </a:rPr>
              <a:t>　６．高齢者住まい数及び利用者数等</a:t>
            </a:r>
            <a:endParaRPr lang="en-US" altLang="ja-JP" sz="1300" b="1" dirty="0">
              <a:latin typeface="+mn-ea"/>
            </a:endParaRPr>
          </a:p>
        </p:txBody>
      </p:sp>
      <p:pic>
        <p:nvPicPr>
          <p:cNvPr id="2" name="図 1">
            <a:extLst>
              <a:ext uri="{FF2B5EF4-FFF2-40B4-BE49-F238E27FC236}">
                <a16:creationId xmlns:a16="http://schemas.microsoft.com/office/drawing/2014/main" xmlns="" id="{A7DCBD5B-4827-498C-9432-FB23C7F88E0F}"/>
              </a:ext>
            </a:extLst>
          </p:cNvPr>
          <p:cNvPicPr>
            <a:picLocks noChangeAspect="1"/>
          </p:cNvPicPr>
          <p:nvPr/>
        </p:nvPicPr>
        <p:blipFill>
          <a:blip r:embed="rId3"/>
          <a:stretch>
            <a:fillRect/>
          </a:stretch>
        </p:blipFill>
        <p:spPr>
          <a:xfrm>
            <a:off x="539553" y="4941168"/>
            <a:ext cx="8136904" cy="1276454"/>
          </a:xfrm>
          <a:prstGeom prst="rect">
            <a:avLst/>
          </a:prstGeom>
          <a:solidFill>
            <a:schemeClr val="bg1"/>
          </a:solidFill>
          <a:ln w="6350">
            <a:solidFill>
              <a:schemeClr val="tx1"/>
            </a:solidFill>
          </a:ln>
        </p:spPr>
      </p:pic>
      <p:sp>
        <p:nvSpPr>
          <p:cNvPr id="3" name="正方形/長方形 2"/>
          <p:cNvSpPr/>
          <p:nvPr/>
        </p:nvSpPr>
        <p:spPr>
          <a:xfrm>
            <a:off x="8227692" y="137124"/>
            <a:ext cx="842015" cy="420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latin typeface="ＭＳ 明朝" panose="02020609040205080304" pitchFamily="17" charset="-128"/>
              <a:ea typeface="ＭＳ 明朝" panose="02020609040205080304" pitchFamily="17" charset="-128"/>
            </a:endParaRPr>
          </a:p>
          <a:p>
            <a:pPr algn="ctr"/>
            <a:endParaRPr lang="en-US" altLang="ja-JP" sz="1400" dirty="0">
              <a:latin typeface="ＭＳ 明朝" panose="02020609040205080304" pitchFamily="17" charset="-128"/>
              <a:ea typeface="ＭＳ 明朝" panose="02020609040205080304" pitchFamily="17" charset="-128"/>
            </a:endParaRPr>
          </a:p>
          <a:p>
            <a:pPr algn="ctr"/>
            <a:r>
              <a:rPr lang="ja-JP" altLang="en-US" sz="1400" dirty="0" smtClean="0">
                <a:latin typeface="+mj-ea"/>
                <a:ea typeface="+mj-ea"/>
              </a:rPr>
              <a:t>資料</a:t>
            </a:r>
            <a:r>
              <a:rPr lang="en-US" altLang="ja-JP" sz="1400" dirty="0">
                <a:latin typeface="+mj-ea"/>
                <a:ea typeface="+mj-ea"/>
              </a:rPr>
              <a:t>5-2</a:t>
            </a:r>
            <a:endParaRPr lang="ja-JP" altLang="en-US" sz="1400" dirty="0">
              <a:latin typeface="+mj-ea"/>
              <a:ea typeface="+mj-ea"/>
            </a:endParaRPr>
          </a:p>
          <a:p>
            <a:pPr algn="ct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10017" y="33682"/>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２．利用者の心身状態</a:t>
            </a:r>
          </a:p>
          <a:p>
            <a:pPr lvl="1" eaLnBrk="1" hangingPunct="1"/>
            <a:r>
              <a:rPr lang="ja-JP" altLang="en-US" sz="2000" b="1" dirty="0">
                <a:solidFill>
                  <a:schemeClr val="bg1"/>
                </a:solidFill>
                <a:latin typeface="+mj-ea"/>
              </a:rPr>
              <a:t>　　　４）「薬の内服」別の利用者数割合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10</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■認定調査項目の「薬の内服」別をみると、入居者は、入居者以外と比較して「全介助」</a:t>
            </a:r>
            <a:r>
              <a:rPr lang="ja-JP" altLang="en-US" sz="1600" dirty="0" smtClean="0">
                <a:latin typeface="ＭＳ ゴシック" panose="020B0609070205080204" pitchFamily="49" charset="-128"/>
                <a:ea typeface="ＭＳ ゴシック" panose="020B0609070205080204" pitchFamily="49" charset="-128"/>
              </a:rPr>
              <a:t>割合</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が高い。（３０．８％）</a:t>
            </a:r>
            <a:endParaRPr lang="ja-JP" altLang="en-US" sz="16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xmlns="" id="{CB221FE7-7E8D-492F-8182-1F01B6DF41B6}"/>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92495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３．平均明細サービス単位数（区分支給</a:t>
            </a:r>
            <a:r>
              <a:rPr lang="ja-JP" altLang="en-US" sz="2000" b="1" dirty="0" smtClean="0">
                <a:solidFill>
                  <a:srgbClr val="FFFFFF"/>
                </a:solidFill>
                <a:latin typeface="ＭＳ Ｐゴシック"/>
              </a:rPr>
              <a:t>限度額</a:t>
            </a:r>
            <a:r>
              <a:rPr lang="ja-JP" altLang="en-US" sz="2000" b="1" u="sng" dirty="0" smtClean="0">
                <a:solidFill>
                  <a:srgbClr val="FFFFFF"/>
                </a:solidFill>
                <a:latin typeface="ＭＳ Ｐゴシック"/>
              </a:rPr>
              <a:t>対象外を含む</a:t>
            </a:r>
            <a:r>
              <a:rPr lang="ja-JP" altLang="en-US" sz="2000" b="1" dirty="0" smtClean="0">
                <a:solidFill>
                  <a:srgbClr val="FFFFFF"/>
                </a:solidFill>
                <a:latin typeface="ＭＳ Ｐゴシック"/>
              </a:rPr>
              <a:t>。）</a:t>
            </a:r>
            <a:r>
              <a:rPr lang="ja-JP" altLang="en-US" sz="2000" b="1" dirty="0">
                <a:solidFill>
                  <a:srgbClr val="FFFFFF"/>
                </a:solidFill>
                <a:latin typeface="ＭＳ Ｐゴシック"/>
              </a:rPr>
              <a:t>の状況</a:t>
            </a:r>
          </a:p>
          <a:p>
            <a:pPr lvl="1" eaLnBrk="1" hangingPunct="1"/>
            <a:r>
              <a:rPr lang="ja-JP" altLang="en-US" sz="2000" b="1" dirty="0">
                <a:solidFill>
                  <a:srgbClr val="FFFFFF"/>
                </a:solidFill>
                <a:latin typeface="ＭＳ Ｐゴシック"/>
              </a:rPr>
              <a:t>　　　１）要介護度別の平均明細サービス単位数</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11</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■要介護度別の平均明細サービス単位数（区分支給限度額対象外を</a:t>
            </a:r>
            <a:r>
              <a:rPr lang="ja-JP" altLang="en-US" sz="1600" dirty="0" smtClean="0">
                <a:solidFill>
                  <a:srgbClr val="000000"/>
                </a:solidFill>
                <a:latin typeface="ＭＳ ゴシック" panose="020B0609070205080204" pitchFamily="49" charset="-128"/>
                <a:ea typeface="ＭＳ ゴシック" panose="020B0609070205080204" pitchFamily="49" charset="-128"/>
              </a:rPr>
              <a:t>含む。）</a:t>
            </a:r>
            <a:r>
              <a:rPr lang="ja-JP" altLang="en-US" sz="1600" dirty="0">
                <a:solidFill>
                  <a:srgbClr val="000000"/>
                </a:solidFill>
                <a:latin typeface="ＭＳ ゴシック" panose="020B0609070205080204" pitchFamily="49" charset="-128"/>
                <a:ea typeface="ＭＳ ゴシック" panose="020B0609070205080204" pitchFamily="49" charset="-128"/>
              </a:rPr>
              <a:t>をみると</a:t>
            </a:r>
            <a:r>
              <a:rPr lang="ja-JP" altLang="en-US" sz="1600" dirty="0" smtClean="0">
                <a:solidFill>
                  <a:srgbClr val="000000"/>
                </a:solidFill>
                <a:latin typeface="ＭＳ ゴシック" panose="020B0609070205080204" pitchFamily="49" charset="-128"/>
                <a:ea typeface="ＭＳ ゴシック" panose="020B0609070205080204" pitchFamily="49" charset="-128"/>
              </a:rPr>
              <a:t>、入居者</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a:t>
            </a:r>
            <a:r>
              <a:rPr lang="ja-JP" altLang="en-US" sz="1600" dirty="0" smtClean="0">
                <a:solidFill>
                  <a:srgbClr val="000000"/>
                </a:solidFill>
                <a:latin typeface="ＭＳ ゴシック" panose="020B0609070205080204" pitchFamily="49" charset="-128"/>
                <a:ea typeface="ＭＳ ゴシック" panose="020B0609070205080204" pitchFamily="49" charset="-128"/>
              </a:rPr>
              <a:t>は平均</a:t>
            </a:r>
            <a:r>
              <a:rPr lang="en-US" altLang="ja-JP" sz="1600" dirty="0" smtClean="0">
                <a:solidFill>
                  <a:srgbClr val="000000"/>
                </a:solidFill>
                <a:latin typeface="ＭＳ ゴシック" panose="020B0609070205080204" pitchFamily="49" charset="-128"/>
                <a:ea typeface="ＭＳ ゴシック" panose="020B0609070205080204" pitchFamily="49" charset="-128"/>
              </a:rPr>
              <a:t>26,399</a:t>
            </a:r>
            <a:r>
              <a:rPr lang="ja-JP" altLang="en-US" sz="1600" dirty="0" smtClean="0">
                <a:solidFill>
                  <a:srgbClr val="000000"/>
                </a:solidFill>
                <a:latin typeface="ＭＳ ゴシック" panose="020B0609070205080204" pitchFamily="49" charset="-128"/>
                <a:ea typeface="ＭＳ ゴシック" panose="020B0609070205080204" pitchFamily="49" charset="-128"/>
              </a:rPr>
              <a:t>点となっている。</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■平均明細サービス単位数は、</a:t>
            </a:r>
            <a:r>
              <a:rPr lang="ja-JP" altLang="en-US" sz="1600" u="sng" dirty="0">
                <a:solidFill>
                  <a:srgbClr val="000000"/>
                </a:solidFill>
                <a:latin typeface="ＭＳ ゴシック" panose="020B0609070205080204" pitchFamily="49" charset="-128"/>
                <a:ea typeface="ＭＳ ゴシック" panose="020B0609070205080204" pitchFamily="49" charset="-128"/>
              </a:rPr>
              <a:t>区分支給限度額対象サービス以外も対象</a:t>
            </a:r>
            <a:r>
              <a:rPr lang="ja-JP" altLang="en-US" sz="1600" dirty="0">
                <a:solidFill>
                  <a:srgbClr val="000000"/>
                </a:solidFill>
                <a:latin typeface="ＭＳ ゴシック" panose="020B0609070205080204" pitchFamily="49" charset="-128"/>
                <a:ea typeface="ＭＳ ゴシック" panose="020B0609070205080204" pitchFamily="49" charset="-128"/>
              </a:rPr>
              <a:t>として算定。</a:t>
            </a:r>
          </a:p>
        </p:txBody>
      </p:sp>
      <p:sp>
        <p:nvSpPr>
          <p:cNvPr id="8" name="テキスト ボックス 7">
            <a:extLst>
              <a:ext uri="{FF2B5EF4-FFF2-40B4-BE49-F238E27FC236}">
                <a16:creationId xmlns="" xmlns:a16="http://schemas.microsoft.com/office/drawing/2014/main"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pic>
        <p:nvPicPr>
          <p:cNvPr id="10" name="図 9">
            <a:extLst>
              <a:ext uri="{FF2B5EF4-FFF2-40B4-BE49-F238E27FC236}">
                <a16:creationId xmlns="" xmlns:a16="http://schemas.microsoft.com/office/drawing/2014/main" id="{1DFA7C71-60B2-4FA1-A670-7971F331D59B}"/>
              </a:ext>
            </a:extLst>
          </p:cNvPr>
          <p:cNvPicPr>
            <a:picLocks noChangeAspect="1"/>
          </p:cNvPicPr>
          <p:nvPr/>
        </p:nvPicPr>
        <p:blipFill>
          <a:blip r:embed="rId3"/>
          <a:stretch>
            <a:fillRect/>
          </a:stretch>
        </p:blipFill>
        <p:spPr>
          <a:xfrm>
            <a:off x="258706" y="1124744"/>
            <a:ext cx="8626588" cy="4098838"/>
          </a:xfrm>
          <a:prstGeom prst="rect">
            <a:avLst/>
          </a:prstGeom>
        </p:spPr>
      </p:pic>
    </p:spTree>
    <p:extLst>
      <p:ext uri="{BB962C8B-B14F-4D97-AF65-F5344CB8AC3E}">
        <p14:creationId xmlns:p14="http://schemas.microsoft.com/office/powerpoint/2010/main" val="618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３．平均明細サービス単位数（区分支給限度額</a:t>
            </a:r>
            <a:r>
              <a:rPr lang="ja-JP" altLang="en-US" sz="2000" b="1" dirty="0" smtClean="0">
                <a:solidFill>
                  <a:schemeClr val="bg1"/>
                </a:solidFill>
                <a:latin typeface="+mj-ea"/>
              </a:rPr>
              <a:t>対象）</a:t>
            </a:r>
            <a:r>
              <a:rPr lang="ja-JP" altLang="en-US" sz="2000" b="1" dirty="0">
                <a:solidFill>
                  <a:schemeClr val="bg1"/>
                </a:solidFill>
                <a:latin typeface="+mj-ea"/>
              </a:rPr>
              <a:t>の状況</a:t>
            </a:r>
          </a:p>
          <a:p>
            <a:pPr lvl="1" eaLnBrk="1" hangingPunct="1"/>
            <a:r>
              <a:rPr lang="ja-JP" altLang="en-US" sz="2000" b="1" dirty="0">
                <a:solidFill>
                  <a:schemeClr val="bg1"/>
                </a:solidFill>
                <a:latin typeface="+mj-ea"/>
              </a:rPr>
              <a:t>　　　</a:t>
            </a:r>
            <a:r>
              <a:rPr lang="ja-JP" altLang="en-US" sz="2000" b="1" dirty="0" smtClean="0">
                <a:solidFill>
                  <a:schemeClr val="bg1"/>
                </a:solidFill>
                <a:latin typeface="+mj-ea"/>
              </a:rPr>
              <a:t>２）</a:t>
            </a:r>
            <a:r>
              <a:rPr lang="ja-JP" altLang="en-US" sz="2000" b="1" dirty="0">
                <a:solidFill>
                  <a:schemeClr val="bg1"/>
                </a:solidFill>
                <a:latin typeface="+mj-ea"/>
              </a:rPr>
              <a:t>要介護度別の平均明細サービス単位数</a:t>
            </a:r>
            <a:r>
              <a:rPr lang="ja-JP" altLang="en-US" sz="2000" b="1" dirty="0" smtClean="0">
                <a:solidFill>
                  <a:schemeClr val="bg1"/>
                </a:solidFill>
                <a:latin typeface="+mj-ea"/>
              </a:rPr>
              <a:t>（</a:t>
            </a:r>
            <a:r>
              <a:rPr lang="en-US" altLang="ja-JP" sz="2000" b="1" dirty="0" smtClean="0">
                <a:solidFill>
                  <a:schemeClr val="bg1"/>
                </a:solidFill>
                <a:latin typeface="+mj-ea"/>
              </a:rPr>
              <a:t>『</a:t>
            </a:r>
            <a:r>
              <a:rPr lang="ja-JP" altLang="en-US" sz="2000" b="1" dirty="0" smtClean="0">
                <a:solidFill>
                  <a:schemeClr val="bg1"/>
                </a:solidFill>
                <a:latin typeface="+mj-ea"/>
              </a:rPr>
              <a:t>区分</a:t>
            </a:r>
            <a:r>
              <a:rPr lang="ja-JP" altLang="en-US" sz="2000" b="1" dirty="0">
                <a:solidFill>
                  <a:schemeClr val="bg1"/>
                </a:solidFill>
                <a:latin typeface="+mj-ea"/>
              </a:rPr>
              <a:t>支給限度</a:t>
            </a:r>
            <a:r>
              <a:rPr lang="ja-JP" altLang="en-US" sz="2000" b="1" dirty="0" smtClean="0">
                <a:solidFill>
                  <a:schemeClr val="bg1"/>
                </a:solidFill>
                <a:latin typeface="+mj-ea"/>
              </a:rPr>
              <a:t>額対象</a:t>
            </a:r>
            <a:r>
              <a:rPr lang="en-US" altLang="ja-JP" sz="2000" b="1" dirty="0" smtClean="0">
                <a:solidFill>
                  <a:schemeClr val="bg1"/>
                </a:solidFill>
                <a:latin typeface="+mj-ea"/>
              </a:rPr>
              <a:t>』</a:t>
            </a:r>
            <a:r>
              <a:rPr lang="ja-JP" altLang="en-US" sz="2000" b="1" dirty="0" smtClean="0">
                <a:solidFill>
                  <a:schemeClr val="bg1"/>
                </a:solidFill>
                <a:latin typeface="+mj-ea"/>
              </a:rPr>
              <a:t>のみ）</a:t>
            </a:r>
            <a:endParaRPr lang="ja-JP" altLang="en-US"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12</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■要介護度別の平均明細サービス単位数（区分支給限度額対象）をみると、</a:t>
            </a:r>
            <a:r>
              <a:rPr lang="ja-JP" altLang="en-US" sz="1600" dirty="0" smtClean="0">
                <a:latin typeface="ＭＳ ゴシック" panose="020B0609070205080204" pitchFamily="49" charset="-128"/>
                <a:ea typeface="ＭＳ ゴシック" panose="020B0609070205080204" pitchFamily="49" charset="-128"/>
              </a:rPr>
              <a:t>入居者は</a:t>
            </a:r>
            <a:r>
              <a:rPr lang="en-US" altLang="ja-JP" sz="1600" dirty="0" smtClean="0">
                <a:latin typeface="ＭＳ ゴシック" panose="020B0609070205080204" pitchFamily="49" charset="-128"/>
                <a:ea typeface="ＭＳ ゴシック" panose="020B0609070205080204" pitchFamily="49" charset="-128"/>
              </a:rPr>
              <a:t>21,132</a:t>
            </a:r>
            <a:r>
              <a:rPr lang="ja-JP" altLang="en-US" sz="1600" dirty="0" smtClean="0">
                <a:latin typeface="ＭＳ ゴシック" panose="020B0609070205080204" pitchFamily="49" charset="-128"/>
                <a:ea typeface="ＭＳ ゴシック" panose="020B0609070205080204" pitchFamily="49" charset="-128"/>
              </a:rPr>
              <a:t>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に下がっている。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■平均明細サービス単位数は、</a:t>
            </a:r>
            <a:r>
              <a:rPr lang="ja-JP" altLang="en-US" sz="1600" u="sng" dirty="0">
                <a:latin typeface="ＭＳ ゴシック" panose="020B0609070205080204" pitchFamily="49" charset="-128"/>
                <a:ea typeface="ＭＳ ゴシック" panose="020B0609070205080204" pitchFamily="49" charset="-128"/>
              </a:rPr>
              <a:t>区分支給限度額対象サービスのみを対象</a:t>
            </a:r>
            <a:r>
              <a:rPr lang="ja-JP" altLang="en-US" sz="1600" dirty="0">
                <a:latin typeface="ＭＳ ゴシック" panose="020B0609070205080204" pitchFamily="49" charset="-128"/>
                <a:ea typeface="ＭＳ ゴシック" panose="020B0609070205080204" pitchFamily="49" charset="-128"/>
              </a:rPr>
              <a:t>とし、居宅療養</a:t>
            </a:r>
            <a:r>
              <a:rPr lang="ja-JP" altLang="en-US" sz="1600" dirty="0" smtClean="0">
                <a:latin typeface="ＭＳ ゴシック" panose="020B0609070205080204" pitchFamily="49" charset="-128"/>
                <a:ea typeface="ＭＳ ゴシック" panose="020B0609070205080204" pitchFamily="49" charset="-128"/>
              </a:rPr>
              <a:t>管理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指導</a:t>
            </a:r>
            <a:r>
              <a:rPr lang="ja-JP" altLang="en-US" sz="1600" dirty="0">
                <a:latin typeface="ＭＳ ゴシック" panose="020B0609070205080204" pitchFamily="49" charset="-128"/>
                <a:ea typeface="ＭＳ ゴシック" panose="020B0609070205080204" pitchFamily="49" charset="-128"/>
              </a:rPr>
              <a:t>等の限度額対象外サービス種類や、介護職員処遇改善加算、ターミナルケア加算等</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限度</a:t>
            </a:r>
            <a:r>
              <a:rPr lang="ja-JP" altLang="en-US" sz="1600" dirty="0">
                <a:latin typeface="ＭＳ ゴシック" panose="020B0609070205080204" pitchFamily="49" charset="-128"/>
                <a:ea typeface="ＭＳ ゴシック" panose="020B0609070205080204" pitchFamily="49" charset="-128"/>
              </a:rPr>
              <a:t>額対象外サービス内容を対象外として算定。以降同様。</a:t>
            </a:r>
          </a:p>
        </p:txBody>
      </p:sp>
      <p:pic>
        <p:nvPicPr>
          <p:cNvPr id="2" name="図 1">
            <a:extLst>
              <a:ext uri="{FF2B5EF4-FFF2-40B4-BE49-F238E27FC236}">
                <a16:creationId xmlns:a16="http://schemas.microsoft.com/office/drawing/2014/main" xmlns="" id="{7C909C45-2A56-40AB-B54F-8704B0D5AFC2}"/>
              </a:ext>
            </a:extLst>
          </p:cNvPr>
          <p:cNvPicPr>
            <a:picLocks noChangeAspect="1"/>
          </p:cNvPicPr>
          <p:nvPr/>
        </p:nvPicPr>
        <p:blipFill>
          <a:blip r:embed="rId3"/>
          <a:stretch>
            <a:fillRect/>
          </a:stretch>
        </p:blipFill>
        <p:spPr>
          <a:xfrm>
            <a:off x="251520" y="1124744"/>
            <a:ext cx="8657070" cy="4078577"/>
          </a:xfrm>
          <a:prstGeom prst="rect">
            <a:avLst/>
          </a:prstGeom>
        </p:spPr>
      </p:pic>
      <p:sp>
        <p:nvSpPr>
          <p:cNvPr id="8" name="テキスト ボックス 7">
            <a:extLst>
              <a:ext uri="{FF2B5EF4-FFF2-40B4-BE49-F238E27FC236}">
                <a16:creationId xmlns:a16="http://schemas.microsoft.com/office/drawing/2014/main" xmlns=""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304219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３．平均明細サービス単位数（区分支給限度額対象）の状況</a:t>
            </a:r>
          </a:p>
          <a:p>
            <a:pPr lvl="1" eaLnBrk="1" hangingPunct="1"/>
            <a:r>
              <a:rPr lang="ja-JP" altLang="en-US" sz="2000" b="1" dirty="0">
                <a:solidFill>
                  <a:schemeClr val="bg1"/>
                </a:solidFill>
                <a:latin typeface="+mj-ea"/>
              </a:rPr>
              <a:t>　　　</a:t>
            </a:r>
            <a:r>
              <a:rPr lang="ja-JP" altLang="en-US" sz="2000" b="1" dirty="0" smtClean="0">
                <a:solidFill>
                  <a:schemeClr val="bg1"/>
                </a:solidFill>
                <a:latin typeface="+mj-ea"/>
              </a:rPr>
              <a:t>３）</a:t>
            </a:r>
            <a:r>
              <a:rPr lang="ja-JP" altLang="en-US" sz="2000" b="1" dirty="0">
                <a:solidFill>
                  <a:schemeClr val="bg1"/>
                </a:solidFill>
                <a:latin typeface="+mj-ea"/>
              </a:rPr>
              <a:t>軽度と中重度別の平均明細サービス単位数</a:t>
            </a:r>
            <a:r>
              <a:rPr lang="ja-JP" altLang="en-US" sz="1600" b="1" dirty="0" smtClean="0">
                <a:solidFill>
                  <a:schemeClr val="bg1"/>
                </a:solidFill>
                <a:latin typeface="+mj-ea"/>
              </a:rPr>
              <a:t>（「区分</a:t>
            </a:r>
            <a:r>
              <a:rPr lang="ja-JP" altLang="en-US" sz="1600" b="1" dirty="0">
                <a:solidFill>
                  <a:schemeClr val="bg1"/>
                </a:solidFill>
                <a:latin typeface="+mj-ea"/>
              </a:rPr>
              <a:t>支給限度額</a:t>
            </a:r>
            <a:r>
              <a:rPr lang="ja-JP" altLang="en-US" sz="1600" b="1" dirty="0" smtClean="0">
                <a:solidFill>
                  <a:schemeClr val="bg1"/>
                </a:solidFill>
                <a:latin typeface="+mj-ea"/>
              </a:rPr>
              <a:t>対象」のみ）</a:t>
            </a:r>
            <a:endParaRPr lang="ja-JP" altLang="en-US"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13</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■利用者を軽度者（要介護１・２）と中重度者（要介護３以上）別の平均明細サービス</a:t>
            </a:r>
            <a:r>
              <a:rPr lang="ja-JP" altLang="en-US" sz="1600" dirty="0" smtClean="0">
                <a:latin typeface="ＭＳ ゴシック" panose="020B0609070205080204" pitchFamily="49" charset="-128"/>
                <a:ea typeface="ＭＳ ゴシック" panose="020B0609070205080204" pitchFamily="49" charset="-128"/>
              </a:rPr>
              <a:t>単位数</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区分支給限度額対象）をみると、入居者は、入居者以外と比較して、軽度者と中重度者</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両方</a:t>
            </a:r>
            <a:r>
              <a:rPr lang="ja-JP" altLang="en-US" sz="1600" dirty="0">
                <a:latin typeface="ＭＳ ゴシック" panose="020B0609070205080204" pitchFamily="49" charset="-128"/>
                <a:ea typeface="ＭＳ ゴシック" panose="020B0609070205080204" pitchFamily="49" charset="-128"/>
              </a:rPr>
              <a:t>で高い。</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pic>
        <p:nvPicPr>
          <p:cNvPr id="4" name="図 3">
            <a:extLst>
              <a:ext uri="{FF2B5EF4-FFF2-40B4-BE49-F238E27FC236}">
                <a16:creationId xmlns:a16="http://schemas.microsoft.com/office/drawing/2014/main" xmlns="" id="{1142103E-F5FA-40A7-A14B-5231E90270B6}"/>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142456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３．平均明細サービス単位数（区分支給限度額対象）の状況</a:t>
            </a:r>
          </a:p>
          <a:p>
            <a:pPr lvl="1" eaLnBrk="1" hangingPunct="1"/>
            <a:r>
              <a:rPr lang="ja-JP" altLang="en-US" sz="2000" b="1" dirty="0">
                <a:solidFill>
                  <a:schemeClr val="bg1"/>
                </a:solidFill>
                <a:latin typeface="+mj-ea"/>
              </a:rPr>
              <a:t>　　　</a:t>
            </a:r>
            <a:r>
              <a:rPr lang="ja-JP" altLang="en-US" sz="1900" b="1" dirty="0">
                <a:solidFill>
                  <a:schemeClr val="bg1"/>
                </a:solidFill>
                <a:latin typeface="+mj-ea"/>
              </a:rPr>
              <a:t>４</a:t>
            </a:r>
            <a:r>
              <a:rPr lang="ja-JP" altLang="en-US" sz="1900" b="1" dirty="0" smtClean="0">
                <a:solidFill>
                  <a:schemeClr val="bg1"/>
                </a:solidFill>
                <a:latin typeface="+mj-ea"/>
              </a:rPr>
              <a:t>）</a:t>
            </a:r>
            <a:r>
              <a:rPr lang="ja-JP" altLang="en-US" sz="1900" b="1" dirty="0">
                <a:solidFill>
                  <a:schemeClr val="bg1"/>
                </a:solidFill>
                <a:latin typeface="+mj-ea"/>
              </a:rPr>
              <a:t>平均明細サービス単位数（区分支給限度額対象）別の高齢者住まい数割合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14</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■高齢者住まいごとの平均サービス明細単位数（区分支給限度額対象）をみると、「</a:t>
            </a:r>
            <a:r>
              <a:rPr lang="en-US" altLang="ja-JP" sz="1600" dirty="0" smtClean="0">
                <a:latin typeface="ＭＳ ゴシック" panose="020B0609070205080204" pitchFamily="49" charset="-128"/>
                <a:ea typeface="ＭＳ ゴシック" panose="020B0609070205080204" pitchFamily="49" charset="-128"/>
              </a:rPr>
              <a:t>20,000</a:t>
            </a: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単位</a:t>
            </a:r>
            <a:r>
              <a:rPr lang="ja-JP" altLang="en-US" sz="1600" dirty="0">
                <a:latin typeface="ＭＳ ゴシック" panose="020B0609070205080204" pitchFamily="49" charset="-128"/>
                <a:ea typeface="ＭＳ ゴシック" panose="020B0609070205080204" pitchFamily="49" charset="-128"/>
              </a:rPr>
              <a:t>以上</a:t>
            </a:r>
            <a:r>
              <a:rPr lang="en-US" altLang="ja-JP" sz="1600" dirty="0">
                <a:latin typeface="ＭＳ ゴシック" panose="020B0609070205080204" pitchFamily="49" charset="-128"/>
                <a:ea typeface="ＭＳ ゴシック" panose="020B0609070205080204" pitchFamily="49" charset="-128"/>
              </a:rPr>
              <a:t>25,000</a:t>
            </a:r>
            <a:r>
              <a:rPr lang="ja-JP" altLang="en-US" sz="1600" dirty="0">
                <a:latin typeface="ＭＳ ゴシック" panose="020B0609070205080204" pitchFamily="49" charset="-128"/>
                <a:ea typeface="ＭＳ ゴシック" panose="020B0609070205080204" pitchFamily="49" charset="-128"/>
              </a:rPr>
              <a:t>単位未満」の高齢者住まい数の割合が最も高い。</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pic>
        <p:nvPicPr>
          <p:cNvPr id="2" name="図 1">
            <a:extLst>
              <a:ext uri="{FF2B5EF4-FFF2-40B4-BE49-F238E27FC236}">
                <a16:creationId xmlns:a16="http://schemas.microsoft.com/office/drawing/2014/main" xmlns="" id="{C7A03BCE-077F-4E7B-889B-097B4FE8B8F0}"/>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02E94BE7-6503-4004-B749-50D9A4D132A5}"/>
              </a:ext>
            </a:extLst>
          </p:cNvPr>
          <p:cNvSpPr txBox="1">
            <a:spLocks noChangeAspect="1"/>
          </p:cNvSpPr>
          <p:nvPr/>
        </p:nvSpPr>
        <p:spPr>
          <a:xfrm>
            <a:off x="251520" y="764704"/>
            <a:ext cx="2304256" cy="25643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spTree>
    <p:extLst>
      <p:ext uri="{BB962C8B-B14F-4D97-AF65-F5344CB8AC3E}">
        <p14:creationId xmlns:p14="http://schemas.microsoft.com/office/powerpoint/2010/main" val="47665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xmlns="" id="{F306478E-7904-4FC9-9CDF-9BDB84500CB6}"/>
              </a:ext>
            </a:extLst>
          </p:cNvPr>
          <p:cNvPicPr>
            <a:picLocks noChangeAspect="1"/>
          </p:cNvPicPr>
          <p:nvPr/>
        </p:nvPicPr>
        <p:blipFill>
          <a:blip r:embed="rId3"/>
          <a:stretch>
            <a:fillRect/>
          </a:stretch>
        </p:blipFill>
        <p:spPr>
          <a:xfrm>
            <a:off x="251520" y="1052736"/>
            <a:ext cx="8640960" cy="4177437"/>
          </a:xfrm>
          <a:prstGeom prst="rect">
            <a:avLst/>
          </a:prstGeom>
        </p:spPr>
      </p:pic>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４．区分支給限度額利用率の状況</a:t>
            </a:r>
          </a:p>
          <a:p>
            <a:pPr lvl="1" eaLnBrk="1" hangingPunct="1"/>
            <a:r>
              <a:rPr lang="ja-JP" altLang="en-US" sz="2000" b="1" dirty="0">
                <a:solidFill>
                  <a:schemeClr val="bg1"/>
                </a:solidFill>
                <a:latin typeface="+mj-ea"/>
              </a:rPr>
              <a:t>　　　１）区分支給限度額利用率別の利用者数割合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15</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■区分支給限度額利用率別をみると、入居者は、入居者以外と比較して「</a:t>
            </a:r>
            <a:r>
              <a:rPr lang="en-US" altLang="ja-JP" sz="1600" dirty="0">
                <a:latin typeface="ＭＳ ゴシック" panose="020B0609070205080204" pitchFamily="49" charset="-128"/>
                <a:ea typeface="ＭＳ ゴシック" panose="020B0609070205080204" pitchFamily="49" charset="-128"/>
              </a:rPr>
              <a:t>80</a:t>
            </a:r>
            <a:r>
              <a:rPr lang="ja-JP" altLang="en-US" sz="1600" dirty="0">
                <a:latin typeface="ＭＳ ゴシック" panose="020B0609070205080204" pitchFamily="49" charset="-128"/>
                <a:ea typeface="ＭＳ ゴシック" panose="020B0609070205080204" pitchFamily="49" charset="-128"/>
              </a:rPr>
              <a:t>％以上」、特</a:t>
            </a:r>
            <a:r>
              <a:rPr lang="ja-JP" altLang="en-US" sz="1600" dirty="0" smtClean="0">
                <a:latin typeface="ＭＳ ゴシック" panose="020B0609070205080204" pitchFamily="49" charset="-128"/>
                <a:ea typeface="ＭＳ ゴシック" panose="020B0609070205080204" pitchFamily="49" charset="-128"/>
              </a:rPr>
              <a:t>に</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90</a:t>
            </a:r>
            <a:r>
              <a:rPr lang="ja-JP" altLang="en-US" sz="1600" dirty="0">
                <a:latin typeface="ＭＳ ゴシック" panose="020B0609070205080204" pitchFamily="49" charset="-128"/>
                <a:ea typeface="ＭＳ ゴシック" panose="020B0609070205080204" pitchFamily="49" charset="-128"/>
              </a:rPr>
              <a:t>％以上</a:t>
            </a:r>
            <a:r>
              <a:rPr lang="en-US" altLang="ja-JP" sz="1600" dirty="0">
                <a:latin typeface="ＭＳ ゴシック" panose="020B0609070205080204" pitchFamily="49" charset="-128"/>
                <a:ea typeface="ＭＳ ゴシック" panose="020B0609070205080204" pitchFamily="49" charset="-128"/>
              </a:rPr>
              <a:t>100</a:t>
            </a:r>
            <a:r>
              <a:rPr lang="ja-JP" altLang="en-US" sz="1600" dirty="0">
                <a:latin typeface="ＭＳ ゴシック" panose="020B0609070205080204" pitchFamily="49" charset="-128"/>
                <a:ea typeface="ＭＳ ゴシック" panose="020B0609070205080204" pitchFamily="49" charset="-128"/>
              </a:rPr>
              <a:t>％以下」の割合</a:t>
            </a:r>
            <a:r>
              <a:rPr lang="ja-JP" altLang="en-US" sz="1600" dirty="0" smtClean="0">
                <a:latin typeface="ＭＳ ゴシック" panose="020B0609070205080204" pitchFamily="49" charset="-128"/>
                <a:ea typeface="ＭＳ ゴシック" panose="020B0609070205080204" pitchFamily="49" charset="-128"/>
              </a:rPr>
              <a:t>が高い</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■区分支給限度額の利用率は、区分支給限度額対象サービスのみを対象として算定。</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xmlns="" id="{7CCD8FE4-5455-4B22-909F-A63E1B66CA55}"/>
              </a:ext>
            </a:extLst>
          </p:cNvPr>
          <p:cNvPicPr>
            <a:picLocks noChangeAspect="1"/>
          </p:cNvPicPr>
          <p:nvPr/>
        </p:nvPicPr>
        <p:blipFill>
          <a:blip r:embed="rId4"/>
          <a:stretch>
            <a:fillRect/>
          </a:stretch>
        </p:blipFill>
        <p:spPr>
          <a:xfrm>
            <a:off x="5940152" y="2923350"/>
            <a:ext cx="435154" cy="361865"/>
          </a:xfrm>
          <a:prstGeom prst="rect">
            <a:avLst/>
          </a:prstGeom>
        </p:spPr>
      </p:pic>
      <p:sp>
        <p:nvSpPr>
          <p:cNvPr id="7" name="四角形: 角を丸くする 6">
            <a:extLst>
              <a:ext uri="{FF2B5EF4-FFF2-40B4-BE49-F238E27FC236}">
                <a16:creationId xmlns:a16="http://schemas.microsoft.com/office/drawing/2014/main" xmlns="" id="{95B6D784-8AFF-4273-958F-379BD6B6AF02}"/>
              </a:ext>
            </a:extLst>
          </p:cNvPr>
          <p:cNvSpPr/>
          <p:nvPr/>
        </p:nvSpPr>
        <p:spPr>
          <a:xfrm>
            <a:off x="6464174" y="1702703"/>
            <a:ext cx="1160692" cy="3526497"/>
          </a:xfrm>
          <a:prstGeom prst="roundRect">
            <a:avLst/>
          </a:prstGeom>
          <a:noFill/>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xmlns="" id="{5F7926DE-C808-4BB5-A212-E191E20C56F0}"/>
              </a:ext>
            </a:extLst>
          </p:cNvPr>
          <p:cNvPicPr>
            <a:picLocks noChangeAspect="1"/>
          </p:cNvPicPr>
          <p:nvPr/>
        </p:nvPicPr>
        <p:blipFill>
          <a:blip r:embed="rId5"/>
          <a:stretch>
            <a:fillRect/>
          </a:stretch>
        </p:blipFill>
        <p:spPr>
          <a:xfrm>
            <a:off x="3345315" y="876894"/>
            <a:ext cx="2480482" cy="2546924"/>
          </a:xfrm>
          <a:prstGeom prst="rect">
            <a:avLst/>
          </a:prstGeom>
          <a:ln>
            <a:solidFill>
              <a:schemeClr val="tx1"/>
            </a:solidFill>
          </a:ln>
        </p:spPr>
      </p:pic>
      <p:sp>
        <p:nvSpPr>
          <p:cNvPr id="11" name="テキスト ボックス 10">
            <a:extLst>
              <a:ext uri="{FF2B5EF4-FFF2-40B4-BE49-F238E27FC236}">
                <a16:creationId xmlns:a16="http://schemas.microsoft.com/office/drawing/2014/main" xmlns=""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106881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xmlns="" id="{EC14BF02-4AC0-4200-944E-45FE89213C2A}"/>
              </a:ext>
            </a:extLst>
          </p:cNvPr>
          <p:cNvPicPr>
            <a:picLocks noChangeAspect="1"/>
          </p:cNvPicPr>
          <p:nvPr/>
        </p:nvPicPr>
        <p:blipFill>
          <a:blip r:embed="rId3"/>
          <a:stretch>
            <a:fillRect/>
          </a:stretch>
        </p:blipFill>
        <p:spPr>
          <a:xfrm>
            <a:off x="251520" y="1092251"/>
            <a:ext cx="8640960" cy="4112795"/>
          </a:xfrm>
          <a:prstGeom prst="rect">
            <a:avLst/>
          </a:prstGeom>
        </p:spPr>
      </p:pic>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４．区分支給限度額利用率の状況</a:t>
            </a:r>
          </a:p>
          <a:p>
            <a:pPr lvl="1" eaLnBrk="1" hangingPunct="1"/>
            <a:r>
              <a:rPr lang="ja-JP" altLang="en-US" sz="2000" b="1" dirty="0">
                <a:solidFill>
                  <a:schemeClr val="bg1"/>
                </a:solidFill>
                <a:latin typeface="+mj-ea"/>
              </a:rPr>
              <a:t>　　　２）平均区分支給限度額利用率別の高齢者住まい数の割合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16</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■高齢者住まいごとの平均区分支給限度額利用率別をみると、</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90</a:t>
            </a:r>
            <a:r>
              <a:rPr lang="ja-JP" altLang="en-US" sz="1600" dirty="0" smtClean="0">
                <a:latin typeface="ＭＳ ゴシック" panose="020B0609070205080204" pitchFamily="49" charset="-128"/>
                <a:ea typeface="ＭＳ ゴシック" panose="020B0609070205080204" pitchFamily="49" charset="-128"/>
              </a:rPr>
              <a:t>％以上</a:t>
            </a:r>
            <a:r>
              <a:rPr lang="en-US" altLang="ja-JP" sz="1600" dirty="0">
                <a:latin typeface="ＭＳ ゴシック" panose="020B0609070205080204" pitchFamily="49" charset="-128"/>
                <a:ea typeface="ＭＳ ゴシック" panose="020B0609070205080204" pitchFamily="49" charset="-128"/>
              </a:rPr>
              <a:t>100</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未満」</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高齢者</a:t>
            </a:r>
            <a:r>
              <a:rPr lang="ja-JP" altLang="en-US" sz="1600" dirty="0">
                <a:latin typeface="ＭＳ ゴシック" panose="020B0609070205080204" pitchFamily="49" charset="-128"/>
                <a:ea typeface="ＭＳ ゴシック" panose="020B0609070205080204" pitchFamily="49" charset="-128"/>
              </a:rPr>
              <a:t>住まい数の割合</a:t>
            </a:r>
            <a:r>
              <a:rPr lang="ja-JP" altLang="en-US" sz="1600" dirty="0" smtClean="0">
                <a:latin typeface="ＭＳ ゴシック" panose="020B0609070205080204" pitchFamily="49" charset="-128"/>
                <a:ea typeface="ＭＳ ゴシック" panose="020B0609070205080204" pitchFamily="49" charset="-128"/>
              </a:rPr>
              <a:t>が最も高い</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■区分支給限度額の利用率は、区分支給限度額対象サービスのみを対象とし、月別の</a:t>
            </a:r>
            <a:r>
              <a:rPr lang="ja-JP" altLang="en-US" sz="1600" dirty="0" smtClean="0">
                <a:latin typeface="ＭＳ ゴシック" panose="020B0609070205080204" pitchFamily="49" charset="-128"/>
                <a:ea typeface="ＭＳ ゴシック" panose="020B0609070205080204" pitchFamily="49" charset="-128"/>
              </a:rPr>
              <a:t>利用者</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１人</a:t>
            </a:r>
            <a:r>
              <a:rPr lang="ja-JP" altLang="en-US" sz="1600" dirty="0">
                <a:latin typeface="ＭＳ ゴシック" panose="020B0609070205080204" pitchFamily="49" charset="-128"/>
                <a:ea typeface="ＭＳ ゴシック" panose="020B0609070205080204" pitchFamily="49" charset="-128"/>
              </a:rPr>
              <a:t>当たりの区分支給限度額利用率として算定。</a:t>
            </a:r>
          </a:p>
        </p:txBody>
      </p:sp>
      <p:pic>
        <p:nvPicPr>
          <p:cNvPr id="4" name="図 3">
            <a:extLst>
              <a:ext uri="{FF2B5EF4-FFF2-40B4-BE49-F238E27FC236}">
                <a16:creationId xmlns:a16="http://schemas.microsoft.com/office/drawing/2014/main" xmlns="" id="{7CCD8FE4-5455-4B22-909F-A63E1B66CA55}"/>
              </a:ext>
            </a:extLst>
          </p:cNvPr>
          <p:cNvPicPr>
            <a:picLocks noChangeAspect="1"/>
          </p:cNvPicPr>
          <p:nvPr/>
        </p:nvPicPr>
        <p:blipFill>
          <a:blip r:embed="rId4"/>
          <a:stretch>
            <a:fillRect/>
          </a:stretch>
        </p:blipFill>
        <p:spPr>
          <a:xfrm rot="5866738">
            <a:off x="7617966" y="2749714"/>
            <a:ext cx="418947" cy="348389"/>
          </a:xfrm>
          <a:prstGeom prst="rect">
            <a:avLst/>
          </a:prstGeom>
        </p:spPr>
      </p:pic>
      <p:sp>
        <p:nvSpPr>
          <p:cNvPr id="7" name="四角形: 角を丸くする 6">
            <a:extLst>
              <a:ext uri="{FF2B5EF4-FFF2-40B4-BE49-F238E27FC236}">
                <a16:creationId xmlns:a16="http://schemas.microsoft.com/office/drawing/2014/main" xmlns="" id="{95B6D784-8AFF-4273-958F-379BD6B6AF02}"/>
              </a:ext>
            </a:extLst>
          </p:cNvPr>
          <p:cNvSpPr/>
          <p:nvPr/>
        </p:nvSpPr>
        <p:spPr>
          <a:xfrm>
            <a:off x="6542755" y="1484784"/>
            <a:ext cx="1017329" cy="3720262"/>
          </a:xfrm>
          <a:prstGeom prst="roundRect">
            <a:avLst/>
          </a:prstGeom>
          <a:noFill/>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xmlns="" id="{E7CE57C0-22C7-43BC-AD4B-3B6D70F53EB5}"/>
              </a:ext>
            </a:extLst>
          </p:cNvPr>
          <p:cNvSpPr txBox="1">
            <a:spLocks noChangeAspect="1"/>
          </p:cNvSpPr>
          <p:nvPr/>
        </p:nvSpPr>
        <p:spPr>
          <a:xfrm>
            <a:off x="251520" y="764704"/>
            <a:ext cx="2304256" cy="25643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pic>
        <p:nvPicPr>
          <p:cNvPr id="5" name="図 4">
            <a:extLst>
              <a:ext uri="{FF2B5EF4-FFF2-40B4-BE49-F238E27FC236}">
                <a16:creationId xmlns:a16="http://schemas.microsoft.com/office/drawing/2014/main" xmlns="" id="{056F6FBC-D65B-4F6A-B644-2BB1FBFA592A}"/>
              </a:ext>
            </a:extLst>
          </p:cNvPr>
          <p:cNvPicPr>
            <a:picLocks noChangeAspect="1"/>
          </p:cNvPicPr>
          <p:nvPr/>
        </p:nvPicPr>
        <p:blipFill>
          <a:blip r:embed="rId5"/>
          <a:stretch>
            <a:fillRect/>
          </a:stretch>
        </p:blipFill>
        <p:spPr>
          <a:xfrm>
            <a:off x="7630909" y="795863"/>
            <a:ext cx="1405587" cy="1821748"/>
          </a:xfrm>
          <a:prstGeom prst="rect">
            <a:avLst/>
          </a:prstGeom>
          <a:ln>
            <a:solidFill>
              <a:schemeClr val="tx1"/>
            </a:solidFill>
          </a:ln>
        </p:spPr>
      </p:pic>
    </p:spTree>
    <p:extLst>
      <p:ext uri="{BB962C8B-B14F-4D97-AF65-F5344CB8AC3E}">
        <p14:creationId xmlns:p14="http://schemas.microsoft.com/office/powerpoint/2010/main" val="256104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４．区分支給限度額利用率の状況</a:t>
            </a:r>
          </a:p>
          <a:p>
            <a:pPr lvl="1" eaLnBrk="1" hangingPunct="1"/>
            <a:r>
              <a:rPr lang="ja-JP" altLang="en-US" sz="2000" b="1" dirty="0">
                <a:solidFill>
                  <a:srgbClr val="FFFFFF"/>
                </a:solidFill>
                <a:latin typeface="ＭＳ Ｐゴシック"/>
              </a:rPr>
              <a:t>　　　３）要介護度別の平均区分支給限度額利用率</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17</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■要介護度別の平均区分支給限度額利用率をみると、入居者は、入居者以外と比較して全ての</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要介護度において、平均区分支給限度額利用率が顕著に高い。</a:t>
            </a:r>
          </a:p>
          <a:p>
            <a:r>
              <a:rPr lang="ja-JP" altLang="en-US" sz="1600" dirty="0">
                <a:solidFill>
                  <a:srgbClr val="000000"/>
                </a:solidFill>
                <a:latin typeface="ＭＳ ゴシック" panose="020B0609070205080204" pitchFamily="49" charset="-128"/>
                <a:ea typeface="ＭＳ ゴシック" panose="020B0609070205080204" pitchFamily="49" charset="-128"/>
              </a:rPr>
              <a:t>■平均区分支給限度額利用率は、区分支給限度額対象サービスのみを対象として算定。</a:t>
            </a:r>
          </a:p>
        </p:txBody>
      </p:sp>
      <p:sp>
        <p:nvSpPr>
          <p:cNvPr id="7" name="テキスト ボックス 6">
            <a:extLst>
              <a:ext uri="{FF2B5EF4-FFF2-40B4-BE49-F238E27FC236}">
                <a16:creationId xmlns="" xmlns:a16="http://schemas.microsoft.com/office/drawing/2014/main" id="{8E3FCCF5-EFEA-4901-AD56-3DB9F78F54EE}"/>
              </a:ext>
            </a:extLst>
          </p:cNvPr>
          <p:cNvSpPr txBox="1">
            <a:spLocks noChangeAspect="1"/>
          </p:cNvSpPr>
          <p:nvPr/>
        </p:nvSpPr>
        <p:spPr>
          <a:xfrm>
            <a:off x="251520" y="764703"/>
            <a:ext cx="2088232" cy="280475"/>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pic>
        <p:nvPicPr>
          <p:cNvPr id="2" name="図 1">
            <a:extLst>
              <a:ext uri="{FF2B5EF4-FFF2-40B4-BE49-F238E27FC236}">
                <a16:creationId xmlns="" xmlns:a16="http://schemas.microsoft.com/office/drawing/2014/main" id="{5E83C76D-DDFA-4702-8C96-EBC8FB78BFF6}"/>
              </a:ext>
            </a:extLst>
          </p:cNvPr>
          <p:cNvPicPr>
            <a:picLocks noChangeAspect="1"/>
          </p:cNvPicPr>
          <p:nvPr/>
        </p:nvPicPr>
        <p:blipFill>
          <a:blip r:embed="rId3"/>
          <a:stretch>
            <a:fillRect/>
          </a:stretch>
        </p:blipFill>
        <p:spPr>
          <a:xfrm>
            <a:off x="251520" y="1124744"/>
            <a:ext cx="8640960" cy="4098838"/>
          </a:xfrm>
          <a:prstGeom prst="rect">
            <a:avLst/>
          </a:prstGeom>
        </p:spPr>
      </p:pic>
    </p:spTree>
    <p:extLst>
      <p:ext uri="{BB962C8B-B14F-4D97-AF65-F5344CB8AC3E}">
        <p14:creationId xmlns:p14="http://schemas.microsoft.com/office/powerpoint/2010/main" val="46138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４．区分支給限度額利用率の状況</a:t>
            </a:r>
          </a:p>
          <a:p>
            <a:pPr lvl="1" eaLnBrk="1" hangingPunct="1"/>
            <a:r>
              <a:rPr lang="ja-JP" altLang="en-US" sz="2000" b="1" dirty="0">
                <a:solidFill>
                  <a:schemeClr val="bg1"/>
                </a:solidFill>
                <a:latin typeface="+mj-ea"/>
              </a:rPr>
              <a:t>　　　４）平均区分支給限度額利用率別の高齢者住まい数の割合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18</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■高齢者住まいごとの平均区分支給限度額利用率別の住まい数の割合をみると</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95</a:t>
            </a:r>
            <a:r>
              <a:rPr lang="ja-JP" altLang="en-US" sz="1600" dirty="0" smtClean="0">
                <a:latin typeface="ＭＳ ゴシック" panose="020B0609070205080204" pitchFamily="49" charset="-128"/>
                <a:ea typeface="ＭＳ ゴシック" panose="020B0609070205080204" pitchFamily="49" charset="-128"/>
              </a:rPr>
              <a:t>％以上の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住まい</a:t>
            </a:r>
            <a:r>
              <a:rPr lang="ja-JP" altLang="en-US" sz="1600" dirty="0">
                <a:latin typeface="ＭＳ ゴシック" panose="020B0609070205080204" pitchFamily="49" charset="-128"/>
                <a:ea typeface="ＭＳ ゴシック" panose="020B0609070205080204" pitchFamily="49" charset="-128"/>
              </a:rPr>
              <a:t>が</a:t>
            </a:r>
            <a:r>
              <a:rPr lang="ja-JP" altLang="en-US" sz="1600" dirty="0" smtClean="0">
                <a:latin typeface="ＭＳ ゴシック" panose="020B0609070205080204" pitchFamily="49" charset="-128"/>
                <a:ea typeface="ＭＳ ゴシック" panose="020B0609070205080204" pitchFamily="49" charset="-128"/>
              </a:rPr>
              <a:t>トータルで</a:t>
            </a:r>
            <a:r>
              <a:rPr lang="en-US" altLang="ja-JP" sz="1600" dirty="0" smtClean="0">
                <a:latin typeface="ＭＳ ゴシック" panose="020B0609070205080204" pitchFamily="49" charset="-128"/>
                <a:ea typeface="ＭＳ ゴシック" panose="020B0609070205080204" pitchFamily="49" charset="-128"/>
              </a:rPr>
              <a:t>17.0</a:t>
            </a:r>
            <a:r>
              <a:rPr lang="ja-JP" altLang="en-US" sz="1600" dirty="0" smtClean="0">
                <a:latin typeface="ＭＳ ゴシック" panose="020B0609070205080204" pitchFamily="49" charset="-128"/>
                <a:ea typeface="ＭＳ ゴシック" panose="020B0609070205080204" pitchFamily="49" charset="-128"/>
              </a:rPr>
              <a:t>％存在。</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■区分支給限度額の利用率は、区分支給限度額対象サービスのみを対象とし、月別の</a:t>
            </a:r>
            <a:r>
              <a:rPr lang="ja-JP" altLang="en-US" sz="1600" dirty="0" smtClean="0">
                <a:latin typeface="ＭＳ ゴシック" panose="020B0609070205080204" pitchFamily="49" charset="-128"/>
                <a:ea typeface="ＭＳ ゴシック" panose="020B0609070205080204" pitchFamily="49" charset="-128"/>
              </a:rPr>
              <a:t>利用者</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１人</a:t>
            </a:r>
            <a:r>
              <a:rPr lang="ja-JP" altLang="en-US" sz="1600" dirty="0">
                <a:latin typeface="ＭＳ ゴシック" panose="020B0609070205080204" pitchFamily="49" charset="-128"/>
                <a:ea typeface="ＭＳ ゴシック" panose="020B0609070205080204" pitchFamily="49" charset="-128"/>
              </a:rPr>
              <a:t>当たりの区分支給限度額利用率として算定。</a:t>
            </a:r>
          </a:p>
        </p:txBody>
      </p:sp>
      <p:sp>
        <p:nvSpPr>
          <p:cNvPr id="8" name="テキスト ボックス 7">
            <a:extLst>
              <a:ext uri="{FF2B5EF4-FFF2-40B4-BE49-F238E27FC236}">
                <a16:creationId xmlns:a16="http://schemas.microsoft.com/office/drawing/2014/main" xmlns="" id="{FD229494-5C12-4E9E-A0FB-10F515A39D41}"/>
              </a:ext>
            </a:extLst>
          </p:cNvPr>
          <p:cNvSpPr txBox="1">
            <a:spLocks noChangeAspect="1"/>
          </p:cNvSpPr>
          <p:nvPr/>
        </p:nvSpPr>
        <p:spPr>
          <a:xfrm>
            <a:off x="251520" y="764704"/>
            <a:ext cx="2304256" cy="25643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pic>
        <p:nvPicPr>
          <p:cNvPr id="13" name="図 12">
            <a:extLst>
              <a:ext uri="{FF2B5EF4-FFF2-40B4-BE49-F238E27FC236}">
                <a16:creationId xmlns:a16="http://schemas.microsoft.com/office/drawing/2014/main" xmlns="" id="{6E855779-0FEC-4925-9757-F9513EC9A54B}"/>
              </a:ext>
            </a:extLst>
          </p:cNvPr>
          <p:cNvPicPr>
            <a:picLocks noChangeAspect="1"/>
          </p:cNvPicPr>
          <p:nvPr/>
        </p:nvPicPr>
        <p:blipFill>
          <a:blip r:embed="rId3"/>
          <a:stretch>
            <a:fillRect/>
          </a:stretch>
        </p:blipFill>
        <p:spPr>
          <a:xfrm>
            <a:off x="251520" y="1052736"/>
            <a:ext cx="8640960" cy="4170846"/>
          </a:xfrm>
          <a:prstGeom prst="rect">
            <a:avLst/>
          </a:prstGeom>
        </p:spPr>
      </p:pic>
    </p:spTree>
    <p:extLst>
      <p:ext uri="{BB962C8B-B14F-4D97-AF65-F5344CB8AC3E}">
        <p14:creationId xmlns:p14="http://schemas.microsoft.com/office/powerpoint/2010/main" val="61637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４．区分支給限度額利用率の状況</a:t>
            </a:r>
          </a:p>
          <a:p>
            <a:pPr lvl="1" eaLnBrk="1" hangingPunct="1"/>
            <a:r>
              <a:rPr lang="ja-JP" altLang="en-US" sz="2000" b="1" dirty="0">
                <a:solidFill>
                  <a:schemeClr val="bg1"/>
                </a:solidFill>
                <a:latin typeface="+mj-ea"/>
              </a:rPr>
              <a:t>　　　５）要介護１・２の平均区分支給限度額利用率別の高齢者住まい数の割合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19</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■高齢者住まいごとの「要介護１・２」（軽度者）の平均区分支給限度額利用率別の</a:t>
            </a:r>
            <a:r>
              <a:rPr lang="ja-JP" altLang="en-US" sz="1600" dirty="0" smtClean="0">
                <a:latin typeface="ＭＳ ゴシック" panose="020B0609070205080204" pitchFamily="49" charset="-128"/>
                <a:ea typeface="ＭＳ ゴシック" panose="020B0609070205080204" pitchFamily="49" charset="-128"/>
              </a:rPr>
              <a:t>住まい数</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の</a:t>
            </a:r>
            <a:r>
              <a:rPr lang="ja-JP" altLang="en-US" sz="1600" dirty="0">
                <a:latin typeface="ＭＳ ゴシック" panose="020B0609070205080204" pitchFamily="49" charset="-128"/>
                <a:ea typeface="ＭＳ ゴシック" panose="020B0609070205080204" pitchFamily="49" charset="-128"/>
              </a:rPr>
              <a:t>割合をみると</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80</a:t>
            </a:r>
            <a:r>
              <a:rPr lang="ja-JP" altLang="en-US" sz="1600" dirty="0">
                <a:latin typeface="ＭＳ ゴシック" panose="020B0609070205080204" pitchFamily="49" charset="-128"/>
                <a:ea typeface="ＭＳ ゴシック" panose="020B0609070205080204" pitchFamily="49" charset="-128"/>
              </a:rPr>
              <a:t>％以上</a:t>
            </a:r>
            <a:r>
              <a:rPr lang="ja-JP" altLang="en-US" sz="1600" dirty="0" smtClean="0">
                <a:latin typeface="ＭＳ ゴシック" panose="020B0609070205080204" pitchFamily="49" charset="-128"/>
                <a:ea typeface="ＭＳ ゴシック" panose="020B0609070205080204" pitchFamily="49" charset="-128"/>
              </a:rPr>
              <a:t>」がトータルで</a:t>
            </a:r>
            <a:r>
              <a:rPr lang="en-US" altLang="ja-JP" sz="1600" dirty="0" smtClean="0">
                <a:latin typeface="ＭＳ ゴシック" panose="020B0609070205080204" pitchFamily="49" charset="-128"/>
                <a:ea typeface="ＭＳ ゴシック" panose="020B0609070205080204" pitchFamily="49" charset="-128"/>
              </a:rPr>
              <a:t>47.3</a:t>
            </a:r>
            <a:r>
              <a:rPr lang="ja-JP" altLang="en-US" sz="1600" dirty="0" smtClean="0">
                <a:latin typeface="ＭＳ ゴシック" panose="020B0609070205080204" pitchFamily="49" charset="-128"/>
                <a:ea typeface="ＭＳ ゴシック" panose="020B0609070205080204" pitchFamily="49" charset="-128"/>
              </a:rPr>
              <a:t>％となっていた。</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■区分支給限度額の利用率は、区分支給限度額対象サービスのみを対象とし、月別の</a:t>
            </a:r>
            <a:r>
              <a:rPr lang="ja-JP" altLang="en-US" sz="1600" dirty="0" smtClean="0">
                <a:latin typeface="ＭＳ ゴシック" panose="020B0609070205080204" pitchFamily="49" charset="-128"/>
                <a:ea typeface="ＭＳ ゴシック" panose="020B0609070205080204" pitchFamily="49" charset="-128"/>
              </a:rPr>
              <a:t>利用者</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１人</a:t>
            </a:r>
            <a:r>
              <a:rPr lang="ja-JP" altLang="en-US" sz="1600" dirty="0">
                <a:latin typeface="ＭＳ ゴシック" panose="020B0609070205080204" pitchFamily="49" charset="-128"/>
                <a:ea typeface="ＭＳ ゴシック" panose="020B0609070205080204" pitchFamily="49" charset="-128"/>
              </a:rPr>
              <a:t>当たりの区分支給限度額利用率として算定。</a:t>
            </a:r>
          </a:p>
        </p:txBody>
      </p:sp>
      <p:pic>
        <p:nvPicPr>
          <p:cNvPr id="2" name="図 1">
            <a:extLst>
              <a:ext uri="{FF2B5EF4-FFF2-40B4-BE49-F238E27FC236}">
                <a16:creationId xmlns:a16="http://schemas.microsoft.com/office/drawing/2014/main" xmlns="" id="{FA75AFAF-A220-43B5-804A-8D692674DF79}"/>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FD229494-5C12-4E9E-A0FB-10F515A39D41}"/>
              </a:ext>
            </a:extLst>
          </p:cNvPr>
          <p:cNvSpPr txBox="1">
            <a:spLocks noChangeAspect="1"/>
          </p:cNvSpPr>
          <p:nvPr/>
        </p:nvSpPr>
        <p:spPr>
          <a:xfrm>
            <a:off x="251520" y="764704"/>
            <a:ext cx="2304256" cy="25643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spTree>
    <p:extLst>
      <p:ext uri="{BB962C8B-B14F-4D97-AF65-F5344CB8AC3E}">
        <p14:creationId xmlns:p14="http://schemas.microsoft.com/office/powerpoint/2010/main" val="251956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47667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algn="ctr" eaLnBrk="1" hangingPunct="1"/>
            <a:r>
              <a:rPr lang="ja-JP" altLang="en-US" sz="2800" dirty="0">
                <a:solidFill>
                  <a:srgbClr val="FFFFFF"/>
                </a:solidFill>
                <a:latin typeface="ＭＳ Ｐゴシック" panose="020B0600070205080204" pitchFamily="50" charset="-128"/>
              </a:rPr>
              <a:t>高齢者住まい入居者の給付状況の概要について</a:t>
            </a:r>
            <a:endParaRPr lang="en-US" altLang="ja-JP" sz="2800" dirty="0">
              <a:solidFill>
                <a:srgbClr val="FFFFFF"/>
              </a:solidFill>
              <a:latin typeface="ＭＳ Ｐゴシック" panose="020B0600070205080204" pitchFamily="50" charset="-128"/>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2</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 xmlns:a16="http://schemas.microsoft.com/office/drawing/2014/main" id="{77552DDA-ADCE-4586-AC3C-2F9A165755D4}"/>
              </a:ext>
            </a:extLst>
          </p:cNvPr>
          <p:cNvSpPr txBox="1">
            <a:spLocks noChangeAspect="1"/>
          </p:cNvSpPr>
          <p:nvPr/>
        </p:nvSpPr>
        <p:spPr>
          <a:xfrm>
            <a:off x="35496" y="548680"/>
            <a:ext cx="9003284" cy="6082127"/>
          </a:xfrm>
          <a:prstGeom prst="roundRect">
            <a:avLst>
              <a:gd name="adj" fmla="val 4409"/>
            </a:avLst>
          </a:prstGeom>
          <a:solidFill>
            <a:schemeClr val="accent1">
              <a:lumMod val="20000"/>
              <a:lumOff val="80000"/>
            </a:schemeClr>
          </a:solidFill>
          <a:ln w="19050">
            <a:solidFill>
              <a:schemeClr val="accent6"/>
            </a:solidFill>
          </a:ln>
        </p:spPr>
        <p:txBody>
          <a:bodyPr wrap="square" rtlCol="0" anchor="ctr">
            <a:noAutofit/>
          </a:bodyPr>
          <a:lstStyle/>
          <a:p>
            <a:r>
              <a:rPr lang="ja-JP" altLang="en-US" sz="1200" b="1" dirty="0">
                <a:solidFill>
                  <a:srgbClr val="000000"/>
                </a:solidFill>
                <a:latin typeface="ＭＳ Ｐゴシック"/>
                <a:ea typeface="ＭＳ Ｐゴシック"/>
              </a:rPr>
              <a:t>１．入居者の要介護度状況</a:t>
            </a:r>
            <a:endParaRPr lang="en-US" altLang="ja-JP" sz="1200" b="1" dirty="0">
              <a:solidFill>
                <a:srgbClr val="000000"/>
              </a:solidFill>
              <a:latin typeface="ＭＳ Ｐゴシック"/>
              <a:ea typeface="ＭＳ Ｐゴシック"/>
            </a:endParaRPr>
          </a:p>
          <a:p>
            <a:pPr lvl="1"/>
            <a:r>
              <a:rPr lang="ja-JP" altLang="en-US" sz="1200" dirty="0">
                <a:solidFill>
                  <a:srgbClr val="000000"/>
                </a:solidFill>
                <a:latin typeface="ＭＳ Ｐゴシック"/>
                <a:ea typeface="ＭＳ Ｐゴシック"/>
              </a:rPr>
              <a:t>・「要介護度３」以上の中重度者の割合（５６．９％）が高く、平均要介護度（２．９）も高い。</a:t>
            </a:r>
          </a:p>
          <a:p>
            <a:pPr>
              <a:spcBef>
                <a:spcPts val="600"/>
              </a:spcBef>
            </a:pPr>
            <a:r>
              <a:rPr lang="ja-JP" altLang="en-US" sz="1200" b="1" dirty="0">
                <a:solidFill>
                  <a:srgbClr val="000000"/>
                </a:solidFill>
                <a:latin typeface="ＭＳ Ｐゴシック"/>
                <a:ea typeface="ＭＳ Ｐゴシック"/>
              </a:rPr>
              <a:t>２．入居者の心身状態</a:t>
            </a:r>
          </a:p>
          <a:p>
            <a:pPr lvl="1"/>
            <a:r>
              <a:rPr lang="ja-JP" altLang="en-US" sz="1200" dirty="0">
                <a:solidFill>
                  <a:srgbClr val="000000"/>
                </a:solidFill>
                <a:latin typeface="ＭＳ Ｐゴシック"/>
                <a:ea typeface="ＭＳ Ｐゴシック"/>
              </a:rPr>
              <a:t>・歩行等の心身状態も、重度の入居者の割合が高い（「歩行」できない　</a:t>
            </a:r>
            <a:r>
              <a:rPr lang="en-US" altLang="ja-JP" sz="1200" dirty="0">
                <a:solidFill>
                  <a:srgbClr val="000000"/>
                </a:solidFill>
                <a:latin typeface="ＭＳ Ｐゴシック"/>
                <a:ea typeface="ＭＳ Ｐゴシック"/>
              </a:rPr>
              <a:t>44.5</a:t>
            </a:r>
            <a:r>
              <a:rPr lang="ja-JP" altLang="en-US" sz="1200" dirty="0">
                <a:solidFill>
                  <a:srgbClr val="000000"/>
                </a:solidFill>
                <a:latin typeface="ＭＳ Ｐゴシック"/>
                <a:ea typeface="ＭＳ Ｐゴシック"/>
              </a:rPr>
              <a:t>％）。</a:t>
            </a:r>
          </a:p>
          <a:p>
            <a:pPr>
              <a:spcBef>
                <a:spcPts val="600"/>
              </a:spcBef>
            </a:pPr>
            <a:r>
              <a:rPr lang="ja-JP" altLang="en-US" sz="1200" b="1" dirty="0">
                <a:solidFill>
                  <a:srgbClr val="000000"/>
                </a:solidFill>
                <a:latin typeface="ＭＳ Ｐゴシック"/>
                <a:ea typeface="ＭＳ Ｐゴシック"/>
              </a:rPr>
              <a:t>３．４．平均明細サービス単位数（区分支給限度額対象のみ）、区分支給限度額利用率の状況</a:t>
            </a:r>
          </a:p>
          <a:p>
            <a:pPr lvl="1"/>
            <a:r>
              <a:rPr lang="ja-JP" altLang="en-US" sz="1200" dirty="0" smtClean="0">
                <a:solidFill>
                  <a:srgbClr val="000000"/>
                </a:solidFill>
                <a:latin typeface="ＭＳ Ｐゴシック"/>
                <a:ea typeface="ＭＳ Ｐゴシック"/>
              </a:rPr>
              <a:t>・</a:t>
            </a:r>
            <a:r>
              <a:rPr lang="ja-JP" altLang="en-US" sz="1200" dirty="0" smtClean="0">
                <a:latin typeface="ＭＳ Ｐゴシック"/>
                <a:ea typeface="ＭＳ Ｐゴシック"/>
              </a:rPr>
              <a:t>入居者の区分</a:t>
            </a:r>
            <a:r>
              <a:rPr lang="ja-JP" altLang="en-US" sz="1200" dirty="0">
                <a:latin typeface="ＭＳ Ｐゴシック"/>
                <a:ea typeface="ＭＳ Ｐゴシック"/>
              </a:rPr>
              <a:t>支給限度額</a:t>
            </a:r>
            <a:r>
              <a:rPr lang="ja-JP" altLang="en-US" sz="1200" dirty="0" smtClean="0">
                <a:latin typeface="ＭＳ Ｐゴシック"/>
                <a:ea typeface="ＭＳ Ｐゴシック"/>
              </a:rPr>
              <a:t>利用率（区分支給限度額対象のみ）は</a:t>
            </a:r>
            <a:r>
              <a:rPr lang="ja-JP" altLang="en-US" sz="1200" dirty="0">
                <a:latin typeface="ＭＳ Ｐゴシック"/>
                <a:ea typeface="ＭＳ Ｐゴシック"/>
              </a:rPr>
              <a:t>、</a:t>
            </a:r>
            <a:r>
              <a:rPr lang="en-US" altLang="ja-JP" sz="1200" dirty="0">
                <a:latin typeface="ＭＳ Ｐゴシック"/>
                <a:ea typeface="ＭＳ Ｐゴシック"/>
              </a:rPr>
              <a:t>83.0</a:t>
            </a:r>
            <a:r>
              <a:rPr lang="ja-JP" altLang="en-US" sz="1200" dirty="0">
                <a:latin typeface="ＭＳ Ｐゴシック"/>
                <a:ea typeface="ＭＳ Ｐゴシック"/>
              </a:rPr>
              <a:t>％。</a:t>
            </a:r>
            <a:endParaRPr lang="en-US" altLang="ja-JP" sz="1200" dirty="0">
              <a:latin typeface="ＭＳ Ｐゴシック"/>
              <a:ea typeface="ＭＳ Ｐゴシック"/>
            </a:endParaRPr>
          </a:p>
          <a:p>
            <a:pPr lvl="1"/>
            <a:r>
              <a:rPr lang="ja-JP" altLang="en-US" sz="1200" dirty="0">
                <a:latin typeface="ＭＳ Ｐゴシック"/>
                <a:ea typeface="ＭＳ Ｐゴシック"/>
              </a:rPr>
              <a:t>　</a:t>
            </a:r>
            <a:r>
              <a:rPr lang="en-US" altLang="ja-JP" sz="1200" dirty="0">
                <a:latin typeface="ＭＳ Ｐゴシック"/>
                <a:ea typeface="ＭＳ Ｐゴシック"/>
              </a:rPr>
              <a:t>50</a:t>
            </a:r>
            <a:r>
              <a:rPr lang="ja-JP" altLang="en-US" sz="1200" dirty="0">
                <a:latin typeface="ＭＳ Ｐゴシック"/>
                <a:ea typeface="ＭＳ Ｐゴシック"/>
              </a:rPr>
              <a:t>％未満の入居者も</a:t>
            </a:r>
            <a:r>
              <a:rPr lang="en-US" altLang="ja-JP" sz="1200" dirty="0">
                <a:latin typeface="ＭＳ Ｐゴシック"/>
                <a:ea typeface="ＭＳ Ｐゴシック"/>
              </a:rPr>
              <a:t>11.2</a:t>
            </a:r>
            <a:r>
              <a:rPr lang="ja-JP" altLang="en-US" sz="1200" dirty="0">
                <a:latin typeface="ＭＳ Ｐゴシック"/>
                <a:ea typeface="ＭＳ Ｐゴシック"/>
              </a:rPr>
              <a:t>％いる一方、</a:t>
            </a:r>
            <a:r>
              <a:rPr lang="en-US" altLang="ja-JP" sz="1200" dirty="0">
                <a:latin typeface="ＭＳ Ｐゴシック"/>
                <a:ea typeface="ＭＳ Ｐゴシック"/>
              </a:rPr>
              <a:t>90</a:t>
            </a:r>
            <a:r>
              <a:rPr lang="ja-JP" altLang="en-US" sz="1200" dirty="0">
                <a:latin typeface="ＭＳ Ｐゴシック"/>
                <a:ea typeface="ＭＳ Ｐゴシック"/>
              </a:rPr>
              <a:t>％を超える入居者が</a:t>
            </a:r>
            <a:r>
              <a:rPr lang="en-US" altLang="ja-JP" sz="1200" dirty="0">
                <a:latin typeface="ＭＳ Ｐゴシック"/>
                <a:ea typeface="ＭＳ Ｐゴシック"/>
              </a:rPr>
              <a:t>49.9</a:t>
            </a:r>
            <a:r>
              <a:rPr lang="ja-JP" altLang="en-US" sz="1200" dirty="0">
                <a:latin typeface="ＭＳ Ｐゴシック"/>
                <a:ea typeface="ＭＳ Ｐゴシック"/>
              </a:rPr>
              <a:t>％（</a:t>
            </a:r>
            <a:r>
              <a:rPr lang="en-US" altLang="ja-JP" sz="1200" dirty="0">
                <a:latin typeface="ＭＳ Ｐゴシック"/>
                <a:ea typeface="ＭＳ Ｐゴシック"/>
              </a:rPr>
              <a:t>95</a:t>
            </a:r>
            <a:r>
              <a:rPr lang="ja-JP" altLang="en-US" sz="1200" dirty="0">
                <a:latin typeface="ＭＳ Ｐゴシック"/>
                <a:ea typeface="ＭＳ Ｐゴシック"/>
              </a:rPr>
              <a:t>％以上に限定すると</a:t>
            </a:r>
            <a:r>
              <a:rPr lang="en-US" altLang="ja-JP" sz="1200" dirty="0">
                <a:latin typeface="ＭＳ Ｐゴシック"/>
                <a:ea typeface="ＭＳ Ｐゴシック"/>
              </a:rPr>
              <a:t>35.3</a:t>
            </a:r>
            <a:r>
              <a:rPr lang="ja-JP" altLang="en-US" sz="1200" dirty="0">
                <a:latin typeface="ＭＳ Ｐゴシック"/>
                <a:ea typeface="ＭＳ Ｐゴシック"/>
              </a:rPr>
              <a:t>％）。</a:t>
            </a:r>
            <a:endParaRPr lang="en-US" altLang="ja-JP" sz="1200" dirty="0">
              <a:latin typeface="ＭＳ Ｐゴシック"/>
              <a:ea typeface="ＭＳ Ｐゴシック"/>
            </a:endParaRPr>
          </a:p>
          <a:p>
            <a:pPr lvl="1"/>
            <a:r>
              <a:rPr lang="ja-JP" altLang="en-US" sz="1200" dirty="0">
                <a:latin typeface="ＭＳ Ｐゴシック"/>
                <a:ea typeface="ＭＳ Ｐゴシック"/>
              </a:rPr>
              <a:t>・高齢者住まい（施設）ごとにみていくと、要介護１・２の平均区分支給限度額利用率が</a:t>
            </a:r>
            <a:r>
              <a:rPr lang="en-US" altLang="ja-JP" sz="1200" dirty="0">
                <a:latin typeface="ＭＳ Ｐゴシック"/>
                <a:ea typeface="ＭＳ Ｐゴシック"/>
              </a:rPr>
              <a:t>80</a:t>
            </a:r>
            <a:r>
              <a:rPr lang="ja-JP" altLang="en-US" sz="1200" dirty="0">
                <a:latin typeface="ＭＳ Ｐゴシック"/>
                <a:ea typeface="ＭＳ Ｐゴシック"/>
              </a:rPr>
              <a:t>％以上の住まいが</a:t>
            </a:r>
            <a:r>
              <a:rPr lang="en-US" altLang="ja-JP" sz="1200" dirty="0">
                <a:latin typeface="ＭＳ Ｐゴシック"/>
                <a:ea typeface="ＭＳ Ｐゴシック"/>
              </a:rPr>
              <a:t>47.3</a:t>
            </a:r>
            <a:r>
              <a:rPr lang="ja-JP" altLang="en-US" sz="1200" dirty="0">
                <a:latin typeface="ＭＳ Ｐゴシック"/>
                <a:ea typeface="ＭＳ Ｐゴシック"/>
              </a:rPr>
              <a:t>％。</a:t>
            </a:r>
          </a:p>
          <a:p>
            <a:pPr lvl="1"/>
            <a:r>
              <a:rPr lang="ja-JP" altLang="en-US" sz="1200" dirty="0">
                <a:latin typeface="ＭＳ Ｐゴシック"/>
                <a:ea typeface="ＭＳ Ｐゴシック"/>
              </a:rPr>
              <a:t>　要介護</a:t>
            </a:r>
            <a:r>
              <a:rPr lang="en-US" altLang="ja-JP" sz="1200" dirty="0">
                <a:latin typeface="ＭＳ Ｐゴシック"/>
                <a:ea typeface="ＭＳ Ｐゴシック"/>
              </a:rPr>
              <a:t>1</a:t>
            </a:r>
            <a:r>
              <a:rPr lang="ja-JP" altLang="en-US" sz="1200" dirty="0">
                <a:latin typeface="ＭＳ Ｐゴシック"/>
                <a:ea typeface="ＭＳ Ｐゴシック"/>
              </a:rPr>
              <a:t>～</a:t>
            </a:r>
            <a:r>
              <a:rPr lang="en-US" altLang="ja-JP" sz="1200" dirty="0">
                <a:latin typeface="ＭＳ Ｐゴシック"/>
                <a:ea typeface="ＭＳ Ｐゴシック"/>
              </a:rPr>
              <a:t>5</a:t>
            </a:r>
            <a:r>
              <a:rPr lang="ja-JP" altLang="en-US" sz="1200" dirty="0">
                <a:latin typeface="ＭＳ Ｐゴシック"/>
                <a:ea typeface="ＭＳ Ｐゴシック"/>
              </a:rPr>
              <a:t>の平均区分支給限度額利用率が</a:t>
            </a:r>
            <a:r>
              <a:rPr lang="en-US" altLang="ja-JP" sz="1200" dirty="0">
                <a:latin typeface="ＭＳ Ｐゴシック"/>
                <a:ea typeface="ＭＳ Ｐゴシック"/>
              </a:rPr>
              <a:t>95</a:t>
            </a:r>
            <a:r>
              <a:rPr lang="ja-JP" altLang="en-US" sz="1200" dirty="0">
                <a:latin typeface="ＭＳ Ｐゴシック"/>
                <a:ea typeface="ＭＳ Ｐゴシック"/>
              </a:rPr>
              <a:t>％以上の住まいが</a:t>
            </a:r>
            <a:r>
              <a:rPr lang="en-US" altLang="ja-JP" sz="1200" dirty="0">
                <a:latin typeface="ＭＳ Ｐゴシック"/>
                <a:ea typeface="ＭＳ Ｐゴシック"/>
              </a:rPr>
              <a:t>17.0</a:t>
            </a:r>
            <a:r>
              <a:rPr lang="ja-JP" altLang="en-US" sz="1200" dirty="0" smtClean="0">
                <a:latin typeface="ＭＳ Ｐゴシック"/>
                <a:ea typeface="ＭＳ Ｐゴシック"/>
              </a:rPr>
              <a:t>％。</a:t>
            </a:r>
            <a:endParaRPr lang="ja-JP" altLang="en-US" sz="1200" dirty="0">
              <a:latin typeface="ＭＳ Ｐゴシック"/>
              <a:ea typeface="ＭＳ Ｐゴシック"/>
            </a:endParaRPr>
          </a:p>
          <a:p>
            <a:pPr>
              <a:spcBef>
                <a:spcPts val="600"/>
              </a:spcBef>
            </a:pPr>
            <a:r>
              <a:rPr lang="ja-JP" altLang="en-US" sz="1200" b="1" dirty="0">
                <a:latin typeface="ＭＳ Ｐゴシック"/>
                <a:ea typeface="ＭＳ Ｐゴシック"/>
              </a:rPr>
              <a:t>５．サービスの利用状況（区分支給限度額対象以外を含む。）</a:t>
            </a:r>
          </a:p>
          <a:p>
            <a:pPr lvl="1"/>
            <a:r>
              <a:rPr lang="ja-JP" altLang="en-US" sz="1200" dirty="0">
                <a:latin typeface="ＭＳ Ｐゴシック"/>
                <a:ea typeface="ＭＳ Ｐゴシック"/>
              </a:rPr>
              <a:t>・介護費ベースでサービス種類別の利用割合（区分支給限度額対象以外を含む。）をみると、「訪問介護」が</a:t>
            </a:r>
            <a:r>
              <a:rPr lang="en-US" altLang="ja-JP" sz="1200" dirty="0">
                <a:latin typeface="ＭＳ Ｐゴシック"/>
                <a:ea typeface="ＭＳ Ｐゴシック"/>
              </a:rPr>
              <a:t>64.5</a:t>
            </a:r>
            <a:r>
              <a:rPr lang="ja-JP" altLang="en-US" sz="1200" dirty="0">
                <a:latin typeface="ＭＳ Ｐゴシック"/>
                <a:ea typeface="ＭＳ Ｐゴシック"/>
              </a:rPr>
              <a:t>％を占めた。</a:t>
            </a:r>
            <a:endParaRPr lang="en-US" altLang="ja-JP" sz="1200" dirty="0">
              <a:latin typeface="ＭＳ Ｐゴシック"/>
              <a:ea typeface="ＭＳ Ｐゴシック"/>
            </a:endParaRPr>
          </a:p>
          <a:p>
            <a:pPr lvl="1"/>
            <a:r>
              <a:rPr lang="ja-JP" altLang="en-US" sz="1200" dirty="0">
                <a:latin typeface="ＭＳ Ｐゴシック"/>
                <a:ea typeface="ＭＳ Ｐゴシック"/>
              </a:rPr>
              <a:t>・サービスの利用者数割合では、「居宅療養管理指導」の利用者が入居者</a:t>
            </a:r>
            <a:r>
              <a:rPr lang="en-US" altLang="ja-JP" sz="1200" dirty="0">
                <a:latin typeface="ＭＳ Ｐゴシック"/>
                <a:ea typeface="ＭＳ Ｐゴシック"/>
              </a:rPr>
              <a:t>85.7</a:t>
            </a:r>
            <a:r>
              <a:rPr lang="ja-JP" altLang="en-US" sz="1200" dirty="0">
                <a:latin typeface="ＭＳ Ｐゴシック"/>
                <a:ea typeface="ＭＳ Ｐゴシック"/>
              </a:rPr>
              <a:t>％に対して、入居者以外</a:t>
            </a:r>
            <a:r>
              <a:rPr lang="en-US" altLang="ja-JP" sz="1200" dirty="0">
                <a:latin typeface="ＭＳ Ｐゴシック"/>
                <a:ea typeface="ＭＳ Ｐゴシック"/>
              </a:rPr>
              <a:t>19.4</a:t>
            </a:r>
            <a:r>
              <a:rPr lang="ja-JP" altLang="en-US" sz="1200" dirty="0">
                <a:latin typeface="ＭＳ Ｐゴシック"/>
                <a:ea typeface="ＭＳ Ｐゴシック"/>
              </a:rPr>
              <a:t>％と大きな差があった。</a:t>
            </a:r>
            <a:endParaRPr lang="en-US" altLang="ja-JP" sz="1200" dirty="0">
              <a:latin typeface="ＭＳ Ｐゴシック"/>
              <a:ea typeface="ＭＳ Ｐゴシック"/>
            </a:endParaRPr>
          </a:p>
          <a:p>
            <a:pPr>
              <a:spcBef>
                <a:spcPts val="600"/>
              </a:spcBef>
            </a:pPr>
            <a:r>
              <a:rPr lang="ja-JP" altLang="en-US" sz="1200" b="1" dirty="0">
                <a:latin typeface="ＭＳ Ｐゴシック"/>
                <a:ea typeface="ＭＳ Ｐゴシック"/>
              </a:rPr>
              <a:t>６．訪問介護の利用状況</a:t>
            </a:r>
            <a:endParaRPr lang="en-US" altLang="ja-JP" sz="1200" b="1" dirty="0">
              <a:latin typeface="ＭＳ Ｐゴシック"/>
              <a:ea typeface="ＭＳ Ｐゴシック"/>
            </a:endParaRPr>
          </a:p>
          <a:p>
            <a:pPr lvl="1"/>
            <a:r>
              <a:rPr lang="ja-JP" altLang="en-US" sz="1200" dirty="0">
                <a:latin typeface="ＭＳ Ｐゴシック"/>
                <a:ea typeface="ＭＳ Ｐゴシック"/>
              </a:rPr>
              <a:t>・訪問介護のうち、生活援助の回数については、月</a:t>
            </a:r>
            <a:r>
              <a:rPr lang="en-US" altLang="ja-JP" sz="1200" dirty="0">
                <a:latin typeface="ＭＳ Ｐゴシック"/>
                <a:ea typeface="ＭＳ Ｐゴシック"/>
              </a:rPr>
              <a:t>20</a:t>
            </a:r>
            <a:r>
              <a:rPr lang="ja-JP" altLang="en-US" sz="1200" dirty="0">
                <a:latin typeface="ＭＳ Ｐゴシック"/>
                <a:ea typeface="ＭＳ Ｐゴシック"/>
              </a:rPr>
              <a:t>回（週</a:t>
            </a:r>
            <a:r>
              <a:rPr lang="en-US" altLang="ja-JP" sz="1200" dirty="0">
                <a:latin typeface="ＭＳ Ｐゴシック"/>
                <a:ea typeface="ＭＳ Ｐゴシック"/>
              </a:rPr>
              <a:t>5</a:t>
            </a:r>
            <a:r>
              <a:rPr lang="ja-JP" altLang="en-US" sz="1200" dirty="0">
                <a:latin typeface="ＭＳ Ｐゴシック"/>
                <a:ea typeface="ＭＳ Ｐゴシック"/>
              </a:rPr>
              <a:t>回程度）以上の利用はほとんど見られなかった。</a:t>
            </a:r>
          </a:p>
          <a:p>
            <a:pPr lvl="1"/>
            <a:r>
              <a:rPr lang="ja-JP" altLang="en-US" sz="1200" dirty="0">
                <a:latin typeface="ＭＳ Ｐゴシック"/>
                <a:ea typeface="ＭＳ Ｐゴシック"/>
              </a:rPr>
              <a:t>・訪問介護は、回数と費用面からみると、「生活援助中心型」から「身体介護中心型」へと移行しており、</a:t>
            </a:r>
            <a:r>
              <a:rPr lang="ja-JP" altLang="en-US" sz="1200" dirty="0">
                <a:latin typeface="ＭＳ Ｐゴシック"/>
              </a:rPr>
              <a:t>短時間の「身体介護」として、</a:t>
            </a:r>
            <a:r>
              <a:rPr lang="ja-JP" altLang="en-US" sz="1200" dirty="0">
                <a:latin typeface="ＭＳ Ｐゴシック"/>
                <a:ea typeface="ＭＳ Ｐゴシック"/>
              </a:rPr>
              <a:t>毎日の朝の起床介助（モーニングケア）と、夜の就寝介助（ナイトケア）の利用などのパターンが多いことが想定される。</a:t>
            </a:r>
            <a:endParaRPr lang="en-US" altLang="ja-JP" sz="1200" dirty="0">
              <a:latin typeface="ＭＳ Ｐゴシック"/>
              <a:ea typeface="ＭＳ Ｐゴシック"/>
            </a:endParaRPr>
          </a:p>
          <a:p>
            <a:pPr>
              <a:spcBef>
                <a:spcPts val="600"/>
              </a:spcBef>
            </a:pPr>
            <a:r>
              <a:rPr lang="ja-JP" altLang="en-US" sz="1200" b="1" dirty="0">
                <a:latin typeface="ＭＳ Ｐゴシック"/>
                <a:ea typeface="ＭＳ Ｐゴシック"/>
              </a:rPr>
              <a:t>７．通所介護の利用状況</a:t>
            </a:r>
          </a:p>
          <a:p>
            <a:pPr lvl="1"/>
            <a:r>
              <a:rPr lang="ja-JP" altLang="en-US" sz="1200" dirty="0">
                <a:latin typeface="ＭＳ Ｐゴシック"/>
                <a:ea typeface="ＭＳ Ｐゴシック"/>
              </a:rPr>
              <a:t>・通所介護の平均利用回数は、入居者が月</a:t>
            </a:r>
            <a:r>
              <a:rPr lang="en-US" altLang="ja-JP" sz="1200" dirty="0">
                <a:latin typeface="ＭＳ Ｐゴシック"/>
                <a:ea typeface="ＭＳ Ｐゴシック"/>
              </a:rPr>
              <a:t>8.6</a:t>
            </a:r>
            <a:r>
              <a:rPr lang="ja-JP" altLang="en-US" sz="1200" dirty="0">
                <a:latin typeface="ＭＳ Ｐゴシック"/>
                <a:ea typeface="ＭＳ Ｐゴシック"/>
              </a:rPr>
              <a:t>回に対して、入居者以外が月</a:t>
            </a:r>
            <a:r>
              <a:rPr lang="en-US" altLang="ja-JP" sz="1200" dirty="0">
                <a:latin typeface="ＭＳ Ｐゴシック"/>
                <a:ea typeface="ＭＳ Ｐゴシック"/>
              </a:rPr>
              <a:t>8.9</a:t>
            </a:r>
            <a:r>
              <a:rPr lang="ja-JP" altLang="en-US" sz="1200" dirty="0">
                <a:latin typeface="ＭＳ Ｐゴシック"/>
                <a:ea typeface="ＭＳ Ｐゴシック"/>
              </a:rPr>
              <a:t>回と差がなかった。その一方、平均月</a:t>
            </a:r>
            <a:r>
              <a:rPr lang="en-US" altLang="ja-JP" sz="1200" dirty="0">
                <a:latin typeface="ＭＳ Ｐゴシック"/>
                <a:ea typeface="ＭＳ Ｐゴシック"/>
              </a:rPr>
              <a:t>16</a:t>
            </a:r>
            <a:r>
              <a:rPr lang="ja-JP" altLang="en-US" sz="1200" dirty="0">
                <a:latin typeface="ＭＳ Ｐゴシック"/>
                <a:ea typeface="ＭＳ Ｐゴシック"/>
              </a:rPr>
              <a:t>回以上利用している高齢者住まいが</a:t>
            </a:r>
            <a:r>
              <a:rPr lang="en-US" altLang="ja-JP" sz="1200" dirty="0">
                <a:latin typeface="ＭＳ Ｐゴシック"/>
                <a:ea typeface="ＭＳ Ｐゴシック"/>
              </a:rPr>
              <a:t>6</a:t>
            </a:r>
            <a:r>
              <a:rPr lang="ja-JP" altLang="en-US" sz="1200" dirty="0">
                <a:latin typeface="ＭＳ Ｐゴシック"/>
                <a:ea typeface="ＭＳ Ｐゴシック"/>
              </a:rPr>
              <a:t>％存在。</a:t>
            </a:r>
          </a:p>
          <a:p>
            <a:pPr>
              <a:spcBef>
                <a:spcPts val="600"/>
              </a:spcBef>
            </a:pPr>
            <a:r>
              <a:rPr lang="ja-JP" altLang="en-US" sz="1200" b="1" dirty="0">
                <a:latin typeface="ＭＳ Ｐゴシック"/>
                <a:ea typeface="ＭＳ Ｐゴシック"/>
              </a:rPr>
              <a:t>８．福祉用具貸与の利用状況の比較</a:t>
            </a:r>
          </a:p>
          <a:p>
            <a:pPr lvl="1"/>
            <a:r>
              <a:rPr lang="ja-JP" altLang="en-US" sz="1200" dirty="0">
                <a:latin typeface="ＭＳ Ｐゴシック"/>
                <a:ea typeface="ＭＳ Ｐゴシック"/>
              </a:rPr>
              <a:t>・福祉用具の特殊寝台の利用率が高く、特に、要介護度ごとの利用割合をみると、要介護２以上では、</a:t>
            </a:r>
            <a:r>
              <a:rPr lang="en-US" altLang="ja-JP" sz="1200" dirty="0">
                <a:latin typeface="ＭＳ Ｐゴシック"/>
                <a:ea typeface="ＭＳ Ｐゴシック"/>
              </a:rPr>
              <a:t>80</a:t>
            </a:r>
            <a:r>
              <a:rPr lang="ja-JP" altLang="en-US" sz="1200" dirty="0">
                <a:latin typeface="ＭＳ Ｐゴシック"/>
                <a:ea typeface="ＭＳ Ｐゴシック"/>
              </a:rPr>
              <a:t>％</a:t>
            </a:r>
            <a:r>
              <a:rPr lang="ja-JP" altLang="en-US" sz="1200" dirty="0" smtClean="0">
                <a:latin typeface="ＭＳ Ｐゴシック"/>
                <a:ea typeface="ＭＳ Ｐゴシック"/>
              </a:rPr>
              <a:t>近い利用</a:t>
            </a:r>
            <a:r>
              <a:rPr lang="ja-JP" altLang="en-US" sz="1200" dirty="0">
                <a:latin typeface="ＭＳ Ｐゴシック"/>
                <a:ea typeface="ＭＳ Ｐゴシック"/>
              </a:rPr>
              <a:t>割合。</a:t>
            </a:r>
          </a:p>
          <a:p>
            <a:pPr>
              <a:spcBef>
                <a:spcPts val="600"/>
              </a:spcBef>
            </a:pPr>
            <a:r>
              <a:rPr lang="ja-JP" altLang="en-US" sz="1200" b="1" dirty="0">
                <a:latin typeface="ＭＳ Ｐゴシック"/>
                <a:ea typeface="ＭＳ Ｐゴシック"/>
              </a:rPr>
              <a:t>９．認定申請種別の状況</a:t>
            </a:r>
            <a:endParaRPr lang="en-US" altLang="ja-JP" sz="1200" b="1" dirty="0">
              <a:latin typeface="ＭＳ Ｐゴシック"/>
              <a:ea typeface="ＭＳ Ｐゴシック"/>
            </a:endParaRPr>
          </a:p>
          <a:p>
            <a:pPr lvl="1"/>
            <a:r>
              <a:rPr lang="ja-JP" altLang="en-US" sz="1200" dirty="0">
                <a:latin typeface="ＭＳ Ｐゴシック"/>
                <a:ea typeface="ＭＳ Ｐゴシック"/>
              </a:rPr>
              <a:t>・</a:t>
            </a:r>
            <a:r>
              <a:rPr lang="en-US" altLang="ja-JP" sz="1200" dirty="0">
                <a:latin typeface="ＭＳ Ｐゴシック"/>
                <a:ea typeface="ＭＳ Ｐゴシック"/>
              </a:rPr>
              <a:t>2017</a:t>
            </a:r>
            <a:r>
              <a:rPr lang="ja-JP" altLang="en-US" sz="1200" dirty="0">
                <a:latin typeface="ＭＳ Ｐゴシック"/>
                <a:ea typeface="ＭＳ Ｐゴシック"/>
              </a:rPr>
              <a:t>年</a:t>
            </a:r>
            <a:r>
              <a:rPr lang="en-US" altLang="ja-JP" sz="1200" dirty="0">
                <a:latin typeface="ＭＳ Ｐゴシック"/>
                <a:ea typeface="ＭＳ Ｐゴシック"/>
              </a:rPr>
              <a:t>10</a:t>
            </a:r>
            <a:r>
              <a:rPr lang="ja-JP" altLang="en-US" sz="1200" dirty="0">
                <a:latin typeface="ＭＳ Ｐゴシック"/>
                <a:ea typeface="ＭＳ Ｐゴシック"/>
              </a:rPr>
              <a:t>月サービス利用者の認定申請種別は、入居者の方が「区分変更申請」の割合が</a:t>
            </a:r>
            <a:r>
              <a:rPr lang="en-US" altLang="ja-JP" sz="1200" dirty="0">
                <a:latin typeface="ＭＳ Ｐゴシック"/>
                <a:ea typeface="ＭＳ Ｐゴシック"/>
              </a:rPr>
              <a:t>12.8</a:t>
            </a:r>
            <a:r>
              <a:rPr lang="ja-JP" altLang="en-US" sz="1200" dirty="0">
                <a:latin typeface="ＭＳ Ｐゴシック"/>
                <a:ea typeface="ＭＳ Ｐゴシック"/>
              </a:rPr>
              <a:t>％と高く（全体では</a:t>
            </a:r>
            <a:r>
              <a:rPr lang="en-US" altLang="ja-JP" sz="1200" dirty="0">
                <a:latin typeface="ＭＳ Ｐゴシック"/>
                <a:ea typeface="ＭＳ Ｐゴシック"/>
              </a:rPr>
              <a:t>6.2</a:t>
            </a:r>
            <a:r>
              <a:rPr lang="ja-JP" altLang="en-US" sz="1200" dirty="0">
                <a:latin typeface="ＭＳ Ｐゴシック"/>
                <a:ea typeface="ＭＳ Ｐゴシック"/>
              </a:rPr>
              <a:t>％）、</a:t>
            </a:r>
            <a:r>
              <a:rPr lang="en-US" altLang="ja-JP" sz="1200" dirty="0">
                <a:latin typeface="ＭＳ Ｐゴシック"/>
                <a:ea typeface="ＭＳ Ｐゴシック"/>
              </a:rPr>
              <a:t>30</a:t>
            </a:r>
            <a:r>
              <a:rPr lang="ja-JP" altLang="en-US" sz="1200" dirty="0">
                <a:latin typeface="ＭＳ Ｐゴシック"/>
                <a:ea typeface="ＭＳ Ｐゴシック"/>
              </a:rPr>
              <a:t>％を超える高齢者住まいが</a:t>
            </a:r>
            <a:r>
              <a:rPr lang="en-US" altLang="ja-JP" sz="1200" dirty="0">
                <a:latin typeface="ＭＳ Ｐゴシック"/>
                <a:ea typeface="ＭＳ Ｐゴシック"/>
              </a:rPr>
              <a:t>11.5</a:t>
            </a:r>
            <a:r>
              <a:rPr lang="ja-JP" altLang="en-US" sz="1200" dirty="0">
                <a:latin typeface="ＭＳ Ｐゴシック"/>
                <a:ea typeface="ＭＳ Ｐゴシック"/>
              </a:rPr>
              <a:t>％存在。</a:t>
            </a:r>
          </a:p>
          <a:p>
            <a:pPr>
              <a:spcBef>
                <a:spcPts val="600"/>
              </a:spcBef>
            </a:pPr>
            <a:r>
              <a:rPr lang="ja-JP" altLang="en-US" sz="1200" b="1" dirty="0">
                <a:solidFill>
                  <a:srgbClr val="000000"/>
                </a:solidFill>
                <a:latin typeface="ＭＳ Ｐゴシック"/>
                <a:ea typeface="ＭＳ Ｐゴシック"/>
              </a:rPr>
              <a:t>１０．公費受給別の利用状況</a:t>
            </a:r>
          </a:p>
          <a:p>
            <a:pPr lvl="1"/>
            <a:r>
              <a:rPr lang="ja-JP" altLang="en-US" sz="1200" dirty="0" smtClean="0">
                <a:solidFill>
                  <a:srgbClr val="000000"/>
                </a:solidFill>
                <a:latin typeface="ＭＳ Ｐゴシック"/>
                <a:ea typeface="ＭＳ Ｐゴシック"/>
              </a:rPr>
              <a:t>・高齢者住まい入居者のうち、生活</a:t>
            </a:r>
            <a:r>
              <a:rPr lang="ja-JP" altLang="en-US" sz="1200" dirty="0">
                <a:solidFill>
                  <a:srgbClr val="000000"/>
                </a:solidFill>
                <a:latin typeface="ＭＳ Ｐゴシック"/>
                <a:ea typeface="ＭＳ Ｐゴシック"/>
              </a:rPr>
              <a:t>保護受給者</a:t>
            </a:r>
            <a:r>
              <a:rPr lang="ja-JP" altLang="en-US" sz="1200" dirty="0" smtClean="0">
                <a:solidFill>
                  <a:srgbClr val="000000"/>
                </a:solidFill>
                <a:latin typeface="ＭＳ Ｐゴシック"/>
                <a:ea typeface="ＭＳ Ｐゴシック"/>
              </a:rPr>
              <a:t>の</a:t>
            </a:r>
            <a:r>
              <a:rPr lang="ja-JP" altLang="en-US" sz="1200" dirty="0">
                <a:solidFill>
                  <a:srgbClr val="000000"/>
                </a:solidFill>
                <a:latin typeface="ＭＳ Ｐゴシック"/>
                <a:ea typeface="ＭＳ Ｐゴシック"/>
              </a:rPr>
              <a:t>区分支給限度</a:t>
            </a:r>
            <a:r>
              <a:rPr lang="ja-JP" altLang="en-US" sz="1200" dirty="0" smtClean="0">
                <a:solidFill>
                  <a:srgbClr val="000000"/>
                </a:solidFill>
                <a:latin typeface="ＭＳ Ｐゴシック"/>
                <a:ea typeface="ＭＳ Ｐゴシック"/>
              </a:rPr>
              <a:t>額利用率は</a:t>
            </a:r>
            <a:r>
              <a:rPr lang="en-US" altLang="ja-JP" sz="1200" dirty="0" smtClean="0">
                <a:solidFill>
                  <a:srgbClr val="000000"/>
                </a:solidFill>
                <a:latin typeface="ＭＳ Ｐゴシック"/>
                <a:ea typeface="ＭＳ Ｐゴシック"/>
              </a:rPr>
              <a:t>86.0</a:t>
            </a:r>
            <a:r>
              <a:rPr lang="ja-JP" altLang="en-US" sz="1200" dirty="0" smtClean="0">
                <a:solidFill>
                  <a:srgbClr val="000000"/>
                </a:solidFill>
                <a:latin typeface="ＭＳ Ｐゴシック"/>
                <a:ea typeface="ＭＳ Ｐゴシック"/>
              </a:rPr>
              <a:t>％に対し、受給なしは</a:t>
            </a:r>
            <a:r>
              <a:rPr lang="en-US" altLang="ja-JP" sz="1200" dirty="0" smtClean="0">
                <a:solidFill>
                  <a:srgbClr val="000000"/>
                </a:solidFill>
                <a:latin typeface="ＭＳ Ｐゴシック"/>
                <a:ea typeface="ＭＳ Ｐゴシック"/>
              </a:rPr>
              <a:t>80.2</a:t>
            </a:r>
            <a:r>
              <a:rPr lang="ja-JP" altLang="en-US" sz="1200" dirty="0" smtClean="0">
                <a:solidFill>
                  <a:srgbClr val="000000"/>
                </a:solidFill>
                <a:latin typeface="ＭＳ Ｐゴシック"/>
                <a:ea typeface="ＭＳ Ｐゴシック"/>
              </a:rPr>
              <a:t>％。高齢者住まい入居者以外を含む</a:t>
            </a:r>
            <a:r>
              <a:rPr lang="en-US" altLang="ja-JP" sz="1200" dirty="0" smtClean="0">
                <a:solidFill>
                  <a:srgbClr val="000000"/>
                </a:solidFill>
                <a:latin typeface="ＭＳ Ｐゴシック"/>
                <a:ea typeface="ＭＳ Ｐゴシック"/>
              </a:rPr>
              <a:t>4</a:t>
            </a:r>
            <a:r>
              <a:rPr lang="ja-JP" altLang="en-US" sz="1200" dirty="0" smtClean="0">
                <a:solidFill>
                  <a:srgbClr val="000000"/>
                </a:solidFill>
                <a:latin typeface="ＭＳ Ｐゴシック"/>
                <a:ea typeface="ＭＳ Ｐゴシック"/>
              </a:rPr>
              <a:t>市全体での比較を見ると、生活保護受給者が</a:t>
            </a:r>
            <a:r>
              <a:rPr lang="en-US" altLang="ja-JP" sz="1200" dirty="0" smtClean="0">
                <a:solidFill>
                  <a:srgbClr val="000000"/>
                </a:solidFill>
                <a:latin typeface="ＭＳ Ｐゴシック"/>
                <a:ea typeface="ＭＳ Ｐゴシック"/>
              </a:rPr>
              <a:t>69.8</a:t>
            </a:r>
            <a:r>
              <a:rPr lang="ja-JP" altLang="en-US" sz="1200" dirty="0" smtClean="0">
                <a:solidFill>
                  <a:srgbClr val="000000"/>
                </a:solidFill>
                <a:latin typeface="ＭＳ Ｐゴシック"/>
                <a:ea typeface="ＭＳ Ｐゴシック"/>
              </a:rPr>
              <a:t>％に対し、受給なしは</a:t>
            </a:r>
            <a:r>
              <a:rPr lang="en-US" altLang="ja-JP" sz="1200" dirty="0" smtClean="0">
                <a:solidFill>
                  <a:srgbClr val="000000"/>
                </a:solidFill>
                <a:latin typeface="ＭＳ Ｐゴシック"/>
                <a:ea typeface="ＭＳ Ｐゴシック"/>
              </a:rPr>
              <a:t>52.9</a:t>
            </a:r>
            <a:r>
              <a:rPr lang="ja-JP" altLang="en-US" sz="1200" dirty="0" smtClean="0">
                <a:solidFill>
                  <a:srgbClr val="000000"/>
                </a:solidFill>
                <a:latin typeface="ＭＳ Ｐゴシック"/>
                <a:ea typeface="ＭＳ Ｐゴシック"/>
              </a:rPr>
              <a:t>％。</a:t>
            </a:r>
            <a:endParaRPr lang="en-US" altLang="ja-JP" sz="1200" dirty="0" smtClean="0">
              <a:solidFill>
                <a:srgbClr val="000000"/>
              </a:solidFill>
              <a:latin typeface="ＭＳ Ｐゴシック"/>
              <a:ea typeface="ＭＳ Ｐゴシック"/>
            </a:endParaRPr>
          </a:p>
          <a:p>
            <a:pPr lvl="1"/>
            <a:r>
              <a:rPr lang="ja-JP" altLang="en-US" sz="1200" dirty="0" smtClean="0">
                <a:solidFill>
                  <a:srgbClr val="000000"/>
                </a:solidFill>
                <a:latin typeface="ＭＳ Ｐゴシック"/>
                <a:ea typeface="ＭＳ Ｐゴシック"/>
              </a:rPr>
              <a:t>・高齢者</a:t>
            </a:r>
            <a:r>
              <a:rPr lang="ja-JP" altLang="en-US" sz="1200" dirty="0">
                <a:solidFill>
                  <a:srgbClr val="000000"/>
                </a:solidFill>
                <a:latin typeface="ＭＳ Ｐゴシック"/>
                <a:ea typeface="ＭＳ Ｐゴシック"/>
              </a:rPr>
              <a:t>住まいごとにみた場合、生活保護受給者割合の</a:t>
            </a:r>
            <a:r>
              <a:rPr lang="en-US" altLang="ja-JP" sz="1200" dirty="0">
                <a:solidFill>
                  <a:srgbClr val="000000"/>
                </a:solidFill>
                <a:latin typeface="ＭＳ Ｐゴシック"/>
                <a:ea typeface="ＭＳ Ｐゴシック"/>
              </a:rPr>
              <a:t>50</a:t>
            </a:r>
            <a:r>
              <a:rPr lang="ja-JP" altLang="en-US" sz="1200" dirty="0">
                <a:solidFill>
                  <a:srgbClr val="000000"/>
                </a:solidFill>
                <a:latin typeface="ＭＳ Ｐゴシック"/>
                <a:ea typeface="ＭＳ Ｐゴシック"/>
              </a:rPr>
              <a:t>％以上の住まいが</a:t>
            </a:r>
            <a:r>
              <a:rPr lang="en-US" altLang="ja-JP" sz="1200" dirty="0">
                <a:solidFill>
                  <a:srgbClr val="000000"/>
                </a:solidFill>
                <a:latin typeface="ＭＳ Ｐゴシック"/>
                <a:ea typeface="ＭＳ Ｐゴシック"/>
              </a:rPr>
              <a:t>36.4</a:t>
            </a:r>
            <a:r>
              <a:rPr lang="ja-JP" altLang="en-US" sz="1200" dirty="0">
                <a:solidFill>
                  <a:srgbClr val="000000"/>
                </a:solidFill>
                <a:latin typeface="ＭＳ Ｐゴシック"/>
                <a:ea typeface="ＭＳ Ｐゴシック"/>
              </a:rPr>
              <a:t>％。</a:t>
            </a:r>
          </a:p>
        </p:txBody>
      </p:sp>
    </p:spTree>
    <p:extLst>
      <p:ext uri="{BB962C8B-B14F-4D97-AF65-F5344CB8AC3E}">
        <p14:creationId xmlns:p14="http://schemas.microsoft.com/office/powerpoint/2010/main" val="75847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５．サービスの利用</a:t>
            </a:r>
            <a:r>
              <a:rPr lang="ja-JP" altLang="en-US" sz="2000" b="1" dirty="0" smtClean="0">
                <a:solidFill>
                  <a:schemeClr val="bg1"/>
                </a:solidFill>
                <a:latin typeface="+mj-ea"/>
              </a:rPr>
              <a:t>状況（区分支給限度額</a:t>
            </a:r>
            <a:r>
              <a:rPr lang="ja-JP" altLang="en-US" sz="2000" b="1" u="sng" dirty="0" smtClean="0">
                <a:solidFill>
                  <a:schemeClr val="bg1"/>
                </a:solidFill>
                <a:latin typeface="+mj-ea"/>
              </a:rPr>
              <a:t>対象外サービスを含む</a:t>
            </a:r>
            <a:r>
              <a:rPr lang="ja-JP" altLang="en-US" sz="2000" b="1" dirty="0" smtClean="0">
                <a:solidFill>
                  <a:schemeClr val="bg1"/>
                </a:solidFill>
                <a:latin typeface="+mj-ea"/>
              </a:rPr>
              <a:t>。）</a:t>
            </a:r>
            <a:endParaRPr lang="ja-JP" altLang="en-US" sz="2000" b="1" dirty="0">
              <a:solidFill>
                <a:schemeClr val="bg1"/>
              </a:solidFill>
              <a:latin typeface="+mj-ea"/>
            </a:endParaRPr>
          </a:p>
          <a:p>
            <a:pPr lvl="1" eaLnBrk="1" hangingPunct="1"/>
            <a:r>
              <a:rPr lang="ja-JP" altLang="en-US" sz="2000" b="1" dirty="0">
                <a:solidFill>
                  <a:schemeClr val="bg1"/>
                </a:solidFill>
                <a:latin typeface="+mj-ea"/>
              </a:rPr>
              <a:t>　　　１）サービス種類別の明細サービス単位数の利用割合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20</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■利用者ごとに利用した明細サービス単位数全体の中のサービス種類別の割合をみると</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入居者</a:t>
            </a:r>
            <a:r>
              <a:rPr lang="ja-JP" altLang="en-US" sz="1600" dirty="0">
                <a:latin typeface="ＭＳ ゴシック" panose="020B0609070205080204" pitchFamily="49" charset="-128"/>
                <a:ea typeface="ＭＳ ゴシック" panose="020B0609070205080204" pitchFamily="49" charset="-128"/>
              </a:rPr>
              <a:t>では、約</a:t>
            </a:r>
            <a:r>
              <a:rPr lang="en-US" altLang="ja-JP" sz="1600" dirty="0">
                <a:latin typeface="ＭＳ ゴシック" panose="020B0609070205080204" pitchFamily="49" charset="-128"/>
                <a:ea typeface="ＭＳ ゴシック" panose="020B0609070205080204" pitchFamily="49" charset="-128"/>
              </a:rPr>
              <a:t>6</a:t>
            </a:r>
            <a:r>
              <a:rPr lang="ja-JP" altLang="en-US" sz="1600" dirty="0">
                <a:latin typeface="ＭＳ ゴシック" panose="020B0609070205080204" pitchFamily="49" charset="-128"/>
                <a:ea typeface="ＭＳ ゴシック" panose="020B0609070205080204" pitchFamily="49" charset="-128"/>
              </a:rPr>
              <a:t>割を超える訪問介護の利用</a:t>
            </a:r>
            <a:r>
              <a:rPr lang="ja-JP" altLang="en-US" sz="1600" dirty="0" smtClean="0">
                <a:latin typeface="ＭＳ ゴシック" panose="020B0609070205080204" pitchFamily="49" charset="-128"/>
                <a:ea typeface="ＭＳ ゴシック" panose="020B0609070205080204" pitchFamily="49" charset="-128"/>
              </a:rPr>
              <a:t>割合（</a:t>
            </a:r>
            <a:r>
              <a:rPr lang="en-US" altLang="ja-JP" sz="1600" dirty="0" smtClean="0">
                <a:latin typeface="ＭＳ ゴシック" panose="020B0609070205080204" pitchFamily="49" charset="-128"/>
                <a:ea typeface="ＭＳ ゴシック" panose="020B0609070205080204" pitchFamily="49" charset="-128"/>
              </a:rPr>
              <a:t>64.5</a:t>
            </a:r>
            <a:r>
              <a:rPr lang="ja-JP" altLang="en-US" sz="1600" dirty="0" smtClean="0">
                <a:latin typeface="ＭＳ ゴシック" panose="020B0609070205080204" pitchFamily="49" charset="-128"/>
                <a:ea typeface="ＭＳ ゴシック" panose="020B0609070205080204" pitchFamily="49" charset="-128"/>
              </a:rPr>
              <a:t>％）と</a:t>
            </a:r>
            <a:r>
              <a:rPr lang="ja-JP" altLang="en-US" sz="1600" dirty="0">
                <a:latin typeface="ＭＳ ゴシック" panose="020B0609070205080204" pitchFamily="49" charset="-128"/>
                <a:ea typeface="ＭＳ ゴシック" panose="020B0609070205080204" pitchFamily="49" charset="-128"/>
              </a:rPr>
              <a:t>なっている。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■サービス明細単位数は、居宅療養管理指導等も集計対象とするため、区分支給限度額</a:t>
            </a:r>
            <a:r>
              <a:rPr lang="ja-JP" altLang="en-US" sz="1600" dirty="0" smtClean="0">
                <a:latin typeface="ＭＳ ゴシック" panose="020B0609070205080204" pitchFamily="49" charset="-128"/>
                <a:ea typeface="ＭＳ ゴシック" panose="020B0609070205080204" pitchFamily="49" charset="-128"/>
              </a:rPr>
              <a:t>対象外</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サービス</a:t>
            </a:r>
            <a:r>
              <a:rPr lang="ja-JP" altLang="en-US" sz="1600" dirty="0">
                <a:latin typeface="ＭＳ ゴシック" panose="020B0609070205080204" pitchFamily="49" charset="-128"/>
                <a:ea typeface="ＭＳ ゴシック" panose="020B0609070205080204" pitchFamily="49" charset="-128"/>
              </a:rPr>
              <a:t>も対象とした。</a:t>
            </a:r>
          </a:p>
        </p:txBody>
      </p:sp>
      <p:sp>
        <p:nvSpPr>
          <p:cNvPr id="7" name="テキスト ボックス 6">
            <a:extLst>
              <a:ext uri="{FF2B5EF4-FFF2-40B4-BE49-F238E27FC236}">
                <a16:creationId xmlns:a16="http://schemas.microsoft.com/office/drawing/2014/main" xmlns="" id="{F5DB5296-D82D-4FDF-8AD7-809130E494DB}"/>
              </a:ext>
            </a:extLst>
          </p:cNvPr>
          <p:cNvSpPr txBox="1">
            <a:spLocks noChangeAspect="1"/>
          </p:cNvSpPr>
          <p:nvPr/>
        </p:nvSpPr>
        <p:spPr>
          <a:xfrm>
            <a:off x="251520" y="764704"/>
            <a:ext cx="2144502" cy="28803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smtClean="0"/>
              <a:t>介護費ベースに</a:t>
            </a:r>
            <a:r>
              <a:rPr kumimoji="1" lang="ja-JP" altLang="en-US" sz="1200" b="1" dirty="0"/>
              <a:t>よる集計</a:t>
            </a:r>
          </a:p>
        </p:txBody>
      </p:sp>
      <p:pic>
        <p:nvPicPr>
          <p:cNvPr id="12" name="図 11">
            <a:extLst>
              <a:ext uri="{FF2B5EF4-FFF2-40B4-BE49-F238E27FC236}">
                <a16:creationId xmlns:a16="http://schemas.microsoft.com/office/drawing/2014/main" xmlns="" id="{D0D0B7C1-9839-4512-89F4-1E195FE60274}"/>
              </a:ext>
            </a:extLst>
          </p:cNvPr>
          <p:cNvPicPr>
            <a:picLocks noChangeAspect="1"/>
          </p:cNvPicPr>
          <p:nvPr/>
        </p:nvPicPr>
        <p:blipFill>
          <a:blip r:embed="rId3"/>
          <a:stretch>
            <a:fillRect/>
          </a:stretch>
        </p:blipFill>
        <p:spPr>
          <a:xfrm>
            <a:off x="264802" y="1052736"/>
            <a:ext cx="8614395" cy="4170025"/>
          </a:xfrm>
          <a:prstGeom prst="rect">
            <a:avLst/>
          </a:prstGeom>
        </p:spPr>
      </p:pic>
    </p:spTree>
    <p:extLst>
      <p:ext uri="{BB962C8B-B14F-4D97-AF65-F5344CB8AC3E}">
        <p14:creationId xmlns:p14="http://schemas.microsoft.com/office/powerpoint/2010/main" val="1264234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５．サービスの利用状況（区分支給限度額対象外サービスを含む。</a:t>
            </a:r>
            <a:r>
              <a:rPr lang="ja-JP" altLang="en-US" sz="2000" b="1" dirty="0" smtClean="0">
                <a:solidFill>
                  <a:schemeClr val="bg1"/>
                </a:solidFill>
                <a:latin typeface="+mj-ea"/>
              </a:rPr>
              <a:t>）</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２）主なサービス種類別の平均明細サービス単位数</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21</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40734"/>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latin typeface="ＭＳ ゴシック" panose="020B0609070205080204" pitchFamily="49" charset="-128"/>
                <a:ea typeface="ＭＳ ゴシック" panose="020B0609070205080204" pitchFamily="49" charset="-128"/>
              </a:rPr>
              <a:t>■主</a:t>
            </a:r>
            <a:r>
              <a:rPr lang="ja-JP" altLang="en-US" sz="1600" dirty="0">
                <a:latin typeface="ＭＳ ゴシック" panose="020B0609070205080204" pitchFamily="49" charset="-128"/>
                <a:ea typeface="ＭＳ ゴシック" panose="020B0609070205080204" pitchFamily="49" charset="-128"/>
              </a:rPr>
              <a:t>なサービス種類</a:t>
            </a:r>
            <a:r>
              <a:rPr lang="ja-JP" altLang="en-US" sz="1600" dirty="0" smtClean="0">
                <a:latin typeface="ＭＳ ゴシック" panose="020B0609070205080204" pitchFamily="49" charset="-128"/>
                <a:ea typeface="ＭＳ ゴシック" panose="020B0609070205080204" pitchFamily="49" charset="-128"/>
              </a:rPr>
              <a:t>別に、当該サービスを利用している者だけを比較して、平均</a:t>
            </a:r>
            <a:r>
              <a:rPr lang="ja-JP" altLang="en-US" sz="1600" dirty="0">
                <a:latin typeface="ＭＳ ゴシック" panose="020B0609070205080204" pitchFamily="49" charset="-128"/>
                <a:ea typeface="ＭＳ ゴシック" panose="020B0609070205080204" pitchFamily="49" charset="-128"/>
              </a:rPr>
              <a:t>明細</a:t>
            </a:r>
            <a:r>
              <a:rPr lang="ja-JP" altLang="en-US" sz="1600" dirty="0" smtClean="0">
                <a:latin typeface="ＭＳ ゴシック" panose="020B0609070205080204" pitchFamily="49" charset="-128"/>
                <a:ea typeface="ＭＳ ゴシック" panose="020B0609070205080204" pitchFamily="49" charset="-128"/>
              </a:rPr>
              <a:t>サービス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単位数</a:t>
            </a:r>
            <a:r>
              <a:rPr lang="ja-JP" altLang="en-US" sz="1600" dirty="0">
                <a:latin typeface="ＭＳ ゴシック" panose="020B0609070205080204" pitchFamily="49" charset="-128"/>
                <a:ea typeface="ＭＳ ゴシック" panose="020B0609070205080204" pitchFamily="49" charset="-128"/>
              </a:rPr>
              <a:t>をみると</a:t>
            </a:r>
            <a:r>
              <a:rPr lang="ja-JP" altLang="en-US" sz="1600" dirty="0" smtClean="0">
                <a:latin typeface="ＭＳ ゴシック" panose="020B0609070205080204" pitchFamily="49" charset="-128"/>
                <a:ea typeface="ＭＳ ゴシック" panose="020B0609070205080204" pitchFamily="49" charset="-128"/>
              </a:rPr>
              <a:t>、入居者</a:t>
            </a:r>
            <a:r>
              <a:rPr lang="ja-JP" altLang="en-US" sz="1600" dirty="0">
                <a:latin typeface="ＭＳ ゴシック" panose="020B0609070205080204" pitchFamily="49" charset="-128"/>
                <a:ea typeface="ＭＳ ゴシック" panose="020B0609070205080204" pitchFamily="49" charset="-128"/>
              </a:rPr>
              <a:t>は、入居者以外と比較</a:t>
            </a:r>
            <a:r>
              <a:rPr lang="ja-JP" altLang="en-US" sz="1600" dirty="0" smtClean="0">
                <a:latin typeface="ＭＳ ゴシック" panose="020B0609070205080204" pitchFamily="49" charset="-128"/>
                <a:ea typeface="ＭＳ ゴシック" panose="020B0609070205080204" pitchFamily="49" charset="-128"/>
              </a:rPr>
              <a:t>して「</a:t>
            </a:r>
            <a:r>
              <a:rPr lang="ja-JP" altLang="en-US" sz="1600" dirty="0">
                <a:latin typeface="ＭＳ ゴシック" panose="020B0609070205080204" pitchFamily="49" charset="-128"/>
                <a:ea typeface="ＭＳ ゴシック" panose="020B0609070205080204" pitchFamily="49" charset="-128"/>
              </a:rPr>
              <a:t>訪問介護</a:t>
            </a:r>
            <a:r>
              <a:rPr lang="ja-JP" altLang="en-US" sz="1600" dirty="0" smtClean="0">
                <a:latin typeface="ＭＳ ゴシック" panose="020B0609070205080204" pitchFamily="49" charset="-128"/>
                <a:ea typeface="ＭＳ ゴシック" panose="020B0609070205080204" pitchFamily="49" charset="-128"/>
              </a:rPr>
              <a:t>」が高い</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平均サービス明細単位数は、居宅療養管理指導も集計対象とするため、区分支給限度</a:t>
            </a:r>
            <a:r>
              <a:rPr lang="ja-JP" altLang="en-US" sz="1600" dirty="0" smtClean="0">
                <a:solidFill>
                  <a:srgbClr val="FF0000"/>
                </a:solidFill>
                <a:latin typeface="ＭＳ ゴシック" panose="020B0609070205080204" pitchFamily="49" charset="-128"/>
                <a:ea typeface="ＭＳ ゴシック" panose="020B0609070205080204" pitchFamily="49" charset="-128"/>
              </a:rPr>
              <a:t>額</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600" dirty="0">
                <a:solidFill>
                  <a:srgbClr val="FF0000"/>
                </a:solidFill>
                <a:latin typeface="ＭＳ ゴシック" panose="020B0609070205080204" pitchFamily="49" charset="-128"/>
                <a:ea typeface="ＭＳ ゴシック" panose="020B0609070205080204" pitchFamily="49" charset="-128"/>
              </a:rPr>
              <a:t>　</a:t>
            </a:r>
            <a:r>
              <a:rPr lang="ja-JP" altLang="en-US" sz="1600" dirty="0" smtClean="0">
                <a:solidFill>
                  <a:srgbClr val="FF0000"/>
                </a:solidFill>
                <a:latin typeface="ＭＳ ゴシック" panose="020B0609070205080204" pitchFamily="49" charset="-128"/>
                <a:ea typeface="ＭＳ ゴシック" panose="020B0609070205080204" pitchFamily="49" charset="-128"/>
              </a:rPr>
              <a:t>対象外</a:t>
            </a:r>
            <a:r>
              <a:rPr lang="ja-JP" altLang="en-US" sz="1600" dirty="0">
                <a:solidFill>
                  <a:srgbClr val="FF0000"/>
                </a:solidFill>
                <a:latin typeface="ＭＳ ゴシック" panose="020B0609070205080204" pitchFamily="49" charset="-128"/>
                <a:ea typeface="ＭＳ ゴシック" panose="020B0609070205080204" pitchFamily="49" charset="-128"/>
              </a:rPr>
              <a:t>サービスも対象とした</a:t>
            </a:r>
            <a:r>
              <a:rPr lang="ja-JP" altLang="en-US" sz="1600" dirty="0">
                <a:latin typeface="ＭＳ ゴシック" panose="020B0609070205080204" pitchFamily="49" charset="-128"/>
                <a:ea typeface="ＭＳ ゴシック" panose="020B0609070205080204" pitchFamily="49" charset="-128"/>
              </a:rPr>
              <a:t>。</a:t>
            </a:r>
          </a:p>
        </p:txBody>
      </p:sp>
      <p:sp>
        <p:nvSpPr>
          <p:cNvPr id="8" name="テキスト ボックス 7">
            <a:extLst>
              <a:ext uri="{FF2B5EF4-FFF2-40B4-BE49-F238E27FC236}">
                <a16:creationId xmlns:a16="http://schemas.microsoft.com/office/drawing/2014/main" xmlns="" id="{D1375FE4-512D-4234-BD82-6E67EBE6765A}"/>
              </a:ext>
            </a:extLst>
          </p:cNvPr>
          <p:cNvSpPr txBox="1">
            <a:spLocks noChangeAspect="1"/>
          </p:cNvSpPr>
          <p:nvPr/>
        </p:nvSpPr>
        <p:spPr>
          <a:xfrm>
            <a:off x="251520" y="764704"/>
            <a:ext cx="1872208" cy="251460"/>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pic>
        <p:nvPicPr>
          <p:cNvPr id="2" name="図 1">
            <a:extLst>
              <a:ext uri="{FF2B5EF4-FFF2-40B4-BE49-F238E27FC236}">
                <a16:creationId xmlns:a16="http://schemas.microsoft.com/office/drawing/2014/main" xmlns="" id="{3B9ED605-E7F8-45DF-B895-4D5AB99F3A0E}"/>
              </a:ext>
            </a:extLst>
          </p:cNvPr>
          <p:cNvPicPr>
            <a:picLocks noChangeAspect="1"/>
          </p:cNvPicPr>
          <p:nvPr/>
        </p:nvPicPr>
        <p:blipFill>
          <a:blip r:embed="rId3"/>
          <a:stretch>
            <a:fillRect/>
          </a:stretch>
        </p:blipFill>
        <p:spPr>
          <a:xfrm>
            <a:off x="252536" y="1052736"/>
            <a:ext cx="8639944" cy="4170846"/>
          </a:xfrm>
          <a:prstGeom prst="rect">
            <a:avLst/>
          </a:prstGeom>
        </p:spPr>
      </p:pic>
    </p:spTree>
    <p:extLst>
      <p:ext uri="{BB962C8B-B14F-4D97-AF65-F5344CB8AC3E}">
        <p14:creationId xmlns:p14="http://schemas.microsoft.com/office/powerpoint/2010/main" val="147393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５．サービスの利用状況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３）主なサービス種類別の利用者数割合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22</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■主なサービス種類</a:t>
            </a:r>
            <a:r>
              <a:rPr lang="ja-JP" altLang="en-US" sz="1600" dirty="0" smtClean="0">
                <a:latin typeface="ＭＳ ゴシック" panose="020B0609070205080204" pitchFamily="49" charset="-128"/>
                <a:ea typeface="ＭＳ ゴシック" panose="020B0609070205080204" pitchFamily="49" charset="-128"/>
              </a:rPr>
              <a:t>別に各サービスの</a:t>
            </a:r>
            <a:r>
              <a:rPr lang="ja-JP" altLang="en-US" sz="1600" dirty="0">
                <a:latin typeface="ＭＳ ゴシック" panose="020B0609070205080204" pitchFamily="49" charset="-128"/>
                <a:ea typeface="ＭＳ ゴシック" panose="020B0609070205080204" pitchFamily="49" charset="-128"/>
              </a:rPr>
              <a:t>利用割合（居宅サービス利用者全体に対する利用割合）</a:t>
            </a: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みると、</a:t>
            </a:r>
            <a:r>
              <a:rPr lang="ja-JP" altLang="en-US" sz="1600" dirty="0" smtClean="0">
                <a:latin typeface="ＭＳ ゴシック" panose="020B0609070205080204" pitchFamily="49" charset="-128"/>
                <a:ea typeface="ＭＳ ゴシック" panose="020B0609070205080204" pitchFamily="49" charset="-128"/>
              </a:rPr>
              <a:t>入居者の方が、「訪問介護</a:t>
            </a:r>
            <a:r>
              <a:rPr lang="ja-JP" altLang="en-US" sz="1600" dirty="0">
                <a:latin typeface="ＭＳ ゴシック" panose="020B0609070205080204" pitchFamily="49" charset="-128"/>
                <a:ea typeface="ＭＳ ゴシック" panose="020B0609070205080204" pitchFamily="49" charset="-128"/>
              </a:rPr>
              <a:t>」と「居宅療養管理指導</a:t>
            </a:r>
            <a:r>
              <a:rPr lang="ja-JP" altLang="en-US" sz="1600" dirty="0" smtClean="0">
                <a:latin typeface="ＭＳ ゴシック" panose="020B0609070205080204" pitchFamily="49" charset="-128"/>
                <a:ea typeface="ＭＳ ゴシック" panose="020B0609070205080204" pitchFamily="49" charset="-128"/>
              </a:rPr>
              <a:t>」が顕著に高い</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入居者以外と比較して利用割合が低いのは、</a:t>
            </a:r>
            <a:r>
              <a:rPr kumimoji="1" lang="ja-JP" altLang="en-US" sz="1600" dirty="0">
                <a:latin typeface="ＭＳ ゴシック" panose="020B0609070205080204" pitchFamily="49" charset="-128"/>
                <a:ea typeface="ＭＳ ゴシック" panose="020B0609070205080204" pitchFamily="49" charset="-128"/>
              </a:rPr>
              <a:t>「通所介護」と「地域密着型通所介護</a:t>
            </a:r>
            <a:r>
              <a:rPr kumimoji="1" lang="ja-JP" altLang="en-US" sz="1600" dirty="0" smtClean="0">
                <a:latin typeface="ＭＳ ゴシック" panose="020B0609070205080204" pitchFamily="49" charset="-128"/>
                <a:ea typeface="ＭＳ ゴシック" panose="020B0609070205080204" pitchFamily="49" charset="-128"/>
              </a:rPr>
              <a:t>」、</a:t>
            </a:r>
            <a:endParaRPr kumimoji="1"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通所リハビリテーション」。</a:t>
            </a:r>
            <a:endParaRPr kumimoji="1" lang="en-US" altLang="ja-JP" sz="16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xmlns="" id="{9BA1CA75-417B-4EFD-AC2C-FFDAA173D18B}"/>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D1375FE4-512D-4234-BD82-6E67EBE6765A}"/>
              </a:ext>
            </a:extLst>
          </p:cNvPr>
          <p:cNvSpPr txBox="1">
            <a:spLocks noChangeAspect="1"/>
          </p:cNvSpPr>
          <p:nvPr/>
        </p:nvSpPr>
        <p:spPr>
          <a:xfrm>
            <a:off x="251519" y="764703"/>
            <a:ext cx="2160241" cy="290147"/>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287788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５．サービスの利用状況</a:t>
            </a:r>
          </a:p>
          <a:p>
            <a:pPr lvl="1" eaLnBrk="1" hangingPunct="1"/>
            <a:r>
              <a:rPr lang="ja-JP" altLang="en-US" sz="2000" b="1" dirty="0">
                <a:solidFill>
                  <a:schemeClr val="bg1"/>
                </a:solidFill>
                <a:latin typeface="+mj-ea"/>
              </a:rPr>
              <a:t>　　　４）「要介護１・２」の主なサービス種類別の利用者数割合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23</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■「要介護１・２」（軽度）の主</a:t>
            </a:r>
            <a:r>
              <a:rPr lang="ja-JP" altLang="en-US" sz="1600" dirty="0" smtClean="0">
                <a:latin typeface="ＭＳ ゴシック" panose="020B0609070205080204" pitchFamily="49" charset="-128"/>
                <a:ea typeface="ＭＳ ゴシック" panose="020B0609070205080204" pitchFamily="49" charset="-128"/>
              </a:rPr>
              <a:t>サービス種類</a:t>
            </a:r>
            <a:r>
              <a:rPr lang="ja-JP" altLang="en-US" sz="1600" dirty="0">
                <a:latin typeface="ＭＳ ゴシック" panose="020B0609070205080204" pitchFamily="49" charset="-128"/>
                <a:ea typeface="ＭＳ ゴシック" panose="020B0609070205080204" pitchFamily="49" charset="-128"/>
              </a:rPr>
              <a:t>別に各サービスの利用割合（居宅</a:t>
            </a:r>
            <a:r>
              <a:rPr lang="ja-JP" altLang="en-US" sz="1600" dirty="0" smtClean="0">
                <a:latin typeface="ＭＳ ゴシック" panose="020B0609070205080204" pitchFamily="49" charset="-128"/>
                <a:ea typeface="ＭＳ ゴシック" panose="020B0609070205080204" pitchFamily="49" charset="-128"/>
              </a:rPr>
              <a:t>サービス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利用者</a:t>
            </a:r>
            <a:r>
              <a:rPr lang="ja-JP" altLang="en-US" sz="1600" dirty="0">
                <a:latin typeface="ＭＳ ゴシック" panose="020B0609070205080204" pitchFamily="49" charset="-128"/>
                <a:ea typeface="ＭＳ ゴシック" panose="020B0609070205080204" pitchFamily="49" charset="-128"/>
              </a:rPr>
              <a:t>全体に対する利用割合</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みると、「訪問介護」と「居宅療養管理指導</a:t>
            </a:r>
            <a:r>
              <a:rPr lang="ja-JP" altLang="en-US" sz="1600" dirty="0" smtClean="0">
                <a:latin typeface="ＭＳ ゴシック" panose="020B0609070205080204" pitchFamily="49" charset="-128"/>
                <a:ea typeface="ＭＳ ゴシック" panose="020B0609070205080204" pitchFamily="49" charset="-128"/>
              </a:rPr>
              <a:t>」が高い</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入居者以外と比較して利用割合が低いのは、</a:t>
            </a:r>
            <a:r>
              <a:rPr kumimoji="1" lang="ja-JP" altLang="en-US" sz="1600" dirty="0">
                <a:latin typeface="ＭＳ ゴシック" panose="020B0609070205080204" pitchFamily="49" charset="-128"/>
                <a:ea typeface="ＭＳ ゴシック" panose="020B0609070205080204" pitchFamily="49" charset="-128"/>
              </a:rPr>
              <a:t>「通所介護」と「地域密着型通所介護」</a:t>
            </a:r>
            <a:r>
              <a:rPr kumimoji="1" lang="ja-JP" altLang="en-US" sz="1600" dirty="0" smtClean="0">
                <a:latin typeface="ＭＳ ゴシック" panose="020B0609070205080204" pitchFamily="49" charset="-128"/>
                <a:ea typeface="ＭＳ ゴシック" panose="020B0609070205080204" pitchFamily="49" charset="-128"/>
              </a:rPr>
              <a:t>、</a:t>
            </a:r>
            <a:endParaRPr kumimoji="1"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通所リハビリテーション」。</a:t>
            </a:r>
            <a:endParaRPr kumimoji="1" lang="en-US" altLang="ja-JP" sz="16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xmlns="" id="{8D18B795-4509-4338-8D77-59FAEE07ACA9}"/>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7" name="テキスト ボックス 6">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158978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５．サービスの利用状況</a:t>
            </a:r>
          </a:p>
          <a:p>
            <a:pPr lvl="1" eaLnBrk="1" hangingPunct="1"/>
            <a:r>
              <a:rPr lang="ja-JP" altLang="en-US" sz="2000" b="1" dirty="0">
                <a:solidFill>
                  <a:schemeClr val="bg1"/>
                </a:solidFill>
                <a:latin typeface="+mj-ea"/>
              </a:rPr>
              <a:t>　　　５）「要介護３以上」の主なサービス種類別の利用者数割合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24</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 </a:t>
            </a:r>
            <a:r>
              <a:rPr lang="zh-TW" altLang="en-US" sz="1600" dirty="0">
                <a:latin typeface="ＭＳ ゴシック" panose="020B0609070205080204" pitchFamily="49" charset="-128"/>
                <a:ea typeface="ＭＳ ゴシック" panose="020B0609070205080204" pitchFamily="49" charset="-128"/>
              </a:rPr>
              <a:t>「要介護３以上」（中重度）</a:t>
            </a:r>
            <a:r>
              <a:rPr lang="ja-JP" altLang="en-US" sz="1600" dirty="0">
                <a:latin typeface="ＭＳ ゴシック" panose="020B0609070205080204" pitchFamily="49" charset="-128"/>
                <a:ea typeface="ＭＳ ゴシック" panose="020B0609070205080204" pitchFamily="49" charset="-128"/>
              </a:rPr>
              <a:t>の主サービス種類別</a:t>
            </a:r>
            <a:r>
              <a:rPr lang="ja-JP" altLang="en-US" sz="1600" dirty="0" smtClean="0">
                <a:latin typeface="ＭＳ ゴシック" panose="020B0609070205080204" pitchFamily="49" charset="-128"/>
                <a:ea typeface="ＭＳ ゴシック" panose="020B0609070205080204" pitchFamily="49" charset="-128"/>
              </a:rPr>
              <a:t>に各サービス</a:t>
            </a:r>
            <a:r>
              <a:rPr lang="ja-JP" altLang="en-US" sz="1600" dirty="0">
                <a:latin typeface="ＭＳ ゴシック" panose="020B0609070205080204" pitchFamily="49" charset="-128"/>
                <a:ea typeface="ＭＳ ゴシック" panose="020B0609070205080204" pitchFamily="49" charset="-128"/>
              </a:rPr>
              <a:t>の利用割合（居宅</a:t>
            </a:r>
            <a:r>
              <a:rPr lang="ja-JP" altLang="en-US" sz="1600" dirty="0" smtClean="0">
                <a:latin typeface="ＭＳ ゴシック" panose="020B0609070205080204" pitchFamily="49" charset="-128"/>
                <a:ea typeface="ＭＳ ゴシック" panose="020B0609070205080204" pitchFamily="49" charset="-128"/>
              </a:rPr>
              <a:t>サービス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利用者</a:t>
            </a:r>
            <a:r>
              <a:rPr lang="ja-JP" altLang="en-US" sz="1600" dirty="0">
                <a:latin typeface="ＭＳ ゴシック" panose="020B0609070205080204" pitchFamily="49" charset="-128"/>
                <a:ea typeface="ＭＳ ゴシック" panose="020B0609070205080204" pitchFamily="49" charset="-128"/>
              </a:rPr>
              <a:t>全体に対する利用割合</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みると</a:t>
            </a:r>
            <a:r>
              <a:rPr lang="ja-JP" altLang="en-US" sz="1600" dirty="0" smtClean="0">
                <a:latin typeface="ＭＳ ゴシック" panose="020B0609070205080204" pitchFamily="49" charset="-128"/>
                <a:ea typeface="ＭＳ ゴシック" panose="020B0609070205080204" pitchFamily="49" charset="-128"/>
              </a:rPr>
              <a:t>、入居者</a:t>
            </a:r>
            <a:r>
              <a:rPr lang="ja-JP" altLang="en-US" sz="1600" dirty="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訪問介護」と「居宅療養管理指導</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の</a:t>
            </a:r>
            <a:r>
              <a:rPr lang="ja-JP" altLang="en-US" sz="1600" dirty="0">
                <a:latin typeface="ＭＳ ゴシック" panose="020B0609070205080204" pitchFamily="49" charset="-128"/>
                <a:ea typeface="ＭＳ ゴシック" panose="020B0609070205080204" pitchFamily="49" charset="-128"/>
              </a:rPr>
              <a:t>利用</a:t>
            </a:r>
            <a:r>
              <a:rPr lang="ja-JP" altLang="en-US" sz="1600" dirty="0" smtClean="0">
                <a:latin typeface="ＭＳ ゴシック" panose="020B0609070205080204" pitchFamily="49" charset="-128"/>
                <a:ea typeface="ＭＳ ゴシック" panose="020B0609070205080204" pitchFamily="49" charset="-128"/>
              </a:rPr>
              <a:t>割合が</a:t>
            </a:r>
            <a:r>
              <a:rPr lang="ja-JP" altLang="en-US" sz="1600" dirty="0">
                <a:latin typeface="ＭＳ ゴシック" panose="020B0609070205080204" pitchFamily="49" charset="-128"/>
                <a:ea typeface="ＭＳ ゴシック" panose="020B0609070205080204" pitchFamily="49" charset="-128"/>
              </a:rPr>
              <a:t>顕著に高い</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xmlns="" id="{9EA450B0-636F-43C9-8912-99AF3246A77E}"/>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303209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５．サービスの利用状況</a:t>
            </a:r>
          </a:p>
          <a:p>
            <a:pPr lvl="1" eaLnBrk="1" hangingPunct="1"/>
            <a:r>
              <a:rPr lang="ja-JP" altLang="en-US" sz="2000" b="1" dirty="0">
                <a:solidFill>
                  <a:schemeClr val="bg1"/>
                </a:solidFill>
                <a:latin typeface="+mj-ea"/>
              </a:rPr>
              <a:t>　　　</a:t>
            </a:r>
            <a:r>
              <a:rPr lang="ja-JP" altLang="en-US" sz="1800" b="1" dirty="0">
                <a:solidFill>
                  <a:schemeClr val="bg1"/>
                </a:solidFill>
                <a:latin typeface="+mj-ea"/>
              </a:rPr>
              <a:t>６）訪問介護、訪問看護、通所介護、福祉用具貸与、居宅療養管理指導全て利用</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25</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■５種類のサービス（訪問介護、訪問看護、通所介護、福祉用具貸与、居宅療養管理指導）</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全て</a:t>
            </a:r>
            <a:r>
              <a:rPr lang="ja-JP" altLang="en-US" sz="1600" dirty="0">
                <a:latin typeface="ＭＳ ゴシック" panose="020B0609070205080204" pitchFamily="49" charset="-128"/>
                <a:ea typeface="ＭＳ ゴシック" panose="020B0609070205080204" pitchFamily="49" charset="-128"/>
              </a:rPr>
              <a:t>を利用している利用者をみると、入居者は、入居者以外と比較して全ての要介護度</a:t>
            </a:r>
            <a:r>
              <a:rPr lang="ja-JP" altLang="en-US" sz="1600" dirty="0" smtClean="0">
                <a:latin typeface="ＭＳ ゴシック" panose="020B0609070205080204" pitchFamily="49" charset="-128"/>
                <a:ea typeface="ＭＳ ゴシック" panose="020B0609070205080204" pitchFamily="49" charset="-128"/>
              </a:rPr>
              <a:t>に</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おいて</a:t>
            </a:r>
            <a:r>
              <a:rPr lang="ja-JP" altLang="en-US" sz="1600" dirty="0">
                <a:latin typeface="ＭＳ ゴシック" panose="020B0609070205080204" pitchFamily="49" charset="-128"/>
                <a:ea typeface="ＭＳ ゴシック" panose="020B0609070205080204" pitchFamily="49" charset="-128"/>
              </a:rPr>
              <a:t>割合</a:t>
            </a:r>
            <a:r>
              <a:rPr lang="ja-JP" altLang="en-US" sz="1600" dirty="0" smtClean="0">
                <a:latin typeface="ＭＳ ゴシック" panose="020B0609070205080204" pitchFamily="49" charset="-128"/>
                <a:ea typeface="ＭＳ ゴシック" panose="020B0609070205080204" pitchFamily="49" charset="-128"/>
              </a:rPr>
              <a:t>が高い</a:t>
            </a:r>
            <a:r>
              <a:rPr lang="ja-JP" altLang="en-US" sz="1600" dirty="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xmlns="" id="{DBF8CC7B-2F4E-471F-9BD2-A6DCD2D7B10E}"/>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2571669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１）訪問介護の利用形態別の利用者数割合</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26</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■居宅サービス利用者に対する訪問介護の利用形態別利用者数割合をみると、入居者は</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身体介護」の利用割合</a:t>
            </a:r>
            <a:r>
              <a:rPr lang="ja-JP" altLang="en-US" sz="1600" dirty="0" smtClean="0">
                <a:latin typeface="ＭＳ ゴシック" panose="020B0609070205080204" pitchFamily="49" charset="-128"/>
                <a:ea typeface="ＭＳ ゴシック" panose="020B0609070205080204" pitchFamily="49" charset="-128"/>
              </a:rPr>
              <a:t>が高い</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■「身体生活」とは、「身体介護」に引き続き「生活援助」を利用したもの。以降同様。</a:t>
            </a:r>
          </a:p>
        </p:txBody>
      </p:sp>
      <p:pic>
        <p:nvPicPr>
          <p:cNvPr id="2" name="図 1">
            <a:extLst>
              <a:ext uri="{FF2B5EF4-FFF2-40B4-BE49-F238E27FC236}">
                <a16:creationId xmlns:a16="http://schemas.microsoft.com/office/drawing/2014/main" xmlns="" id="{77274C46-7F8E-454F-965D-C6A2FFC1C6D7}"/>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244138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２）訪問介護の「身体介護」の回数別の利用者数割合</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27</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■訪問介護の「身体介護」の回数別の利用者状況をみると、入居者は、入居者以外と比較</a:t>
            </a:r>
            <a:r>
              <a:rPr lang="ja-JP" altLang="en-US" sz="1600" dirty="0" smtClean="0">
                <a:latin typeface="ＭＳ ゴシック" panose="020B0609070205080204" pitchFamily="49" charset="-128"/>
                <a:ea typeface="ＭＳ ゴシック" panose="020B0609070205080204" pitchFamily="49" charset="-128"/>
              </a:rPr>
              <a:t>して</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身体介護」の「</a:t>
            </a:r>
            <a:r>
              <a:rPr lang="en-US" altLang="ja-JP" sz="1600" dirty="0">
                <a:latin typeface="ＭＳ ゴシック" panose="020B0609070205080204" pitchFamily="49" charset="-128"/>
                <a:ea typeface="ＭＳ ゴシック" panose="020B0609070205080204" pitchFamily="49" charset="-128"/>
              </a:rPr>
              <a:t>30</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40</a:t>
            </a:r>
            <a:r>
              <a:rPr lang="ja-JP" altLang="en-US" sz="1600" dirty="0">
                <a:latin typeface="ＭＳ ゴシック" panose="020B0609070205080204" pitchFamily="49" charset="-128"/>
                <a:ea typeface="ＭＳ ゴシック" panose="020B0609070205080204" pitchFamily="49" charset="-128"/>
              </a:rPr>
              <a:t>回未満」（</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日</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回目安）と、「</a:t>
            </a:r>
            <a:r>
              <a:rPr lang="en-US" altLang="ja-JP" sz="1600" dirty="0">
                <a:latin typeface="ＭＳ ゴシック" panose="020B0609070205080204" pitchFamily="49" charset="-128"/>
                <a:ea typeface="ＭＳ ゴシック" panose="020B0609070205080204" pitchFamily="49" charset="-128"/>
              </a:rPr>
              <a:t>60</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70</a:t>
            </a:r>
            <a:r>
              <a:rPr lang="ja-JP" altLang="en-US" sz="1600" dirty="0">
                <a:latin typeface="ＭＳ ゴシック" panose="020B0609070205080204" pitchFamily="49" charset="-128"/>
                <a:ea typeface="ＭＳ ゴシック" panose="020B0609070205080204" pitchFamily="49" charset="-128"/>
              </a:rPr>
              <a:t>回未満」（</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日</a:t>
            </a:r>
            <a:r>
              <a:rPr lang="en-US" altLang="ja-JP" sz="1600" dirty="0">
                <a:latin typeface="ＭＳ ゴシック" panose="020B0609070205080204" pitchFamily="49" charset="-128"/>
                <a:ea typeface="ＭＳ ゴシック" panose="020B0609070205080204" pitchFamily="49" charset="-128"/>
              </a:rPr>
              <a:t>2</a:t>
            </a:r>
            <a:r>
              <a:rPr lang="ja-JP" altLang="en-US" sz="1600" dirty="0" smtClean="0">
                <a:latin typeface="ＭＳ ゴシック" panose="020B0609070205080204" pitchFamily="49" charset="-128"/>
                <a:ea typeface="ＭＳ ゴシック" panose="020B0609070205080204" pitchFamily="49" charset="-128"/>
              </a:rPr>
              <a:t>回</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目安</a:t>
            </a:r>
            <a:r>
              <a:rPr lang="ja-JP" altLang="en-US" sz="1600" dirty="0">
                <a:latin typeface="ＭＳ ゴシック" panose="020B0609070205080204" pitchFamily="49" charset="-128"/>
                <a:ea typeface="ＭＳ ゴシック" panose="020B0609070205080204" pitchFamily="49" charset="-128"/>
              </a:rPr>
              <a:t>）の利用割合（訪問介護利用者内での利用件数の割合）が高い。</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60</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70</a:t>
            </a:r>
            <a:r>
              <a:rPr lang="ja-JP" altLang="en-US" sz="1600" dirty="0">
                <a:latin typeface="ＭＳ ゴシック" panose="020B0609070205080204" pitchFamily="49" charset="-128"/>
                <a:ea typeface="ＭＳ ゴシック" panose="020B0609070205080204" pitchFamily="49" charset="-128"/>
              </a:rPr>
              <a:t>回未満」（</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日</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回目安）については、朝の起床介助（モーニングケア）と夜</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就寝</a:t>
            </a:r>
            <a:r>
              <a:rPr lang="ja-JP" altLang="en-US" sz="1600" dirty="0">
                <a:latin typeface="ＭＳ ゴシック" panose="020B0609070205080204" pitchFamily="49" charset="-128"/>
                <a:ea typeface="ＭＳ ゴシック" panose="020B0609070205080204" pitchFamily="49" charset="-128"/>
              </a:rPr>
              <a:t>介助（ナイトケア）として、訪問介護の短時間の「身体介護」の利用が想定される。</a:t>
            </a:r>
          </a:p>
        </p:txBody>
      </p:sp>
      <p:pic>
        <p:nvPicPr>
          <p:cNvPr id="10" name="図 9">
            <a:extLst>
              <a:ext uri="{FF2B5EF4-FFF2-40B4-BE49-F238E27FC236}">
                <a16:creationId xmlns:a16="http://schemas.microsoft.com/office/drawing/2014/main" xmlns="" id="{9A8F8D33-FF65-4895-9043-30C51B2A7BB7}"/>
              </a:ext>
            </a:extLst>
          </p:cNvPr>
          <p:cNvPicPr>
            <a:picLocks noChangeAspect="1"/>
          </p:cNvPicPr>
          <p:nvPr/>
        </p:nvPicPr>
        <p:blipFill>
          <a:blip r:embed="rId3"/>
          <a:stretch>
            <a:fillRect/>
          </a:stretch>
        </p:blipFill>
        <p:spPr>
          <a:xfrm>
            <a:off x="264802" y="1052736"/>
            <a:ext cx="8614395" cy="4176122"/>
          </a:xfrm>
          <a:prstGeom prst="rect">
            <a:avLst/>
          </a:prstGeom>
        </p:spPr>
      </p:pic>
      <p:sp>
        <p:nvSpPr>
          <p:cNvPr id="8" name="テキスト ボックス 7">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79920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３）訪問介護の「身体生活」の回数別の利用者数割合</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28</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■訪問介護の「身体生活」の回数別の利用者状況をみると、入居者は、入居者以外と比較</a:t>
            </a:r>
            <a:r>
              <a:rPr lang="ja-JP" altLang="en-US" sz="1600" dirty="0" smtClean="0">
                <a:latin typeface="ＭＳ ゴシック" panose="020B0609070205080204" pitchFamily="49" charset="-128"/>
                <a:ea typeface="ＭＳ ゴシック" panose="020B0609070205080204" pitchFamily="49" charset="-128"/>
              </a:rPr>
              <a:t>して</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身体生活」の「</a:t>
            </a:r>
            <a:r>
              <a:rPr lang="en-US" altLang="ja-JP" sz="1600" dirty="0">
                <a:latin typeface="ＭＳ ゴシック" panose="020B0609070205080204" pitchFamily="49" charset="-128"/>
                <a:ea typeface="ＭＳ ゴシック" panose="020B0609070205080204" pitchFamily="49" charset="-128"/>
              </a:rPr>
              <a:t>20</a:t>
            </a:r>
            <a:r>
              <a:rPr lang="ja-JP" altLang="en-US" sz="1600" dirty="0">
                <a:latin typeface="ＭＳ ゴシック" panose="020B0609070205080204" pitchFamily="49" charset="-128"/>
                <a:ea typeface="ＭＳ ゴシック" panose="020B0609070205080204" pitchFamily="49" charset="-128"/>
              </a:rPr>
              <a:t>回以上」の利用割合（訪問介護利用者内での利用件数の割合）が低い。</a:t>
            </a:r>
            <a:endParaRPr lang="en-US" altLang="ja-JP" sz="16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xmlns="" id="{2C7C44A1-3DCF-4C8A-BE7A-B8AD112766E6}"/>
              </a:ext>
            </a:extLst>
          </p:cNvPr>
          <p:cNvPicPr>
            <a:picLocks noChangeAspect="1"/>
          </p:cNvPicPr>
          <p:nvPr/>
        </p:nvPicPr>
        <p:blipFill>
          <a:blip r:embed="rId3"/>
          <a:stretch>
            <a:fillRect/>
          </a:stretch>
        </p:blipFill>
        <p:spPr>
          <a:xfrm>
            <a:off x="264802" y="1052736"/>
            <a:ext cx="8614395" cy="4176122"/>
          </a:xfrm>
          <a:prstGeom prst="rect">
            <a:avLst/>
          </a:prstGeom>
        </p:spPr>
      </p:pic>
      <p:sp>
        <p:nvSpPr>
          <p:cNvPr id="8" name="テキスト ボックス 7">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59939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４）訪問介護の「生活援助」の回数別の利用者数割合</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29</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■訪問介護の「生活援助」の回数別の利用者状況をみると、入居者は、入居者以外と比較して「生活援助」の「</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回以上」の利用割合（訪問介護利用者内での利用件数の割合）が低い。</a:t>
            </a:r>
            <a:endParaRPr lang="en-US" altLang="ja-JP" sz="16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xmlns="" id="{8098535F-1AAD-491E-9921-B4860F6EB401}"/>
              </a:ext>
            </a:extLst>
          </p:cNvPr>
          <p:cNvPicPr>
            <a:picLocks noChangeAspect="1"/>
          </p:cNvPicPr>
          <p:nvPr/>
        </p:nvPicPr>
        <p:blipFill>
          <a:blip r:embed="rId3"/>
          <a:stretch>
            <a:fillRect/>
          </a:stretch>
        </p:blipFill>
        <p:spPr>
          <a:xfrm>
            <a:off x="264802" y="1052736"/>
            <a:ext cx="8614395" cy="4176122"/>
          </a:xfrm>
          <a:prstGeom prst="rect">
            <a:avLst/>
          </a:prstGeom>
        </p:spPr>
      </p:pic>
      <p:sp>
        <p:nvSpPr>
          <p:cNvPr id="8" name="テキスト ボックス 7">
            <a:extLst>
              <a:ext uri="{FF2B5EF4-FFF2-40B4-BE49-F238E27FC236}">
                <a16:creationId xmlns:a16="http://schemas.microsoft.com/office/drawing/2014/main" xmlns="" id="{F295C62D-6336-467D-9C0F-CE2FACA49657}"/>
              </a:ext>
            </a:extLst>
          </p:cNvPr>
          <p:cNvSpPr txBox="1">
            <a:spLocks noChangeAspect="1"/>
          </p:cNvSpPr>
          <p:nvPr/>
        </p:nvSpPr>
        <p:spPr>
          <a:xfrm>
            <a:off x="251520" y="764703"/>
            <a:ext cx="2016224" cy="270803"/>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350237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１．利用者の要介護度状況</a:t>
            </a:r>
          </a:p>
          <a:p>
            <a:pPr lvl="1" eaLnBrk="1" hangingPunct="1"/>
            <a:r>
              <a:rPr lang="ja-JP" altLang="en-US" sz="2000" b="1" dirty="0">
                <a:solidFill>
                  <a:schemeClr val="bg1"/>
                </a:solidFill>
                <a:latin typeface="+mj-ea"/>
              </a:rPr>
              <a:t>　　　１）要介護度別の利用者数割合と平均要介護度</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■利用者を要介護度別にみると、入居者は、入居者以外と比較して「要介護４」以上の</a:t>
            </a:r>
            <a:r>
              <a:rPr lang="ja-JP" altLang="en-US" sz="1600" dirty="0" smtClean="0">
                <a:latin typeface="ＭＳ ゴシック" panose="020B0609070205080204" pitchFamily="49" charset="-128"/>
                <a:ea typeface="ＭＳ ゴシック" panose="020B0609070205080204" pitchFamily="49" charset="-128"/>
              </a:rPr>
              <a:t>重度</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要介護者</a:t>
            </a:r>
            <a:r>
              <a:rPr lang="ja-JP" altLang="en-US" sz="1600" dirty="0">
                <a:latin typeface="ＭＳ ゴシック" panose="020B0609070205080204" pitchFamily="49" charset="-128"/>
                <a:ea typeface="ＭＳ ゴシック" panose="020B0609070205080204" pitchFamily="49" charset="-128"/>
              </a:rPr>
              <a:t>の割合が高い。</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■平均要介護度は、入居者が「</a:t>
            </a:r>
            <a:r>
              <a:rPr lang="en-US" altLang="ja-JP" sz="1600" dirty="0">
                <a:latin typeface="ＭＳ ゴシック" panose="020B0609070205080204" pitchFamily="49" charset="-128"/>
                <a:ea typeface="ＭＳ ゴシック" panose="020B0609070205080204" pitchFamily="49" charset="-128"/>
              </a:rPr>
              <a:t>2.9</a:t>
            </a:r>
            <a:r>
              <a:rPr lang="ja-JP" altLang="en-US" sz="1600" dirty="0">
                <a:latin typeface="ＭＳ ゴシック" panose="020B0609070205080204" pitchFamily="49" charset="-128"/>
                <a:ea typeface="ＭＳ ゴシック" panose="020B0609070205080204" pitchFamily="49" charset="-128"/>
              </a:rPr>
              <a:t>」で、入居者以外の「</a:t>
            </a:r>
            <a:r>
              <a:rPr lang="en-US" altLang="ja-JP" sz="1600" dirty="0">
                <a:latin typeface="ＭＳ ゴシック" panose="020B0609070205080204" pitchFamily="49" charset="-128"/>
                <a:ea typeface="ＭＳ ゴシック" panose="020B0609070205080204" pitchFamily="49" charset="-128"/>
              </a:rPr>
              <a:t>2.3</a:t>
            </a:r>
            <a:r>
              <a:rPr lang="ja-JP" altLang="en-US" sz="1600" dirty="0">
                <a:latin typeface="ＭＳ ゴシック" panose="020B0609070205080204" pitchFamily="49" charset="-128"/>
                <a:ea typeface="ＭＳ ゴシック" panose="020B0609070205080204" pitchFamily="49" charset="-128"/>
              </a:rPr>
              <a:t>」と比較して高い（重度）。</a:t>
            </a:r>
          </a:p>
          <a:p>
            <a:r>
              <a:rPr lang="ja-JP" altLang="en-US" sz="1600" dirty="0">
                <a:latin typeface="ＭＳ ゴシック" panose="020B0609070205080204" pitchFamily="49" charset="-128"/>
                <a:ea typeface="ＭＳ ゴシック" panose="020B0609070205080204" pitchFamily="49" charset="-128"/>
              </a:rPr>
              <a:t>■平均要介護度は、「要介護度１～要介護５」を「</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5</a:t>
            </a:r>
            <a:r>
              <a:rPr lang="ja-JP" altLang="en-US" sz="1600" dirty="0">
                <a:latin typeface="ＭＳ ゴシック" panose="020B0609070205080204" pitchFamily="49" charset="-128"/>
                <a:ea typeface="ＭＳ ゴシック" panose="020B0609070205080204" pitchFamily="49" charset="-128"/>
              </a:rPr>
              <a:t>」として平均を算定。以降同様。</a:t>
            </a:r>
          </a:p>
        </p:txBody>
      </p:sp>
      <p:pic>
        <p:nvPicPr>
          <p:cNvPr id="2" name="図 1">
            <a:extLst>
              <a:ext uri="{FF2B5EF4-FFF2-40B4-BE49-F238E27FC236}">
                <a16:creationId xmlns:a16="http://schemas.microsoft.com/office/drawing/2014/main" xmlns="" id="{3BC91190-CBF2-4D58-8050-293244E341FB}"/>
              </a:ext>
            </a:extLst>
          </p:cNvPr>
          <p:cNvPicPr>
            <a:picLocks noChangeAspect="1"/>
          </p:cNvPicPr>
          <p:nvPr/>
        </p:nvPicPr>
        <p:blipFill>
          <a:blip r:embed="rId3"/>
          <a:stretch>
            <a:fillRect/>
          </a:stretch>
        </p:blipFill>
        <p:spPr>
          <a:xfrm>
            <a:off x="251520" y="1078615"/>
            <a:ext cx="8657070" cy="4078577"/>
          </a:xfrm>
          <a:prstGeom prst="rect">
            <a:avLst/>
          </a:prstGeom>
        </p:spPr>
      </p:pic>
      <p:pic>
        <p:nvPicPr>
          <p:cNvPr id="8" name="図 7">
            <a:extLst>
              <a:ext uri="{FF2B5EF4-FFF2-40B4-BE49-F238E27FC236}">
                <a16:creationId xmlns:a16="http://schemas.microsoft.com/office/drawing/2014/main" xmlns="" id="{A4D4A0AD-EC3F-424D-8576-83DA37474465}"/>
              </a:ext>
            </a:extLst>
          </p:cNvPr>
          <p:cNvPicPr>
            <a:picLocks noChangeAspect="1"/>
          </p:cNvPicPr>
          <p:nvPr/>
        </p:nvPicPr>
        <p:blipFill>
          <a:blip r:embed="rId4"/>
          <a:stretch>
            <a:fillRect/>
          </a:stretch>
        </p:blipFill>
        <p:spPr>
          <a:xfrm>
            <a:off x="6660232" y="1628800"/>
            <a:ext cx="2078860" cy="1080120"/>
          </a:xfrm>
          <a:prstGeom prst="rect">
            <a:avLst/>
          </a:prstGeom>
        </p:spPr>
      </p:pic>
      <p:sp>
        <p:nvSpPr>
          <p:cNvPr id="10" name="テキスト ボックス 9">
            <a:extLst>
              <a:ext uri="{FF2B5EF4-FFF2-40B4-BE49-F238E27FC236}">
                <a16:creationId xmlns:a16="http://schemas.microsoft.com/office/drawing/2014/main" xmlns="" id="{8C9F2495-F443-4D04-A57A-4E56B93A070B}"/>
              </a:ext>
            </a:extLst>
          </p:cNvPr>
          <p:cNvSpPr txBox="1">
            <a:spLocks noChangeAspect="1"/>
          </p:cNvSpPr>
          <p:nvPr/>
        </p:nvSpPr>
        <p:spPr>
          <a:xfrm>
            <a:off x="251520" y="764704"/>
            <a:ext cx="1944216" cy="2611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123001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p>
          <a:p>
            <a:pPr lvl="1" eaLnBrk="1" hangingPunct="1"/>
            <a:r>
              <a:rPr lang="ja-JP" altLang="en-US" sz="2000" b="1" dirty="0">
                <a:solidFill>
                  <a:schemeClr val="bg1"/>
                </a:solidFill>
                <a:latin typeface="+mj-ea"/>
              </a:rPr>
              <a:t>　　　</a:t>
            </a:r>
            <a:r>
              <a:rPr lang="ja-JP" altLang="en-US" sz="1800" b="1" dirty="0">
                <a:solidFill>
                  <a:schemeClr val="bg1"/>
                </a:solidFill>
                <a:latin typeface="+mj-ea"/>
              </a:rPr>
              <a:t>５）訪問介護の「身体生活」の平均回数別の高齢者住まい数の割合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30</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■高齢者住まいごとの訪問介護の「身体生活」の平均回数別の住まい数割合をみると</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回未満」が約</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割を占める。</a:t>
            </a:r>
          </a:p>
        </p:txBody>
      </p:sp>
      <p:sp>
        <p:nvSpPr>
          <p:cNvPr id="8" name="テキスト ボックス 7">
            <a:extLst>
              <a:ext uri="{FF2B5EF4-FFF2-40B4-BE49-F238E27FC236}">
                <a16:creationId xmlns:a16="http://schemas.microsoft.com/office/drawing/2014/main" xmlns="" id="{9B074AF7-DDC9-4F49-B83F-659EDD7853F6}"/>
              </a:ext>
            </a:extLst>
          </p:cNvPr>
          <p:cNvSpPr txBox="1">
            <a:spLocks noChangeAspect="1"/>
          </p:cNvSpPr>
          <p:nvPr/>
        </p:nvSpPr>
        <p:spPr>
          <a:xfrm>
            <a:off x="251519" y="764704"/>
            <a:ext cx="2588185"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pic>
        <p:nvPicPr>
          <p:cNvPr id="10" name="図 9">
            <a:extLst>
              <a:ext uri="{FF2B5EF4-FFF2-40B4-BE49-F238E27FC236}">
                <a16:creationId xmlns:a16="http://schemas.microsoft.com/office/drawing/2014/main" xmlns="" id="{98A0964B-6A0A-4949-B688-B21DED873A8F}"/>
              </a:ext>
            </a:extLst>
          </p:cNvPr>
          <p:cNvPicPr>
            <a:picLocks noChangeAspect="1"/>
          </p:cNvPicPr>
          <p:nvPr/>
        </p:nvPicPr>
        <p:blipFill>
          <a:blip r:embed="rId3"/>
          <a:stretch>
            <a:fillRect/>
          </a:stretch>
        </p:blipFill>
        <p:spPr>
          <a:xfrm>
            <a:off x="255658" y="1052736"/>
            <a:ext cx="8632684" cy="4176122"/>
          </a:xfrm>
          <a:prstGeom prst="rect">
            <a:avLst/>
          </a:prstGeom>
        </p:spPr>
      </p:pic>
    </p:spTree>
    <p:extLst>
      <p:ext uri="{BB962C8B-B14F-4D97-AF65-F5344CB8AC3E}">
        <p14:creationId xmlns:p14="http://schemas.microsoft.com/office/powerpoint/2010/main" val="13248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p>
          <a:p>
            <a:pPr lvl="1" eaLnBrk="1" hangingPunct="1"/>
            <a:r>
              <a:rPr lang="ja-JP" altLang="en-US" sz="2000" b="1" dirty="0">
                <a:solidFill>
                  <a:schemeClr val="bg1"/>
                </a:solidFill>
                <a:latin typeface="+mj-ea"/>
              </a:rPr>
              <a:t>　　　</a:t>
            </a:r>
            <a:r>
              <a:rPr lang="ja-JP" altLang="en-US" sz="1800" b="1" dirty="0">
                <a:solidFill>
                  <a:schemeClr val="bg1"/>
                </a:solidFill>
                <a:latin typeface="+mj-ea"/>
              </a:rPr>
              <a:t>６）要介護１で訪問介護の「身体生活」の平均回数別の高齢者住まい数の割合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31</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■高齢者住まいごとの「要介護１」の利用者の訪問介護の「身体生活」の平均回数別</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住まい数</a:t>
            </a:r>
            <a:r>
              <a:rPr lang="ja-JP" altLang="en-US" sz="1600" dirty="0">
                <a:latin typeface="ＭＳ ゴシック" panose="020B0609070205080204" pitchFamily="49" charset="-128"/>
                <a:ea typeface="ＭＳ ゴシック" panose="020B0609070205080204" pitchFamily="49" charset="-128"/>
              </a:rPr>
              <a:t>割合をみると、「</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回未満」が約</a:t>
            </a:r>
            <a:r>
              <a:rPr lang="en-US" altLang="ja-JP" sz="1600" dirty="0">
                <a:latin typeface="ＭＳ ゴシック" panose="020B0609070205080204" pitchFamily="49" charset="-128"/>
                <a:ea typeface="ＭＳ ゴシック" panose="020B0609070205080204" pitchFamily="49" charset="-128"/>
              </a:rPr>
              <a:t>7</a:t>
            </a:r>
            <a:r>
              <a:rPr lang="ja-JP" altLang="en-US" sz="1600" dirty="0">
                <a:latin typeface="ＭＳ ゴシック" panose="020B0609070205080204" pitchFamily="49" charset="-128"/>
                <a:ea typeface="ＭＳ ゴシック" panose="020B0609070205080204" pitchFamily="49" charset="-128"/>
              </a:rPr>
              <a:t>割を占める。</a:t>
            </a:r>
          </a:p>
        </p:txBody>
      </p:sp>
      <p:pic>
        <p:nvPicPr>
          <p:cNvPr id="5" name="図 4">
            <a:extLst>
              <a:ext uri="{FF2B5EF4-FFF2-40B4-BE49-F238E27FC236}">
                <a16:creationId xmlns:a16="http://schemas.microsoft.com/office/drawing/2014/main" xmlns="" id="{338C0F93-8F8A-4942-88E8-250058C32C99}"/>
              </a:ext>
            </a:extLst>
          </p:cNvPr>
          <p:cNvPicPr>
            <a:picLocks noChangeAspect="1"/>
          </p:cNvPicPr>
          <p:nvPr/>
        </p:nvPicPr>
        <p:blipFill>
          <a:blip r:embed="rId3"/>
          <a:stretch>
            <a:fillRect/>
          </a:stretch>
        </p:blipFill>
        <p:spPr>
          <a:xfrm>
            <a:off x="251520" y="1053078"/>
            <a:ext cx="8608298" cy="4176122"/>
          </a:xfrm>
          <a:prstGeom prst="rect">
            <a:avLst/>
          </a:prstGeom>
        </p:spPr>
      </p:pic>
      <p:sp>
        <p:nvSpPr>
          <p:cNvPr id="10" name="テキスト ボックス 9">
            <a:extLst>
              <a:ext uri="{FF2B5EF4-FFF2-40B4-BE49-F238E27FC236}">
                <a16:creationId xmlns:a16="http://schemas.microsoft.com/office/drawing/2014/main" xmlns="" id="{9B074AF7-DDC9-4F49-B83F-659EDD7853F6}"/>
              </a:ext>
            </a:extLst>
          </p:cNvPr>
          <p:cNvSpPr txBox="1">
            <a:spLocks noChangeAspect="1"/>
          </p:cNvSpPr>
          <p:nvPr/>
        </p:nvSpPr>
        <p:spPr>
          <a:xfrm>
            <a:off x="251519" y="764704"/>
            <a:ext cx="2588185"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spTree>
    <p:extLst>
      <p:ext uri="{BB962C8B-B14F-4D97-AF65-F5344CB8AC3E}">
        <p14:creationId xmlns:p14="http://schemas.microsoft.com/office/powerpoint/2010/main" val="3878327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６．訪問介護の利用状況</a:t>
            </a:r>
          </a:p>
          <a:p>
            <a:pPr lvl="1" eaLnBrk="1" hangingPunct="1"/>
            <a:r>
              <a:rPr lang="ja-JP" altLang="en-US" sz="2000" b="1" dirty="0">
                <a:solidFill>
                  <a:schemeClr val="bg1"/>
                </a:solidFill>
                <a:latin typeface="+mj-ea"/>
              </a:rPr>
              <a:t>　　　</a:t>
            </a:r>
            <a:r>
              <a:rPr lang="ja-JP" altLang="en-US" sz="1800" b="1" dirty="0">
                <a:solidFill>
                  <a:schemeClr val="bg1"/>
                </a:solidFill>
                <a:latin typeface="+mj-ea"/>
              </a:rPr>
              <a:t>７）要介護２で訪問介護の「身体生活」の平均回数別の高齢者住まい数の割合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32</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■高齢者住まいごとの「要介護２」の利用者の訪問介護の「身体生活」の平均回数別の</a:t>
            </a:r>
            <a:r>
              <a:rPr lang="ja-JP" altLang="en-US" sz="1600" dirty="0" smtClean="0">
                <a:latin typeface="ＭＳ ゴシック" panose="020B0609070205080204" pitchFamily="49" charset="-128"/>
                <a:ea typeface="ＭＳ ゴシック" panose="020B0609070205080204" pitchFamily="49" charset="-128"/>
              </a:rPr>
              <a:t>住まい</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数</a:t>
            </a:r>
            <a:r>
              <a:rPr lang="ja-JP" altLang="en-US" sz="1600" dirty="0">
                <a:latin typeface="ＭＳ ゴシック" panose="020B0609070205080204" pitchFamily="49" charset="-128"/>
                <a:ea typeface="ＭＳ ゴシック" panose="020B0609070205080204" pitchFamily="49" charset="-128"/>
              </a:rPr>
              <a:t>割合をみると、「</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回未満」が約</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割を占める。</a:t>
            </a:r>
          </a:p>
        </p:txBody>
      </p:sp>
      <p:pic>
        <p:nvPicPr>
          <p:cNvPr id="5" name="図 4">
            <a:extLst>
              <a:ext uri="{FF2B5EF4-FFF2-40B4-BE49-F238E27FC236}">
                <a16:creationId xmlns:a16="http://schemas.microsoft.com/office/drawing/2014/main" xmlns="" id="{7847DC0E-E603-4BA3-B81E-22DFE43B6A56}"/>
              </a:ext>
            </a:extLst>
          </p:cNvPr>
          <p:cNvPicPr>
            <a:picLocks noChangeAspect="1"/>
          </p:cNvPicPr>
          <p:nvPr/>
        </p:nvPicPr>
        <p:blipFill>
          <a:blip r:embed="rId3"/>
          <a:stretch>
            <a:fillRect/>
          </a:stretch>
        </p:blipFill>
        <p:spPr>
          <a:xfrm>
            <a:off x="267851" y="1052736"/>
            <a:ext cx="8608298" cy="4176122"/>
          </a:xfrm>
          <a:prstGeom prst="rect">
            <a:avLst/>
          </a:prstGeom>
        </p:spPr>
      </p:pic>
      <p:sp>
        <p:nvSpPr>
          <p:cNvPr id="10" name="テキスト ボックス 9">
            <a:extLst>
              <a:ext uri="{FF2B5EF4-FFF2-40B4-BE49-F238E27FC236}">
                <a16:creationId xmlns:a16="http://schemas.microsoft.com/office/drawing/2014/main" xmlns="" id="{9B074AF7-DDC9-4F49-B83F-659EDD7853F6}"/>
              </a:ext>
            </a:extLst>
          </p:cNvPr>
          <p:cNvSpPr txBox="1">
            <a:spLocks noChangeAspect="1"/>
          </p:cNvSpPr>
          <p:nvPr/>
        </p:nvSpPr>
        <p:spPr>
          <a:xfrm>
            <a:off x="251519" y="764704"/>
            <a:ext cx="2588185"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spTree>
    <p:extLst>
      <p:ext uri="{BB962C8B-B14F-4D97-AF65-F5344CB8AC3E}">
        <p14:creationId xmlns:p14="http://schemas.microsoft.com/office/powerpoint/2010/main" val="2568847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７．通所介護の利用状況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１）通所介護の利用回数別の利用者数割合</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33</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■通所介護の平均回数別の利用者数割合をみると、「</a:t>
            </a:r>
            <a:r>
              <a:rPr lang="en-US" altLang="ja-JP" sz="1600" dirty="0">
                <a:latin typeface="ＭＳ ゴシック" panose="020B0609070205080204" pitchFamily="49" charset="-128"/>
                <a:ea typeface="ＭＳ ゴシック" panose="020B0609070205080204" pitchFamily="49" charset="-128"/>
              </a:rPr>
              <a:t>4</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回未満」（週に</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回</a:t>
            </a:r>
            <a:r>
              <a:rPr lang="ja-JP" altLang="en-US" sz="1600" dirty="0" smtClean="0">
                <a:latin typeface="ＭＳ ゴシック" panose="020B0609070205080204" pitchFamily="49" charset="-128"/>
                <a:ea typeface="ＭＳ ゴシック" panose="020B0609070205080204" pitchFamily="49" charset="-128"/>
              </a:rPr>
              <a:t>未満</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目安</a:t>
            </a:r>
            <a:r>
              <a:rPr lang="ja-JP" altLang="en-US" sz="1600" dirty="0">
                <a:latin typeface="ＭＳ ゴシック" panose="020B0609070205080204" pitchFamily="49" charset="-128"/>
                <a:ea typeface="ＭＳ ゴシック" panose="020B0609070205080204" pitchFamily="49" charset="-128"/>
              </a:rPr>
              <a:t>）と、「</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12</a:t>
            </a:r>
            <a:r>
              <a:rPr lang="ja-JP" altLang="en-US" sz="1600" dirty="0">
                <a:latin typeface="ＭＳ ゴシック" panose="020B0609070205080204" pitchFamily="49" charset="-128"/>
                <a:ea typeface="ＭＳ ゴシック" panose="020B0609070205080204" pitchFamily="49" charset="-128"/>
              </a:rPr>
              <a:t>回未満」（週に</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回未満目安）で、約</a:t>
            </a:r>
            <a:r>
              <a:rPr lang="en-US" altLang="ja-JP" sz="1600" dirty="0">
                <a:latin typeface="ＭＳ ゴシック" panose="020B0609070205080204" pitchFamily="49" charset="-128"/>
                <a:ea typeface="ＭＳ ゴシック" panose="020B0609070205080204" pitchFamily="49" charset="-128"/>
              </a:rPr>
              <a:t>6</a:t>
            </a:r>
            <a:r>
              <a:rPr lang="ja-JP" altLang="en-US" sz="1600" dirty="0">
                <a:latin typeface="ＭＳ ゴシック" panose="020B0609070205080204" pitchFamily="49" charset="-128"/>
                <a:ea typeface="ＭＳ ゴシック" panose="020B0609070205080204" pitchFamily="49" charset="-128"/>
              </a:rPr>
              <a:t>割を占める。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■入居者と入居者以外による利用回数の大きな違いはない。</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xmlns="" id="{6AB81614-5078-4A43-973D-DDF1726122F9}"/>
              </a:ext>
            </a:extLst>
          </p:cNvPr>
          <p:cNvSpPr txBox="1">
            <a:spLocks noChangeAspect="1"/>
          </p:cNvSpPr>
          <p:nvPr/>
        </p:nvSpPr>
        <p:spPr>
          <a:xfrm>
            <a:off x="251519" y="764704"/>
            <a:ext cx="2144497"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pic>
        <p:nvPicPr>
          <p:cNvPr id="5" name="図 4">
            <a:extLst>
              <a:ext uri="{FF2B5EF4-FFF2-40B4-BE49-F238E27FC236}">
                <a16:creationId xmlns:a16="http://schemas.microsoft.com/office/drawing/2014/main" xmlns="" id="{7D7BC900-21AF-404C-9146-1F7805A98806}"/>
              </a:ext>
            </a:extLst>
          </p:cNvPr>
          <p:cNvPicPr>
            <a:picLocks noChangeAspect="1"/>
          </p:cNvPicPr>
          <p:nvPr/>
        </p:nvPicPr>
        <p:blipFill>
          <a:blip r:embed="rId3"/>
          <a:stretch>
            <a:fillRect/>
          </a:stretch>
        </p:blipFill>
        <p:spPr>
          <a:xfrm>
            <a:off x="255658" y="1125086"/>
            <a:ext cx="8632684" cy="4176122"/>
          </a:xfrm>
          <a:prstGeom prst="rect">
            <a:avLst/>
          </a:prstGeom>
        </p:spPr>
      </p:pic>
    </p:spTree>
    <p:extLst>
      <p:ext uri="{BB962C8B-B14F-4D97-AF65-F5344CB8AC3E}">
        <p14:creationId xmlns:p14="http://schemas.microsoft.com/office/powerpoint/2010/main" val="1436172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７．通所介護の利用状況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２）要介護度別の通所介護の平均利用回数</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34</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■要介護度別の通所介護の平均利用回数をみると、入居者及び入居者以外における要介護</a:t>
            </a:r>
            <a:r>
              <a:rPr lang="ja-JP" altLang="en-US" sz="1600" dirty="0" smtClean="0">
                <a:latin typeface="ＭＳ ゴシック" panose="020B0609070205080204" pitchFamily="49" charset="-128"/>
                <a:ea typeface="ＭＳ ゴシック" panose="020B0609070205080204" pitchFamily="49" charset="-128"/>
              </a:rPr>
              <a:t>に</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よる</a:t>
            </a:r>
            <a:r>
              <a:rPr lang="ja-JP" altLang="en-US" sz="1600" dirty="0">
                <a:latin typeface="ＭＳ ゴシック" panose="020B0609070205080204" pitchFamily="49" charset="-128"/>
                <a:ea typeface="ＭＳ ゴシック" panose="020B0609070205080204" pitchFamily="49" charset="-128"/>
              </a:rPr>
              <a:t>平均回数の大きな違いはない。</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xmlns="" id="{6AB81614-5078-4A43-973D-DDF1726122F9}"/>
              </a:ext>
            </a:extLst>
          </p:cNvPr>
          <p:cNvSpPr txBox="1">
            <a:spLocks noChangeAspect="1"/>
          </p:cNvSpPr>
          <p:nvPr/>
        </p:nvSpPr>
        <p:spPr>
          <a:xfrm>
            <a:off x="251519" y="764704"/>
            <a:ext cx="2144497"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pic>
        <p:nvPicPr>
          <p:cNvPr id="4" name="図 3">
            <a:extLst>
              <a:ext uri="{FF2B5EF4-FFF2-40B4-BE49-F238E27FC236}">
                <a16:creationId xmlns:a16="http://schemas.microsoft.com/office/drawing/2014/main" xmlns="" id="{74AD9C7D-DF0B-42B8-916F-1F3038EA2D93}"/>
              </a:ext>
            </a:extLst>
          </p:cNvPr>
          <p:cNvPicPr>
            <a:picLocks noChangeAspect="1"/>
          </p:cNvPicPr>
          <p:nvPr/>
        </p:nvPicPr>
        <p:blipFill>
          <a:blip r:embed="rId3"/>
          <a:stretch>
            <a:fillRect/>
          </a:stretch>
        </p:blipFill>
        <p:spPr>
          <a:xfrm>
            <a:off x="267851" y="1052736"/>
            <a:ext cx="8608298" cy="4176122"/>
          </a:xfrm>
          <a:prstGeom prst="rect">
            <a:avLst/>
          </a:prstGeom>
        </p:spPr>
      </p:pic>
    </p:spTree>
    <p:extLst>
      <p:ext uri="{BB962C8B-B14F-4D97-AF65-F5344CB8AC3E}">
        <p14:creationId xmlns:p14="http://schemas.microsoft.com/office/powerpoint/2010/main" val="574164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７．通所介護の利用状況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３）軽度者と中重度者別の通所介護の平均利用回数</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35</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■軽度者（要介護１・２）と中重度者（要介護３以上）別の通所介護の平均利用回数をみると</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入居者</a:t>
            </a:r>
            <a:r>
              <a:rPr lang="ja-JP" altLang="en-US" sz="1600" dirty="0">
                <a:latin typeface="ＭＳ ゴシック" panose="020B0609070205080204" pitchFamily="49" charset="-128"/>
                <a:ea typeface="ＭＳ ゴシック" panose="020B0609070205080204" pitchFamily="49" charset="-128"/>
              </a:rPr>
              <a:t>は、入居者以外と比較して中重度者（要介護３以上）の平均利用回数がやや低い。</a:t>
            </a:r>
            <a:endParaRPr lang="en-US" altLang="ja-JP" sz="16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xmlns="" id="{6AB81614-5078-4A43-973D-DDF1726122F9}"/>
              </a:ext>
            </a:extLst>
          </p:cNvPr>
          <p:cNvSpPr txBox="1">
            <a:spLocks noChangeAspect="1"/>
          </p:cNvSpPr>
          <p:nvPr/>
        </p:nvSpPr>
        <p:spPr>
          <a:xfrm>
            <a:off x="251520" y="764704"/>
            <a:ext cx="2160240" cy="290146"/>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pic>
        <p:nvPicPr>
          <p:cNvPr id="4" name="図 3">
            <a:extLst>
              <a:ext uri="{FF2B5EF4-FFF2-40B4-BE49-F238E27FC236}">
                <a16:creationId xmlns:a16="http://schemas.microsoft.com/office/drawing/2014/main" xmlns="" id="{D44D1266-AF5F-41CE-868A-934C789D70CB}"/>
              </a:ext>
            </a:extLst>
          </p:cNvPr>
          <p:cNvPicPr>
            <a:picLocks noChangeAspect="1"/>
          </p:cNvPicPr>
          <p:nvPr/>
        </p:nvPicPr>
        <p:blipFill>
          <a:blip r:embed="rId3"/>
          <a:stretch>
            <a:fillRect/>
          </a:stretch>
        </p:blipFill>
        <p:spPr>
          <a:xfrm>
            <a:off x="267851" y="1052736"/>
            <a:ext cx="8608298" cy="4176122"/>
          </a:xfrm>
          <a:prstGeom prst="rect">
            <a:avLst/>
          </a:prstGeom>
        </p:spPr>
      </p:pic>
    </p:spTree>
    <p:extLst>
      <p:ext uri="{BB962C8B-B14F-4D97-AF65-F5344CB8AC3E}">
        <p14:creationId xmlns:p14="http://schemas.microsoft.com/office/powerpoint/2010/main" val="304308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７．通所介護の利用状況</a:t>
            </a:r>
          </a:p>
          <a:p>
            <a:pPr lvl="1" eaLnBrk="1" hangingPunct="1"/>
            <a:r>
              <a:rPr lang="ja-JP" altLang="en-US" sz="2000" b="1" dirty="0">
                <a:solidFill>
                  <a:schemeClr val="bg1"/>
                </a:solidFill>
                <a:latin typeface="+mj-ea"/>
              </a:rPr>
              <a:t>　　　４）通所介護の平均利用回数別の高齢者住まい数の割合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36</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■高齢者住宅ごとの通所介護の平均利用回数別の住まい数の割合をみると、 「</a:t>
            </a:r>
            <a:r>
              <a:rPr lang="en-US" altLang="ja-JP" sz="1600" dirty="0">
                <a:latin typeface="ＭＳ ゴシック" panose="020B0609070205080204" pitchFamily="49" charset="-128"/>
                <a:ea typeface="ＭＳ ゴシック" panose="020B0609070205080204" pitchFamily="49" charset="-128"/>
              </a:rPr>
              <a:t>4</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8</a:t>
            </a:r>
            <a:r>
              <a:rPr lang="ja-JP" altLang="en-US" sz="1600" dirty="0" smtClean="0">
                <a:latin typeface="ＭＳ ゴシック" panose="020B0609070205080204" pitchFamily="49" charset="-128"/>
                <a:ea typeface="ＭＳ ゴシック" panose="020B0609070205080204" pitchFamily="49" charset="-128"/>
              </a:rPr>
              <a:t>回</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未満</a:t>
            </a:r>
            <a:r>
              <a:rPr lang="ja-JP" altLang="en-US" sz="1600" dirty="0">
                <a:latin typeface="ＭＳ ゴシック" panose="020B0609070205080204" pitchFamily="49" charset="-128"/>
                <a:ea typeface="ＭＳ ゴシック" panose="020B0609070205080204" pitchFamily="49" charset="-128"/>
              </a:rPr>
              <a:t>」（週に</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回未満目安）と、「</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12</a:t>
            </a:r>
            <a:r>
              <a:rPr lang="ja-JP" altLang="en-US" sz="1600" dirty="0">
                <a:latin typeface="ＭＳ ゴシック" panose="020B0609070205080204" pitchFamily="49" charset="-128"/>
                <a:ea typeface="ＭＳ ゴシック" panose="020B0609070205080204" pitchFamily="49" charset="-128"/>
              </a:rPr>
              <a:t>回未満」（週に</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回以上</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回未満目安</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で</a:t>
            </a:r>
            <a:r>
              <a:rPr lang="ja-JP" altLang="en-US" sz="1600" dirty="0">
                <a:latin typeface="ＭＳ ゴシック" panose="020B0609070205080204" pitchFamily="49" charset="-128"/>
                <a:ea typeface="ＭＳ ゴシック" panose="020B0609070205080204" pitchFamily="49" charset="-128"/>
              </a:rPr>
              <a:t>、約</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割以上を占める</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16</a:t>
            </a:r>
            <a:r>
              <a:rPr lang="ja-JP" altLang="en-US" sz="1600" dirty="0" smtClean="0">
                <a:latin typeface="ＭＳ ゴシック" panose="020B0609070205080204" pitchFamily="49" charset="-128"/>
                <a:ea typeface="ＭＳ ゴシック" panose="020B0609070205080204" pitchFamily="49" charset="-128"/>
              </a:rPr>
              <a:t>回以上」の住まいはトータルで</a:t>
            </a:r>
            <a:r>
              <a:rPr lang="en-US" altLang="ja-JP" sz="1600" dirty="0" smtClean="0">
                <a:latin typeface="ＭＳ ゴシック" panose="020B0609070205080204" pitchFamily="49" charset="-128"/>
                <a:ea typeface="ＭＳ ゴシック" panose="020B0609070205080204" pitchFamily="49" charset="-128"/>
              </a:rPr>
              <a:t>6.0</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xmlns="" id="{E8CAA3A7-854C-43DD-A2D1-C27B9CC940C1}"/>
              </a:ext>
            </a:extLst>
          </p:cNvPr>
          <p:cNvSpPr txBox="1">
            <a:spLocks noChangeAspect="1"/>
          </p:cNvSpPr>
          <p:nvPr/>
        </p:nvSpPr>
        <p:spPr>
          <a:xfrm>
            <a:off x="251520" y="764703"/>
            <a:ext cx="2448272" cy="27246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pic>
        <p:nvPicPr>
          <p:cNvPr id="2" name="図 1">
            <a:extLst>
              <a:ext uri="{FF2B5EF4-FFF2-40B4-BE49-F238E27FC236}">
                <a16:creationId xmlns:a16="http://schemas.microsoft.com/office/drawing/2014/main" xmlns="" id="{362D651E-0031-4ABD-AB72-EDE9EDF1AA1A}"/>
              </a:ext>
            </a:extLst>
          </p:cNvPr>
          <p:cNvPicPr>
            <a:picLocks noChangeAspect="1"/>
          </p:cNvPicPr>
          <p:nvPr/>
        </p:nvPicPr>
        <p:blipFill>
          <a:blip r:embed="rId3"/>
          <a:stretch>
            <a:fillRect/>
          </a:stretch>
        </p:blipFill>
        <p:spPr>
          <a:xfrm>
            <a:off x="267851" y="1052736"/>
            <a:ext cx="8608298" cy="4176122"/>
          </a:xfrm>
          <a:prstGeom prst="rect">
            <a:avLst/>
          </a:prstGeom>
        </p:spPr>
      </p:pic>
    </p:spTree>
    <p:extLst>
      <p:ext uri="{BB962C8B-B14F-4D97-AF65-F5344CB8AC3E}">
        <p14:creationId xmlns:p14="http://schemas.microsoft.com/office/powerpoint/2010/main" val="1930462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８．福祉用具貸与の利用状況</a:t>
            </a:r>
            <a:endParaRPr lang="en-US" altLang="ja-JP" sz="2000" b="1" dirty="0">
              <a:solidFill>
                <a:srgbClr val="FFFFFF"/>
              </a:solidFill>
              <a:latin typeface="ＭＳ Ｐゴシック"/>
            </a:endParaRPr>
          </a:p>
          <a:p>
            <a:pPr lvl="1" eaLnBrk="1" hangingPunct="1"/>
            <a:r>
              <a:rPr lang="ja-JP" altLang="en-US" sz="2000" b="1" dirty="0">
                <a:solidFill>
                  <a:srgbClr val="FFFFFF"/>
                </a:solidFill>
                <a:latin typeface="ＭＳ Ｐゴシック"/>
              </a:rPr>
              <a:t>　　　１）福祉用具貸与の種目別の利用者数割合</a:t>
            </a:r>
            <a:endParaRPr lang="en-US" altLang="ja-JP" sz="20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37</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■福祉用具貸与の主な種目別利用状況をみると、入居者は、入居者以外と比較して「車いす本</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体」と「特殊寝台本体」の利用割合（福祉用具貸与利用者内での利用件数の割合）が高い。</a:t>
            </a:r>
          </a:p>
        </p:txBody>
      </p:sp>
      <p:pic>
        <p:nvPicPr>
          <p:cNvPr id="4" name="図 3">
            <a:extLst>
              <a:ext uri="{FF2B5EF4-FFF2-40B4-BE49-F238E27FC236}">
                <a16:creationId xmlns="" xmlns:a16="http://schemas.microsoft.com/office/drawing/2014/main" id="{6A500741-8C8B-42C6-8CDB-BA0FEE59E7CF}"/>
              </a:ext>
            </a:extLst>
          </p:cNvPr>
          <p:cNvPicPr>
            <a:picLocks noChangeAspect="1"/>
          </p:cNvPicPr>
          <p:nvPr/>
        </p:nvPicPr>
        <p:blipFill>
          <a:blip r:embed="rId3"/>
          <a:stretch>
            <a:fillRect/>
          </a:stretch>
        </p:blipFill>
        <p:spPr>
          <a:xfrm>
            <a:off x="267851" y="1053078"/>
            <a:ext cx="8608298" cy="4176122"/>
          </a:xfrm>
          <a:prstGeom prst="rect">
            <a:avLst/>
          </a:prstGeom>
        </p:spPr>
      </p:pic>
      <p:sp>
        <p:nvSpPr>
          <p:cNvPr id="10" name="テキスト ボックス 9">
            <a:extLst>
              <a:ext uri="{FF2B5EF4-FFF2-40B4-BE49-F238E27FC236}">
                <a16:creationId xmlns="" xmlns:a16="http://schemas.microsoft.com/office/drawing/2014/main" id="{AC7A9D33-4E11-4BD1-8FBB-F591EBB9E89A}"/>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spTree>
    <p:extLst>
      <p:ext uri="{BB962C8B-B14F-4D97-AF65-F5344CB8AC3E}">
        <p14:creationId xmlns:p14="http://schemas.microsoft.com/office/powerpoint/2010/main" val="2174495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８．福祉用具貸与の利用状況の比較</a:t>
            </a:r>
            <a:endParaRPr lang="en-US" altLang="ja-JP" sz="2000" b="1" dirty="0">
              <a:solidFill>
                <a:srgbClr val="FFFFFF"/>
              </a:solidFill>
              <a:latin typeface="ＭＳ Ｐゴシック"/>
            </a:endParaRPr>
          </a:p>
          <a:p>
            <a:pPr lvl="1" eaLnBrk="1" hangingPunct="1"/>
            <a:r>
              <a:rPr lang="ja-JP" altLang="en-US" sz="2000" b="1" dirty="0">
                <a:solidFill>
                  <a:srgbClr val="FFFFFF"/>
                </a:solidFill>
                <a:latin typeface="ＭＳ Ｐゴシック"/>
              </a:rPr>
              <a:t>　　　２）福祉用具貸与の「車いす本体」の要介護度ごとの利用者数割合</a:t>
            </a:r>
            <a:endParaRPr lang="en-US" altLang="ja-JP" sz="20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38</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■要介護度別の福祉用具貸与利用者ごとの「車いす本体」利用者数割合をみると、入居者は、　　　　　</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入居者以外と比較して「要介護３」以上での利用割合が高い。</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■「要介護１」と「要介護２」の割合は低い。</a:t>
            </a:r>
          </a:p>
        </p:txBody>
      </p:sp>
      <p:sp>
        <p:nvSpPr>
          <p:cNvPr id="8" name="テキスト ボックス 7">
            <a:extLst>
              <a:ext uri="{FF2B5EF4-FFF2-40B4-BE49-F238E27FC236}">
                <a16:creationId xmlns="" xmlns:a16="http://schemas.microsoft.com/office/drawing/2014/main" id="{6AB81614-5078-4A43-973D-DDF1726122F9}"/>
              </a:ext>
            </a:extLst>
          </p:cNvPr>
          <p:cNvSpPr txBox="1">
            <a:spLocks noChangeAspect="1"/>
          </p:cNvSpPr>
          <p:nvPr/>
        </p:nvSpPr>
        <p:spPr>
          <a:xfrm>
            <a:off x="251519" y="764704"/>
            <a:ext cx="2144497"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pic>
        <p:nvPicPr>
          <p:cNvPr id="2" name="図 1">
            <a:extLst>
              <a:ext uri="{FF2B5EF4-FFF2-40B4-BE49-F238E27FC236}">
                <a16:creationId xmlns="" xmlns:a16="http://schemas.microsoft.com/office/drawing/2014/main" id="{CAE54344-30AF-499C-A6C7-8795FEAFC24E}"/>
              </a:ext>
            </a:extLst>
          </p:cNvPr>
          <p:cNvPicPr>
            <a:picLocks noChangeAspect="1"/>
          </p:cNvPicPr>
          <p:nvPr/>
        </p:nvPicPr>
        <p:blipFill>
          <a:blip r:embed="rId3"/>
          <a:stretch>
            <a:fillRect/>
          </a:stretch>
        </p:blipFill>
        <p:spPr>
          <a:xfrm>
            <a:off x="267851" y="1125086"/>
            <a:ext cx="8608298" cy="4098496"/>
          </a:xfrm>
          <a:prstGeom prst="rect">
            <a:avLst/>
          </a:prstGeom>
        </p:spPr>
      </p:pic>
    </p:spTree>
    <p:extLst>
      <p:ext uri="{BB962C8B-B14F-4D97-AF65-F5344CB8AC3E}">
        <p14:creationId xmlns:p14="http://schemas.microsoft.com/office/powerpoint/2010/main" val="1506801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８．福祉用具貸与の利用状況の比較</a:t>
            </a:r>
            <a:endParaRPr lang="en-US" altLang="ja-JP" sz="2000" b="1" dirty="0">
              <a:solidFill>
                <a:srgbClr val="FFFFFF"/>
              </a:solidFill>
              <a:latin typeface="ＭＳ Ｐゴシック"/>
            </a:endParaRPr>
          </a:p>
          <a:p>
            <a:pPr lvl="1" eaLnBrk="1" hangingPunct="1"/>
            <a:r>
              <a:rPr lang="ja-JP" altLang="en-US" sz="2000" b="1" dirty="0">
                <a:solidFill>
                  <a:srgbClr val="FFFFFF"/>
                </a:solidFill>
                <a:latin typeface="ＭＳ Ｐゴシック"/>
              </a:rPr>
              <a:t>　　　３）福祉用具貸与の「特殊寝台本体」の要介護度ごとの利用者数割合</a:t>
            </a:r>
            <a:endParaRPr lang="en-US" altLang="ja-JP" sz="20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39</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■要介護度別の福祉用具貸与利用者ごとの「特殊寝台本体」利用者数割合をみると、入居者は、　　　　　</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入居者以外と比較して、全ての要介護度での利用割合が高い。</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■入居者は、「要介護１」以外の要介護度で、約</a:t>
            </a:r>
            <a:r>
              <a:rPr lang="en-US" altLang="ja-JP" sz="1600" dirty="0">
                <a:solidFill>
                  <a:srgbClr val="000000"/>
                </a:solidFill>
                <a:latin typeface="ＭＳ ゴシック" panose="020B0609070205080204" pitchFamily="49" charset="-128"/>
                <a:ea typeface="ＭＳ ゴシック" panose="020B0609070205080204" pitchFamily="49" charset="-128"/>
              </a:rPr>
              <a:t>7</a:t>
            </a:r>
            <a:r>
              <a:rPr lang="ja-JP" altLang="en-US" sz="1600" dirty="0">
                <a:solidFill>
                  <a:srgbClr val="000000"/>
                </a:solidFill>
                <a:latin typeface="ＭＳ ゴシック" panose="020B0609070205080204" pitchFamily="49" charset="-128"/>
                <a:ea typeface="ＭＳ ゴシック" panose="020B0609070205080204" pitchFamily="49" charset="-128"/>
              </a:rPr>
              <a:t>割の利用割合になっている。</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 xmlns:a16="http://schemas.microsoft.com/office/drawing/2014/main" id="{6AB81614-5078-4A43-973D-DDF1726122F9}"/>
              </a:ext>
            </a:extLst>
          </p:cNvPr>
          <p:cNvSpPr txBox="1">
            <a:spLocks noChangeAspect="1"/>
          </p:cNvSpPr>
          <p:nvPr/>
        </p:nvSpPr>
        <p:spPr>
          <a:xfrm>
            <a:off x="251519" y="764704"/>
            <a:ext cx="2144497"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pic>
        <p:nvPicPr>
          <p:cNvPr id="4" name="図 3">
            <a:extLst>
              <a:ext uri="{FF2B5EF4-FFF2-40B4-BE49-F238E27FC236}">
                <a16:creationId xmlns="" xmlns:a16="http://schemas.microsoft.com/office/drawing/2014/main" id="{C0D28581-5305-4D0D-B89E-4AE032051883}"/>
              </a:ext>
            </a:extLst>
          </p:cNvPr>
          <p:cNvPicPr>
            <a:picLocks noChangeAspect="1"/>
          </p:cNvPicPr>
          <p:nvPr/>
        </p:nvPicPr>
        <p:blipFill>
          <a:blip r:embed="rId3"/>
          <a:stretch>
            <a:fillRect/>
          </a:stretch>
        </p:blipFill>
        <p:spPr>
          <a:xfrm>
            <a:off x="267851" y="1124744"/>
            <a:ext cx="8608298" cy="4098838"/>
          </a:xfrm>
          <a:prstGeom prst="rect">
            <a:avLst/>
          </a:prstGeom>
        </p:spPr>
      </p:pic>
    </p:spTree>
    <p:extLst>
      <p:ext uri="{BB962C8B-B14F-4D97-AF65-F5344CB8AC3E}">
        <p14:creationId xmlns:p14="http://schemas.microsoft.com/office/powerpoint/2010/main" val="75451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１．利用者の要介護度状況</a:t>
            </a:r>
          </a:p>
          <a:p>
            <a:pPr lvl="1" eaLnBrk="1" hangingPunct="1"/>
            <a:r>
              <a:rPr lang="ja-JP" altLang="en-US" sz="2000" b="1" dirty="0">
                <a:solidFill>
                  <a:schemeClr val="bg1"/>
                </a:solidFill>
                <a:latin typeface="+mj-ea"/>
              </a:rPr>
              <a:t>　　　２）軽度者（要介護１・２）と中重度者（要介護３以上）別の利用者数割合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■利用者を「軽度者」（要介護１・２）と「中重度者」（要介護３以上）別に利用者数</a:t>
            </a:r>
            <a:r>
              <a:rPr lang="ja-JP" altLang="en-US" sz="1600" dirty="0" smtClean="0">
                <a:latin typeface="ＭＳ ゴシック" panose="020B0609070205080204" pitchFamily="49" charset="-128"/>
                <a:ea typeface="ＭＳ ゴシック" panose="020B0609070205080204" pitchFamily="49" charset="-128"/>
              </a:rPr>
              <a:t>を</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みる</a:t>
            </a:r>
            <a:r>
              <a:rPr lang="ja-JP" altLang="en-US" sz="1600" dirty="0">
                <a:latin typeface="ＭＳ ゴシック" panose="020B0609070205080204" pitchFamily="49" charset="-128"/>
                <a:ea typeface="ＭＳ ゴシック" panose="020B0609070205080204" pitchFamily="49" charset="-128"/>
              </a:rPr>
              <a:t>と、入居者</a:t>
            </a:r>
            <a:r>
              <a:rPr lang="ja-JP" altLang="en-US" sz="1600" dirty="0" smtClean="0">
                <a:latin typeface="ＭＳ ゴシック" panose="020B0609070205080204" pitchFamily="49" charset="-128"/>
                <a:ea typeface="ＭＳ ゴシック" panose="020B0609070205080204" pitchFamily="49" charset="-128"/>
              </a:rPr>
              <a:t>の方が中重度</a:t>
            </a:r>
            <a:r>
              <a:rPr lang="ja-JP" altLang="en-US" sz="1600" dirty="0">
                <a:latin typeface="ＭＳ ゴシック" panose="020B0609070205080204" pitchFamily="49" charset="-128"/>
                <a:ea typeface="ＭＳ ゴシック" panose="020B0609070205080204" pitchFamily="49" charset="-128"/>
              </a:rPr>
              <a:t>の割合が高い。</a:t>
            </a:r>
          </a:p>
        </p:txBody>
      </p:sp>
      <p:pic>
        <p:nvPicPr>
          <p:cNvPr id="2" name="図 1">
            <a:extLst>
              <a:ext uri="{FF2B5EF4-FFF2-40B4-BE49-F238E27FC236}">
                <a16:creationId xmlns:a16="http://schemas.microsoft.com/office/drawing/2014/main" xmlns="" id="{DC46A767-5A94-4DB5-9913-3729E09110AB}"/>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8C9F2495-F443-4D04-A57A-4E56B93A070B}"/>
              </a:ext>
            </a:extLst>
          </p:cNvPr>
          <p:cNvSpPr txBox="1">
            <a:spLocks noChangeAspect="1"/>
          </p:cNvSpPr>
          <p:nvPr/>
        </p:nvSpPr>
        <p:spPr>
          <a:xfrm>
            <a:off x="251520" y="764704"/>
            <a:ext cx="1944216" cy="2611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840999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８．福祉用具貸与の利用状況の比較</a:t>
            </a:r>
            <a:endParaRPr lang="en-US" altLang="ja-JP" sz="2000" b="1" dirty="0">
              <a:solidFill>
                <a:srgbClr val="FFFFFF"/>
              </a:solidFill>
              <a:latin typeface="ＭＳ Ｐゴシック"/>
            </a:endParaRPr>
          </a:p>
          <a:p>
            <a:pPr lvl="1" eaLnBrk="1" hangingPunct="1"/>
            <a:r>
              <a:rPr lang="ja-JP" altLang="en-US" sz="2000" b="1" dirty="0">
                <a:solidFill>
                  <a:srgbClr val="FFFFFF"/>
                </a:solidFill>
                <a:latin typeface="ＭＳ Ｐゴシック"/>
              </a:rPr>
              <a:t>　　　４）福祉用具貸与の「歩行器」の要介護度ごとの利用者数割合</a:t>
            </a:r>
            <a:endParaRPr lang="en-US" altLang="ja-JP" sz="20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40</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■要介護度別の福祉用具貸与利用者ごとの「歩行器」利用者数割合をみると、入居者は、　　　　　</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入居者以外と比較して「要介護５」以外の要介護度での利用割合が高い。</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■入居者は、「要介護１」から「要介護３」では、約</a:t>
            </a:r>
            <a:r>
              <a:rPr lang="en-US" altLang="ja-JP" sz="1600" dirty="0">
                <a:solidFill>
                  <a:srgbClr val="000000"/>
                </a:solidFill>
                <a:latin typeface="ＭＳ ゴシック" panose="020B0609070205080204" pitchFamily="49" charset="-128"/>
                <a:ea typeface="ＭＳ ゴシック" panose="020B0609070205080204" pitchFamily="49" charset="-128"/>
              </a:rPr>
              <a:t>3</a:t>
            </a:r>
            <a:r>
              <a:rPr lang="ja-JP" altLang="en-US" sz="1600" dirty="0">
                <a:solidFill>
                  <a:srgbClr val="000000"/>
                </a:solidFill>
                <a:latin typeface="ＭＳ ゴシック" panose="020B0609070205080204" pitchFamily="49" charset="-128"/>
                <a:ea typeface="ＭＳ ゴシック" panose="020B0609070205080204" pitchFamily="49" charset="-128"/>
              </a:rPr>
              <a:t>割近くの利用割合になっている。</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 xmlns:a16="http://schemas.microsoft.com/office/drawing/2014/main" id="{6AB81614-5078-4A43-973D-DDF1726122F9}"/>
              </a:ext>
            </a:extLst>
          </p:cNvPr>
          <p:cNvSpPr txBox="1">
            <a:spLocks noChangeAspect="1"/>
          </p:cNvSpPr>
          <p:nvPr/>
        </p:nvSpPr>
        <p:spPr>
          <a:xfrm>
            <a:off x="251519" y="764704"/>
            <a:ext cx="2144497"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pic>
        <p:nvPicPr>
          <p:cNvPr id="2" name="図 1">
            <a:extLst>
              <a:ext uri="{FF2B5EF4-FFF2-40B4-BE49-F238E27FC236}">
                <a16:creationId xmlns="" xmlns:a16="http://schemas.microsoft.com/office/drawing/2014/main" id="{F185470B-8024-4C5E-AEFC-3249077F77C5}"/>
              </a:ext>
            </a:extLst>
          </p:cNvPr>
          <p:cNvPicPr>
            <a:picLocks noChangeAspect="1"/>
          </p:cNvPicPr>
          <p:nvPr/>
        </p:nvPicPr>
        <p:blipFill>
          <a:blip r:embed="rId3"/>
          <a:stretch>
            <a:fillRect/>
          </a:stretch>
        </p:blipFill>
        <p:spPr>
          <a:xfrm>
            <a:off x="267851" y="1124744"/>
            <a:ext cx="8608298" cy="4098838"/>
          </a:xfrm>
          <a:prstGeom prst="rect">
            <a:avLst/>
          </a:prstGeom>
        </p:spPr>
      </p:pic>
    </p:spTree>
    <p:extLst>
      <p:ext uri="{BB962C8B-B14F-4D97-AF65-F5344CB8AC3E}">
        <p14:creationId xmlns:p14="http://schemas.microsoft.com/office/powerpoint/2010/main" val="362066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９．認定申請種別の状況</a:t>
            </a:r>
          </a:p>
          <a:p>
            <a:pPr lvl="1" eaLnBrk="1" hangingPunct="1"/>
            <a:r>
              <a:rPr lang="ja-JP" altLang="en-US" sz="2000" b="1" dirty="0">
                <a:solidFill>
                  <a:schemeClr val="bg1"/>
                </a:solidFill>
                <a:latin typeface="+mj-ea"/>
              </a:rPr>
              <a:t>　　　１）認定申請種別の利用者数割合の状況</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41</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■認定申請種別をみると、入居者は、入居者以外と比較して「区分変更申請」の割合が高い。</a:t>
            </a:r>
            <a:endParaRPr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■認定申請種別の集計対象年月は、申請月ではなく、</a:t>
            </a:r>
            <a:r>
              <a:rPr kumimoji="1" lang="en-US" altLang="ja-JP" sz="1600" dirty="0">
                <a:latin typeface="ＭＳ ゴシック" panose="020B0609070205080204" pitchFamily="49" charset="-128"/>
                <a:ea typeface="ＭＳ ゴシック" panose="020B0609070205080204" pitchFamily="49" charset="-128"/>
              </a:rPr>
              <a:t>2017</a:t>
            </a:r>
            <a:r>
              <a:rPr kumimoji="1" lang="ja-JP" altLang="en-US" sz="1600" dirty="0">
                <a:latin typeface="ＭＳ ゴシック" panose="020B0609070205080204" pitchFamily="49" charset="-128"/>
                <a:ea typeface="ＭＳ ゴシック" panose="020B0609070205080204" pitchFamily="49" charset="-128"/>
              </a:rPr>
              <a:t>年</a:t>
            </a:r>
            <a:r>
              <a:rPr kumimoji="1" lang="en-US" altLang="ja-JP" sz="1600" dirty="0">
                <a:latin typeface="ＭＳ ゴシック" panose="020B0609070205080204" pitchFamily="49" charset="-128"/>
                <a:ea typeface="ＭＳ ゴシック" panose="020B0609070205080204" pitchFamily="49" charset="-128"/>
              </a:rPr>
              <a:t>10</a:t>
            </a:r>
            <a:r>
              <a:rPr kumimoji="1" lang="ja-JP" altLang="en-US" sz="1600" dirty="0">
                <a:latin typeface="ＭＳ ゴシック" panose="020B0609070205080204" pitchFamily="49" charset="-128"/>
                <a:ea typeface="ＭＳ ゴシック" panose="020B0609070205080204" pitchFamily="49" charset="-128"/>
              </a:rPr>
              <a:t>月サービス利用者の認定申請</a:t>
            </a:r>
            <a:r>
              <a:rPr kumimoji="1" lang="ja-JP" altLang="en-US" sz="1600" dirty="0" smtClean="0">
                <a:latin typeface="ＭＳ ゴシック" panose="020B0609070205080204" pitchFamily="49" charset="-128"/>
                <a:ea typeface="ＭＳ ゴシック" panose="020B0609070205080204" pitchFamily="49" charset="-128"/>
              </a:rPr>
              <a:t>時</a:t>
            </a:r>
            <a:endParaRPr kumimoji="1"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の</a:t>
            </a:r>
            <a:r>
              <a:rPr kumimoji="1" lang="ja-JP" altLang="en-US" sz="1600" dirty="0">
                <a:latin typeface="ＭＳ ゴシック" panose="020B0609070205080204" pitchFamily="49" charset="-128"/>
                <a:ea typeface="ＭＳ ゴシック" panose="020B0609070205080204" pitchFamily="49" charset="-128"/>
              </a:rPr>
              <a:t>認定申請種別で集計。以降同様。</a:t>
            </a:r>
          </a:p>
        </p:txBody>
      </p:sp>
      <p:pic>
        <p:nvPicPr>
          <p:cNvPr id="5" name="図 4">
            <a:extLst>
              <a:ext uri="{FF2B5EF4-FFF2-40B4-BE49-F238E27FC236}">
                <a16:creationId xmlns:a16="http://schemas.microsoft.com/office/drawing/2014/main" xmlns="" id="{8A29E589-8F5F-4D3A-86F8-0AA7DE8A23CE}"/>
              </a:ext>
            </a:extLst>
          </p:cNvPr>
          <p:cNvPicPr>
            <a:picLocks noChangeAspect="1"/>
          </p:cNvPicPr>
          <p:nvPr/>
        </p:nvPicPr>
        <p:blipFill>
          <a:blip r:embed="rId3"/>
          <a:stretch>
            <a:fillRect/>
          </a:stretch>
        </p:blipFill>
        <p:spPr>
          <a:xfrm>
            <a:off x="255658" y="1052736"/>
            <a:ext cx="8632684" cy="4176122"/>
          </a:xfrm>
          <a:prstGeom prst="rect">
            <a:avLst/>
          </a:prstGeom>
        </p:spPr>
      </p:pic>
      <p:sp>
        <p:nvSpPr>
          <p:cNvPr id="8" name="テキスト ボックス 7">
            <a:extLst>
              <a:ext uri="{FF2B5EF4-FFF2-40B4-BE49-F238E27FC236}">
                <a16:creationId xmlns:a16="http://schemas.microsoft.com/office/drawing/2014/main" xmlns="" id="{6AB81614-5078-4A43-973D-DDF1726122F9}"/>
              </a:ext>
            </a:extLst>
          </p:cNvPr>
          <p:cNvSpPr txBox="1">
            <a:spLocks noChangeAspect="1"/>
          </p:cNvSpPr>
          <p:nvPr/>
        </p:nvSpPr>
        <p:spPr>
          <a:xfrm>
            <a:off x="251519" y="764704"/>
            <a:ext cx="2144497"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3895235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９．認定申請種別の状況</a:t>
            </a:r>
          </a:p>
          <a:p>
            <a:pPr lvl="1" eaLnBrk="1" hangingPunct="1"/>
            <a:r>
              <a:rPr lang="ja-JP" altLang="en-US" sz="2000" b="1" dirty="0">
                <a:solidFill>
                  <a:schemeClr val="bg1"/>
                </a:solidFill>
                <a:latin typeface="+mj-ea"/>
              </a:rPr>
              <a:t>　　　２）認定申請の区分変更申請率別の高齢者住まい数割合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42</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■高齢者住宅ごとの認定申請の「区分変更申請率」別の住まい数の割合をみると</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％未満」が約半数を占めるが、「</a:t>
            </a:r>
            <a:r>
              <a:rPr lang="en-US" altLang="ja-JP" sz="1600" dirty="0">
                <a:latin typeface="ＭＳ ゴシック" panose="020B0609070205080204" pitchFamily="49" charset="-128"/>
                <a:ea typeface="ＭＳ ゴシック" panose="020B0609070205080204" pitchFamily="49" charset="-128"/>
              </a:rPr>
              <a:t>50</a:t>
            </a:r>
            <a:r>
              <a:rPr lang="ja-JP" altLang="en-US" sz="1600" dirty="0">
                <a:latin typeface="ＭＳ ゴシック" panose="020B0609070205080204" pitchFamily="49" charset="-128"/>
                <a:ea typeface="ＭＳ ゴシック" panose="020B0609070205080204" pitchFamily="49" charset="-128"/>
              </a:rPr>
              <a:t>％」の住まいもある。</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xmlns="" id="{0CA48BE8-C325-4C82-A900-D5606D124A9F}"/>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F203905B-88F4-4E12-B9E1-189A7F724D2F}"/>
              </a:ext>
            </a:extLst>
          </p:cNvPr>
          <p:cNvSpPr txBox="1">
            <a:spLocks noChangeAspect="1"/>
          </p:cNvSpPr>
          <p:nvPr/>
        </p:nvSpPr>
        <p:spPr>
          <a:xfrm>
            <a:off x="251520" y="764703"/>
            <a:ext cx="2820728"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spTree>
    <p:extLst>
      <p:ext uri="{BB962C8B-B14F-4D97-AF65-F5344CB8AC3E}">
        <p14:creationId xmlns:p14="http://schemas.microsoft.com/office/powerpoint/2010/main" val="2597705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１０．公費受給別の利用状況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１）公費受給別の利用者数割合</a:t>
            </a:r>
            <a:endParaRPr lang="en-US" altLang="ja-JP" sz="20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43</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■公費受給別をみると、入居者は</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生活保護受給者」の割合（</a:t>
            </a:r>
            <a:r>
              <a:rPr lang="ja-JP" altLang="en-US" sz="1600" dirty="0" smtClean="0">
                <a:latin typeface="ＭＳ ゴシック" panose="020B0609070205080204" pitchFamily="49" charset="-128"/>
                <a:ea typeface="ＭＳ ゴシック" panose="020B0609070205080204" pitchFamily="49" charset="-128"/>
              </a:rPr>
              <a:t>居宅サービス</a:t>
            </a:r>
            <a:r>
              <a:rPr lang="ja-JP" altLang="en-US" sz="1600" dirty="0">
                <a:latin typeface="ＭＳ ゴシック" panose="020B0609070205080204" pitchFamily="49" charset="-128"/>
                <a:ea typeface="ＭＳ ゴシック" panose="020B0609070205080204" pitchFamily="49" charset="-128"/>
              </a:rPr>
              <a:t>利用者全体に</a:t>
            </a:r>
            <a:r>
              <a:rPr lang="ja-JP" altLang="en-US" sz="1600" dirty="0" smtClean="0">
                <a:latin typeface="ＭＳ ゴシック" panose="020B0609070205080204" pitchFamily="49" charset="-128"/>
                <a:ea typeface="ＭＳ ゴシック" panose="020B0609070205080204" pitchFamily="49" charset="-128"/>
              </a:rPr>
              <a:t>対</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する</a:t>
            </a:r>
            <a:r>
              <a:rPr lang="ja-JP" altLang="en-US" sz="1600" dirty="0">
                <a:latin typeface="ＭＳ ゴシック" panose="020B0609070205080204" pitchFamily="49" charset="-128"/>
                <a:ea typeface="ＭＳ ゴシック" panose="020B0609070205080204" pitchFamily="49" charset="-128"/>
              </a:rPr>
              <a:t>割合）</a:t>
            </a:r>
            <a:r>
              <a:rPr lang="ja-JP" altLang="en-US" sz="1600" dirty="0" smtClean="0">
                <a:latin typeface="ＭＳ ゴシック" panose="020B0609070205080204" pitchFamily="49" charset="-128"/>
                <a:ea typeface="ＭＳ ゴシック" panose="020B0609070205080204" pitchFamily="49" charset="-128"/>
              </a:rPr>
              <a:t>が</a:t>
            </a:r>
            <a:r>
              <a:rPr lang="en-US" altLang="ja-JP" sz="1600" dirty="0" smtClean="0">
                <a:latin typeface="ＭＳ ゴシック" panose="020B0609070205080204" pitchFamily="49" charset="-128"/>
                <a:ea typeface="ＭＳ ゴシック" panose="020B0609070205080204" pitchFamily="49" charset="-128"/>
              </a:rPr>
              <a:t>43.7</a:t>
            </a:r>
            <a:r>
              <a:rPr lang="ja-JP" altLang="en-US" sz="1600" dirty="0" smtClean="0">
                <a:latin typeface="ＭＳ ゴシック" panose="020B0609070205080204" pitchFamily="49" charset="-128"/>
                <a:ea typeface="ＭＳ ゴシック" panose="020B0609070205080204" pitchFamily="49" charset="-128"/>
              </a:rPr>
              <a:t>％にのぼった。</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■「生活保護以外の公費のみ」とは、生活保護以外の「感染症の予防及び感染症の患者に</a:t>
            </a:r>
            <a:r>
              <a:rPr lang="ja-JP" altLang="en-US" sz="1600" dirty="0" smtClean="0">
                <a:latin typeface="ＭＳ ゴシック" panose="020B0609070205080204" pitchFamily="49" charset="-128"/>
                <a:ea typeface="ＭＳ ゴシック" panose="020B0609070205080204" pitchFamily="49" charset="-128"/>
              </a:rPr>
              <a:t>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err="1" smtClean="0">
                <a:latin typeface="ＭＳ ゴシック" panose="020B0609070205080204" pitchFamily="49" charset="-128"/>
                <a:ea typeface="ＭＳ ゴシック" panose="020B0609070205080204" pitchFamily="49" charset="-128"/>
              </a:rPr>
              <a:t>る</a:t>
            </a:r>
            <a:r>
              <a:rPr lang="ja-JP" altLang="en-US" sz="1600" dirty="0">
                <a:latin typeface="ＭＳ ゴシック" panose="020B0609070205080204" pitchFamily="49" charset="-128"/>
                <a:ea typeface="ＭＳ ゴシック" panose="020B0609070205080204" pitchFamily="49" charset="-128"/>
              </a:rPr>
              <a:t>医療に関する法律」による「一般患者に対する医療」等の公費のみの受給者。以降同様。</a:t>
            </a:r>
          </a:p>
        </p:txBody>
      </p:sp>
      <p:sp>
        <p:nvSpPr>
          <p:cNvPr id="7" name="テキスト ボックス 6">
            <a:extLst>
              <a:ext uri="{FF2B5EF4-FFF2-40B4-BE49-F238E27FC236}">
                <a16:creationId xmlns:a16="http://schemas.microsoft.com/office/drawing/2014/main" xmlns="" id="{BE3FCCA1-029E-41CA-AA3C-4F495331B308}"/>
              </a:ext>
            </a:extLst>
          </p:cNvPr>
          <p:cNvSpPr txBox="1">
            <a:spLocks noChangeAspect="1"/>
          </p:cNvSpPr>
          <p:nvPr/>
        </p:nvSpPr>
        <p:spPr>
          <a:xfrm>
            <a:off x="251520" y="764704"/>
            <a:ext cx="2304256" cy="309490"/>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pic>
        <p:nvPicPr>
          <p:cNvPr id="2" name="図 1">
            <a:extLst>
              <a:ext uri="{FF2B5EF4-FFF2-40B4-BE49-F238E27FC236}">
                <a16:creationId xmlns:a16="http://schemas.microsoft.com/office/drawing/2014/main" xmlns="" id="{FF28055D-E189-4617-BFBD-3260566EBEDD}"/>
              </a:ext>
            </a:extLst>
          </p:cNvPr>
          <p:cNvPicPr>
            <a:picLocks noChangeAspect="1"/>
          </p:cNvPicPr>
          <p:nvPr/>
        </p:nvPicPr>
        <p:blipFill>
          <a:blip r:embed="rId3"/>
          <a:stretch>
            <a:fillRect/>
          </a:stretch>
        </p:blipFill>
        <p:spPr>
          <a:xfrm>
            <a:off x="267851" y="1053078"/>
            <a:ext cx="8608298" cy="4176122"/>
          </a:xfrm>
          <a:prstGeom prst="rect">
            <a:avLst/>
          </a:prstGeom>
        </p:spPr>
      </p:pic>
    </p:spTree>
    <p:extLst>
      <p:ext uri="{BB962C8B-B14F-4D97-AF65-F5344CB8AC3E}">
        <p14:creationId xmlns:p14="http://schemas.microsoft.com/office/powerpoint/2010/main" val="1473984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１０．公費受給別の利用</a:t>
            </a:r>
            <a:r>
              <a:rPr lang="ja-JP" altLang="en-US" sz="2000" b="1" dirty="0" smtClean="0">
                <a:solidFill>
                  <a:schemeClr val="bg1"/>
                </a:solidFill>
                <a:latin typeface="+mj-ea"/>
              </a:rPr>
              <a:t>状況</a:t>
            </a:r>
            <a:r>
              <a:rPr lang="en-US" altLang="ja-JP" sz="2000" b="1" dirty="0">
                <a:solidFill>
                  <a:schemeClr val="bg1"/>
                </a:solidFill>
                <a:latin typeface="+mj-ea"/>
              </a:rPr>
              <a:t>【</a:t>
            </a:r>
            <a:r>
              <a:rPr lang="ja-JP" altLang="en-US" sz="2000" b="1" dirty="0">
                <a:solidFill>
                  <a:schemeClr val="bg1"/>
                </a:solidFill>
                <a:latin typeface="+mj-ea"/>
              </a:rPr>
              <a:t>４市全体（高齢者住まい入居者以外を含む。）</a:t>
            </a:r>
            <a:r>
              <a:rPr lang="en-US" altLang="ja-JP" sz="2000" b="1" dirty="0" smtClean="0">
                <a:solidFill>
                  <a:schemeClr val="bg1"/>
                </a:solidFill>
                <a:latin typeface="+mj-ea"/>
              </a:rPr>
              <a:t>】</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a:t>
            </a:r>
            <a:r>
              <a:rPr lang="ja-JP" altLang="en-US" sz="1900" b="1" dirty="0">
                <a:solidFill>
                  <a:schemeClr val="bg1"/>
                </a:solidFill>
                <a:latin typeface="+mj-ea"/>
              </a:rPr>
              <a:t>２）公費受給別の要介護度別平均明細サービス単位数</a:t>
            </a:r>
            <a:r>
              <a:rPr lang="zh-TW" altLang="en-US" sz="1900" b="1" dirty="0">
                <a:solidFill>
                  <a:schemeClr val="bg1"/>
                </a:solidFill>
                <a:latin typeface="+mj-ea"/>
              </a:rPr>
              <a:t>（区分支給限度額対象）</a:t>
            </a:r>
            <a:endParaRPr lang="en-US" altLang="ja-JP" sz="19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44</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■公費受給別の要介護度別の平均明細サービス単位数をみると、全ての要介護度において</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生活</a:t>
            </a:r>
            <a:r>
              <a:rPr lang="ja-JP" altLang="en-US" sz="1600" dirty="0">
                <a:latin typeface="ＭＳ ゴシック" panose="020B0609070205080204" pitchFamily="49" charset="-128"/>
                <a:ea typeface="ＭＳ ゴシック" panose="020B0609070205080204" pitchFamily="49" charset="-128"/>
              </a:rPr>
              <a:t>保護受給者の平均明細サービス単位数が高い。</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sp>
        <p:nvSpPr>
          <p:cNvPr id="7" name="テキスト ボックス 6">
            <a:extLst>
              <a:ext uri="{FF2B5EF4-FFF2-40B4-BE49-F238E27FC236}">
                <a16:creationId xmlns:a16="http://schemas.microsoft.com/office/drawing/2014/main" xmlns="" id="{BE3FCCA1-029E-41CA-AA3C-4F495331B308}"/>
              </a:ext>
            </a:extLst>
          </p:cNvPr>
          <p:cNvSpPr txBox="1">
            <a:spLocks noChangeAspect="1"/>
          </p:cNvSpPr>
          <p:nvPr/>
        </p:nvSpPr>
        <p:spPr>
          <a:xfrm>
            <a:off x="251520" y="764703"/>
            <a:ext cx="2016224" cy="27080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pic>
        <p:nvPicPr>
          <p:cNvPr id="4" name="図 3">
            <a:extLst>
              <a:ext uri="{FF2B5EF4-FFF2-40B4-BE49-F238E27FC236}">
                <a16:creationId xmlns:a16="http://schemas.microsoft.com/office/drawing/2014/main" xmlns="" id="{578A230F-78CD-4261-B5AD-7B27100BC43D}"/>
              </a:ext>
            </a:extLst>
          </p:cNvPr>
          <p:cNvPicPr>
            <a:picLocks noChangeAspect="1"/>
          </p:cNvPicPr>
          <p:nvPr/>
        </p:nvPicPr>
        <p:blipFill>
          <a:blip r:embed="rId3"/>
          <a:stretch>
            <a:fillRect/>
          </a:stretch>
        </p:blipFill>
        <p:spPr>
          <a:xfrm>
            <a:off x="267851" y="1052736"/>
            <a:ext cx="8608298" cy="4176122"/>
          </a:xfrm>
          <a:prstGeom prst="rect">
            <a:avLst/>
          </a:prstGeom>
        </p:spPr>
      </p:pic>
    </p:spTree>
    <p:extLst>
      <p:ext uri="{BB962C8B-B14F-4D97-AF65-F5344CB8AC3E}">
        <p14:creationId xmlns:p14="http://schemas.microsoft.com/office/powerpoint/2010/main" val="2535017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１０．公費受給別の利用状況</a:t>
            </a:r>
            <a:endParaRPr lang="en-US" altLang="ja-JP" sz="2000" b="1" dirty="0">
              <a:solidFill>
                <a:schemeClr val="bg1"/>
              </a:solidFill>
              <a:latin typeface="+mj-ea"/>
            </a:endParaRPr>
          </a:p>
          <a:p>
            <a:pPr lvl="1" eaLnBrk="1" hangingPunct="1"/>
            <a:r>
              <a:rPr lang="ja-JP" altLang="en-US" sz="1900" b="1" dirty="0">
                <a:solidFill>
                  <a:schemeClr val="bg1"/>
                </a:solidFill>
                <a:latin typeface="+mj-ea"/>
              </a:rPr>
              <a:t>　　　３）生保受給別の平均明細サービス単位数（区分支給限度額対象）</a:t>
            </a:r>
            <a:endParaRPr lang="en-US" altLang="ja-JP" sz="1900" b="1" dirty="0">
              <a:solidFill>
                <a:schemeClr val="bg1"/>
              </a:solidFill>
              <a:latin typeface="+mj-ea"/>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45</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■生活保護受給有無別の平均明細サービス単位数（区分支給限度額対象）をみると、</a:t>
            </a:r>
            <a:r>
              <a:rPr lang="ja-JP" altLang="en-US" sz="1600" dirty="0" smtClean="0">
                <a:latin typeface="ＭＳ ゴシック" panose="020B0609070205080204" pitchFamily="49" charset="-128"/>
                <a:ea typeface="ＭＳ ゴシック" panose="020B0609070205080204" pitchFamily="49" charset="-128"/>
              </a:rPr>
              <a:t>公費</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受給</a:t>
            </a:r>
            <a:r>
              <a:rPr lang="ja-JP" altLang="en-US" sz="1600" dirty="0">
                <a:latin typeface="ＭＳ ゴシック" panose="020B0609070205080204" pitchFamily="49" charset="-128"/>
                <a:ea typeface="ＭＳ ゴシック" panose="020B0609070205080204" pitchFamily="49" charset="-128"/>
              </a:rPr>
              <a:t>別全てにおいて、入居者は、入居者以外と比較して平均明細サービス単位数が高い。</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pic>
        <p:nvPicPr>
          <p:cNvPr id="8" name="図 7">
            <a:extLst>
              <a:ext uri="{FF2B5EF4-FFF2-40B4-BE49-F238E27FC236}">
                <a16:creationId xmlns:a16="http://schemas.microsoft.com/office/drawing/2014/main" xmlns="" id="{46EAAFD7-0E30-471B-BA97-42FCF6D20434}"/>
              </a:ext>
            </a:extLst>
          </p:cNvPr>
          <p:cNvPicPr>
            <a:picLocks noChangeAspect="1"/>
          </p:cNvPicPr>
          <p:nvPr/>
        </p:nvPicPr>
        <p:blipFill>
          <a:blip r:embed="rId3"/>
          <a:stretch>
            <a:fillRect/>
          </a:stretch>
        </p:blipFill>
        <p:spPr>
          <a:xfrm>
            <a:off x="267851" y="1053078"/>
            <a:ext cx="8608298" cy="4176122"/>
          </a:xfrm>
          <a:prstGeom prst="rect">
            <a:avLst/>
          </a:prstGeom>
        </p:spPr>
      </p:pic>
      <p:sp>
        <p:nvSpPr>
          <p:cNvPr id="10" name="テキスト ボックス 9">
            <a:extLst>
              <a:ext uri="{FF2B5EF4-FFF2-40B4-BE49-F238E27FC236}">
                <a16:creationId xmlns:a16="http://schemas.microsoft.com/office/drawing/2014/main" xmlns="" id="{BE3FCCA1-029E-41CA-AA3C-4F495331B308}"/>
              </a:ext>
            </a:extLst>
          </p:cNvPr>
          <p:cNvSpPr txBox="1">
            <a:spLocks noChangeAspect="1"/>
          </p:cNvSpPr>
          <p:nvPr/>
        </p:nvSpPr>
        <p:spPr>
          <a:xfrm>
            <a:off x="251520" y="764703"/>
            <a:ext cx="2016224" cy="27080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2483689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74BFDF76-0953-4F57-A1DA-B9CABD808AF8}"/>
              </a:ext>
            </a:extLst>
          </p:cNvPr>
          <p:cNvPicPr>
            <a:picLocks noChangeAspect="1"/>
          </p:cNvPicPr>
          <p:nvPr/>
        </p:nvPicPr>
        <p:blipFill>
          <a:blip r:embed="rId3"/>
          <a:stretch>
            <a:fillRect/>
          </a:stretch>
        </p:blipFill>
        <p:spPr>
          <a:xfrm>
            <a:off x="4644008" y="1272418"/>
            <a:ext cx="4249008" cy="3951164"/>
          </a:xfrm>
          <a:prstGeom prst="rect">
            <a:avLst/>
          </a:prstGeom>
          <a:ln w="12700">
            <a:solidFill>
              <a:schemeClr val="tx1"/>
            </a:solidFill>
          </a:ln>
        </p:spPr>
      </p:pic>
      <p:pic>
        <p:nvPicPr>
          <p:cNvPr id="13" name="図 12">
            <a:extLst>
              <a:ext uri="{FF2B5EF4-FFF2-40B4-BE49-F238E27FC236}">
                <a16:creationId xmlns="" xmlns:a16="http://schemas.microsoft.com/office/drawing/2014/main" id="{A88B6A18-EE22-440C-A206-3A5D1E48928F}"/>
              </a:ext>
            </a:extLst>
          </p:cNvPr>
          <p:cNvPicPr>
            <a:picLocks noChangeAspect="1"/>
          </p:cNvPicPr>
          <p:nvPr/>
        </p:nvPicPr>
        <p:blipFill>
          <a:blip r:embed="rId4"/>
          <a:stretch>
            <a:fillRect/>
          </a:stretch>
        </p:blipFill>
        <p:spPr>
          <a:xfrm>
            <a:off x="251520" y="1261363"/>
            <a:ext cx="4342539" cy="3962219"/>
          </a:xfrm>
          <a:prstGeom prst="rect">
            <a:avLst/>
          </a:prstGeom>
          <a:ln w="12700">
            <a:solidFill>
              <a:schemeClr val="tx1"/>
            </a:solidFill>
          </a:ln>
        </p:spPr>
      </p:pic>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１０．公費受給別の利用</a:t>
            </a:r>
            <a:r>
              <a:rPr lang="ja-JP" altLang="en-US" sz="2000" b="1" dirty="0" smtClean="0">
                <a:solidFill>
                  <a:srgbClr val="FFFFFF"/>
                </a:solidFill>
                <a:latin typeface="ＭＳ Ｐゴシック"/>
              </a:rPr>
              <a:t>状況</a:t>
            </a:r>
            <a:r>
              <a:rPr lang="en-US" altLang="ja-JP" sz="2000" b="1" dirty="0" smtClean="0">
                <a:solidFill>
                  <a:srgbClr val="FFFFFF"/>
                </a:solidFill>
                <a:latin typeface="ＭＳ Ｐゴシック"/>
              </a:rPr>
              <a:t>【</a:t>
            </a:r>
            <a:r>
              <a:rPr lang="ja-JP" altLang="en-US" sz="2000" b="1" dirty="0" smtClean="0">
                <a:solidFill>
                  <a:srgbClr val="FFFFFF"/>
                </a:solidFill>
                <a:latin typeface="ＭＳ Ｐゴシック"/>
              </a:rPr>
              <a:t>４市全体（高齢者住まい入居者以外を含む。）</a:t>
            </a:r>
            <a:r>
              <a:rPr lang="en-US" altLang="ja-JP" sz="2000" b="1" dirty="0" smtClean="0">
                <a:solidFill>
                  <a:srgbClr val="FFFFFF"/>
                </a:solidFill>
                <a:latin typeface="ＭＳ Ｐゴシック"/>
              </a:rPr>
              <a:t>】</a:t>
            </a:r>
            <a:endParaRPr lang="en-US" altLang="ja-JP" sz="2000" b="1" dirty="0">
              <a:solidFill>
                <a:srgbClr val="FFFFFF"/>
              </a:solidFill>
              <a:latin typeface="ＭＳ Ｐゴシック"/>
            </a:endParaRPr>
          </a:p>
          <a:p>
            <a:pPr lvl="1" eaLnBrk="1" hangingPunct="1"/>
            <a:r>
              <a:rPr lang="ja-JP" altLang="en-US" sz="1800" b="1" dirty="0">
                <a:solidFill>
                  <a:srgbClr val="FFFFFF"/>
                </a:solidFill>
                <a:latin typeface="ＭＳ Ｐゴシック"/>
              </a:rPr>
              <a:t>　　　４）生保受給別の平均明細サービス単位数と区分支給限度額利用率</a:t>
            </a:r>
            <a:endParaRPr lang="en-US" altLang="ja-JP" sz="18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46</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■生活保護受給者と公費なしごとの平均明細サービス単位数（区分支給限度額対象）と区分支</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給限度額利用率を軽度者と中重度者別にみると、軽度者と中重度者共に、生活保護受給者の</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平均明細サービス単位数と区分支給限度額利用率が高い。</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sp>
        <p:nvSpPr>
          <p:cNvPr id="10" name="テキスト ボックス 9">
            <a:extLst>
              <a:ext uri="{FF2B5EF4-FFF2-40B4-BE49-F238E27FC236}">
                <a16:creationId xmlns="" xmlns:a16="http://schemas.microsoft.com/office/drawing/2014/main" id="{BE3FCCA1-029E-41CA-AA3C-4F495331B308}"/>
              </a:ext>
            </a:extLst>
          </p:cNvPr>
          <p:cNvSpPr txBox="1">
            <a:spLocks noChangeAspect="1"/>
          </p:cNvSpPr>
          <p:nvPr/>
        </p:nvSpPr>
        <p:spPr>
          <a:xfrm>
            <a:off x="251520" y="764703"/>
            <a:ext cx="2016224" cy="27080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sp>
        <p:nvSpPr>
          <p:cNvPr id="15" name="テキスト ボックス 14">
            <a:extLst>
              <a:ext uri="{FF2B5EF4-FFF2-40B4-BE49-F238E27FC236}">
                <a16:creationId xmlns="" xmlns:a16="http://schemas.microsoft.com/office/drawing/2014/main" id="{09E21109-9164-4F89-8893-7B5201406222}"/>
              </a:ext>
            </a:extLst>
          </p:cNvPr>
          <p:cNvSpPr txBox="1">
            <a:spLocks noChangeAspect="1"/>
          </p:cNvSpPr>
          <p:nvPr/>
        </p:nvSpPr>
        <p:spPr>
          <a:xfrm>
            <a:off x="683568" y="1124744"/>
            <a:ext cx="1656184" cy="270804"/>
          </a:xfrm>
          <a:prstGeom prst="roundRect">
            <a:avLst>
              <a:gd name="adj" fmla="val 0"/>
            </a:avLst>
          </a:prstGeom>
          <a:solidFill>
            <a:schemeClr val="bg1"/>
          </a:solidFill>
          <a:ln w="19050">
            <a:solidFill>
              <a:schemeClr val="accent6"/>
            </a:solidFill>
          </a:ln>
        </p:spPr>
        <p:txBody>
          <a:bodyPr wrap="square" rtlCol="0" anchor="ctr">
            <a:noAutofit/>
          </a:bodyPr>
          <a:lstStyle/>
          <a:p>
            <a:pPr algn="ctr"/>
            <a:r>
              <a:rPr lang="ja-JP" altLang="en-US" sz="1000" b="1" dirty="0">
                <a:solidFill>
                  <a:srgbClr val="000000"/>
                </a:solidFill>
              </a:rPr>
              <a:t>平均明細サービス単位数</a:t>
            </a:r>
          </a:p>
        </p:txBody>
      </p:sp>
      <p:sp>
        <p:nvSpPr>
          <p:cNvPr id="17" name="テキスト ボックス 16">
            <a:extLst>
              <a:ext uri="{FF2B5EF4-FFF2-40B4-BE49-F238E27FC236}">
                <a16:creationId xmlns="" xmlns:a16="http://schemas.microsoft.com/office/drawing/2014/main" id="{9AB15405-599E-492F-A2DB-D907B4901CF7}"/>
              </a:ext>
            </a:extLst>
          </p:cNvPr>
          <p:cNvSpPr txBox="1">
            <a:spLocks noChangeAspect="1"/>
          </p:cNvSpPr>
          <p:nvPr/>
        </p:nvSpPr>
        <p:spPr>
          <a:xfrm>
            <a:off x="4932040" y="1124744"/>
            <a:ext cx="1512170" cy="270804"/>
          </a:xfrm>
          <a:prstGeom prst="roundRect">
            <a:avLst>
              <a:gd name="adj" fmla="val 0"/>
            </a:avLst>
          </a:prstGeom>
          <a:solidFill>
            <a:schemeClr val="bg1"/>
          </a:solidFill>
          <a:ln w="19050">
            <a:solidFill>
              <a:schemeClr val="accent6"/>
            </a:solidFill>
          </a:ln>
        </p:spPr>
        <p:txBody>
          <a:bodyPr wrap="square" rtlCol="0" anchor="ctr">
            <a:noAutofit/>
          </a:bodyPr>
          <a:lstStyle/>
          <a:p>
            <a:pPr algn="ctr"/>
            <a:r>
              <a:rPr lang="ja-JP" altLang="en-US" sz="900" b="1" dirty="0">
                <a:solidFill>
                  <a:srgbClr val="000000"/>
                </a:solidFill>
              </a:rPr>
              <a:t>区分支給限度額利用率</a:t>
            </a:r>
          </a:p>
        </p:txBody>
      </p:sp>
    </p:spTree>
    <p:extLst>
      <p:ext uri="{BB962C8B-B14F-4D97-AF65-F5344CB8AC3E}">
        <p14:creationId xmlns:p14="http://schemas.microsoft.com/office/powerpoint/2010/main" val="835590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 xmlns:a16="http://schemas.microsoft.com/office/drawing/2014/main" id="{1BE0F84D-F461-4978-AF41-6D608DC352DD}"/>
              </a:ext>
            </a:extLst>
          </p:cNvPr>
          <p:cNvPicPr>
            <a:picLocks noChangeAspect="1"/>
          </p:cNvPicPr>
          <p:nvPr/>
        </p:nvPicPr>
        <p:blipFill>
          <a:blip r:embed="rId3"/>
          <a:stretch>
            <a:fillRect/>
          </a:stretch>
        </p:blipFill>
        <p:spPr>
          <a:xfrm>
            <a:off x="4644008" y="1287002"/>
            <a:ext cx="4248472" cy="3936580"/>
          </a:xfrm>
          <a:prstGeom prst="rect">
            <a:avLst/>
          </a:prstGeom>
          <a:ln w="12700">
            <a:solidFill>
              <a:schemeClr val="tx1"/>
            </a:solidFill>
          </a:ln>
        </p:spPr>
      </p:pic>
      <p:pic>
        <p:nvPicPr>
          <p:cNvPr id="2" name="図 1">
            <a:extLst>
              <a:ext uri="{FF2B5EF4-FFF2-40B4-BE49-F238E27FC236}">
                <a16:creationId xmlns="" xmlns:a16="http://schemas.microsoft.com/office/drawing/2014/main" id="{448A4F8B-9D3D-4A5A-A6B0-3C27139E049A}"/>
              </a:ext>
            </a:extLst>
          </p:cNvPr>
          <p:cNvPicPr>
            <a:picLocks noChangeAspect="1"/>
          </p:cNvPicPr>
          <p:nvPr/>
        </p:nvPicPr>
        <p:blipFill>
          <a:blip r:embed="rId4"/>
          <a:stretch>
            <a:fillRect/>
          </a:stretch>
        </p:blipFill>
        <p:spPr>
          <a:xfrm>
            <a:off x="296394" y="1306192"/>
            <a:ext cx="4209825" cy="3917390"/>
          </a:xfrm>
          <a:prstGeom prst="rect">
            <a:avLst/>
          </a:prstGeom>
          <a:ln w="12700">
            <a:solidFill>
              <a:schemeClr val="tx1"/>
            </a:solidFill>
          </a:ln>
        </p:spPr>
      </p:pic>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１０．公費受給別の利用</a:t>
            </a:r>
            <a:r>
              <a:rPr lang="ja-JP" altLang="en-US" sz="2000" b="1" dirty="0" smtClean="0">
                <a:solidFill>
                  <a:srgbClr val="FFFFFF"/>
                </a:solidFill>
                <a:latin typeface="ＭＳ Ｐゴシック"/>
              </a:rPr>
              <a:t>状況</a:t>
            </a:r>
            <a:r>
              <a:rPr lang="en-US" altLang="ja-JP" sz="2000" b="1" dirty="0" smtClean="0">
                <a:solidFill>
                  <a:srgbClr val="FFFFFF"/>
                </a:solidFill>
                <a:latin typeface="ＭＳ Ｐゴシック"/>
              </a:rPr>
              <a:t>【</a:t>
            </a:r>
            <a:r>
              <a:rPr lang="ja-JP" altLang="en-US" sz="2000" b="1" dirty="0" smtClean="0">
                <a:solidFill>
                  <a:srgbClr val="FFFFFF"/>
                </a:solidFill>
                <a:latin typeface="ＭＳ Ｐゴシック"/>
              </a:rPr>
              <a:t>入居者のみ</a:t>
            </a:r>
            <a:r>
              <a:rPr lang="en-US" altLang="ja-JP" sz="2000" b="1" dirty="0" smtClean="0">
                <a:solidFill>
                  <a:srgbClr val="FFFFFF"/>
                </a:solidFill>
                <a:latin typeface="ＭＳ Ｐゴシック"/>
              </a:rPr>
              <a:t>】</a:t>
            </a:r>
            <a:endParaRPr lang="en-US" altLang="ja-JP" sz="2000" b="1" dirty="0">
              <a:solidFill>
                <a:srgbClr val="FFFFFF"/>
              </a:solidFill>
              <a:latin typeface="ＭＳ Ｐゴシック"/>
            </a:endParaRPr>
          </a:p>
          <a:p>
            <a:pPr lvl="1" eaLnBrk="1" hangingPunct="1"/>
            <a:r>
              <a:rPr lang="ja-JP" altLang="en-US" sz="1800" b="1" dirty="0">
                <a:solidFill>
                  <a:srgbClr val="FFFFFF"/>
                </a:solidFill>
                <a:latin typeface="ＭＳ Ｐゴシック"/>
              </a:rPr>
              <a:t>　　　５）入居者の</a:t>
            </a:r>
            <a:r>
              <a:rPr lang="ja-JP" altLang="en-US" sz="1800" b="1" dirty="0" smtClean="0">
                <a:solidFill>
                  <a:srgbClr val="FFFFFF"/>
                </a:solidFill>
                <a:latin typeface="ＭＳ Ｐゴシック"/>
              </a:rPr>
              <a:t>生活保護</a:t>
            </a:r>
            <a:r>
              <a:rPr lang="ja-JP" altLang="en-US" sz="1800" b="1" dirty="0">
                <a:solidFill>
                  <a:srgbClr val="FFFFFF"/>
                </a:solidFill>
                <a:latin typeface="ＭＳ Ｐゴシック"/>
              </a:rPr>
              <a:t>受給別の平均明細サービス単位数と区分支給限度額利用率</a:t>
            </a:r>
            <a:endParaRPr lang="en-US" altLang="ja-JP" sz="18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47</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■入居者の中における生活保護受給者と公費なしごとの平均明細サービス単位数（区分支給限</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度額対象）と区分支給限度額利用率を軽度者と中重度者別にみると、軽度者と中重度者共に、</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生活保護受給者の平均明細サービス単位数と区分支給限度額利用率が高い。</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sp>
        <p:nvSpPr>
          <p:cNvPr id="10" name="テキスト ボックス 9">
            <a:extLst>
              <a:ext uri="{FF2B5EF4-FFF2-40B4-BE49-F238E27FC236}">
                <a16:creationId xmlns="" xmlns:a16="http://schemas.microsoft.com/office/drawing/2014/main" id="{BE3FCCA1-029E-41CA-AA3C-4F495331B308}"/>
              </a:ext>
            </a:extLst>
          </p:cNvPr>
          <p:cNvSpPr txBox="1">
            <a:spLocks noChangeAspect="1"/>
          </p:cNvSpPr>
          <p:nvPr/>
        </p:nvSpPr>
        <p:spPr>
          <a:xfrm>
            <a:off x="251520" y="764703"/>
            <a:ext cx="2016224" cy="27080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sp>
        <p:nvSpPr>
          <p:cNvPr id="15" name="テキスト ボックス 14">
            <a:extLst>
              <a:ext uri="{FF2B5EF4-FFF2-40B4-BE49-F238E27FC236}">
                <a16:creationId xmlns="" xmlns:a16="http://schemas.microsoft.com/office/drawing/2014/main" id="{09E21109-9164-4F89-8893-7B5201406222}"/>
              </a:ext>
            </a:extLst>
          </p:cNvPr>
          <p:cNvSpPr txBox="1">
            <a:spLocks noChangeAspect="1"/>
          </p:cNvSpPr>
          <p:nvPr/>
        </p:nvSpPr>
        <p:spPr>
          <a:xfrm>
            <a:off x="683568" y="1175608"/>
            <a:ext cx="1656184" cy="270804"/>
          </a:xfrm>
          <a:prstGeom prst="roundRect">
            <a:avLst>
              <a:gd name="adj" fmla="val 0"/>
            </a:avLst>
          </a:prstGeom>
          <a:solidFill>
            <a:schemeClr val="bg1"/>
          </a:solidFill>
          <a:ln w="19050">
            <a:solidFill>
              <a:schemeClr val="accent6"/>
            </a:solidFill>
          </a:ln>
        </p:spPr>
        <p:txBody>
          <a:bodyPr wrap="square" rtlCol="0" anchor="ctr">
            <a:noAutofit/>
          </a:bodyPr>
          <a:lstStyle/>
          <a:p>
            <a:pPr algn="ctr"/>
            <a:r>
              <a:rPr lang="ja-JP" altLang="en-US" sz="1000" b="1" dirty="0">
                <a:solidFill>
                  <a:srgbClr val="000000"/>
                </a:solidFill>
              </a:rPr>
              <a:t>平均明細サービス単位数</a:t>
            </a:r>
          </a:p>
        </p:txBody>
      </p:sp>
      <p:sp>
        <p:nvSpPr>
          <p:cNvPr id="17" name="テキスト ボックス 16">
            <a:extLst>
              <a:ext uri="{FF2B5EF4-FFF2-40B4-BE49-F238E27FC236}">
                <a16:creationId xmlns="" xmlns:a16="http://schemas.microsoft.com/office/drawing/2014/main" id="{9AB15405-599E-492F-A2DB-D907B4901CF7}"/>
              </a:ext>
            </a:extLst>
          </p:cNvPr>
          <p:cNvSpPr txBox="1">
            <a:spLocks noChangeAspect="1"/>
          </p:cNvSpPr>
          <p:nvPr/>
        </p:nvSpPr>
        <p:spPr>
          <a:xfrm>
            <a:off x="5076056" y="1175608"/>
            <a:ext cx="1512170" cy="270804"/>
          </a:xfrm>
          <a:prstGeom prst="roundRect">
            <a:avLst>
              <a:gd name="adj" fmla="val 0"/>
            </a:avLst>
          </a:prstGeom>
          <a:solidFill>
            <a:schemeClr val="bg1"/>
          </a:solidFill>
          <a:ln w="19050">
            <a:solidFill>
              <a:schemeClr val="accent6"/>
            </a:solidFill>
          </a:ln>
        </p:spPr>
        <p:txBody>
          <a:bodyPr wrap="square" rtlCol="0" anchor="ctr">
            <a:noAutofit/>
          </a:bodyPr>
          <a:lstStyle/>
          <a:p>
            <a:pPr algn="ctr"/>
            <a:r>
              <a:rPr lang="ja-JP" altLang="en-US" sz="900" b="1" dirty="0">
                <a:solidFill>
                  <a:srgbClr val="000000"/>
                </a:solidFill>
              </a:rPr>
              <a:t>区分支給限度額利用率</a:t>
            </a:r>
          </a:p>
        </p:txBody>
      </p:sp>
    </p:spTree>
    <p:extLst>
      <p:ext uri="{BB962C8B-B14F-4D97-AF65-F5344CB8AC3E}">
        <p14:creationId xmlns:p14="http://schemas.microsoft.com/office/powerpoint/2010/main" val="921873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 xmlns:a16="http://schemas.microsoft.com/office/drawing/2014/main" id="{D9E35591-9A2D-4F71-848B-5AC232B8F748}"/>
              </a:ext>
            </a:extLst>
          </p:cNvPr>
          <p:cNvPicPr>
            <a:picLocks noChangeAspect="1"/>
          </p:cNvPicPr>
          <p:nvPr/>
        </p:nvPicPr>
        <p:blipFill>
          <a:blip r:embed="rId3"/>
          <a:stretch>
            <a:fillRect/>
          </a:stretch>
        </p:blipFill>
        <p:spPr>
          <a:xfrm>
            <a:off x="4716016" y="1268760"/>
            <a:ext cx="4194440" cy="3954822"/>
          </a:xfrm>
          <a:prstGeom prst="rect">
            <a:avLst/>
          </a:prstGeom>
          <a:ln w="12700">
            <a:solidFill>
              <a:schemeClr val="tx1"/>
            </a:solidFill>
          </a:ln>
        </p:spPr>
      </p:pic>
      <p:pic>
        <p:nvPicPr>
          <p:cNvPr id="2" name="図 1">
            <a:extLst>
              <a:ext uri="{FF2B5EF4-FFF2-40B4-BE49-F238E27FC236}">
                <a16:creationId xmlns="" xmlns:a16="http://schemas.microsoft.com/office/drawing/2014/main" id="{30336D24-DFFB-49DF-B467-4E41EC862486}"/>
              </a:ext>
            </a:extLst>
          </p:cNvPr>
          <p:cNvPicPr>
            <a:picLocks noChangeAspect="1"/>
          </p:cNvPicPr>
          <p:nvPr/>
        </p:nvPicPr>
        <p:blipFill>
          <a:blip r:embed="rId4"/>
          <a:stretch>
            <a:fillRect/>
          </a:stretch>
        </p:blipFill>
        <p:spPr>
          <a:xfrm>
            <a:off x="268545" y="1268101"/>
            <a:ext cx="4211924" cy="3955481"/>
          </a:xfrm>
          <a:prstGeom prst="rect">
            <a:avLst/>
          </a:prstGeom>
          <a:ln w="12700">
            <a:solidFill>
              <a:schemeClr val="tx1"/>
            </a:solidFill>
          </a:ln>
        </p:spPr>
      </p:pic>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rgbClr val="FFFFFF"/>
                </a:solidFill>
                <a:latin typeface="ＭＳ Ｐゴシック"/>
              </a:rPr>
              <a:t>１０．公費受給別の利用</a:t>
            </a:r>
            <a:r>
              <a:rPr lang="ja-JP" altLang="en-US" sz="2000" b="1" dirty="0" smtClean="0">
                <a:solidFill>
                  <a:srgbClr val="FFFFFF"/>
                </a:solidFill>
                <a:latin typeface="ＭＳ Ｐゴシック"/>
              </a:rPr>
              <a:t>状況</a:t>
            </a:r>
            <a:r>
              <a:rPr lang="en-US" altLang="ja-JP" sz="2000" b="1" dirty="0" smtClean="0">
                <a:solidFill>
                  <a:srgbClr val="FFFFFF"/>
                </a:solidFill>
                <a:latin typeface="ＭＳ Ｐゴシック"/>
              </a:rPr>
              <a:t>【</a:t>
            </a:r>
            <a:r>
              <a:rPr lang="ja-JP" altLang="en-US" sz="2000" b="1" dirty="0" smtClean="0">
                <a:solidFill>
                  <a:srgbClr val="FFFFFF"/>
                </a:solidFill>
                <a:latin typeface="ＭＳ Ｐゴシック"/>
              </a:rPr>
              <a:t>入居者以外のみ（４市全体）</a:t>
            </a:r>
            <a:r>
              <a:rPr lang="en-US" altLang="ja-JP" sz="2000" b="1" dirty="0" smtClean="0">
                <a:solidFill>
                  <a:srgbClr val="FFFFFF"/>
                </a:solidFill>
                <a:latin typeface="ＭＳ Ｐゴシック"/>
              </a:rPr>
              <a:t>】</a:t>
            </a:r>
            <a:endParaRPr lang="en-US" altLang="ja-JP" sz="2000" b="1" dirty="0">
              <a:solidFill>
                <a:srgbClr val="FFFFFF"/>
              </a:solidFill>
              <a:latin typeface="ＭＳ Ｐゴシック"/>
            </a:endParaRPr>
          </a:p>
          <a:p>
            <a:pPr lvl="1" eaLnBrk="1" hangingPunct="1"/>
            <a:r>
              <a:rPr lang="ja-JP" altLang="en-US" sz="1800" b="1" dirty="0">
                <a:solidFill>
                  <a:srgbClr val="FFFFFF"/>
                </a:solidFill>
                <a:latin typeface="ＭＳ Ｐゴシック"/>
              </a:rPr>
              <a:t>　　　６）入居者以外の生保受給別の平均明細サービス単位数と区分支給限度額利用率</a:t>
            </a:r>
            <a:endParaRPr lang="en-US" altLang="ja-JP" sz="1800" b="1" dirty="0">
              <a:solidFill>
                <a:srgbClr val="FFFFFF"/>
              </a:solidFill>
              <a:latin typeface="ＭＳ Ｐゴシック"/>
            </a:endParaRP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48</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■入居者以外における生活保護受給者と公費なしごとの平均明細サービス単位数（区分支給限</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度額対象）と区分支給限度額利用率を軽度者と中重度者別にみると、軽度者と中重度者共に、</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生活保護受給者の平均明細サービス単位数と区分支給限度額利用率が高い。</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■平均明細サービス単位数は、区分支給限度額対象サービスのみを対象として算定。</a:t>
            </a:r>
          </a:p>
        </p:txBody>
      </p:sp>
      <p:sp>
        <p:nvSpPr>
          <p:cNvPr id="10" name="テキスト ボックス 9">
            <a:extLst>
              <a:ext uri="{FF2B5EF4-FFF2-40B4-BE49-F238E27FC236}">
                <a16:creationId xmlns="" xmlns:a16="http://schemas.microsoft.com/office/drawing/2014/main" id="{BE3FCCA1-029E-41CA-AA3C-4F495331B308}"/>
              </a:ext>
            </a:extLst>
          </p:cNvPr>
          <p:cNvSpPr txBox="1">
            <a:spLocks noChangeAspect="1"/>
          </p:cNvSpPr>
          <p:nvPr/>
        </p:nvSpPr>
        <p:spPr>
          <a:xfrm>
            <a:off x="251520" y="764703"/>
            <a:ext cx="2016224" cy="27080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sp>
        <p:nvSpPr>
          <p:cNvPr id="15" name="テキスト ボックス 14">
            <a:extLst>
              <a:ext uri="{FF2B5EF4-FFF2-40B4-BE49-F238E27FC236}">
                <a16:creationId xmlns="" xmlns:a16="http://schemas.microsoft.com/office/drawing/2014/main" id="{09E21109-9164-4F89-8893-7B5201406222}"/>
              </a:ext>
            </a:extLst>
          </p:cNvPr>
          <p:cNvSpPr txBox="1">
            <a:spLocks noChangeAspect="1"/>
          </p:cNvSpPr>
          <p:nvPr/>
        </p:nvSpPr>
        <p:spPr>
          <a:xfrm>
            <a:off x="683568" y="1175608"/>
            <a:ext cx="1656184" cy="270804"/>
          </a:xfrm>
          <a:prstGeom prst="roundRect">
            <a:avLst>
              <a:gd name="adj" fmla="val 0"/>
            </a:avLst>
          </a:prstGeom>
          <a:solidFill>
            <a:schemeClr val="bg1"/>
          </a:solidFill>
          <a:ln w="19050">
            <a:solidFill>
              <a:schemeClr val="accent6"/>
            </a:solidFill>
          </a:ln>
        </p:spPr>
        <p:txBody>
          <a:bodyPr wrap="square" rtlCol="0" anchor="ctr">
            <a:noAutofit/>
          </a:bodyPr>
          <a:lstStyle/>
          <a:p>
            <a:pPr algn="ctr"/>
            <a:r>
              <a:rPr lang="ja-JP" altLang="en-US" sz="1000" b="1" dirty="0">
                <a:solidFill>
                  <a:srgbClr val="000000"/>
                </a:solidFill>
              </a:rPr>
              <a:t>平均明細サービス単位数</a:t>
            </a:r>
          </a:p>
        </p:txBody>
      </p:sp>
      <p:sp>
        <p:nvSpPr>
          <p:cNvPr id="17" name="テキスト ボックス 16">
            <a:extLst>
              <a:ext uri="{FF2B5EF4-FFF2-40B4-BE49-F238E27FC236}">
                <a16:creationId xmlns="" xmlns:a16="http://schemas.microsoft.com/office/drawing/2014/main" id="{9AB15405-599E-492F-A2DB-D907B4901CF7}"/>
              </a:ext>
            </a:extLst>
          </p:cNvPr>
          <p:cNvSpPr txBox="1">
            <a:spLocks noChangeAspect="1"/>
          </p:cNvSpPr>
          <p:nvPr/>
        </p:nvSpPr>
        <p:spPr>
          <a:xfrm>
            <a:off x="5076056" y="1175608"/>
            <a:ext cx="1512170" cy="270804"/>
          </a:xfrm>
          <a:prstGeom prst="roundRect">
            <a:avLst>
              <a:gd name="adj" fmla="val 0"/>
            </a:avLst>
          </a:prstGeom>
          <a:solidFill>
            <a:schemeClr val="bg1"/>
          </a:solidFill>
          <a:ln w="19050">
            <a:solidFill>
              <a:schemeClr val="accent6"/>
            </a:solidFill>
          </a:ln>
        </p:spPr>
        <p:txBody>
          <a:bodyPr wrap="square" rtlCol="0" anchor="ctr">
            <a:noAutofit/>
          </a:bodyPr>
          <a:lstStyle/>
          <a:p>
            <a:pPr algn="ctr"/>
            <a:r>
              <a:rPr lang="ja-JP" altLang="en-US" sz="900" b="1" dirty="0">
                <a:solidFill>
                  <a:srgbClr val="000000"/>
                </a:solidFill>
              </a:rPr>
              <a:t>区分支給限度額利用率</a:t>
            </a:r>
          </a:p>
        </p:txBody>
      </p:sp>
    </p:spTree>
    <p:extLst>
      <p:ext uri="{BB962C8B-B14F-4D97-AF65-F5344CB8AC3E}">
        <p14:creationId xmlns:p14="http://schemas.microsoft.com/office/powerpoint/2010/main" val="405594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１０．公費受給別の利用状況</a:t>
            </a:r>
            <a:endParaRPr lang="en-US" altLang="ja-JP" sz="2000" b="1" dirty="0">
              <a:solidFill>
                <a:schemeClr val="bg1"/>
              </a:solidFill>
              <a:latin typeface="+mj-ea"/>
            </a:endParaRPr>
          </a:p>
          <a:p>
            <a:pPr lvl="1" eaLnBrk="1" hangingPunct="1"/>
            <a:r>
              <a:rPr lang="ja-JP" altLang="en-US" sz="2000" b="1" dirty="0">
                <a:solidFill>
                  <a:schemeClr val="bg1"/>
                </a:solidFill>
                <a:latin typeface="+mj-ea"/>
              </a:rPr>
              <a:t>　　　７）生活保護受給者割合別の高齢者住まい数割合の状況</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49</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■高齢者住まいごとの生活保護受給者の割合別の住まい数をみると、「</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％未満」が約</a:t>
            </a:r>
            <a:r>
              <a:rPr lang="en-US" altLang="ja-JP" sz="1600" dirty="0">
                <a:latin typeface="ＭＳ ゴシック" panose="020B0609070205080204" pitchFamily="49" charset="-128"/>
                <a:ea typeface="ＭＳ ゴシック" panose="020B0609070205080204" pitchFamily="49" charset="-128"/>
              </a:rPr>
              <a:t>4</a:t>
            </a:r>
            <a:r>
              <a:rPr lang="ja-JP" altLang="en-US" sz="1600" dirty="0">
                <a:latin typeface="ＭＳ ゴシック" panose="020B0609070205080204" pitchFamily="49" charset="-128"/>
                <a:ea typeface="ＭＳ ゴシック" panose="020B0609070205080204" pitchFamily="49" charset="-128"/>
              </a:rPr>
              <a:t>割</a:t>
            </a:r>
            <a:r>
              <a:rPr lang="ja-JP" altLang="en-US" sz="1600" dirty="0" smtClean="0">
                <a:latin typeface="ＭＳ ゴシック" panose="020B0609070205080204" pitchFamily="49" charset="-128"/>
                <a:ea typeface="ＭＳ ゴシック" panose="020B0609070205080204" pitchFamily="49" charset="-128"/>
              </a:rPr>
              <a:t>を</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占める</a:t>
            </a:r>
            <a:r>
              <a:rPr lang="ja-JP" altLang="en-US" sz="1600" dirty="0">
                <a:latin typeface="ＭＳ ゴシック" panose="020B0609070205080204" pitchFamily="49" charset="-128"/>
                <a:ea typeface="ＭＳ ゴシック" panose="020B0609070205080204" pitchFamily="49" charset="-128"/>
              </a:rPr>
              <a:t>が、「</a:t>
            </a:r>
            <a:r>
              <a:rPr lang="en-US" altLang="ja-JP" sz="1600" dirty="0">
                <a:latin typeface="ＭＳ ゴシック" panose="020B0609070205080204" pitchFamily="49" charset="-128"/>
                <a:ea typeface="ＭＳ ゴシック" panose="020B0609070205080204" pitchFamily="49" charset="-128"/>
              </a:rPr>
              <a:t>50</a:t>
            </a:r>
            <a:r>
              <a:rPr lang="ja-JP" altLang="en-US" sz="1600" dirty="0">
                <a:latin typeface="ＭＳ ゴシック" panose="020B0609070205080204" pitchFamily="49" charset="-128"/>
                <a:ea typeface="ＭＳ ゴシック" panose="020B0609070205080204" pitchFamily="49" charset="-128"/>
              </a:rPr>
              <a:t>％以上」</a:t>
            </a:r>
            <a:r>
              <a:rPr lang="ja-JP" altLang="en-US" sz="1600" dirty="0" smtClean="0">
                <a:latin typeface="ＭＳ ゴシック" panose="020B0609070205080204" pitchFamily="49" charset="-128"/>
                <a:ea typeface="ＭＳ ゴシック" panose="020B0609070205080204" pitchFamily="49" charset="-128"/>
              </a:rPr>
              <a:t>もトータルで</a:t>
            </a:r>
            <a:r>
              <a:rPr lang="en-US" altLang="ja-JP" sz="1600" dirty="0" smtClean="0">
                <a:latin typeface="ＭＳ ゴシック" panose="020B0609070205080204" pitchFamily="49" charset="-128"/>
                <a:ea typeface="ＭＳ ゴシック" panose="020B0609070205080204" pitchFamily="49" charset="-128"/>
              </a:rPr>
              <a:t>36.4</a:t>
            </a:r>
            <a:r>
              <a:rPr lang="ja-JP" altLang="en-US" sz="1600" dirty="0" smtClean="0">
                <a:latin typeface="ＭＳ ゴシック" panose="020B0609070205080204" pitchFamily="49" charset="-128"/>
                <a:ea typeface="ＭＳ ゴシック" panose="020B0609070205080204" pitchFamily="49" charset="-128"/>
              </a:rPr>
              <a:t>％にのぼる。</a:t>
            </a:r>
            <a:endParaRPr lang="ja-JP" altLang="en-US" sz="16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xmlns="" id="{98014CEC-9465-4E76-B029-EA5F9D1A2D50}"/>
              </a:ext>
            </a:extLst>
          </p:cNvPr>
          <p:cNvPicPr>
            <a:picLocks noChangeAspect="1"/>
          </p:cNvPicPr>
          <p:nvPr/>
        </p:nvPicPr>
        <p:blipFill>
          <a:blip r:embed="rId3"/>
          <a:stretch>
            <a:fillRect/>
          </a:stretch>
        </p:blipFill>
        <p:spPr>
          <a:xfrm>
            <a:off x="251520" y="1101850"/>
            <a:ext cx="8640960" cy="4127350"/>
          </a:xfrm>
          <a:prstGeom prst="rect">
            <a:avLst/>
          </a:prstGeom>
          <a:ln>
            <a:noFill/>
          </a:ln>
        </p:spPr>
      </p:pic>
      <p:sp>
        <p:nvSpPr>
          <p:cNvPr id="8" name="正方形/長方形 7">
            <a:extLst>
              <a:ext uri="{FF2B5EF4-FFF2-40B4-BE49-F238E27FC236}">
                <a16:creationId xmlns:a16="http://schemas.microsoft.com/office/drawing/2014/main" xmlns="" id="{D940A081-E5D6-4B99-897C-E92AD06E71AE}"/>
              </a:ext>
            </a:extLst>
          </p:cNvPr>
          <p:cNvSpPr>
            <a:spLocks noChangeAspect="1"/>
          </p:cNvSpPr>
          <p:nvPr/>
        </p:nvSpPr>
        <p:spPr>
          <a:xfrm>
            <a:off x="7812360" y="1412776"/>
            <a:ext cx="882855" cy="187758"/>
          </a:xfrm>
          <a:prstGeom prst="rect">
            <a:avLst/>
          </a:prstGeom>
          <a:ln w="12700"/>
        </p:spPr>
        <p:style>
          <a:lnRef idx="2">
            <a:schemeClr val="dk1"/>
          </a:lnRef>
          <a:fillRef idx="1">
            <a:schemeClr val="lt1"/>
          </a:fillRef>
          <a:effectRef idx="0">
            <a:schemeClr val="dk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a:latin typeface="ＭＳ ゴシック" panose="020B0609070205080204" pitchFamily="49" charset="-128"/>
                <a:ea typeface="ＭＳ ゴシック" panose="020B0609070205080204" pitchFamily="49" charset="-128"/>
              </a:rPr>
              <a:t>N=165</a:t>
            </a:r>
            <a:endParaRPr lang="ja-JP" sz="120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xmlns="" id="{0DA34860-3116-475D-85E0-4FB427308809}"/>
              </a:ext>
            </a:extLst>
          </p:cNvPr>
          <p:cNvSpPr txBox="1">
            <a:spLocks noChangeAspect="1"/>
          </p:cNvSpPr>
          <p:nvPr/>
        </p:nvSpPr>
        <p:spPr>
          <a:xfrm>
            <a:off x="251520" y="764704"/>
            <a:ext cx="2304256" cy="256434"/>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spTree>
    <p:extLst>
      <p:ext uri="{BB962C8B-B14F-4D97-AF65-F5344CB8AC3E}">
        <p14:creationId xmlns:p14="http://schemas.microsoft.com/office/powerpoint/2010/main" val="134664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１．利用者の要介護度状況</a:t>
            </a:r>
          </a:p>
          <a:p>
            <a:pPr lvl="1" eaLnBrk="1" hangingPunct="1"/>
            <a:r>
              <a:rPr lang="ja-JP" altLang="en-US" sz="2000" b="1" dirty="0">
                <a:solidFill>
                  <a:schemeClr val="bg1"/>
                </a:solidFill>
                <a:latin typeface="+mj-ea"/>
              </a:rPr>
              <a:t>　　　３）平均要介護度別の高齢者住まい数割合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5</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■高齢者住まいのごとの入居者の「平均要介護度」別に高齢者住まい数の割合をみると</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以上</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未満」</a:t>
            </a:r>
            <a:r>
              <a:rPr lang="ja-JP" altLang="en-US" sz="1600" dirty="0" smtClean="0">
                <a:latin typeface="ＭＳ ゴシック" panose="020B0609070205080204" pitchFamily="49" charset="-128"/>
                <a:ea typeface="ＭＳ ゴシック" panose="020B0609070205080204" pitchFamily="49" charset="-128"/>
              </a:rPr>
              <a:t>が</a:t>
            </a:r>
            <a:r>
              <a:rPr lang="en-US" altLang="ja-JP" sz="1600" dirty="0" smtClean="0">
                <a:latin typeface="ＭＳ ゴシック" panose="020B0609070205080204" pitchFamily="49" charset="-128"/>
                <a:ea typeface="ＭＳ ゴシック" panose="020B0609070205080204" pitchFamily="49" charset="-128"/>
              </a:rPr>
              <a:t>46.1</a:t>
            </a:r>
            <a:r>
              <a:rPr lang="ja-JP" altLang="en-US" sz="1600" dirty="0" smtClean="0">
                <a:latin typeface="ＭＳ ゴシック" panose="020B0609070205080204" pitchFamily="49" charset="-128"/>
                <a:ea typeface="ＭＳ ゴシック" panose="020B0609070205080204" pitchFamily="49" charset="-128"/>
              </a:rPr>
              <a:t>％で最も</a:t>
            </a:r>
            <a:r>
              <a:rPr lang="ja-JP" altLang="en-US" sz="1600" dirty="0">
                <a:latin typeface="ＭＳ ゴシック" panose="020B0609070205080204" pitchFamily="49" charset="-128"/>
                <a:ea typeface="ＭＳ ゴシック" panose="020B0609070205080204" pitchFamily="49" charset="-128"/>
              </a:rPr>
              <a:t>高く</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3</a:t>
            </a:r>
            <a:r>
              <a:rPr lang="ja-JP" altLang="en-US" sz="1600" dirty="0" smtClean="0">
                <a:latin typeface="ＭＳ ゴシック" panose="020B0609070205080204" pitchFamily="49" charset="-128"/>
                <a:ea typeface="ＭＳ ゴシック" panose="020B0609070205080204" pitchFamily="49" charset="-128"/>
              </a:rPr>
              <a:t>以上の住まいはトータルで</a:t>
            </a:r>
            <a:r>
              <a:rPr lang="en-US" altLang="ja-JP" sz="1600" dirty="0" smtClean="0">
                <a:latin typeface="ＭＳ ゴシック" panose="020B0609070205080204" pitchFamily="49" charset="-128"/>
                <a:ea typeface="ＭＳ ゴシック" panose="020B0609070205080204" pitchFamily="49" charset="-128"/>
              </a:rPr>
              <a:t>42.4</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■平均要介護度は、「要介護度１～要介護５」を「</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5</a:t>
            </a:r>
            <a:r>
              <a:rPr lang="ja-JP" altLang="en-US" sz="1600" dirty="0">
                <a:latin typeface="ＭＳ ゴシック" panose="020B0609070205080204" pitchFamily="49" charset="-128"/>
                <a:ea typeface="ＭＳ ゴシック" panose="020B0609070205080204" pitchFamily="49" charset="-128"/>
              </a:rPr>
              <a:t>」として平均を算定</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xmlns="" id="{64537BB3-AA11-49A3-9D7E-6A4EFB16D84B}"/>
              </a:ext>
            </a:extLst>
          </p:cNvPr>
          <p:cNvSpPr txBox="1">
            <a:spLocks noChangeAspect="1"/>
          </p:cNvSpPr>
          <p:nvPr/>
        </p:nvSpPr>
        <p:spPr>
          <a:xfrm>
            <a:off x="251519" y="764704"/>
            <a:ext cx="2588185" cy="288032"/>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高齢者住まいベースによる集計</a:t>
            </a:r>
          </a:p>
        </p:txBody>
      </p:sp>
      <p:pic>
        <p:nvPicPr>
          <p:cNvPr id="4" name="図 3">
            <a:extLst>
              <a:ext uri="{FF2B5EF4-FFF2-40B4-BE49-F238E27FC236}">
                <a16:creationId xmlns:a16="http://schemas.microsoft.com/office/drawing/2014/main" xmlns="" id="{2299871E-08B7-4ED4-A02F-1669029929B5}"/>
              </a:ext>
            </a:extLst>
          </p:cNvPr>
          <p:cNvPicPr>
            <a:picLocks noChangeAspect="1"/>
          </p:cNvPicPr>
          <p:nvPr/>
        </p:nvPicPr>
        <p:blipFill>
          <a:blip r:embed="rId3"/>
          <a:stretch>
            <a:fillRect/>
          </a:stretch>
        </p:blipFill>
        <p:spPr>
          <a:xfrm>
            <a:off x="243465" y="1052736"/>
            <a:ext cx="8657070" cy="4078577"/>
          </a:xfrm>
          <a:prstGeom prst="rect">
            <a:avLst/>
          </a:prstGeom>
        </p:spPr>
      </p:pic>
    </p:spTree>
    <p:extLst>
      <p:ext uri="{BB962C8B-B14F-4D97-AF65-F5344CB8AC3E}">
        <p14:creationId xmlns:p14="http://schemas.microsoft.com/office/powerpoint/2010/main" val="4132063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 xmlns:a16="http://schemas.microsoft.com/office/drawing/2014/main" id="{B825D0CB-7358-417B-9D0F-08701C8AB520}"/>
              </a:ext>
            </a:extLst>
          </p:cNvPr>
          <p:cNvPicPr>
            <a:picLocks noChangeAspect="1"/>
          </p:cNvPicPr>
          <p:nvPr/>
        </p:nvPicPr>
        <p:blipFill>
          <a:blip r:embed="rId3"/>
          <a:stretch>
            <a:fillRect/>
          </a:stretch>
        </p:blipFill>
        <p:spPr>
          <a:xfrm>
            <a:off x="251521" y="1125086"/>
            <a:ext cx="8640960" cy="4070879"/>
          </a:xfrm>
          <a:prstGeom prst="rect">
            <a:avLst/>
          </a:prstGeom>
        </p:spPr>
      </p:pic>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en-US" altLang="ja-JP" sz="2000" b="1" dirty="0">
                <a:solidFill>
                  <a:srgbClr val="FFFFFF"/>
                </a:solidFill>
                <a:latin typeface="ＭＳ Ｐゴシック"/>
              </a:rPr>
              <a:t>【</a:t>
            </a:r>
            <a:r>
              <a:rPr lang="ja-JP" altLang="en-US" sz="2000" b="1" dirty="0">
                <a:solidFill>
                  <a:srgbClr val="FFFFFF"/>
                </a:solidFill>
                <a:latin typeface="ＭＳ Ｐゴシック"/>
              </a:rPr>
              <a:t>参考</a:t>
            </a:r>
            <a:r>
              <a:rPr lang="en-US" altLang="ja-JP" sz="2000" b="1" dirty="0">
                <a:solidFill>
                  <a:srgbClr val="FFFFFF"/>
                </a:solidFill>
                <a:latin typeface="ＭＳ Ｐゴシック"/>
              </a:rPr>
              <a:t>】</a:t>
            </a:r>
            <a:r>
              <a:rPr lang="ja-JP" altLang="en-US" sz="2000" b="1" dirty="0">
                <a:solidFill>
                  <a:srgbClr val="FFFFFF"/>
                </a:solidFill>
                <a:latin typeface="ＭＳ Ｐゴシック"/>
              </a:rPr>
              <a:t>今回分析対象の「入居者特定」と「同一建物減算」該当者で</a:t>
            </a:r>
            <a:endParaRPr lang="en-US" altLang="ja-JP" sz="2000" b="1" dirty="0">
              <a:solidFill>
                <a:srgbClr val="FFFFFF"/>
              </a:solidFill>
              <a:latin typeface="ＭＳ Ｐゴシック"/>
            </a:endParaRPr>
          </a:p>
          <a:p>
            <a:pPr lvl="1" eaLnBrk="1" hangingPunct="1"/>
            <a:r>
              <a:rPr lang="ja-JP" altLang="en-US" sz="2000" b="1" dirty="0">
                <a:solidFill>
                  <a:srgbClr val="FFFFFF"/>
                </a:solidFill>
                <a:latin typeface="ＭＳ Ｐゴシック"/>
              </a:rPr>
              <a:t>　　居宅介護支援の利用者の要介護度別の平均区分支給限度額利用率の比較</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solidFill>
                  <a:srgbClr val="000000"/>
                </a:solidFill>
                <a:latin typeface="HG丸ｺﾞｼｯｸM-PRO" panose="020F0600000000000000" pitchFamily="50" charset="-128"/>
                <a:ea typeface="HG丸ｺﾞｼｯｸM-PRO" panose="020F0600000000000000" pitchFamily="50" charset="-128"/>
              </a:rPr>
              <a:t>© </a:t>
            </a:r>
            <a:r>
              <a:rPr lang="en-US" altLang="ja-JP" sz="800" dirty="0">
                <a:solidFill>
                  <a:srgbClr val="000000"/>
                </a:solidFill>
                <a:latin typeface="ＭＳ Ｐゴシック"/>
                <a:ea typeface="ＭＳ Ｐゴシック"/>
              </a:rPr>
              <a:t>2018 </a:t>
            </a:r>
            <a:r>
              <a:rPr lang="ja-JP" altLang="en-US" sz="800" dirty="0">
                <a:solidFill>
                  <a:srgbClr val="000000"/>
                </a:solidFill>
                <a:latin typeface="ＭＳ Ｐゴシック"/>
                <a:ea typeface="ＭＳ Ｐゴシック"/>
              </a:rPr>
              <a:t>株式会社千早ティー・スリー</a:t>
            </a:r>
          </a:p>
        </p:txBody>
      </p:sp>
      <p:sp>
        <p:nvSpPr>
          <p:cNvPr id="3" name="スライド番号プレースホルダー 2">
            <a:extLst>
              <a:ext uri="{FF2B5EF4-FFF2-40B4-BE49-F238E27FC236}">
                <a16:creationId xmlns="" xmlns:a16="http://schemas.microsoft.com/office/drawing/2014/main"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solidFill>
                  <a:srgbClr val="000000"/>
                </a:solidFill>
                <a:latin typeface="ＭＳ ゴシック" panose="020B0609070205080204" pitchFamily="49" charset="-128"/>
                <a:ea typeface="ＭＳ ゴシック" panose="020B0609070205080204" pitchFamily="49" charset="-128"/>
              </a:rPr>
              <a:pPr algn="ctr">
                <a:defRPr/>
              </a:pPr>
              <a:t>50</a:t>
            </a:fld>
            <a:endParaRPr lang="en-US" altLang="ja-JP" sz="1200" b="1" dirty="0">
              <a:solidFill>
                <a:srgbClr val="000000"/>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 xmlns:a16="http://schemas.microsoft.com/office/drawing/2014/main"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ＭＳ ゴシック" panose="020B0609070205080204" pitchFamily="49" charset="-128"/>
                <a:ea typeface="ＭＳ ゴシック" panose="020B0609070205080204" pitchFamily="49" charset="-128"/>
              </a:rPr>
              <a:t>■今回分析対象の「入居特定者」（</a:t>
            </a:r>
            <a:r>
              <a:rPr lang="en-US" altLang="ja-JP" sz="1600" dirty="0">
                <a:solidFill>
                  <a:srgbClr val="000000"/>
                </a:solidFill>
                <a:latin typeface="ＭＳ ゴシック" panose="020B0609070205080204" pitchFamily="49" charset="-128"/>
                <a:ea typeface="ＭＳ ゴシック" panose="020B0609070205080204" pitchFamily="49" charset="-128"/>
              </a:rPr>
              <a:t>1,779</a:t>
            </a:r>
            <a:r>
              <a:rPr lang="ja-JP" altLang="en-US" sz="1600" dirty="0">
                <a:solidFill>
                  <a:srgbClr val="000000"/>
                </a:solidFill>
                <a:latin typeface="ＭＳ ゴシック" panose="020B0609070205080204" pitchFamily="49" charset="-128"/>
                <a:ea typeface="ＭＳ ゴシック" panose="020B0609070205080204" pitchFamily="49" charset="-128"/>
              </a:rPr>
              <a:t>人）と、「同一建物減算」該当者で居宅介護支援の</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利用者（</a:t>
            </a:r>
            <a:r>
              <a:rPr lang="en-US" altLang="ja-JP" sz="1600" dirty="0">
                <a:solidFill>
                  <a:srgbClr val="000000"/>
                </a:solidFill>
                <a:latin typeface="ＭＳ ゴシック" panose="020B0609070205080204" pitchFamily="49" charset="-128"/>
                <a:ea typeface="ＭＳ ゴシック" panose="020B0609070205080204" pitchFamily="49" charset="-128"/>
              </a:rPr>
              <a:t>5,292</a:t>
            </a:r>
            <a:r>
              <a:rPr lang="ja-JP" altLang="en-US" sz="1600" dirty="0">
                <a:solidFill>
                  <a:srgbClr val="000000"/>
                </a:solidFill>
                <a:latin typeface="ＭＳ ゴシック" panose="020B0609070205080204" pitchFamily="49" charset="-128"/>
                <a:ea typeface="ＭＳ ゴシック" panose="020B0609070205080204" pitchFamily="49" charset="-128"/>
              </a:rPr>
              <a:t>人）の要介護度別の平均区分支給限度額利用率の比較すると、ほぼ同様の利</a:t>
            </a:r>
            <a:endParaRPr lang="en-US" altLang="ja-JP" sz="1600" dirty="0">
              <a:solidFill>
                <a:srgbClr val="000000"/>
              </a:solidFill>
              <a:latin typeface="ＭＳ ゴシック" panose="020B0609070205080204" pitchFamily="49" charset="-128"/>
              <a:ea typeface="ＭＳ ゴシック" panose="020B0609070205080204" pitchFamily="49" charset="-128"/>
            </a:endParaRPr>
          </a:p>
          <a:p>
            <a:r>
              <a:rPr lang="ja-JP" altLang="en-US" sz="1600" dirty="0">
                <a:solidFill>
                  <a:srgbClr val="000000"/>
                </a:solidFill>
                <a:latin typeface="ＭＳ ゴシック" panose="020B0609070205080204" pitchFamily="49" charset="-128"/>
                <a:ea typeface="ＭＳ ゴシック" panose="020B0609070205080204" pitchFamily="49" charset="-128"/>
              </a:rPr>
              <a:t>　用率となっている。</a:t>
            </a:r>
          </a:p>
        </p:txBody>
      </p:sp>
      <p:sp>
        <p:nvSpPr>
          <p:cNvPr id="7" name="テキスト ボックス 6">
            <a:extLst>
              <a:ext uri="{FF2B5EF4-FFF2-40B4-BE49-F238E27FC236}">
                <a16:creationId xmlns="" xmlns:a16="http://schemas.microsoft.com/office/drawing/2014/main" id="{8E3FCCF5-EFEA-4901-AD56-3DB9F78F54EE}"/>
              </a:ext>
            </a:extLst>
          </p:cNvPr>
          <p:cNvSpPr txBox="1">
            <a:spLocks noChangeAspect="1"/>
          </p:cNvSpPr>
          <p:nvPr/>
        </p:nvSpPr>
        <p:spPr>
          <a:xfrm>
            <a:off x="251520" y="764703"/>
            <a:ext cx="2088232" cy="280475"/>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lang="ja-JP" altLang="en-US" sz="1200" b="1" dirty="0">
                <a:solidFill>
                  <a:srgbClr val="000000"/>
                </a:solidFill>
              </a:rPr>
              <a:t>利用者ベースによる集計</a:t>
            </a:r>
          </a:p>
        </p:txBody>
      </p:sp>
      <p:sp>
        <p:nvSpPr>
          <p:cNvPr id="13" name="正方形/長方形 12">
            <a:extLst>
              <a:ext uri="{FF2B5EF4-FFF2-40B4-BE49-F238E27FC236}">
                <a16:creationId xmlns="" xmlns:a16="http://schemas.microsoft.com/office/drawing/2014/main" id="{5F6FDD39-F603-4FDF-BA52-8489D13CCCD2}"/>
              </a:ext>
            </a:extLst>
          </p:cNvPr>
          <p:cNvSpPr>
            <a:spLocks noChangeAspect="1"/>
          </p:cNvSpPr>
          <p:nvPr/>
        </p:nvSpPr>
        <p:spPr>
          <a:xfrm>
            <a:off x="1187624" y="1150421"/>
            <a:ext cx="1929847" cy="430696"/>
          </a:xfrm>
          <a:prstGeom prst="rect">
            <a:avLst/>
          </a:prstGeom>
          <a:ln w="12700"/>
        </p:spPr>
        <p:style>
          <a:lnRef idx="2">
            <a:schemeClr val="dk1"/>
          </a:lnRef>
          <a:fillRef idx="1">
            <a:schemeClr val="lt1"/>
          </a:fillRef>
          <a:effectRef idx="0">
            <a:schemeClr val="dk1"/>
          </a:effectRef>
          <a:fontRef idx="minor">
            <a:schemeClr val="dk1"/>
          </a:fontRef>
        </p:style>
        <p:txBody>
          <a:bodyPr wrap="square"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a:solidFill>
                  <a:srgbClr val="000000"/>
                </a:solidFill>
                <a:latin typeface="ＭＳ ゴシック" panose="020B0609070205080204" pitchFamily="49" charset="-128"/>
                <a:ea typeface="ＭＳ ゴシック" panose="020B0609070205080204" pitchFamily="49" charset="-128"/>
              </a:rPr>
              <a:t>入居特定者　　　　：</a:t>
            </a:r>
            <a:r>
              <a:rPr lang="en-US" altLang="ja-JP" sz="900">
                <a:solidFill>
                  <a:srgbClr val="000000"/>
                </a:solidFill>
                <a:latin typeface="ＭＳ ゴシック" panose="020B0609070205080204" pitchFamily="49" charset="-128"/>
                <a:ea typeface="ＭＳ ゴシック" panose="020B0609070205080204" pitchFamily="49" charset="-128"/>
              </a:rPr>
              <a:t>1,779</a:t>
            </a:r>
            <a:r>
              <a:rPr lang="ja-JP" altLang="en-US" sz="900">
                <a:solidFill>
                  <a:srgbClr val="000000"/>
                </a:solidFill>
                <a:latin typeface="ＭＳ ゴシック" panose="020B0609070205080204" pitchFamily="49" charset="-128"/>
                <a:ea typeface="ＭＳ ゴシック" panose="020B0609070205080204" pitchFamily="49" charset="-128"/>
              </a:rPr>
              <a:t>人</a:t>
            </a:r>
            <a:endParaRPr lang="en-US" altLang="ja-JP" sz="900">
              <a:solidFill>
                <a:srgbClr val="000000"/>
              </a:solidFill>
              <a:latin typeface="ＭＳ ゴシック" panose="020B0609070205080204" pitchFamily="49" charset="-128"/>
              <a:ea typeface="ＭＳ ゴシック" panose="020B0609070205080204" pitchFamily="49" charset="-128"/>
            </a:endParaRPr>
          </a:p>
          <a:p>
            <a:r>
              <a:rPr lang="ja-JP" altLang="en-US" sz="900">
                <a:solidFill>
                  <a:srgbClr val="000000"/>
                </a:solidFill>
                <a:latin typeface="ＭＳ ゴシック" panose="020B0609070205080204" pitchFamily="49" charset="-128"/>
                <a:ea typeface="ＭＳ ゴシック" panose="020B0609070205080204" pitchFamily="49" charset="-128"/>
              </a:rPr>
              <a:t>同一建物減算該当者：</a:t>
            </a:r>
            <a:r>
              <a:rPr lang="en-US" altLang="ja-JP" sz="900">
                <a:solidFill>
                  <a:srgbClr val="000000"/>
                </a:solidFill>
                <a:latin typeface="ＭＳ ゴシック" panose="020B0609070205080204" pitchFamily="49" charset="-128"/>
                <a:ea typeface="ＭＳ ゴシック" panose="020B0609070205080204" pitchFamily="49" charset="-128"/>
              </a:rPr>
              <a:t>5,292</a:t>
            </a:r>
            <a:r>
              <a:rPr lang="ja-JP" altLang="en-US" sz="900">
                <a:solidFill>
                  <a:srgbClr val="000000"/>
                </a:solidFill>
                <a:latin typeface="ＭＳ ゴシック" panose="020B0609070205080204" pitchFamily="49" charset="-128"/>
                <a:ea typeface="ＭＳ ゴシック" panose="020B0609070205080204" pitchFamily="49" charset="-128"/>
              </a:rPr>
              <a:t>人</a:t>
            </a:r>
            <a:endParaRPr lang="ja-JP" altLang="en-US" sz="120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2990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１．利用者の要介護度状況</a:t>
            </a:r>
          </a:p>
          <a:p>
            <a:pPr lvl="1" eaLnBrk="1" hangingPunct="1"/>
            <a:r>
              <a:rPr lang="ja-JP" altLang="en-US" sz="2000" b="1" dirty="0">
                <a:solidFill>
                  <a:schemeClr val="bg1"/>
                </a:solidFill>
                <a:latin typeface="+mj-ea"/>
              </a:rPr>
              <a:t>　　　４）年齢階層別の利用者数割合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6</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517232"/>
            <a:ext cx="8812088" cy="1112602"/>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■年齢階層別をみると、</a:t>
            </a:r>
            <a:r>
              <a:rPr lang="ja-JP" altLang="en-US" sz="1600" dirty="0" smtClean="0">
                <a:latin typeface="ＭＳ ゴシック" panose="020B0609070205080204" pitchFamily="49" charset="-128"/>
                <a:ea typeface="ＭＳ ゴシック" panose="020B0609070205080204" pitchFamily="49" charset="-128"/>
              </a:rPr>
              <a:t>入居者の方が「</a:t>
            </a:r>
            <a:r>
              <a:rPr lang="en-US" altLang="ja-JP" sz="1600" dirty="0">
                <a:latin typeface="ＭＳ ゴシック" panose="020B0609070205080204" pitchFamily="49" charset="-128"/>
                <a:ea typeface="ＭＳ ゴシック" panose="020B0609070205080204" pitchFamily="49" charset="-128"/>
              </a:rPr>
              <a:t>85</a:t>
            </a:r>
            <a:r>
              <a:rPr lang="ja-JP" altLang="en-US" sz="1600" dirty="0">
                <a:latin typeface="ＭＳ ゴシック" panose="020B0609070205080204" pitchFamily="49" charset="-128"/>
                <a:ea typeface="ＭＳ ゴシック" panose="020B0609070205080204" pitchFamily="49" charset="-128"/>
              </a:rPr>
              <a:t>歳以上」の</a:t>
            </a:r>
            <a:r>
              <a:rPr lang="ja-JP" altLang="en-US" sz="1600" dirty="0" smtClean="0">
                <a:latin typeface="ＭＳ ゴシック" panose="020B0609070205080204" pitchFamily="49" charset="-128"/>
                <a:ea typeface="ＭＳ ゴシック" panose="020B0609070205080204" pitchFamily="49" charset="-128"/>
              </a:rPr>
              <a:t>割合（</a:t>
            </a:r>
            <a:r>
              <a:rPr lang="en-US" altLang="ja-JP" sz="1600" dirty="0" smtClean="0">
                <a:latin typeface="ＭＳ ゴシック" panose="020B0609070205080204" pitchFamily="49" charset="-128"/>
                <a:ea typeface="ＭＳ ゴシック" panose="020B0609070205080204" pitchFamily="49" charset="-128"/>
              </a:rPr>
              <a:t>45.6</a:t>
            </a:r>
            <a:r>
              <a:rPr lang="ja-JP" altLang="en-US" sz="1600" dirty="0" smtClean="0">
                <a:latin typeface="ＭＳ ゴシック" panose="020B0609070205080204" pitchFamily="49" charset="-128"/>
                <a:ea typeface="ＭＳ ゴシック" panose="020B0609070205080204" pitchFamily="49" charset="-128"/>
              </a:rPr>
              <a:t>％）が</a:t>
            </a:r>
            <a:r>
              <a:rPr lang="ja-JP" altLang="en-US" sz="1600" dirty="0">
                <a:latin typeface="ＭＳ ゴシック" panose="020B0609070205080204" pitchFamily="49" charset="-128"/>
                <a:ea typeface="ＭＳ ゴシック" panose="020B0609070205080204" pitchFamily="49" charset="-128"/>
              </a:rPr>
              <a:t>やや</a:t>
            </a:r>
            <a:r>
              <a:rPr lang="ja-JP" altLang="en-US" sz="1600" dirty="0" smtClean="0">
                <a:latin typeface="ＭＳ ゴシック" panose="020B0609070205080204" pitchFamily="49" charset="-128"/>
                <a:ea typeface="ＭＳ ゴシック" panose="020B0609070205080204" pitchFamily="49" charset="-128"/>
              </a:rPr>
              <a:t>高い</a:t>
            </a:r>
            <a:r>
              <a:rPr lang="ja-JP" altLang="en-US" sz="1600" dirty="0">
                <a:latin typeface="ＭＳ ゴシック" panose="020B0609070205080204" pitchFamily="49" charset="-128"/>
                <a:ea typeface="ＭＳ ゴシック" panose="020B0609070205080204" pitchFamily="49" charset="-128"/>
              </a:rPr>
              <a:t>。</a:t>
            </a:r>
          </a:p>
          <a:p>
            <a:r>
              <a:rPr lang="ja-JP" altLang="en-US" sz="1600" dirty="0">
                <a:latin typeface="ＭＳ ゴシック" panose="020B0609070205080204" pitchFamily="49" charset="-128"/>
                <a:ea typeface="ＭＳ ゴシック" panose="020B0609070205080204" pitchFamily="49" charset="-128"/>
              </a:rPr>
              <a:t>■平均年齢では、入居者が</a:t>
            </a:r>
            <a:r>
              <a:rPr lang="en-US" altLang="ja-JP" sz="1600" dirty="0">
                <a:latin typeface="ＭＳ ゴシック" panose="020B0609070205080204" pitchFamily="49" charset="-128"/>
                <a:ea typeface="ＭＳ ゴシック" panose="020B0609070205080204" pitchFamily="49" charset="-128"/>
              </a:rPr>
              <a:t>82.7</a:t>
            </a:r>
            <a:r>
              <a:rPr lang="ja-JP" altLang="en-US" sz="1600" dirty="0">
                <a:latin typeface="ＭＳ ゴシック" panose="020B0609070205080204" pitchFamily="49" charset="-128"/>
                <a:ea typeface="ＭＳ ゴシック" panose="020B0609070205080204" pitchFamily="49" charset="-128"/>
              </a:rPr>
              <a:t>歳、入居者以外が</a:t>
            </a:r>
            <a:r>
              <a:rPr lang="en-US" altLang="ja-JP" sz="1600" dirty="0">
                <a:latin typeface="ＭＳ ゴシック" panose="020B0609070205080204" pitchFamily="49" charset="-128"/>
                <a:ea typeface="ＭＳ ゴシック" panose="020B0609070205080204" pitchFamily="49" charset="-128"/>
              </a:rPr>
              <a:t>81.8</a:t>
            </a:r>
            <a:r>
              <a:rPr lang="ja-JP" altLang="en-US" sz="1600" dirty="0">
                <a:latin typeface="ＭＳ ゴシック" panose="020B0609070205080204" pitchFamily="49" charset="-128"/>
                <a:ea typeface="ＭＳ ゴシック" panose="020B0609070205080204" pitchFamily="49" charset="-128"/>
              </a:rPr>
              <a:t>歳、全体が</a:t>
            </a:r>
            <a:r>
              <a:rPr lang="en-US" altLang="ja-JP" sz="1600" dirty="0">
                <a:latin typeface="ＭＳ ゴシック" panose="020B0609070205080204" pitchFamily="49" charset="-128"/>
                <a:ea typeface="ＭＳ ゴシック" panose="020B0609070205080204" pitchFamily="49" charset="-128"/>
              </a:rPr>
              <a:t>81.8</a:t>
            </a:r>
            <a:r>
              <a:rPr lang="ja-JP" altLang="en-US" sz="1600" dirty="0" smtClean="0">
                <a:latin typeface="ＭＳ ゴシック" panose="020B0609070205080204" pitchFamily="49" charset="-128"/>
                <a:ea typeface="ＭＳ ゴシック" panose="020B0609070205080204" pitchFamily="49" charset="-128"/>
              </a:rPr>
              <a:t>歳。</a:t>
            </a:r>
            <a:endParaRPr lang="ja-JP" altLang="en-US" sz="16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xmlns="" id="{A6DE788A-373E-4B2E-84A3-3759A10CB432}"/>
              </a:ext>
            </a:extLst>
          </p:cNvPr>
          <p:cNvPicPr>
            <a:picLocks noChangeAspect="1"/>
          </p:cNvPicPr>
          <p:nvPr/>
        </p:nvPicPr>
        <p:blipFill>
          <a:blip r:embed="rId3"/>
          <a:stretch>
            <a:fillRect/>
          </a:stretch>
        </p:blipFill>
        <p:spPr>
          <a:xfrm>
            <a:off x="251520" y="1078615"/>
            <a:ext cx="8657070" cy="4078577"/>
          </a:xfrm>
          <a:prstGeom prst="rect">
            <a:avLst/>
          </a:prstGeom>
        </p:spPr>
      </p:pic>
      <p:pic>
        <p:nvPicPr>
          <p:cNvPr id="4" name="図 3">
            <a:extLst>
              <a:ext uri="{FF2B5EF4-FFF2-40B4-BE49-F238E27FC236}">
                <a16:creationId xmlns:a16="http://schemas.microsoft.com/office/drawing/2014/main" xmlns="" id="{1D88968F-1925-461C-B06D-17FAA6341643}"/>
              </a:ext>
            </a:extLst>
          </p:cNvPr>
          <p:cNvPicPr>
            <a:picLocks noChangeAspect="1"/>
          </p:cNvPicPr>
          <p:nvPr/>
        </p:nvPicPr>
        <p:blipFill>
          <a:blip r:embed="rId4"/>
          <a:stretch>
            <a:fillRect/>
          </a:stretch>
        </p:blipFill>
        <p:spPr>
          <a:xfrm>
            <a:off x="1198968" y="1359197"/>
            <a:ext cx="1705504" cy="936104"/>
          </a:xfrm>
          <a:prstGeom prst="rect">
            <a:avLst/>
          </a:prstGeom>
          <a:solidFill>
            <a:schemeClr val="bg1"/>
          </a:solidFill>
        </p:spPr>
      </p:pic>
      <p:sp>
        <p:nvSpPr>
          <p:cNvPr id="8" name="テキスト ボックス 7">
            <a:extLst>
              <a:ext uri="{FF2B5EF4-FFF2-40B4-BE49-F238E27FC236}">
                <a16:creationId xmlns:a16="http://schemas.microsoft.com/office/drawing/2014/main" xmlns="" id="{AE6A0701-B86C-42A3-9F3D-3E6159CF050E}"/>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32440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２．利用者の心身状態</a:t>
            </a:r>
          </a:p>
          <a:p>
            <a:pPr lvl="1" eaLnBrk="1" hangingPunct="1"/>
            <a:r>
              <a:rPr lang="ja-JP" altLang="en-US" sz="2000" b="1" dirty="0">
                <a:solidFill>
                  <a:schemeClr val="bg1"/>
                </a:solidFill>
                <a:latin typeface="+mj-ea"/>
              </a:rPr>
              <a:t>　　　１）「障害高齢者の日常生活自立度」（寝たきり度）別の利用者数割合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7</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■認定調査項目の「障害高齢者の日常生活自立度」（寝たきり度）別をみると、入居者は</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Ｂ」ランク（屋内での生活は何らかの介助を要し、日中もベッド上での生活が主体</a:t>
            </a:r>
            <a:r>
              <a:rPr lang="ja-JP" altLang="en-US" sz="1600" dirty="0" smtClean="0">
                <a:latin typeface="ＭＳ ゴシック" panose="020B0609070205080204" pitchFamily="49" charset="-128"/>
                <a:ea typeface="ＭＳ ゴシック" panose="020B0609070205080204" pitchFamily="49" charset="-128"/>
              </a:rPr>
              <a:t>で</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ある</a:t>
            </a:r>
            <a:r>
              <a:rPr lang="ja-JP" altLang="en-US" sz="1600" dirty="0">
                <a:latin typeface="ＭＳ ゴシック" panose="020B0609070205080204" pitchFamily="49" charset="-128"/>
                <a:ea typeface="ＭＳ ゴシック" panose="020B0609070205080204" pitchFamily="49" charset="-128"/>
              </a:rPr>
              <a:t>が、座位を保つ状態）の重度者の割合が高い。</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xmlns="" id="{82150414-CAAC-43D3-9BD1-A80C74018750}"/>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7" name="テキスト ボックス 6">
            <a:extLst>
              <a:ext uri="{FF2B5EF4-FFF2-40B4-BE49-F238E27FC236}">
                <a16:creationId xmlns:a16="http://schemas.microsoft.com/office/drawing/2014/main" xmlns="" id="{3A0CE16C-268D-4A1E-AFED-772A09865A43}"/>
              </a:ext>
            </a:extLst>
          </p:cNvPr>
          <p:cNvSpPr txBox="1">
            <a:spLocks noChangeAspect="1"/>
          </p:cNvSpPr>
          <p:nvPr/>
        </p:nvSpPr>
        <p:spPr>
          <a:xfrm>
            <a:off x="251520" y="764704"/>
            <a:ext cx="1670586" cy="224380"/>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000" b="1" dirty="0"/>
              <a:t>利用者ベースによる集計</a:t>
            </a:r>
          </a:p>
        </p:txBody>
      </p:sp>
    </p:spTree>
    <p:extLst>
      <p:ext uri="{BB962C8B-B14F-4D97-AF65-F5344CB8AC3E}">
        <p14:creationId xmlns:p14="http://schemas.microsoft.com/office/powerpoint/2010/main" val="277464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２．利用者の心身状態等</a:t>
            </a:r>
          </a:p>
          <a:p>
            <a:pPr lvl="1" eaLnBrk="1" hangingPunct="1"/>
            <a:r>
              <a:rPr lang="ja-JP" altLang="en-US" sz="2000" b="1" dirty="0">
                <a:solidFill>
                  <a:schemeClr val="bg1"/>
                </a:solidFill>
                <a:latin typeface="+mj-ea"/>
              </a:rPr>
              <a:t>　　　２）「認知症高齢者の日常生活自立度」（認知症度）別の利用者数割合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8</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■認定データにある主治医意見書「認知症高齢者の日常生活自立度」（認知症度）別をみると</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入居者は、「</a:t>
            </a:r>
            <a:r>
              <a:rPr lang="en-US" altLang="ja-JP" sz="1600" dirty="0">
                <a:latin typeface="ＭＳ ゴシック" panose="020B0609070205080204" pitchFamily="49" charset="-128"/>
                <a:ea typeface="ＭＳ ゴシック" panose="020B0609070205080204" pitchFamily="49" charset="-128"/>
              </a:rPr>
              <a:t>Ⅲ</a:t>
            </a:r>
            <a:r>
              <a:rPr lang="ja-JP" altLang="en-US" sz="1600" dirty="0">
                <a:latin typeface="ＭＳ ゴシック" panose="020B0609070205080204" pitchFamily="49" charset="-128"/>
                <a:ea typeface="ＭＳ ゴシック" panose="020B0609070205080204" pitchFamily="49" charset="-128"/>
              </a:rPr>
              <a:t>」ランク（日常生活に支障を来たすような症状・行動や意思疎通の困難さ</a:t>
            </a:r>
            <a:r>
              <a:rPr lang="ja-JP" altLang="en-US" sz="1600" dirty="0" smtClean="0">
                <a:latin typeface="ＭＳ ゴシック" panose="020B0609070205080204" pitchFamily="49" charset="-128"/>
                <a:ea typeface="ＭＳ ゴシック" panose="020B0609070205080204" pitchFamily="49" charset="-128"/>
              </a:rPr>
              <a:t>が</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見られ</a:t>
            </a:r>
            <a:r>
              <a:rPr lang="ja-JP" altLang="en-US" sz="1600" dirty="0">
                <a:latin typeface="ＭＳ ゴシック" panose="020B0609070205080204" pitchFamily="49" charset="-128"/>
                <a:ea typeface="ＭＳ ゴシック" panose="020B0609070205080204" pitchFamily="49" charset="-128"/>
              </a:rPr>
              <a:t>、介護を必要とする状態）以上の重度者の割合が高い。</a:t>
            </a:r>
          </a:p>
        </p:txBody>
      </p:sp>
      <p:pic>
        <p:nvPicPr>
          <p:cNvPr id="2" name="図 1">
            <a:extLst>
              <a:ext uri="{FF2B5EF4-FFF2-40B4-BE49-F238E27FC236}">
                <a16:creationId xmlns:a16="http://schemas.microsoft.com/office/drawing/2014/main" xmlns="" id="{1CB87C52-FAD2-4D25-AC27-88A7131F8BB8}"/>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7" name="テキスト ボックス 6">
            <a:extLst>
              <a:ext uri="{FF2B5EF4-FFF2-40B4-BE49-F238E27FC236}">
                <a16:creationId xmlns:a16="http://schemas.microsoft.com/office/drawing/2014/main" xmlns=""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158363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1"/>
          <p:cNvSpPr>
            <a:spLocks noChangeArrowheads="1"/>
          </p:cNvSpPr>
          <p:nvPr/>
        </p:nvSpPr>
        <p:spPr bwMode="auto">
          <a:xfrm>
            <a:off x="0" y="0"/>
            <a:ext cx="9144000" cy="6926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1" eaLnBrk="1" hangingPunct="1"/>
            <a:r>
              <a:rPr lang="ja-JP" altLang="en-US" sz="2000" b="1" dirty="0">
                <a:solidFill>
                  <a:schemeClr val="bg1"/>
                </a:solidFill>
                <a:latin typeface="+mj-ea"/>
              </a:rPr>
              <a:t>２．利用者の心身状態等</a:t>
            </a:r>
          </a:p>
          <a:p>
            <a:pPr lvl="1" eaLnBrk="1" hangingPunct="1"/>
            <a:r>
              <a:rPr lang="ja-JP" altLang="en-US" sz="2000" b="1" dirty="0">
                <a:solidFill>
                  <a:schemeClr val="bg1"/>
                </a:solidFill>
                <a:latin typeface="+mj-ea"/>
              </a:rPr>
              <a:t>　　　３）「歩行」別の利用者数割合</a:t>
            </a:r>
          </a:p>
        </p:txBody>
      </p:sp>
      <p:sp>
        <p:nvSpPr>
          <p:cNvPr id="9" name="Text Box 26"/>
          <p:cNvSpPr txBox="1">
            <a:spLocks noChangeArrowheads="1"/>
          </p:cNvSpPr>
          <p:nvPr/>
        </p:nvSpPr>
        <p:spPr bwMode="auto">
          <a:xfrm>
            <a:off x="0" y="6707460"/>
            <a:ext cx="8991600" cy="1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nchor="ctr">
            <a:spAutoFit/>
          </a:bodyPr>
          <a:lstStyle>
            <a:lvl1pPr eaLnBrk="0" hangingPunct="0">
              <a:defRPr kumimoji="1" sz="2400">
                <a:solidFill>
                  <a:schemeClr val="tx1"/>
                </a:solidFill>
                <a:latin typeface="Times New Roman" charset="0"/>
                <a:ea typeface="ＭＳ Ｐゴシック" pitchFamily="50" charset="-128"/>
              </a:defRPr>
            </a:lvl1pPr>
            <a:lvl2pPr marL="742950" indent="-285750" eaLnBrk="0" hangingPunct="0">
              <a:defRPr kumimoji="1" sz="2400">
                <a:solidFill>
                  <a:schemeClr val="tx1"/>
                </a:solidFill>
                <a:latin typeface="Times New Roman" charset="0"/>
                <a:ea typeface="ＭＳ Ｐゴシック" pitchFamily="50" charset="-128"/>
              </a:defRPr>
            </a:lvl2pPr>
            <a:lvl3pPr marL="1143000" indent="-228600" eaLnBrk="0" hangingPunct="0">
              <a:defRPr kumimoji="1" sz="2400">
                <a:solidFill>
                  <a:schemeClr val="tx1"/>
                </a:solidFill>
                <a:latin typeface="Times New Roman" charset="0"/>
                <a:ea typeface="ＭＳ Ｐゴシック" pitchFamily="50" charset="-128"/>
              </a:defRPr>
            </a:lvl3pPr>
            <a:lvl4pPr marL="1600200" indent="-228600" eaLnBrk="0" hangingPunct="0">
              <a:defRPr kumimoji="1" sz="2400">
                <a:solidFill>
                  <a:schemeClr val="tx1"/>
                </a:solidFill>
                <a:latin typeface="Times New Roman" charset="0"/>
                <a:ea typeface="ＭＳ Ｐゴシック" pitchFamily="50" charset="-128"/>
              </a:defRPr>
            </a:lvl4pPr>
            <a:lvl5pPr marL="2057400" indent="-228600" eaLnBrk="0" hangingPunct="0">
              <a:defRPr kumimoji="1" sz="2400">
                <a:solidFill>
                  <a:schemeClr val="tx1"/>
                </a:solidFill>
                <a:latin typeface="Times New Roman"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pitchFamily="50" charset="-128"/>
              </a:defRPr>
            </a:lvl9pPr>
          </a:lstStyle>
          <a:p>
            <a:pPr lvl="6" algn="r" eaLnBrk="1" hangingPunct="1">
              <a:spcBef>
                <a:spcPct val="10000"/>
              </a:spcBef>
            </a:pPr>
            <a:r>
              <a:rPr lang="en-US" altLang="ja-JP" sz="800" dirty="0">
                <a:latin typeface="HG丸ｺﾞｼｯｸM-PRO" panose="020F0600000000000000" pitchFamily="50" charset="-128"/>
                <a:ea typeface="HG丸ｺﾞｼｯｸM-PRO" panose="020F0600000000000000" pitchFamily="50" charset="-128"/>
              </a:rPr>
              <a:t>© </a:t>
            </a:r>
            <a:r>
              <a:rPr lang="en-US" altLang="ja-JP" sz="800" dirty="0">
                <a:latin typeface="+mn-ea"/>
                <a:ea typeface="+mn-ea"/>
              </a:rPr>
              <a:t>2018 </a:t>
            </a:r>
            <a:r>
              <a:rPr lang="ja-JP" altLang="en-US" sz="800" dirty="0">
                <a:latin typeface="+mn-ea"/>
                <a:ea typeface="+mn-ea"/>
              </a:rPr>
              <a:t>株式会社千早ティー・スリー</a:t>
            </a:r>
          </a:p>
        </p:txBody>
      </p:sp>
      <p:sp>
        <p:nvSpPr>
          <p:cNvPr id="3" name="スライド番号プレースホルダー 2">
            <a:extLst>
              <a:ext uri="{FF2B5EF4-FFF2-40B4-BE49-F238E27FC236}">
                <a16:creationId xmlns:a16="http://schemas.microsoft.com/office/drawing/2014/main" xmlns="" id="{ED6FEB50-ACF3-4C46-B3C5-0FA417382E11}"/>
              </a:ext>
            </a:extLst>
          </p:cNvPr>
          <p:cNvSpPr>
            <a:spLocks noGrp="1"/>
          </p:cNvSpPr>
          <p:nvPr>
            <p:ph type="sldNum" sz="quarter" idx="12"/>
          </p:nvPr>
        </p:nvSpPr>
        <p:spPr>
          <a:xfrm>
            <a:off x="4247964" y="6630807"/>
            <a:ext cx="648072" cy="227193"/>
          </a:xfrm>
        </p:spPr>
        <p:txBody>
          <a:bodyPr/>
          <a:lstStyle/>
          <a:p>
            <a:pPr algn="ctr">
              <a:defRPr/>
            </a:pPr>
            <a:fld id="{61A215B1-C841-482D-A41C-FB6DF9A6AAF5}" type="slidenum">
              <a:rPr lang="en-US" altLang="ja-JP" sz="1200" b="1" smtClean="0">
                <a:latin typeface="ＭＳ ゴシック" panose="020B0609070205080204" pitchFamily="49" charset="-128"/>
                <a:ea typeface="ＭＳ ゴシック" panose="020B0609070205080204" pitchFamily="49" charset="-128"/>
              </a:rPr>
              <a:pPr algn="ctr">
                <a:defRPr/>
              </a:pPr>
              <a:t>9</a:t>
            </a:fld>
            <a:endParaRPr lang="en-US" altLang="ja-JP" sz="1200" b="1" dirty="0">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xmlns="" id="{D6450994-3B71-45C8-A616-1351E3CA9EAB}"/>
              </a:ext>
            </a:extLst>
          </p:cNvPr>
          <p:cNvSpPr/>
          <p:nvPr/>
        </p:nvSpPr>
        <p:spPr>
          <a:xfrm>
            <a:off x="179512" y="5301208"/>
            <a:ext cx="8812088" cy="1328626"/>
          </a:xfrm>
          <a:prstGeom prst="roundRect">
            <a:avLst>
              <a:gd name="adj" fmla="val 712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ＭＳ ゴシック" panose="020B0609070205080204" pitchFamily="49" charset="-128"/>
                <a:ea typeface="ＭＳ ゴシック" panose="020B0609070205080204" pitchFamily="49" charset="-128"/>
              </a:rPr>
              <a:t>■認定調査項目の「歩行」別をみると、入居者は、入居者以外と比較して「できない」割合</a:t>
            </a:r>
            <a:r>
              <a:rPr lang="ja-JP" altLang="en-US" sz="1600" dirty="0" smtClean="0">
                <a:latin typeface="ＭＳ ゴシック" panose="020B0609070205080204" pitchFamily="49" charset="-128"/>
                <a:ea typeface="ＭＳ ゴシック" panose="020B0609070205080204" pitchFamily="49" charset="-128"/>
              </a:rPr>
              <a:t>が</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高い。（４４．５％）</a:t>
            </a:r>
            <a:endParaRPr lang="ja-JP" altLang="en-US" sz="16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xmlns="" id="{888C6BB4-0C8C-4CE7-943E-161FA58ADFFA}"/>
              </a:ext>
            </a:extLst>
          </p:cNvPr>
          <p:cNvPicPr>
            <a:picLocks noChangeAspect="1"/>
          </p:cNvPicPr>
          <p:nvPr/>
        </p:nvPicPr>
        <p:blipFill>
          <a:blip r:embed="rId3"/>
          <a:stretch>
            <a:fillRect/>
          </a:stretch>
        </p:blipFill>
        <p:spPr>
          <a:xfrm>
            <a:off x="251520" y="1078615"/>
            <a:ext cx="8657070" cy="4078577"/>
          </a:xfrm>
          <a:prstGeom prst="rect">
            <a:avLst/>
          </a:prstGeom>
        </p:spPr>
      </p:pic>
      <p:sp>
        <p:nvSpPr>
          <p:cNvPr id="8" name="テキスト ボックス 7">
            <a:extLst>
              <a:ext uri="{FF2B5EF4-FFF2-40B4-BE49-F238E27FC236}">
                <a16:creationId xmlns:a16="http://schemas.microsoft.com/office/drawing/2014/main" xmlns="" id="{C7347C38-99EF-469E-9065-FA17C62B2F88}"/>
              </a:ext>
            </a:extLst>
          </p:cNvPr>
          <p:cNvSpPr txBox="1">
            <a:spLocks noChangeAspect="1"/>
          </p:cNvSpPr>
          <p:nvPr/>
        </p:nvSpPr>
        <p:spPr>
          <a:xfrm>
            <a:off x="251519" y="764703"/>
            <a:ext cx="2337175" cy="313911"/>
          </a:xfrm>
          <a:prstGeom prst="roundRect">
            <a:avLst>
              <a:gd name="adj" fmla="val 23736"/>
            </a:avLst>
          </a:prstGeom>
          <a:solidFill>
            <a:srgbClr val="FFC000"/>
          </a:solidFill>
          <a:ln w="19050">
            <a:solidFill>
              <a:schemeClr val="accent6"/>
            </a:solidFill>
          </a:ln>
        </p:spPr>
        <p:txBody>
          <a:bodyPr wrap="square" rtlCol="0" anchor="ctr">
            <a:noAutofit/>
          </a:bodyPr>
          <a:lstStyle/>
          <a:p>
            <a:pPr algn="ctr"/>
            <a:r>
              <a:rPr kumimoji="1" lang="ja-JP" altLang="en-US" sz="1200" b="1" dirty="0"/>
              <a:t>利用者ベースによる集計</a:t>
            </a:r>
          </a:p>
        </p:txBody>
      </p:sp>
    </p:spTree>
    <p:extLst>
      <p:ext uri="{BB962C8B-B14F-4D97-AF65-F5344CB8AC3E}">
        <p14:creationId xmlns:p14="http://schemas.microsoft.com/office/powerpoint/2010/main" val="440901401"/>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8483</TotalTime>
  <Words>2556</Words>
  <Application>Microsoft Office PowerPoint</Application>
  <PresentationFormat>画面に合わせる (4:3)</PresentationFormat>
  <Paragraphs>497</Paragraphs>
  <Slides>50</Slides>
  <Notes>50</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株式会社千早ティー・スリー</dc:creator>
  <cp:lastModifiedBy>HOSTNAME</cp:lastModifiedBy>
  <cp:revision>708</cp:revision>
  <cp:lastPrinted>2018-03-19T05:26:49Z</cp:lastPrinted>
  <dcterms:created xsi:type="dcterms:W3CDTF">2010-05-11T05:36:31Z</dcterms:created>
  <dcterms:modified xsi:type="dcterms:W3CDTF">2018-03-30T09:30:20Z</dcterms:modified>
</cp:coreProperties>
</file>