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20"/>
  </p:notesMasterIdLst>
  <p:handoutMasterIdLst>
    <p:handoutMasterId r:id="rId21"/>
  </p:handoutMasterIdLst>
  <p:sldIdLst>
    <p:sldId id="575" r:id="rId5"/>
    <p:sldId id="770" r:id="rId6"/>
    <p:sldId id="790" r:id="rId7"/>
    <p:sldId id="791" r:id="rId8"/>
    <p:sldId id="786" r:id="rId9"/>
    <p:sldId id="784" r:id="rId10"/>
    <p:sldId id="773" r:id="rId11"/>
    <p:sldId id="774" r:id="rId12"/>
    <p:sldId id="775" r:id="rId13"/>
    <p:sldId id="776" r:id="rId14"/>
    <p:sldId id="777" r:id="rId15"/>
    <p:sldId id="756" r:id="rId16"/>
    <p:sldId id="778" r:id="rId17"/>
    <p:sldId id="787" r:id="rId18"/>
    <p:sldId id="785" r:id="rId19"/>
  </p:sldIdLst>
  <p:sldSz cx="9144000" cy="6858000" type="screen4x3"/>
  <p:notesSz cx="6738938" cy="9872663"/>
  <p:defaultTex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FF"/>
    <a:srgbClr val="FFFFCC"/>
    <a:srgbClr val="FF0000"/>
    <a:srgbClr val="FF6600"/>
    <a:srgbClr val="FF00FF"/>
    <a:srgbClr val="FF66CC"/>
    <a:srgbClr val="99FFCC"/>
    <a:srgbClr val="FFFF00"/>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38" autoAdjust="0"/>
    <p:restoredTop sz="94061" autoAdjust="0"/>
  </p:normalViewPr>
  <p:slideViewPr>
    <p:cSldViewPr snapToGrid="0">
      <p:cViewPr varScale="1">
        <p:scale>
          <a:sx n="65" d="100"/>
          <a:sy n="65" d="100"/>
        </p:scale>
        <p:origin x="16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3" y="4"/>
            <a:ext cx="2920789" cy="492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8" tIns="45686" rIns="91378" bIns="45686" numCol="1" anchor="t" anchorCtr="0" compatLnSpc="1">
            <a:prstTxWarp prst="textNoShape">
              <a:avLst/>
            </a:prstTxWarp>
          </a:bodyPr>
          <a:lstStyle>
            <a:lvl1pPr defTabSz="915104">
              <a:defRPr sz="1200">
                <a:ea typeface="ＭＳ Ｐゴシック" charset="-128"/>
              </a:defRPr>
            </a:lvl1pPr>
          </a:lstStyle>
          <a:p>
            <a:pPr>
              <a:defRPr/>
            </a:pPr>
            <a:endParaRPr lang="ja-JP" altLang="en-US"/>
          </a:p>
        </p:txBody>
      </p:sp>
      <p:sp>
        <p:nvSpPr>
          <p:cNvPr id="3" name="日付プレースホルダー 2"/>
          <p:cNvSpPr>
            <a:spLocks noGrp="1"/>
          </p:cNvSpPr>
          <p:nvPr>
            <p:ph type="dt" sz="quarter" idx="1"/>
          </p:nvPr>
        </p:nvSpPr>
        <p:spPr bwMode="auto">
          <a:xfrm>
            <a:off x="3818150" y="4"/>
            <a:ext cx="2919200" cy="492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8" tIns="45686" rIns="91378" bIns="45686" numCol="1" anchor="t" anchorCtr="0" compatLnSpc="1">
            <a:prstTxWarp prst="textNoShape">
              <a:avLst/>
            </a:prstTxWarp>
          </a:bodyPr>
          <a:lstStyle>
            <a:lvl1pPr algn="r" defTabSz="915104">
              <a:defRPr sz="1200">
                <a:ea typeface="ＭＳ Ｐゴシック" charset="-128"/>
              </a:defRPr>
            </a:lvl1pPr>
          </a:lstStyle>
          <a:p>
            <a:pPr>
              <a:defRPr/>
            </a:pPr>
            <a:fld id="{9B939F8F-074A-4AD1-9C91-E85714F033CB}" type="datetimeFigureOut">
              <a:rPr lang="ja-JP" altLang="en-US"/>
              <a:pPr>
                <a:defRPr/>
              </a:pPr>
              <a:t>2020/3/2</a:t>
            </a:fld>
            <a:endParaRPr lang="en-US" altLang="ja-JP"/>
          </a:p>
        </p:txBody>
      </p:sp>
      <p:sp>
        <p:nvSpPr>
          <p:cNvPr id="4" name="フッター プレースホルダー 3"/>
          <p:cNvSpPr>
            <a:spLocks noGrp="1"/>
          </p:cNvSpPr>
          <p:nvPr>
            <p:ph type="ftr" sz="quarter" idx="2"/>
          </p:nvPr>
        </p:nvSpPr>
        <p:spPr bwMode="auto">
          <a:xfrm>
            <a:off x="3" y="9377047"/>
            <a:ext cx="2920789" cy="49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8" tIns="45686" rIns="91378" bIns="45686" numCol="1" anchor="b" anchorCtr="0" compatLnSpc="1">
            <a:prstTxWarp prst="textNoShape">
              <a:avLst/>
            </a:prstTxWarp>
          </a:bodyPr>
          <a:lstStyle>
            <a:lvl1pPr defTabSz="915104">
              <a:defRPr sz="120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3"/>
          </p:nvPr>
        </p:nvSpPr>
        <p:spPr bwMode="auto">
          <a:xfrm>
            <a:off x="3818150" y="9377047"/>
            <a:ext cx="2919200" cy="49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8" tIns="45686" rIns="91378" bIns="45686" numCol="1" anchor="b" anchorCtr="0" compatLnSpc="1">
            <a:prstTxWarp prst="textNoShape">
              <a:avLst/>
            </a:prstTxWarp>
          </a:bodyPr>
          <a:lstStyle>
            <a:lvl1pPr algn="r" defTabSz="915104">
              <a:defRPr sz="1200">
                <a:ea typeface="ＭＳ Ｐゴシック" charset="-128"/>
              </a:defRPr>
            </a:lvl1pPr>
          </a:lstStyle>
          <a:p>
            <a:pPr>
              <a:defRPr/>
            </a:pPr>
            <a:fld id="{682402C4-7DB1-4D9B-AB58-528BF557E75B}" type="slidenum">
              <a:rPr lang="ja-JP" altLang="en-US"/>
              <a:pPr>
                <a:defRPr/>
              </a:pPr>
              <a:t>‹#›</a:t>
            </a:fld>
            <a:endParaRPr lang="en-US" altLang="ja-JP"/>
          </a:p>
        </p:txBody>
      </p:sp>
    </p:spTree>
    <p:extLst>
      <p:ext uri="{BB962C8B-B14F-4D97-AF65-F5344CB8AC3E}">
        <p14:creationId xmlns:p14="http://schemas.microsoft.com/office/powerpoint/2010/main" val="920807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3" y="4"/>
            <a:ext cx="2920789" cy="492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0" tIns="45698" rIns="91390" bIns="45698" numCol="1" anchor="t" anchorCtr="0" compatLnSpc="1">
            <a:prstTxWarp prst="textNoShape">
              <a:avLst/>
            </a:prstTxWarp>
          </a:bodyPr>
          <a:lstStyle>
            <a:lvl1pPr defTabSz="915104">
              <a:defRPr sz="120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bwMode="auto">
          <a:xfrm>
            <a:off x="3816564" y="4"/>
            <a:ext cx="2920788" cy="492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0" tIns="45698" rIns="91390" bIns="45698" numCol="1" anchor="t" anchorCtr="0" compatLnSpc="1">
            <a:prstTxWarp prst="textNoShape">
              <a:avLst/>
            </a:prstTxWarp>
          </a:bodyPr>
          <a:lstStyle>
            <a:lvl1pPr algn="r" defTabSz="915104">
              <a:defRPr sz="1200">
                <a:ea typeface="ＭＳ Ｐゴシック" charset="-128"/>
              </a:defRPr>
            </a:lvl1pPr>
          </a:lstStyle>
          <a:p>
            <a:pPr>
              <a:defRPr/>
            </a:pPr>
            <a:fld id="{08077671-DFED-4FDA-922F-D0F67347680B}" type="datetimeFigureOut">
              <a:rPr lang="ja-JP" altLang="en-US"/>
              <a:pPr>
                <a:defRPr/>
              </a:pPr>
              <a:t>2020/3/2</a:t>
            </a:fld>
            <a:endParaRPr lang="en-US" altLang="ja-JP"/>
          </a:p>
        </p:txBody>
      </p:sp>
      <p:sp>
        <p:nvSpPr>
          <p:cNvPr id="4" name="スライド イメージ プレースホルダー 3"/>
          <p:cNvSpPr>
            <a:spLocks noGrp="1" noRot="1" noChangeAspect="1"/>
          </p:cNvSpPr>
          <p:nvPr>
            <p:ph type="sldImg" idx="2"/>
          </p:nvPr>
        </p:nvSpPr>
        <p:spPr>
          <a:xfrm>
            <a:off x="903288" y="741363"/>
            <a:ext cx="4935537" cy="3702050"/>
          </a:xfrm>
          <a:prstGeom prst="rect">
            <a:avLst/>
          </a:prstGeom>
          <a:noFill/>
          <a:ln w="12700">
            <a:solidFill>
              <a:prstClr val="black"/>
            </a:solidFill>
          </a:ln>
        </p:spPr>
        <p:txBody>
          <a:bodyPr vert="horz" lIns="87518" tIns="43763" rIns="87518" bIns="43763" rtlCol="0" anchor="ctr"/>
          <a:lstStyle/>
          <a:p>
            <a:pPr lvl="0"/>
            <a:endParaRPr lang="ja-JP" altLang="en-US" noProof="0"/>
          </a:p>
        </p:txBody>
      </p:sp>
      <p:sp>
        <p:nvSpPr>
          <p:cNvPr id="5" name="ノート プレースホルダー 4"/>
          <p:cNvSpPr>
            <a:spLocks noGrp="1"/>
          </p:cNvSpPr>
          <p:nvPr>
            <p:ph type="body" sz="quarter" idx="3"/>
          </p:nvPr>
        </p:nvSpPr>
        <p:spPr bwMode="auto">
          <a:xfrm>
            <a:off x="673423" y="4689317"/>
            <a:ext cx="5392104" cy="444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0" tIns="45698" rIns="91390" bIns="45698"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bwMode="auto">
          <a:xfrm>
            <a:off x="3" y="9377047"/>
            <a:ext cx="2920789" cy="49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0" tIns="45698" rIns="91390" bIns="45698" numCol="1" anchor="b" anchorCtr="0" compatLnSpc="1">
            <a:prstTxWarp prst="textNoShape">
              <a:avLst/>
            </a:prstTxWarp>
          </a:bodyPr>
          <a:lstStyle>
            <a:lvl1pPr defTabSz="915104">
              <a:defRPr sz="120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bwMode="auto">
          <a:xfrm>
            <a:off x="3816564" y="9377047"/>
            <a:ext cx="2920788" cy="49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0" tIns="45698" rIns="91390" bIns="45698" numCol="1" anchor="b" anchorCtr="0" compatLnSpc="1">
            <a:prstTxWarp prst="textNoShape">
              <a:avLst/>
            </a:prstTxWarp>
          </a:bodyPr>
          <a:lstStyle>
            <a:lvl1pPr algn="r" defTabSz="915104">
              <a:defRPr sz="1200">
                <a:ea typeface="ＭＳ Ｐゴシック" charset="-128"/>
              </a:defRPr>
            </a:lvl1pPr>
          </a:lstStyle>
          <a:p>
            <a:pPr>
              <a:defRPr/>
            </a:pPr>
            <a:fld id="{050027A9-7EC1-48D5-93FD-2C9BCCCF7E6C}" type="slidenum">
              <a:rPr lang="ja-JP" altLang="en-US"/>
              <a:pPr>
                <a:defRPr/>
              </a:pPr>
              <a:t>‹#›</a:t>
            </a:fld>
            <a:endParaRPr lang="en-US" altLang="ja-JP"/>
          </a:p>
        </p:txBody>
      </p:sp>
    </p:spTree>
    <p:extLst>
      <p:ext uri="{BB962C8B-B14F-4D97-AF65-F5344CB8AC3E}">
        <p14:creationId xmlns:p14="http://schemas.microsoft.com/office/powerpoint/2010/main" val="2876157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p:cNvSpPr>
            <a:spLocks noGrp="1" noRot="1" noChangeAspect="1" noTextEdit="1"/>
          </p:cNvSpPr>
          <p:nvPr>
            <p:ph type="sldImg"/>
          </p:nvPr>
        </p:nvSpPr>
        <p:spPr>
          <a:ln/>
        </p:spPr>
      </p:sp>
      <p:sp>
        <p:nvSpPr>
          <p:cNvPr id="4813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48132"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984"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1pPr>
            <a:lvl2pPr marL="733897" indent="-281904" defTabSz="903984"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2pPr>
            <a:lvl3pPr marL="1132344" indent="-225209" defTabSz="903984"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3pPr>
            <a:lvl4pPr marL="1585911" indent="-225209" defTabSz="903984"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4pPr>
            <a:lvl5pPr marL="2037906" indent="-225209" defTabSz="903984"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5pPr>
            <a:lvl6pPr marL="2491471" indent="-225209" defTabSz="903984"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6pPr>
            <a:lvl7pPr marL="2945038" indent="-225209" defTabSz="903984"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7pPr>
            <a:lvl8pPr marL="3398605" indent="-225209" defTabSz="903984"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8pPr>
            <a:lvl9pPr marL="3852174" indent="-225209" defTabSz="903984"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00133BBA-1BF6-40CD-84A0-3FB7F51C575F}" type="slidenum">
              <a:rPr lang="en-US" altLang="ja-JP" sz="1100">
                <a:ea typeface="ＭＳ Ｐゴシック" panose="020B0600070205080204" pitchFamily="50" charset="-128"/>
              </a:rPr>
              <a:pPr eaLnBrk="1" hangingPunct="1">
                <a:spcBef>
                  <a:spcPct val="0"/>
                </a:spcBef>
              </a:pPr>
              <a:t>0</a:t>
            </a:fld>
            <a:endParaRPr lang="en-US" altLang="ja-JP" sz="1100">
              <a:ea typeface="ＭＳ Ｐゴシック" panose="020B0600070205080204" pitchFamily="50" charset="-128"/>
            </a:endParaRPr>
          </a:p>
        </p:txBody>
      </p:sp>
    </p:spTree>
    <p:extLst>
      <p:ext uri="{BB962C8B-B14F-4D97-AF65-F5344CB8AC3E}">
        <p14:creationId xmlns:p14="http://schemas.microsoft.com/office/powerpoint/2010/main" val="1915844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F28B2F2-B0B4-446B-A856-E64D4F4ADA3B}"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34BA27-D558-4548-9AD0-DE6E1655564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7211BC4-6A62-4841-BD70-64A8AB0AD07B}"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839A44B-D004-44F0-8C89-297593928FDB}"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BB47E74-1B85-4871-BA66-D13BD6652B52}"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B902BCE-BA70-4F87-AD6C-90A86573CED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5890F46-551A-4FBF-A65D-3C6A6063841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26E2EBF-4234-48F1-8D65-15963996D56A}"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0B866538-FDA1-42A1-9A12-9621777AF64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EAA78AE-378F-440A-8ADA-81888812BC7B}"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52158B9-7AFF-4C48-BB70-15CF0132313A}"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kumimoji="0" sz="1400">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kumimoji="0" sz="1400">
                <a:latin typeface="Arial" charset="0"/>
                <a:ea typeface="ＭＳ Ｐゴシック" charset="-128"/>
              </a:defRPr>
            </a:lvl1pPr>
          </a:lstStyle>
          <a:p>
            <a:pPr>
              <a:defRPr/>
            </a:pPr>
            <a:fld id="{69166F3A-AAE4-489D-BFCA-C58B48EC6F2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 Id="rId5" Type="http://schemas.openxmlformats.org/officeDocument/2006/relationships/image" Target="../media/image23.emf"/><Relationship Id="rId4" Type="http://schemas.openxmlformats.org/officeDocument/2006/relationships/image" Target="../media/image2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773723" y="2405081"/>
            <a:ext cx="7680081" cy="490134"/>
          </a:xfrm>
        </p:spPr>
        <p:txBody>
          <a:bodyPr>
            <a:spAutoFit/>
          </a:bodyPr>
          <a:lstStyle/>
          <a:p>
            <a:pPr eaLnBrk="1" hangingPunct="1"/>
            <a:r>
              <a:rPr lang="ja-JP" altLang="en-US" sz="2585" dirty="0"/>
              <a:t>できるだけ手戻りのない設計の考え方</a:t>
            </a:r>
          </a:p>
        </p:txBody>
      </p:sp>
      <p:sp>
        <p:nvSpPr>
          <p:cNvPr id="30723" name="Line 4"/>
          <p:cNvSpPr>
            <a:spLocks noChangeShapeType="1"/>
          </p:cNvSpPr>
          <p:nvPr/>
        </p:nvSpPr>
        <p:spPr bwMode="auto">
          <a:xfrm>
            <a:off x="762000" y="3138854"/>
            <a:ext cx="7696200" cy="0"/>
          </a:xfrm>
          <a:prstGeom prst="line">
            <a:avLst/>
          </a:prstGeom>
          <a:noFill/>
          <a:ln w="57150" cmpd="thinThick">
            <a:solidFill>
              <a:schemeClr val="tx1"/>
            </a:solidFill>
            <a:round/>
            <a:headEnd/>
            <a:tailEnd/>
          </a:ln>
          <a:extLst>
            <a:ext uri="{909E8E84-426E-40DD-AFC4-6F175D3DCCD1}">
              <a14:hiddenFill xmlns:a14="http://schemas.microsoft.com/office/drawing/2010/main">
                <a:noFill/>
              </a14:hiddenFill>
            </a:ext>
          </a:extLst>
        </p:spPr>
        <p:txBody>
          <a:bodyPr lIns="63152" tIns="31577" rIns="63152" bIns="31577"/>
          <a:lstStyle/>
          <a:p>
            <a:endParaRPr lang="ja-JP" altLang="en-US" sz="1477"/>
          </a:p>
        </p:txBody>
      </p:sp>
      <p:sp>
        <p:nvSpPr>
          <p:cNvPr id="30724" name="Line 5"/>
          <p:cNvSpPr>
            <a:spLocks noChangeShapeType="1"/>
          </p:cNvSpPr>
          <p:nvPr/>
        </p:nvSpPr>
        <p:spPr bwMode="auto">
          <a:xfrm>
            <a:off x="762000" y="2165838"/>
            <a:ext cx="7696200" cy="0"/>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lIns="63152" tIns="31577" rIns="63152" bIns="31577"/>
          <a:lstStyle/>
          <a:p>
            <a:endParaRPr lang="ja-JP" altLang="en-US" sz="1477"/>
          </a:p>
        </p:txBody>
      </p:sp>
      <p:graphicFrame>
        <p:nvGraphicFramePr>
          <p:cNvPr id="6" name="Group 16">
            <a:extLst>
              <a:ext uri="{FF2B5EF4-FFF2-40B4-BE49-F238E27FC236}">
                <a16:creationId xmlns:a16="http://schemas.microsoft.com/office/drawing/2014/main" id="{9C2A755C-0B61-431B-9DAF-78095878A70E}"/>
              </a:ext>
            </a:extLst>
          </p:cNvPr>
          <p:cNvGraphicFramePr>
            <a:graphicFrameLocks noGrp="1"/>
          </p:cNvGraphicFramePr>
          <p:nvPr>
            <p:extLst>
              <p:ext uri="{D42A27DB-BD31-4B8C-83A1-F6EECF244321}">
                <p14:modId xmlns:p14="http://schemas.microsoft.com/office/powerpoint/2010/main" val="303736721"/>
              </p:ext>
            </p:extLst>
          </p:nvPr>
        </p:nvGraphicFramePr>
        <p:xfrm>
          <a:off x="5926347" y="619858"/>
          <a:ext cx="2978796" cy="797169"/>
        </p:xfrm>
        <a:graphic>
          <a:graphicData uri="http://schemas.openxmlformats.org/drawingml/2006/table">
            <a:tbl>
              <a:tblPr/>
              <a:tblGrid>
                <a:gridCol w="2053112">
                  <a:extLst>
                    <a:ext uri="{9D8B030D-6E8A-4147-A177-3AD203B41FA5}">
                      <a16:colId xmlns:a16="http://schemas.microsoft.com/office/drawing/2014/main" val="20000"/>
                    </a:ext>
                  </a:extLst>
                </a:gridCol>
                <a:gridCol w="925684">
                  <a:extLst>
                    <a:ext uri="{9D8B030D-6E8A-4147-A177-3AD203B41FA5}">
                      <a16:colId xmlns:a16="http://schemas.microsoft.com/office/drawing/2014/main" val="20001"/>
                    </a:ext>
                  </a:extLst>
                </a:gridCol>
              </a:tblGrid>
              <a:tr h="7971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令和</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2</a:t>
                      </a: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年</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2</a:t>
                      </a: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月</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28</a:t>
                      </a: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日（金）</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令和元年度　第</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3</a:t>
                      </a: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回</a:t>
                      </a:r>
                      <a:endPar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大阪府河川構造物等審議会</a:t>
                      </a:r>
                      <a:endParaRPr kumimoji="1" lang="en-US" altLang="ja-JP" sz="1100" b="0" i="0" u="none" strike="noStrike" cap="none" normalizeH="0" baseline="0" dirty="0">
                        <a:ln>
                          <a:noFill/>
                        </a:ln>
                        <a:solidFill>
                          <a:schemeClr val="tx1"/>
                        </a:solidFill>
                        <a:effectLst/>
                        <a:latin typeface="ＭＳ ゴシック" pitchFamily="49" charset="-128"/>
                        <a:ea typeface="ＭＳ ゴシック" pitchFamily="49" charset="-128"/>
                      </a:endParaRPr>
                    </a:p>
                  </a:txBody>
                  <a:tcPr marL="84385" marR="84385" marT="43169" marB="4316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資料</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4</a:t>
                      </a:r>
                    </a:p>
                  </a:txBody>
                  <a:tcPr marL="84385" marR="84385" marT="43169" marB="4316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7885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0" y="0"/>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２．気候変動の影響を考慮した設計（床版）</a:t>
            </a: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9</a:t>
            </a:fld>
            <a:endParaRPr kumimoji="1" lang="ja-JP" altLang="en-US" sz="1600" dirty="0">
              <a:solidFill>
                <a:schemeClr val="tx1"/>
              </a:solidFill>
            </a:endParaRPr>
          </a:p>
        </p:txBody>
      </p:sp>
      <p:sp>
        <p:nvSpPr>
          <p:cNvPr id="18" name="テキスト ボックス 17">
            <a:extLst>
              <a:ext uri="{FF2B5EF4-FFF2-40B4-BE49-F238E27FC236}">
                <a16:creationId xmlns:a16="http://schemas.microsoft.com/office/drawing/2014/main" id="{C6AC341A-94A0-4F95-92F4-893D8D3EBF50}"/>
              </a:ext>
            </a:extLst>
          </p:cNvPr>
          <p:cNvSpPr txBox="1"/>
          <p:nvPr/>
        </p:nvSpPr>
        <p:spPr>
          <a:xfrm>
            <a:off x="81185" y="1646427"/>
            <a:ext cx="3796224" cy="307777"/>
          </a:xfrm>
          <a:prstGeom prst="rect">
            <a:avLst/>
          </a:prstGeom>
          <a:noFill/>
        </p:spPr>
        <p:txBody>
          <a:bodyPr wrap="square" rtlCol="0">
            <a:spAutoFit/>
          </a:bodyPr>
          <a:lstStyle/>
          <a:p>
            <a:r>
              <a:rPr lang="ja-JP" altLang="en-US" sz="1400" dirty="0">
                <a:solidFill>
                  <a:srgbClr val="0000FF"/>
                </a:solidFill>
              </a:rPr>
              <a:t>■「床版」改修工事イメージ</a:t>
            </a:r>
            <a:endParaRPr lang="en-US" altLang="ja-JP" sz="1400" dirty="0"/>
          </a:p>
        </p:txBody>
      </p:sp>
      <p:grpSp>
        <p:nvGrpSpPr>
          <p:cNvPr id="6" name="グループ化 5">
            <a:extLst>
              <a:ext uri="{FF2B5EF4-FFF2-40B4-BE49-F238E27FC236}">
                <a16:creationId xmlns:a16="http://schemas.microsoft.com/office/drawing/2014/main" id="{8B30BAFD-103F-4DA5-BFC5-38FDCEA7C0F6}"/>
              </a:ext>
            </a:extLst>
          </p:cNvPr>
          <p:cNvGrpSpPr/>
          <p:nvPr/>
        </p:nvGrpSpPr>
        <p:grpSpPr>
          <a:xfrm>
            <a:off x="311843" y="2591380"/>
            <a:ext cx="8672137" cy="1569795"/>
            <a:chOff x="311843" y="2354505"/>
            <a:chExt cx="8672137" cy="1569795"/>
          </a:xfrm>
        </p:grpSpPr>
        <p:pic>
          <p:nvPicPr>
            <p:cNvPr id="2" name="図 1">
              <a:extLst>
                <a:ext uri="{FF2B5EF4-FFF2-40B4-BE49-F238E27FC236}">
                  <a16:creationId xmlns:a16="http://schemas.microsoft.com/office/drawing/2014/main" id="{AF49709F-513E-4749-9EDE-7E41454F1E11}"/>
                </a:ext>
              </a:extLst>
            </p:cNvPr>
            <p:cNvPicPr>
              <a:picLocks noChangeAspect="1"/>
            </p:cNvPicPr>
            <p:nvPr/>
          </p:nvPicPr>
          <p:blipFill>
            <a:blip r:embed="rId2"/>
            <a:stretch>
              <a:fillRect/>
            </a:stretch>
          </p:blipFill>
          <p:spPr>
            <a:xfrm>
              <a:off x="311843" y="2354505"/>
              <a:ext cx="8672137" cy="1569795"/>
            </a:xfrm>
            <a:prstGeom prst="rect">
              <a:avLst/>
            </a:prstGeom>
          </p:spPr>
        </p:pic>
        <p:sp>
          <p:nvSpPr>
            <p:cNvPr id="15" name="テキスト ボックス 14">
              <a:extLst>
                <a:ext uri="{FF2B5EF4-FFF2-40B4-BE49-F238E27FC236}">
                  <a16:creationId xmlns:a16="http://schemas.microsoft.com/office/drawing/2014/main" id="{34CE66F6-E2D0-4771-ABC5-31A1C8FC5CD1}"/>
                </a:ext>
              </a:extLst>
            </p:cNvPr>
            <p:cNvSpPr txBox="1"/>
            <p:nvPr/>
          </p:nvSpPr>
          <p:spPr>
            <a:xfrm>
              <a:off x="404249" y="3196907"/>
              <a:ext cx="188546"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16" name="テキスト ボックス 15">
              <a:extLst>
                <a:ext uri="{FF2B5EF4-FFF2-40B4-BE49-F238E27FC236}">
                  <a16:creationId xmlns:a16="http://schemas.microsoft.com/office/drawing/2014/main" id="{E10121CE-9193-48E7-924E-8CD53063045A}"/>
                </a:ext>
              </a:extLst>
            </p:cNvPr>
            <p:cNvSpPr txBox="1"/>
            <p:nvPr/>
          </p:nvSpPr>
          <p:spPr>
            <a:xfrm>
              <a:off x="688326" y="2739362"/>
              <a:ext cx="304828" cy="31892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締切矢板</a:t>
              </a:r>
            </a:p>
          </p:txBody>
        </p:sp>
        <p:sp>
          <p:nvSpPr>
            <p:cNvPr id="21" name="テキスト ボックス 20">
              <a:extLst>
                <a:ext uri="{FF2B5EF4-FFF2-40B4-BE49-F238E27FC236}">
                  <a16:creationId xmlns:a16="http://schemas.microsoft.com/office/drawing/2014/main" id="{4EB00728-685E-4A12-BC14-2E9525945A6B}"/>
                </a:ext>
              </a:extLst>
            </p:cNvPr>
            <p:cNvSpPr txBox="1"/>
            <p:nvPr/>
          </p:nvSpPr>
          <p:spPr>
            <a:xfrm>
              <a:off x="1092248" y="3225188"/>
              <a:ext cx="188546"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22" name="テキスト ボックス 21">
              <a:extLst>
                <a:ext uri="{FF2B5EF4-FFF2-40B4-BE49-F238E27FC236}">
                  <a16:creationId xmlns:a16="http://schemas.microsoft.com/office/drawing/2014/main" id="{07555C31-F854-4078-A413-92BD3C023013}"/>
                </a:ext>
              </a:extLst>
            </p:cNvPr>
            <p:cNvSpPr txBox="1"/>
            <p:nvPr/>
          </p:nvSpPr>
          <p:spPr>
            <a:xfrm>
              <a:off x="1918928" y="3225188"/>
              <a:ext cx="188546"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23" name="テキスト ボックス 22">
              <a:extLst>
                <a:ext uri="{FF2B5EF4-FFF2-40B4-BE49-F238E27FC236}">
                  <a16:creationId xmlns:a16="http://schemas.microsoft.com/office/drawing/2014/main" id="{191D7E69-A840-4877-8974-70888E1380B6}"/>
                </a:ext>
              </a:extLst>
            </p:cNvPr>
            <p:cNvSpPr txBox="1"/>
            <p:nvPr/>
          </p:nvSpPr>
          <p:spPr>
            <a:xfrm>
              <a:off x="2575916" y="3225188"/>
              <a:ext cx="188546"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25" name="テキスト ボックス 24">
              <a:extLst>
                <a:ext uri="{FF2B5EF4-FFF2-40B4-BE49-F238E27FC236}">
                  <a16:creationId xmlns:a16="http://schemas.microsoft.com/office/drawing/2014/main" id="{775EF2B7-B0F1-4FC0-9F3D-495032FFF7FF}"/>
                </a:ext>
              </a:extLst>
            </p:cNvPr>
            <p:cNvSpPr txBox="1"/>
            <p:nvPr/>
          </p:nvSpPr>
          <p:spPr>
            <a:xfrm>
              <a:off x="2221813" y="2739362"/>
              <a:ext cx="304828" cy="31892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締切矢板</a:t>
              </a:r>
            </a:p>
          </p:txBody>
        </p:sp>
        <p:sp>
          <p:nvSpPr>
            <p:cNvPr id="29" name="テキスト ボックス 28">
              <a:extLst>
                <a:ext uri="{FF2B5EF4-FFF2-40B4-BE49-F238E27FC236}">
                  <a16:creationId xmlns:a16="http://schemas.microsoft.com/office/drawing/2014/main" id="{59F3D046-758B-4DA8-825C-F98EBC668714}"/>
                </a:ext>
              </a:extLst>
            </p:cNvPr>
            <p:cNvSpPr txBox="1"/>
            <p:nvPr/>
          </p:nvSpPr>
          <p:spPr>
            <a:xfrm>
              <a:off x="4408003" y="3348299"/>
              <a:ext cx="369058" cy="31892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床版補強</a:t>
              </a:r>
            </a:p>
          </p:txBody>
        </p:sp>
      </p:grpSp>
      <p:grpSp>
        <p:nvGrpSpPr>
          <p:cNvPr id="5" name="グループ化 4">
            <a:extLst>
              <a:ext uri="{FF2B5EF4-FFF2-40B4-BE49-F238E27FC236}">
                <a16:creationId xmlns:a16="http://schemas.microsoft.com/office/drawing/2014/main" id="{A6011FEF-361D-49C0-B3CC-FFE3653E7A43}"/>
              </a:ext>
            </a:extLst>
          </p:cNvPr>
          <p:cNvGrpSpPr/>
          <p:nvPr/>
        </p:nvGrpSpPr>
        <p:grpSpPr>
          <a:xfrm>
            <a:off x="303377" y="4576564"/>
            <a:ext cx="7782290" cy="1376186"/>
            <a:chOff x="303377" y="4304949"/>
            <a:chExt cx="7782290" cy="1376186"/>
          </a:xfrm>
        </p:grpSpPr>
        <p:pic>
          <p:nvPicPr>
            <p:cNvPr id="4" name="図 3">
              <a:extLst>
                <a:ext uri="{FF2B5EF4-FFF2-40B4-BE49-F238E27FC236}">
                  <a16:creationId xmlns:a16="http://schemas.microsoft.com/office/drawing/2014/main" id="{89631E5B-DABD-4836-B4EB-DA87078CE687}"/>
                </a:ext>
              </a:extLst>
            </p:cNvPr>
            <p:cNvPicPr>
              <a:picLocks noChangeAspect="1"/>
            </p:cNvPicPr>
            <p:nvPr/>
          </p:nvPicPr>
          <p:blipFill>
            <a:blip r:embed="rId3"/>
            <a:stretch>
              <a:fillRect/>
            </a:stretch>
          </p:blipFill>
          <p:spPr>
            <a:xfrm>
              <a:off x="303377" y="4304949"/>
              <a:ext cx="7782290" cy="1376186"/>
            </a:xfrm>
            <a:prstGeom prst="rect">
              <a:avLst/>
            </a:prstGeom>
          </p:spPr>
        </p:pic>
        <p:sp>
          <p:nvSpPr>
            <p:cNvPr id="17" name="テキスト ボックス 16">
              <a:extLst>
                <a:ext uri="{FF2B5EF4-FFF2-40B4-BE49-F238E27FC236}">
                  <a16:creationId xmlns:a16="http://schemas.microsoft.com/office/drawing/2014/main" id="{B5A0937E-3194-4F9D-86D6-2A49F8545EBE}"/>
                </a:ext>
              </a:extLst>
            </p:cNvPr>
            <p:cNvSpPr txBox="1"/>
            <p:nvPr/>
          </p:nvSpPr>
          <p:spPr>
            <a:xfrm>
              <a:off x="592795" y="4617984"/>
              <a:ext cx="304828" cy="31892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締切矢板</a:t>
              </a:r>
            </a:p>
          </p:txBody>
        </p:sp>
        <p:sp>
          <p:nvSpPr>
            <p:cNvPr id="19" name="テキスト ボックス 18">
              <a:extLst>
                <a:ext uri="{FF2B5EF4-FFF2-40B4-BE49-F238E27FC236}">
                  <a16:creationId xmlns:a16="http://schemas.microsoft.com/office/drawing/2014/main" id="{C92ADD69-091D-4AFC-877D-5D907F3F1D3B}"/>
                </a:ext>
              </a:extLst>
            </p:cNvPr>
            <p:cNvSpPr txBox="1"/>
            <p:nvPr/>
          </p:nvSpPr>
          <p:spPr>
            <a:xfrm>
              <a:off x="468804" y="4360821"/>
              <a:ext cx="520145" cy="19581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20" name="フリーフォーム: 図形 19">
              <a:extLst>
                <a:ext uri="{FF2B5EF4-FFF2-40B4-BE49-F238E27FC236}">
                  <a16:creationId xmlns:a16="http://schemas.microsoft.com/office/drawing/2014/main" id="{ACB62BF5-793E-46CD-AD8D-4ADB7374742B}"/>
                </a:ext>
              </a:extLst>
            </p:cNvPr>
            <p:cNvSpPr/>
            <p:nvPr/>
          </p:nvSpPr>
          <p:spPr>
            <a:xfrm>
              <a:off x="451044" y="4533243"/>
              <a:ext cx="716280" cy="289560"/>
            </a:xfrm>
            <a:custGeom>
              <a:avLst/>
              <a:gdLst>
                <a:gd name="connsiteX0" fmla="*/ 0 w 716280"/>
                <a:gd name="connsiteY0" fmla="*/ 281940 h 289560"/>
                <a:gd name="connsiteX1" fmla="*/ 236220 w 716280"/>
                <a:gd name="connsiteY1" fmla="*/ 0 h 289560"/>
                <a:gd name="connsiteX2" fmla="*/ 716280 w 716280"/>
                <a:gd name="connsiteY2" fmla="*/ 289560 h 289560"/>
              </a:gdLst>
              <a:ahLst/>
              <a:cxnLst>
                <a:cxn ang="0">
                  <a:pos x="connsiteX0" y="connsiteY0"/>
                </a:cxn>
                <a:cxn ang="0">
                  <a:pos x="connsiteX1" y="connsiteY1"/>
                </a:cxn>
                <a:cxn ang="0">
                  <a:pos x="connsiteX2" y="connsiteY2"/>
                </a:cxn>
              </a:cxnLst>
              <a:rect l="l" t="t" r="r" b="b"/>
              <a:pathLst>
                <a:path w="716280" h="289560">
                  <a:moveTo>
                    <a:pt x="0" y="281940"/>
                  </a:moveTo>
                  <a:lnTo>
                    <a:pt x="236220" y="0"/>
                  </a:lnTo>
                  <a:lnTo>
                    <a:pt x="716280" y="289560"/>
                  </a:lnTo>
                </a:path>
              </a:pathLst>
            </a:custGeom>
            <a:noFill/>
            <a:ln w="9525">
              <a:solidFill>
                <a:schemeClr val="tx1"/>
              </a:solidFill>
              <a:headEnd type="arrow" w="sm" len="sm"/>
              <a:tailEnd type="arrow"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D9ACCE36-08B2-427D-836D-E66D9F40F12C}"/>
                </a:ext>
              </a:extLst>
            </p:cNvPr>
            <p:cNvSpPr txBox="1"/>
            <p:nvPr/>
          </p:nvSpPr>
          <p:spPr>
            <a:xfrm>
              <a:off x="2195287" y="4617984"/>
              <a:ext cx="304828" cy="31892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締切矢板</a:t>
              </a:r>
            </a:p>
          </p:txBody>
        </p:sp>
        <p:sp>
          <p:nvSpPr>
            <p:cNvPr id="27" name="テキスト ボックス 26">
              <a:extLst>
                <a:ext uri="{FF2B5EF4-FFF2-40B4-BE49-F238E27FC236}">
                  <a16:creationId xmlns:a16="http://schemas.microsoft.com/office/drawing/2014/main" id="{98C7109C-AC6B-466C-866F-DBBF2317CA5A}"/>
                </a:ext>
              </a:extLst>
            </p:cNvPr>
            <p:cNvSpPr txBox="1"/>
            <p:nvPr/>
          </p:nvSpPr>
          <p:spPr>
            <a:xfrm>
              <a:off x="2197299" y="4360821"/>
              <a:ext cx="520145" cy="19581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28" name="フリーフォーム: 図形 27">
              <a:extLst>
                <a:ext uri="{FF2B5EF4-FFF2-40B4-BE49-F238E27FC236}">
                  <a16:creationId xmlns:a16="http://schemas.microsoft.com/office/drawing/2014/main" id="{A683EC1F-DA81-4B5C-9B37-CFE859D5DD39}"/>
                </a:ext>
              </a:extLst>
            </p:cNvPr>
            <p:cNvSpPr/>
            <p:nvPr/>
          </p:nvSpPr>
          <p:spPr>
            <a:xfrm flipH="1">
              <a:off x="1978636" y="4533243"/>
              <a:ext cx="716280" cy="289560"/>
            </a:xfrm>
            <a:custGeom>
              <a:avLst/>
              <a:gdLst>
                <a:gd name="connsiteX0" fmla="*/ 0 w 716280"/>
                <a:gd name="connsiteY0" fmla="*/ 281940 h 289560"/>
                <a:gd name="connsiteX1" fmla="*/ 236220 w 716280"/>
                <a:gd name="connsiteY1" fmla="*/ 0 h 289560"/>
                <a:gd name="connsiteX2" fmla="*/ 716280 w 716280"/>
                <a:gd name="connsiteY2" fmla="*/ 289560 h 289560"/>
              </a:gdLst>
              <a:ahLst/>
              <a:cxnLst>
                <a:cxn ang="0">
                  <a:pos x="connsiteX0" y="connsiteY0"/>
                </a:cxn>
                <a:cxn ang="0">
                  <a:pos x="connsiteX1" y="connsiteY1"/>
                </a:cxn>
                <a:cxn ang="0">
                  <a:pos x="connsiteX2" y="connsiteY2"/>
                </a:cxn>
              </a:cxnLst>
              <a:rect l="l" t="t" r="r" b="b"/>
              <a:pathLst>
                <a:path w="716280" h="289560">
                  <a:moveTo>
                    <a:pt x="0" y="281940"/>
                  </a:moveTo>
                  <a:lnTo>
                    <a:pt x="236220" y="0"/>
                  </a:lnTo>
                  <a:lnTo>
                    <a:pt x="716280" y="289560"/>
                  </a:lnTo>
                </a:path>
              </a:pathLst>
            </a:custGeom>
            <a:noFill/>
            <a:ln w="9525">
              <a:solidFill>
                <a:schemeClr val="tx1"/>
              </a:solidFill>
              <a:headEnd type="arrow" w="sm" len="sm"/>
              <a:tailEnd type="arrow"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2FC71038-6B2D-4117-944D-75832A13CDF8}"/>
                </a:ext>
              </a:extLst>
            </p:cNvPr>
            <p:cNvSpPr txBox="1"/>
            <p:nvPr/>
          </p:nvSpPr>
          <p:spPr>
            <a:xfrm>
              <a:off x="3655422" y="4617984"/>
              <a:ext cx="520144" cy="19581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床版増築</a:t>
              </a:r>
            </a:p>
          </p:txBody>
        </p:sp>
      </p:grpSp>
      <p:sp>
        <p:nvSpPr>
          <p:cNvPr id="37" name="テキスト ボックス 36">
            <a:extLst>
              <a:ext uri="{FF2B5EF4-FFF2-40B4-BE49-F238E27FC236}">
                <a16:creationId xmlns:a16="http://schemas.microsoft.com/office/drawing/2014/main" id="{3EC4BD92-9286-4D7F-8011-AB43CD39AF53}"/>
              </a:ext>
            </a:extLst>
          </p:cNvPr>
          <p:cNvSpPr txBox="1"/>
          <p:nvPr/>
        </p:nvSpPr>
        <p:spPr>
          <a:xfrm>
            <a:off x="311843" y="2028500"/>
            <a:ext cx="2851303" cy="246221"/>
          </a:xfrm>
          <a:prstGeom prst="rect">
            <a:avLst/>
          </a:prstGeom>
          <a:solidFill>
            <a:schemeClr val="bg1">
              <a:lumMod val="75000"/>
            </a:schemeClr>
          </a:solidFill>
        </p:spPr>
        <p:txBody>
          <a:bodyPr wrap="square" rtlCol="0">
            <a:spAutoFit/>
          </a:bodyPr>
          <a:lstStyle/>
          <a:p>
            <a:pPr algn="ctr"/>
            <a:r>
              <a:rPr kumimoji="1" lang="ja-JP" altLang="en-US" sz="1000" dirty="0">
                <a:solidFill>
                  <a:schemeClr val="tx2"/>
                </a:solidFill>
              </a:rPr>
              <a:t>仮設設置</a:t>
            </a:r>
          </a:p>
        </p:txBody>
      </p:sp>
      <p:sp>
        <p:nvSpPr>
          <p:cNvPr id="38" name="テキスト ボックス 37">
            <a:extLst>
              <a:ext uri="{FF2B5EF4-FFF2-40B4-BE49-F238E27FC236}">
                <a16:creationId xmlns:a16="http://schemas.microsoft.com/office/drawing/2014/main" id="{399C4720-1B4A-4050-AECF-F9CDF798642E}"/>
              </a:ext>
            </a:extLst>
          </p:cNvPr>
          <p:cNvSpPr txBox="1"/>
          <p:nvPr/>
        </p:nvSpPr>
        <p:spPr>
          <a:xfrm>
            <a:off x="3257713" y="2028500"/>
            <a:ext cx="2785794" cy="246221"/>
          </a:xfrm>
          <a:prstGeom prst="rect">
            <a:avLst/>
          </a:prstGeom>
          <a:solidFill>
            <a:schemeClr val="bg1">
              <a:lumMod val="75000"/>
            </a:schemeClr>
          </a:solidFill>
        </p:spPr>
        <p:txBody>
          <a:bodyPr wrap="square" rtlCol="0">
            <a:spAutoFit/>
          </a:bodyPr>
          <a:lstStyle/>
          <a:p>
            <a:pPr algn="ctr"/>
            <a:r>
              <a:rPr lang="ja-JP" altLang="en-US" sz="1000" dirty="0">
                <a:solidFill>
                  <a:schemeClr val="tx2"/>
                </a:solidFill>
              </a:rPr>
              <a:t>床版補強</a:t>
            </a:r>
            <a:endParaRPr kumimoji="1" lang="ja-JP" altLang="en-US" sz="1000" dirty="0">
              <a:solidFill>
                <a:schemeClr val="tx2"/>
              </a:solidFill>
            </a:endParaRPr>
          </a:p>
        </p:txBody>
      </p:sp>
      <p:sp>
        <p:nvSpPr>
          <p:cNvPr id="39" name="テキスト ボックス 38">
            <a:extLst>
              <a:ext uri="{FF2B5EF4-FFF2-40B4-BE49-F238E27FC236}">
                <a16:creationId xmlns:a16="http://schemas.microsoft.com/office/drawing/2014/main" id="{85064B4F-A1CE-48B2-9B68-0DDA1A25CC31}"/>
              </a:ext>
            </a:extLst>
          </p:cNvPr>
          <p:cNvSpPr txBox="1"/>
          <p:nvPr/>
        </p:nvSpPr>
        <p:spPr>
          <a:xfrm>
            <a:off x="6138072" y="2028500"/>
            <a:ext cx="2819701" cy="246221"/>
          </a:xfrm>
          <a:prstGeom prst="rect">
            <a:avLst/>
          </a:prstGeom>
          <a:solidFill>
            <a:schemeClr val="bg1">
              <a:lumMod val="75000"/>
            </a:schemeClr>
          </a:solidFill>
        </p:spPr>
        <p:txBody>
          <a:bodyPr wrap="square" rtlCol="0">
            <a:spAutoFit/>
          </a:bodyPr>
          <a:lstStyle/>
          <a:p>
            <a:pPr algn="ctr"/>
            <a:r>
              <a:rPr lang="ja-JP" altLang="en-US" sz="1000" dirty="0">
                <a:solidFill>
                  <a:schemeClr val="tx2"/>
                </a:solidFill>
              </a:rPr>
              <a:t>仮設撤去</a:t>
            </a:r>
            <a:endParaRPr kumimoji="1" lang="ja-JP" altLang="en-US" sz="1000" dirty="0">
              <a:solidFill>
                <a:schemeClr val="tx2"/>
              </a:solidFill>
            </a:endParaRPr>
          </a:p>
        </p:txBody>
      </p:sp>
      <p:sp>
        <p:nvSpPr>
          <p:cNvPr id="40" name="テキスト ボックス 39">
            <a:extLst>
              <a:ext uri="{FF2B5EF4-FFF2-40B4-BE49-F238E27FC236}">
                <a16:creationId xmlns:a16="http://schemas.microsoft.com/office/drawing/2014/main" id="{CC11DDD7-A60A-4006-AB9F-30E8C2EF1F20}"/>
              </a:ext>
            </a:extLst>
          </p:cNvPr>
          <p:cNvSpPr txBox="1"/>
          <p:nvPr/>
        </p:nvSpPr>
        <p:spPr>
          <a:xfrm>
            <a:off x="81184" y="2274721"/>
            <a:ext cx="1110572" cy="307777"/>
          </a:xfrm>
          <a:prstGeom prst="rect">
            <a:avLst/>
          </a:prstGeom>
          <a:noFill/>
        </p:spPr>
        <p:txBody>
          <a:bodyPr wrap="square" rtlCol="0">
            <a:spAutoFit/>
          </a:bodyPr>
          <a:lstStyle/>
          <a:p>
            <a:r>
              <a:rPr lang="ja-JP" altLang="en-US" sz="1400" b="1" u="sng" dirty="0"/>
              <a:t>平面図</a:t>
            </a:r>
            <a:endParaRPr kumimoji="1" lang="ja-JP" altLang="en-US" sz="1400" b="1" u="sng" dirty="0"/>
          </a:p>
        </p:txBody>
      </p:sp>
      <p:sp>
        <p:nvSpPr>
          <p:cNvPr id="41" name="テキスト ボックス 40">
            <a:extLst>
              <a:ext uri="{FF2B5EF4-FFF2-40B4-BE49-F238E27FC236}">
                <a16:creationId xmlns:a16="http://schemas.microsoft.com/office/drawing/2014/main" id="{B7D21F8A-AA40-44B0-9197-632EEE390D01}"/>
              </a:ext>
            </a:extLst>
          </p:cNvPr>
          <p:cNvSpPr txBox="1"/>
          <p:nvPr/>
        </p:nvSpPr>
        <p:spPr>
          <a:xfrm>
            <a:off x="81184" y="4268787"/>
            <a:ext cx="1110572" cy="307777"/>
          </a:xfrm>
          <a:prstGeom prst="rect">
            <a:avLst/>
          </a:prstGeom>
          <a:noFill/>
        </p:spPr>
        <p:txBody>
          <a:bodyPr wrap="square" rtlCol="0">
            <a:spAutoFit/>
          </a:bodyPr>
          <a:lstStyle/>
          <a:p>
            <a:r>
              <a:rPr lang="ja-JP" altLang="en-US" sz="1400" b="1" u="sng" dirty="0"/>
              <a:t>縦断面図</a:t>
            </a:r>
            <a:endParaRPr kumimoji="1" lang="ja-JP" altLang="en-US" sz="1400" b="1" u="sng" dirty="0"/>
          </a:p>
        </p:txBody>
      </p:sp>
      <p:sp>
        <p:nvSpPr>
          <p:cNvPr id="33" name="Text Box 9">
            <a:extLst>
              <a:ext uri="{FF2B5EF4-FFF2-40B4-BE49-F238E27FC236}">
                <a16:creationId xmlns:a16="http://schemas.microsoft.com/office/drawing/2014/main" id="{74AB9C35-1010-47E1-AC1F-24520CE0A7EB}"/>
              </a:ext>
            </a:extLst>
          </p:cNvPr>
          <p:cNvSpPr txBox="1">
            <a:spLocks noChangeArrowheads="1"/>
          </p:cNvSpPr>
          <p:nvPr/>
        </p:nvSpPr>
        <p:spPr bwMode="auto">
          <a:xfrm>
            <a:off x="99224" y="475036"/>
            <a:ext cx="8935815" cy="1077218"/>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床版の供用期間中の補強は、技術的には可能であるが、大規模な仮設が必要となり、約</a:t>
            </a:r>
            <a:r>
              <a:rPr lang="en-US" altLang="ja-JP" sz="1600" dirty="0"/>
              <a:t>2</a:t>
            </a:r>
            <a:r>
              <a:rPr lang="ja-JP" altLang="en-US" sz="1600" dirty="0"/>
              <a:t>年間の</a:t>
            </a:r>
            <a:endParaRPr lang="en-US" altLang="ja-JP" sz="1600" dirty="0"/>
          </a:p>
          <a:p>
            <a:pPr marL="74670" indent="0" defTabSz="390997">
              <a:spcBef>
                <a:spcPct val="0"/>
              </a:spcBef>
              <a:buNone/>
            </a:pPr>
            <a:r>
              <a:rPr lang="en-US" altLang="ja-JP" sz="1600" dirty="0"/>
              <a:t>   </a:t>
            </a:r>
            <a:r>
              <a:rPr lang="ja-JP" altLang="en-US" sz="1600" dirty="0"/>
              <a:t>工期及び約</a:t>
            </a:r>
            <a:r>
              <a:rPr lang="en-US" altLang="ja-JP" sz="1600" dirty="0"/>
              <a:t>26</a:t>
            </a:r>
            <a:r>
              <a:rPr lang="ja-JP" altLang="en-US" sz="1600" dirty="0"/>
              <a:t>億円の費用を要する。</a:t>
            </a:r>
            <a:endParaRPr lang="en-US" altLang="ja-JP" sz="1600" dirty="0"/>
          </a:p>
          <a:p>
            <a:pPr marL="224009" indent="-149339" defTabSz="390997">
              <a:spcBef>
                <a:spcPct val="0"/>
              </a:spcBef>
              <a:buFont typeface="Arial" panose="020B0604020202020204" pitchFamily="34" charset="0"/>
              <a:buChar char="•"/>
            </a:pPr>
            <a:r>
              <a:rPr lang="ja-JP" altLang="en-US" sz="1600" dirty="0"/>
              <a:t>工事期間中の高潮・津波に対するリスクや舟運への影響も大きいため、補強は困難である。</a:t>
            </a:r>
            <a:endParaRPr lang="en-US" altLang="ja-JP" sz="1600" dirty="0"/>
          </a:p>
          <a:p>
            <a:pPr marL="224009" indent="-149339" defTabSz="390997">
              <a:spcBef>
                <a:spcPct val="0"/>
              </a:spcBef>
              <a:buFont typeface="Arial" panose="020B0604020202020204" pitchFamily="34" charset="0"/>
              <a:buChar char="•"/>
            </a:pPr>
            <a:r>
              <a:rPr lang="ja-JP" altLang="en-US" sz="1600" dirty="0"/>
              <a:t>よって、床版は先行型対策として、設計を行う。</a:t>
            </a:r>
          </a:p>
        </p:txBody>
      </p:sp>
    </p:spTree>
    <p:extLst>
      <p:ext uri="{BB962C8B-B14F-4D97-AF65-F5344CB8AC3E}">
        <p14:creationId xmlns:p14="http://schemas.microsoft.com/office/powerpoint/2010/main" val="1225739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0" y="0"/>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２．気候変動の影響を考慮した設計（扉体・戸当り）</a:t>
            </a: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10</a:t>
            </a:fld>
            <a:endParaRPr kumimoji="1" lang="ja-JP" altLang="en-US" sz="1600" dirty="0">
              <a:solidFill>
                <a:schemeClr val="tx1"/>
              </a:solidFill>
            </a:endParaRPr>
          </a:p>
        </p:txBody>
      </p:sp>
      <p:sp>
        <p:nvSpPr>
          <p:cNvPr id="17" name="テキスト ボックス 16">
            <a:extLst>
              <a:ext uri="{FF2B5EF4-FFF2-40B4-BE49-F238E27FC236}">
                <a16:creationId xmlns:a16="http://schemas.microsoft.com/office/drawing/2014/main" id="{D854B416-68ED-4710-B678-004F9E9FA55A}"/>
              </a:ext>
            </a:extLst>
          </p:cNvPr>
          <p:cNvSpPr txBox="1"/>
          <p:nvPr/>
        </p:nvSpPr>
        <p:spPr>
          <a:xfrm>
            <a:off x="81184" y="1708366"/>
            <a:ext cx="3796224" cy="307777"/>
          </a:xfrm>
          <a:prstGeom prst="rect">
            <a:avLst/>
          </a:prstGeom>
          <a:noFill/>
        </p:spPr>
        <p:txBody>
          <a:bodyPr wrap="square" rtlCol="0">
            <a:spAutoFit/>
          </a:bodyPr>
          <a:lstStyle/>
          <a:p>
            <a:r>
              <a:rPr lang="ja-JP" altLang="en-US" sz="1400" dirty="0">
                <a:solidFill>
                  <a:srgbClr val="0000FF"/>
                </a:solidFill>
              </a:rPr>
              <a:t>■「扉体・戸当り」改修工事イメージ</a:t>
            </a:r>
            <a:endParaRPr lang="en-US" altLang="ja-JP" sz="1400" dirty="0"/>
          </a:p>
        </p:txBody>
      </p:sp>
      <p:grpSp>
        <p:nvGrpSpPr>
          <p:cNvPr id="5" name="グループ化 4">
            <a:extLst>
              <a:ext uri="{FF2B5EF4-FFF2-40B4-BE49-F238E27FC236}">
                <a16:creationId xmlns:a16="http://schemas.microsoft.com/office/drawing/2014/main" id="{6510740E-D845-4F1F-98E3-DE0827618009}"/>
              </a:ext>
            </a:extLst>
          </p:cNvPr>
          <p:cNvGrpSpPr/>
          <p:nvPr/>
        </p:nvGrpSpPr>
        <p:grpSpPr>
          <a:xfrm>
            <a:off x="231554" y="2767294"/>
            <a:ext cx="8683846" cy="1677908"/>
            <a:chOff x="231554" y="2389269"/>
            <a:chExt cx="8683846" cy="1677908"/>
          </a:xfrm>
        </p:grpSpPr>
        <p:pic>
          <p:nvPicPr>
            <p:cNvPr id="2" name="図 1">
              <a:extLst>
                <a:ext uri="{FF2B5EF4-FFF2-40B4-BE49-F238E27FC236}">
                  <a16:creationId xmlns:a16="http://schemas.microsoft.com/office/drawing/2014/main" id="{EFD705E3-FCB1-4F94-BC38-0601AFAB9C45}"/>
                </a:ext>
              </a:extLst>
            </p:cNvPr>
            <p:cNvPicPr>
              <a:picLocks noChangeAspect="1"/>
            </p:cNvPicPr>
            <p:nvPr/>
          </p:nvPicPr>
          <p:blipFill>
            <a:blip r:embed="rId2"/>
            <a:stretch>
              <a:fillRect/>
            </a:stretch>
          </p:blipFill>
          <p:spPr>
            <a:xfrm>
              <a:off x="231554" y="2389269"/>
              <a:ext cx="8683846" cy="1677908"/>
            </a:xfrm>
            <a:prstGeom prst="rect">
              <a:avLst/>
            </a:prstGeom>
          </p:spPr>
        </p:pic>
        <p:sp>
          <p:nvSpPr>
            <p:cNvPr id="14" name="テキスト ボックス 13">
              <a:extLst>
                <a:ext uri="{FF2B5EF4-FFF2-40B4-BE49-F238E27FC236}">
                  <a16:creationId xmlns:a16="http://schemas.microsoft.com/office/drawing/2014/main" id="{5056379E-C999-4B01-BCF6-2F5B7D265CEB}"/>
                </a:ext>
              </a:extLst>
            </p:cNvPr>
            <p:cNvSpPr txBox="1"/>
            <p:nvPr/>
          </p:nvSpPr>
          <p:spPr>
            <a:xfrm>
              <a:off x="1025913" y="3397145"/>
              <a:ext cx="188546"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18" name="テキスト ボックス 17">
              <a:extLst>
                <a:ext uri="{FF2B5EF4-FFF2-40B4-BE49-F238E27FC236}">
                  <a16:creationId xmlns:a16="http://schemas.microsoft.com/office/drawing/2014/main" id="{756449F7-2FE0-4BC6-B369-EB9738A5DC15}"/>
                </a:ext>
              </a:extLst>
            </p:cNvPr>
            <p:cNvSpPr txBox="1"/>
            <p:nvPr/>
          </p:nvSpPr>
          <p:spPr>
            <a:xfrm>
              <a:off x="1506680" y="3397145"/>
              <a:ext cx="188546"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grpSp>
      <p:grpSp>
        <p:nvGrpSpPr>
          <p:cNvPr id="6" name="グループ化 5">
            <a:extLst>
              <a:ext uri="{FF2B5EF4-FFF2-40B4-BE49-F238E27FC236}">
                <a16:creationId xmlns:a16="http://schemas.microsoft.com/office/drawing/2014/main" id="{BD39E90D-5B6E-4C74-A9D0-E585A5388C09}"/>
              </a:ext>
            </a:extLst>
          </p:cNvPr>
          <p:cNvGrpSpPr/>
          <p:nvPr/>
        </p:nvGrpSpPr>
        <p:grpSpPr>
          <a:xfrm>
            <a:off x="635958" y="4712860"/>
            <a:ext cx="7372662" cy="1326825"/>
            <a:chOff x="635958" y="4334835"/>
            <a:chExt cx="7372662" cy="1326825"/>
          </a:xfrm>
        </p:grpSpPr>
        <p:pic>
          <p:nvPicPr>
            <p:cNvPr id="3" name="図 2">
              <a:extLst>
                <a:ext uri="{FF2B5EF4-FFF2-40B4-BE49-F238E27FC236}">
                  <a16:creationId xmlns:a16="http://schemas.microsoft.com/office/drawing/2014/main" id="{ADD35528-0FF8-4C69-99D2-D29B137FF537}"/>
                </a:ext>
              </a:extLst>
            </p:cNvPr>
            <p:cNvPicPr>
              <a:picLocks noChangeAspect="1"/>
            </p:cNvPicPr>
            <p:nvPr/>
          </p:nvPicPr>
          <p:blipFill>
            <a:blip r:embed="rId3"/>
            <a:stretch>
              <a:fillRect/>
            </a:stretch>
          </p:blipFill>
          <p:spPr>
            <a:xfrm>
              <a:off x="853173" y="4479891"/>
              <a:ext cx="7155447" cy="1181769"/>
            </a:xfrm>
            <a:prstGeom prst="rect">
              <a:avLst/>
            </a:prstGeom>
          </p:spPr>
        </p:pic>
        <p:sp>
          <p:nvSpPr>
            <p:cNvPr id="13" name="フリーフォーム: 図形 12">
              <a:extLst>
                <a:ext uri="{FF2B5EF4-FFF2-40B4-BE49-F238E27FC236}">
                  <a16:creationId xmlns:a16="http://schemas.microsoft.com/office/drawing/2014/main" id="{F2A15126-5351-4405-B547-06525543B6C8}"/>
                </a:ext>
              </a:extLst>
            </p:cNvPr>
            <p:cNvSpPr/>
            <p:nvPr/>
          </p:nvSpPr>
          <p:spPr>
            <a:xfrm>
              <a:off x="1024854" y="4824864"/>
              <a:ext cx="602610" cy="272513"/>
            </a:xfrm>
            <a:custGeom>
              <a:avLst/>
              <a:gdLst>
                <a:gd name="connsiteX0" fmla="*/ 0 w 716280"/>
                <a:gd name="connsiteY0" fmla="*/ 281940 h 289560"/>
                <a:gd name="connsiteX1" fmla="*/ 236220 w 716280"/>
                <a:gd name="connsiteY1" fmla="*/ 0 h 289560"/>
                <a:gd name="connsiteX2" fmla="*/ 716280 w 716280"/>
                <a:gd name="connsiteY2" fmla="*/ 289560 h 289560"/>
                <a:gd name="connsiteX0" fmla="*/ 0 w 565452"/>
                <a:gd name="connsiteY0" fmla="*/ 281940 h 281940"/>
                <a:gd name="connsiteX1" fmla="*/ 236220 w 565452"/>
                <a:gd name="connsiteY1" fmla="*/ 0 h 281940"/>
                <a:gd name="connsiteX2" fmla="*/ 565452 w 565452"/>
                <a:gd name="connsiteY2" fmla="*/ 280134 h 281940"/>
                <a:gd name="connsiteX0" fmla="*/ 37158 w 602610"/>
                <a:gd name="connsiteY0" fmla="*/ 272513 h 272513"/>
                <a:gd name="connsiteX1" fmla="*/ 0 w 602610"/>
                <a:gd name="connsiteY1" fmla="*/ 0 h 272513"/>
                <a:gd name="connsiteX2" fmla="*/ 602610 w 602610"/>
                <a:gd name="connsiteY2" fmla="*/ 270707 h 272513"/>
              </a:gdLst>
              <a:ahLst/>
              <a:cxnLst>
                <a:cxn ang="0">
                  <a:pos x="connsiteX0" y="connsiteY0"/>
                </a:cxn>
                <a:cxn ang="0">
                  <a:pos x="connsiteX1" y="connsiteY1"/>
                </a:cxn>
                <a:cxn ang="0">
                  <a:pos x="connsiteX2" y="connsiteY2"/>
                </a:cxn>
              </a:cxnLst>
              <a:rect l="l" t="t" r="r" b="b"/>
              <a:pathLst>
                <a:path w="602610" h="272513">
                  <a:moveTo>
                    <a:pt x="37158" y="272513"/>
                  </a:moveTo>
                  <a:lnTo>
                    <a:pt x="0" y="0"/>
                  </a:lnTo>
                  <a:lnTo>
                    <a:pt x="602610" y="270707"/>
                  </a:lnTo>
                </a:path>
              </a:pathLst>
            </a:custGeom>
            <a:noFill/>
            <a:ln w="9525">
              <a:solidFill>
                <a:schemeClr val="tx1"/>
              </a:solidFill>
              <a:headEnd type="arrow" w="sm" len="sm"/>
              <a:tailEnd type="arrow"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E97B3EA5-B904-481E-BBE9-919A8A9B8307}"/>
                </a:ext>
              </a:extLst>
            </p:cNvPr>
            <p:cNvSpPr txBox="1"/>
            <p:nvPr/>
          </p:nvSpPr>
          <p:spPr>
            <a:xfrm>
              <a:off x="635958" y="4628960"/>
              <a:ext cx="528699" cy="19581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23" name="テキスト ボックス 22">
              <a:extLst>
                <a:ext uri="{FF2B5EF4-FFF2-40B4-BE49-F238E27FC236}">
                  <a16:creationId xmlns:a16="http://schemas.microsoft.com/office/drawing/2014/main" id="{31D0462F-EEA4-4250-854D-DA02C90A5307}"/>
                </a:ext>
              </a:extLst>
            </p:cNvPr>
            <p:cNvSpPr txBox="1"/>
            <p:nvPr/>
          </p:nvSpPr>
          <p:spPr>
            <a:xfrm>
              <a:off x="3255698" y="4334835"/>
              <a:ext cx="621710" cy="31892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扉体・戸当り</a:t>
              </a:r>
              <a:endParaRPr lang="en-US" altLang="ja-JP" sz="800" dirty="0">
                <a:solidFill>
                  <a:schemeClr val="tx1"/>
                </a:solidFill>
              </a:endParaRPr>
            </a:p>
            <a:p>
              <a:r>
                <a:rPr lang="ja-JP" altLang="en-US" sz="800" dirty="0">
                  <a:solidFill>
                    <a:schemeClr val="tx1"/>
                  </a:solidFill>
                </a:rPr>
                <a:t>嵩上げ</a:t>
              </a:r>
            </a:p>
          </p:txBody>
        </p:sp>
      </p:grpSp>
      <p:sp>
        <p:nvSpPr>
          <p:cNvPr id="25" name="フリーフォーム: 図形 24">
            <a:extLst>
              <a:ext uri="{FF2B5EF4-FFF2-40B4-BE49-F238E27FC236}">
                <a16:creationId xmlns:a16="http://schemas.microsoft.com/office/drawing/2014/main" id="{276FEB57-CD33-4839-890B-7305C542D1F8}"/>
              </a:ext>
            </a:extLst>
          </p:cNvPr>
          <p:cNvSpPr/>
          <p:nvPr/>
        </p:nvSpPr>
        <p:spPr>
          <a:xfrm rot="16200000">
            <a:off x="3504048" y="4083737"/>
            <a:ext cx="1093825" cy="440388"/>
          </a:xfrm>
          <a:custGeom>
            <a:avLst/>
            <a:gdLst>
              <a:gd name="connsiteX0" fmla="*/ 0 w 716280"/>
              <a:gd name="connsiteY0" fmla="*/ 281940 h 289560"/>
              <a:gd name="connsiteX1" fmla="*/ 236220 w 716280"/>
              <a:gd name="connsiteY1" fmla="*/ 0 h 289560"/>
              <a:gd name="connsiteX2" fmla="*/ 716280 w 716280"/>
              <a:gd name="connsiteY2" fmla="*/ 289560 h 289560"/>
              <a:gd name="connsiteX0" fmla="*/ 0 w 565452"/>
              <a:gd name="connsiteY0" fmla="*/ 281940 h 281940"/>
              <a:gd name="connsiteX1" fmla="*/ 236220 w 565452"/>
              <a:gd name="connsiteY1" fmla="*/ 0 h 281940"/>
              <a:gd name="connsiteX2" fmla="*/ 565452 w 565452"/>
              <a:gd name="connsiteY2" fmla="*/ 280134 h 281940"/>
              <a:gd name="connsiteX0" fmla="*/ 37158 w 602610"/>
              <a:gd name="connsiteY0" fmla="*/ 272513 h 272513"/>
              <a:gd name="connsiteX1" fmla="*/ 0 w 602610"/>
              <a:gd name="connsiteY1" fmla="*/ 0 h 272513"/>
              <a:gd name="connsiteX2" fmla="*/ 602610 w 602610"/>
              <a:gd name="connsiteY2" fmla="*/ 270707 h 272513"/>
              <a:gd name="connsiteX0" fmla="*/ 37159 w 602611"/>
              <a:gd name="connsiteY0" fmla="*/ 442194 h 442194"/>
              <a:gd name="connsiteX1" fmla="*/ 0 w 602611"/>
              <a:gd name="connsiteY1" fmla="*/ 0 h 442194"/>
              <a:gd name="connsiteX2" fmla="*/ 602611 w 602611"/>
              <a:gd name="connsiteY2" fmla="*/ 440388 h 442194"/>
              <a:gd name="connsiteX0" fmla="*/ 0 w 1187622"/>
              <a:gd name="connsiteY0" fmla="*/ 423343 h 440388"/>
              <a:gd name="connsiteX1" fmla="*/ 585011 w 1187622"/>
              <a:gd name="connsiteY1" fmla="*/ 0 h 440388"/>
              <a:gd name="connsiteX2" fmla="*/ 1187622 w 1187622"/>
              <a:gd name="connsiteY2" fmla="*/ 440388 h 440388"/>
            </a:gdLst>
            <a:ahLst/>
            <a:cxnLst>
              <a:cxn ang="0">
                <a:pos x="connsiteX0" y="connsiteY0"/>
              </a:cxn>
              <a:cxn ang="0">
                <a:pos x="connsiteX1" y="connsiteY1"/>
              </a:cxn>
              <a:cxn ang="0">
                <a:pos x="connsiteX2" y="connsiteY2"/>
              </a:cxn>
            </a:cxnLst>
            <a:rect l="l" t="t" r="r" b="b"/>
            <a:pathLst>
              <a:path w="1187622" h="440388">
                <a:moveTo>
                  <a:pt x="0" y="423343"/>
                </a:moveTo>
                <a:lnTo>
                  <a:pt x="585011" y="0"/>
                </a:lnTo>
                <a:lnTo>
                  <a:pt x="1187622" y="440388"/>
                </a:lnTo>
              </a:path>
            </a:pathLst>
          </a:custGeom>
          <a:noFill/>
          <a:ln w="9525">
            <a:solidFill>
              <a:schemeClr val="tx1"/>
            </a:solidFill>
            <a:headEnd type="arrow" w="sm" len="sm"/>
            <a:tailEnd type="arrow"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8B548581-5693-4D4D-8666-ECD1977AE71E}"/>
              </a:ext>
            </a:extLst>
          </p:cNvPr>
          <p:cNvSpPr txBox="1"/>
          <p:nvPr/>
        </p:nvSpPr>
        <p:spPr>
          <a:xfrm>
            <a:off x="186227" y="2048573"/>
            <a:ext cx="2875319" cy="246221"/>
          </a:xfrm>
          <a:prstGeom prst="rect">
            <a:avLst/>
          </a:prstGeom>
          <a:solidFill>
            <a:schemeClr val="bg1">
              <a:lumMod val="75000"/>
            </a:schemeClr>
          </a:solidFill>
        </p:spPr>
        <p:txBody>
          <a:bodyPr wrap="square" rtlCol="0">
            <a:spAutoFit/>
          </a:bodyPr>
          <a:lstStyle/>
          <a:p>
            <a:pPr algn="ctr"/>
            <a:r>
              <a:rPr kumimoji="1" lang="ja-JP" altLang="en-US" sz="1000" dirty="0">
                <a:solidFill>
                  <a:schemeClr val="tx2"/>
                </a:solidFill>
              </a:rPr>
              <a:t>仮設設置</a:t>
            </a:r>
          </a:p>
        </p:txBody>
      </p:sp>
      <p:sp>
        <p:nvSpPr>
          <p:cNvPr id="31" name="テキスト ボックス 30">
            <a:extLst>
              <a:ext uri="{FF2B5EF4-FFF2-40B4-BE49-F238E27FC236}">
                <a16:creationId xmlns:a16="http://schemas.microsoft.com/office/drawing/2014/main" id="{5C2583FF-8E0D-455B-974D-4AB17AB2DEFE}"/>
              </a:ext>
            </a:extLst>
          </p:cNvPr>
          <p:cNvSpPr txBox="1"/>
          <p:nvPr/>
        </p:nvSpPr>
        <p:spPr>
          <a:xfrm>
            <a:off x="3142788" y="2048573"/>
            <a:ext cx="2875319" cy="246221"/>
          </a:xfrm>
          <a:prstGeom prst="rect">
            <a:avLst/>
          </a:prstGeom>
          <a:solidFill>
            <a:schemeClr val="bg1">
              <a:lumMod val="75000"/>
            </a:schemeClr>
          </a:solidFill>
        </p:spPr>
        <p:txBody>
          <a:bodyPr wrap="square" rtlCol="0">
            <a:spAutoFit/>
          </a:bodyPr>
          <a:lstStyle/>
          <a:p>
            <a:pPr algn="ctr"/>
            <a:r>
              <a:rPr lang="ja-JP" altLang="en-US" sz="1000" dirty="0">
                <a:solidFill>
                  <a:schemeClr val="tx2"/>
                </a:solidFill>
              </a:rPr>
              <a:t>扉体嵩上げ</a:t>
            </a:r>
            <a:endParaRPr kumimoji="1" lang="ja-JP" altLang="en-US" sz="1000" dirty="0">
              <a:solidFill>
                <a:schemeClr val="tx2"/>
              </a:solidFill>
            </a:endParaRPr>
          </a:p>
        </p:txBody>
      </p:sp>
      <p:sp>
        <p:nvSpPr>
          <p:cNvPr id="33" name="テキスト ボックス 32">
            <a:extLst>
              <a:ext uri="{FF2B5EF4-FFF2-40B4-BE49-F238E27FC236}">
                <a16:creationId xmlns:a16="http://schemas.microsoft.com/office/drawing/2014/main" id="{D2A4DC3C-F9AC-4FF7-A22A-0177CEAD3EFC}"/>
              </a:ext>
            </a:extLst>
          </p:cNvPr>
          <p:cNvSpPr txBox="1"/>
          <p:nvPr/>
        </p:nvSpPr>
        <p:spPr>
          <a:xfrm>
            <a:off x="6090883" y="2048573"/>
            <a:ext cx="2824517" cy="246221"/>
          </a:xfrm>
          <a:prstGeom prst="rect">
            <a:avLst/>
          </a:prstGeom>
          <a:solidFill>
            <a:schemeClr val="bg1">
              <a:lumMod val="75000"/>
            </a:schemeClr>
          </a:solidFill>
        </p:spPr>
        <p:txBody>
          <a:bodyPr wrap="square" rtlCol="0">
            <a:spAutoFit/>
          </a:bodyPr>
          <a:lstStyle/>
          <a:p>
            <a:pPr algn="ctr"/>
            <a:r>
              <a:rPr lang="ja-JP" altLang="en-US" sz="1000" dirty="0">
                <a:solidFill>
                  <a:schemeClr val="tx2"/>
                </a:solidFill>
              </a:rPr>
              <a:t>仮設撤去</a:t>
            </a:r>
            <a:endParaRPr kumimoji="1" lang="ja-JP" altLang="en-US" sz="1000" dirty="0">
              <a:solidFill>
                <a:schemeClr val="tx2"/>
              </a:solidFill>
            </a:endParaRPr>
          </a:p>
        </p:txBody>
      </p:sp>
      <p:sp>
        <p:nvSpPr>
          <p:cNvPr id="34" name="テキスト ボックス 33">
            <a:extLst>
              <a:ext uri="{FF2B5EF4-FFF2-40B4-BE49-F238E27FC236}">
                <a16:creationId xmlns:a16="http://schemas.microsoft.com/office/drawing/2014/main" id="{56AB4C19-38BB-467B-B271-6FF132DBFA12}"/>
              </a:ext>
            </a:extLst>
          </p:cNvPr>
          <p:cNvSpPr txBox="1"/>
          <p:nvPr/>
        </p:nvSpPr>
        <p:spPr>
          <a:xfrm>
            <a:off x="81184" y="2384982"/>
            <a:ext cx="1110572" cy="307777"/>
          </a:xfrm>
          <a:prstGeom prst="rect">
            <a:avLst/>
          </a:prstGeom>
          <a:noFill/>
        </p:spPr>
        <p:txBody>
          <a:bodyPr wrap="square" rtlCol="0">
            <a:spAutoFit/>
          </a:bodyPr>
          <a:lstStyle/>
          <a:p>
            <a:r>
              <a:rPr lang="ja-JP" altLang="en-US" sz="1400" b="1" u="sng" dirty="0"/>
              <a:t>平面図</a:t>
            </a:r>
            <a:endParaRPr kumimoji="1" lang="ja-JP" altLang="en-US" sz="1400" b="1" u="sng" dirty="0"/>
          </a:p>
        </p:txBody>
      </p:sp>
      <p:sp>
        <p:nvSpPr>
          <p:cNvPr id="35" name="テキスト ボックス 34">
            <a:extLst>
              <a:ext uri="{FF2B5EF4-FFF2-40B4-BE49-F238E27FC236}">
                <a16:creationId xmlns:a16="http://schemas.microsoft.com/office/drawing/2014/main" id="{D8988707-A4FA-4772-BECE-B2C57FCA9BC1}"/>
              </a:ext>
            </a:extLst>
          </p:cNvPr>
          <p:cNvSpPr txBox="1"/>
          <p:nvPr/>
        </p:nvSpPr>
        <p:spPr>
          <a:xfrm>
            <a:off x="81184" y="4519737"/>
            <a:ext cx="1110572" cy="307777"/>
          </a:xfrm>
          <a:prstGeom prst="rect">
            <a:avLst/>
          </a:prstGeom>
          <a:noFill/>
        </p:spPr>
        <p:txBody>
          <a:bodyPr wrap="square" rtlCol="0">
            <a:spAutoFit/>
          </a:bodyPr>
          <a:lstStyle/>
          <a:p>
            <a:r>
              <a:rPr lang="ja-JP" altLang="en-US" sz="1400" b="1" u="sng" dirty="0"/>
              <a:t>縦断面図</a:t>
            </a:r>
            <a:endParaRPr kumimoji="1" lang="ja-JP" altLang="en-US" sz="1400" b="1" u="sng" dirty="0"/>
          </a:p>
        </p:txBody>
      </p:sp>
      <p:sp>
        <p:nvSpPr>
          <p:cNvPr id="27" name="Text Box 9">
            <a:extLst>
              <a:ext uri="{FF2B5EF4-FFF2-40B4-BE49-F238E27FC236}">
                <a16:creationId xmlns:a16="http://schemas.microsoft.com/office/drawing/2014/main" id="{74AB9C35-1010-47E1-AC1F-24520CE0A7EB}"/>
              </a:ext>
            </a:extLst>
          </p:cNvPr>
          <p:cNvSpPr txBox="1">
            <a:spLocks noChangeArrowheads="1"/>
          </p:cNvSpPr>
          <p:nvPr/>
        </p:nvSpPr>
        <p:spPr bwMode="auto">
          <a:xfrm>
            <a:off x="81184" y="480483"/>
            <a:ext cx="8935815" cy="1077218"/>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扉体の供用期間中の嵩上げは、約</a:t>
            </a:r>
            <a:r>
              <a:rPr lang="en-US" altLang="ja-JP" sz="1600" dirty="0"/>
              <a:t>6</a:t>
            </a:r>
            <a:r>
              <a:rPr lang="ja-JP" altLang="en-US" sz="1600" dirty="0"/>
              <a:t>か月（</a:t>
            </a:r>
            <a:r>
              <a:rPr lang="en-US" altLang="ja-JP" sz="1600" dirty="0"/>
              <a:t>3</a:t>
            </a:r>
            <a:r>
              <a:rPr lang="ja-JP" altLang="en-US" sz="1600" dirty="0"/>
              <a:t>か月</a:t>
            </a:r>
            <a:r>
              <a:rPr lang="en-US" altLang="ja-JP" sz="1600" dirty="0"/>
              <a:t>×2</a:t>
            </a:r>
            <a:r>
              <a:rPr lang="ja-JP" altLang="en-US" sz="1600" dirty="0"/>
              <a:t>門）の工期及び約</a:t>
            </a:r>
            <a:r>
              <a:rPr lang="en-US" altLang="ja-JP" sz="1600" dirty="0"/>
              <a:t>10</a:t>
            </a:r>
            <a:r>
              <a:rPr lang="ja-JP" altLang="en-US" sz="1600" dirty="0"/>
              <a:t>億円の費用を要する。</a:t>
            </a:r>
            <a:endParaRPr lang="en-US" altLang="ja-JP" sz="1600" dirty="0"/>
          </a:p>
          <a:p>
            <a:pPr marL="224009" indent="-149339" defTabSz="390997">
              <a:spcBef>
                <a:spcPct val="0"/>
              </a:spcBef>
              <a:buFont typeface="Arial" panose="020B0604020202020204" pitchFamily="34" charset="0"/>
              <a:buChar char="•"/>
            </a:pPr>
            <a:r>
              <a:rPr lang="ja-JP" altLang="en-US" sz="1600" dirty="0"/>
              <a:t>工事期間中は津波に対するリスクへの対応は必要であるが、非出水期間内での工事が可能であるため、高潮への対応は不要である。</a:t>
            </a:r>
            <a:endParaRPr lang="en-US" altLang="ja-JP" sz="1600" dirty="0"/>
          </a:p>
          <a:p>
            <a:pPr marL="224009" indent="-149339" defTabSz="390997">
              <a:spcBef>
                <a:spcPct val="0"/>
              </a:spcBef>
              <a:buFont typeface="Arial" panose="020B0604020202020204" pitchFamily="34" charset="0"/>
              <a:buChar char="•"/>
            </a:pPr>
            <a:r>
              <a:rPr lang="ja-JP" altLang="en-US" sz="1600" dirty="0"/>
              <a:t>よって、扉体・戸当たりについては、詳細な検討を行い、先行型対策か順応型対策を決定する。</a:t>
            </a:r>
          </a:p>
        </p:txBody>
      </p:sp>
    </p:spTree>
    <p:extLst>
      <p:ext uri="{BB962C8B-B14F-4D97-AF65-F5344CB8AC3E}">
        <p14:creationId xmlns:p14="http://schemas.microsoft.com/office/powerpoint/2010/main" val="4081042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0" y="0"/>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２．気候変動の影響を考慮した設計（まとめ）</a:t>
            </a: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11</a:t>
            </a:fld>
            <a:endParaRPr kumimoji="1" lang="ja-JP" altLang="en-US" sz="1600" dirty="0">
              <a:solidFill>
                <a:schemeClr val="tx1"/>
              </a:solidFill>
            </a:endParaRPr>
          </a:p>
        </p:txBody>
      </p:sp>
      <p:sp>
        <p:nvSpPr>
          <p:cNvPr id="24" name="Text Box 9">
            <a:extLst>
              <a:ext uri="{FF2B5EF4-FFF2-40B4-BE49-F238E27FC236}">
                <a16:creationId xmlns:a16="http://schemas.microsoft.com/office/drawing/2014/main" id="{74AB9C35-1010-47E1-AC1F-24520CE0A7EB}"/>
              </a:ext>
            </a:extLst>
          </p:cNvPr>
          <p:cNvSpPr txBox="1">
            <a:spLocks noChangeArrowheads="1"/>
          </p:cNvSpPr>
          <p:nvPr/>
        </p:nvSpPr>
        <p:spPr bwMode="auto">
          <a:xfrm>
            <a:off x="81184" y="479752"/>
            <a:ext cx="8935815" cy="1077218"/>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基礎工、門柱、堰柱、床版は、供用途中の改修が困難であるため、「先行型対策」を基本とする。</a:t>
            </a:r>
            <a:endParaRPr lang="en-US" altLang="ja-JP" sz="1600" dirty="0"/>
          </a:p>
          <a:p>
            <a:pPr marL="224009" indent="-149339" defTabSz="390997">
              <a:spcBef>
                <a:spcPct val="0"/>
              </a:spcBef>
              <a:buFont typeface="Arial" panose="020B0604020202020204" pitchFamily="34" charset="0"/>
              <a:buChar char="•"/>
            </a:pPr>
            <a:r>
              <a:rPr lang="ja-JP" altLang="en-US" sz="1600" dirty="0"/>
              <a:t>扉体・戸当りは、供用途中であっても比較的安価に改修できる可能性があるため、詳細な検討を行い、 「先行型対策」 、「順応型対策」を決定する。</a:t>
            </a:r>
            <a:endParaRPr lang="en-US" altLang="ja-JP" sz="1600" dirty="0"/>
          </a:p>
          <a:p>
            <a:pPr marL="224009" indent="-149339" defTabSz="390997">
              <a:spcBef>
                <a:spcPct val="0"/>
              </a:spcBef>
              <a:buFont typeface="Arial" panose="020B0604020202020204" pitchFamily="34" charset="0"/>
              <a:buChar char="•"/>
            </a:pPr>
            <a:r>
              <a:rPr lang="ja-JP" altLang="en-US" sz="1600" dirty="0"/>
              <a:t>操作室などの機械・電気設備は、更新時での対応が可能であるため、「順応型対策」を基本とする。</a:t>
            </a:r>
            <a:endParaRPr lang="en-US" altLang="ja-JP" sz="1600" dirty="0"/>
          </a:p>
        </p:txBody>
      </p:sp>
      <p:graphicFrame>
        <p:nvGraphicFramePr>
          <p:cNvPr id="7" name="表 8">
            <a:extLst>
              <a:ext uri="{FF2B5EF4-FFF2-40B4-BE49-F238E27FC236}">
                <a16:creationId xmlns:a16="http://schemas.microsoft.com/office/drawing/2014/main" id="{85B12BCB-D14B-4117-952D-E91ABFA77302}"/>
              </a:ext>
            </a:extLst>
          </p:cNvPr>
          <p:cNvGraphicFramePr>
            <a:graphicFrameLocks noGrp="1"/>
          </p:cNvGraphicFramePr>
          <p:nvPr>
            <p:extLst>
              <p:ext uri="{D42A27DB-BD31-4B8C-83A1-F6EECF244321}">
                <p14:modId xmlns:p14="http://schemas.microsoft.com/office/powerpoint/2010/main" val="1043301276"/>
              </p:ext>
            </p:extLst>
          </p:nvPr>
        </p:nvGraphicFramePr>
        <p:xfrm>
          <a:off x="81184" y="1892648"/>
          <a:ext cx="8894239" cy="4419476"/>
        </p:xfrm>
        <a:graphic>
          <a:graphicData uri="http://schemas.openxmlformats.org/drawingml/2006/table">
            <a:tbl>
              <a:tblPr firstRow="1" bandRow="1">
                <a:tableStyleId>{5940675A-B579-460E-94D1-54222C63F5DA}</a:tableStyleId>
              </a:tblPr>
              <a:tblGrid>
                <a:gridCol w="409721">
                  <a:extLst>
                    <a:ext uri="{9D8B030D-6E8A-4147-A177-3AD203B41FA5}">
                      <a16:colId xmlns:a16="http://schemas.microsoft.com/office/drawing/2014/main" val="1917390380"/>
                    </a:ext>
                  </a:extLst>
                </a:gridCol>
                <a:gridCol w="554552">
                  <a:extLst>
                    <a:ext uri="{9D8B030D-6E8A-4147-A177-3AD203B41FA5}">
                      <a16:colId xmlns:a16="http://schemas.microsoft.com/office/drawing/2014/main" val="1327733012"/>
                    </a:ext>
                  </a:extLst>
                </a:gridCol>
                <a:gridCol w="999243">
                  <a:extLst>
                    <a:ext uri="{9D8B030D-6E8A-4147-A177-3AD203B41FA5}">
                      <a16:colId xmlns:a16="http://schemas.microsoft.com/office/drawing/2014/main" val="2124050504"/>
                    </a:ext>
                  </a:extLst>
                </a:gridCol>
                <a:gridCol w="1041400">
                  <a:extLst>
                    <a:ext uri="{9D8B030D-6E8A-4147-A177-3AD203B41FA5}">
                      <a16:colId xmlns:a16="http://schemas.microsoft.com/office/drawing/2014/main" val="2521761629"/>
                    </a:ext>
                  </a:extLst>
                </a:gridCol>
                <a:gridCol w="1155700">
                  <a:extLst>
                    <a:ext uri="{9D8B030D-6E8A-4147-A177-3AD203B41FA5}">
                      <a16:colId xmlns:a16="http://schemas.microsoft.com/office/drawing/2014/main" val="1972099023"/>
                    </a:ext>
                  </a:extLst>
                </a:gridCol>
                <a:gridCol w="1803400">
                  <a:extLst>
                    <a:ext uri="{9D8B030D-6E8A-4147-A177-3AD203B41FA5}">
                      <a16:colId xmlns:a16="http://schemas.microsoft.com/office/drawing/2014/main" val="3250350132"/>
                    </a:ext>
                  </a:extLst>
                </a:gridCol>
                <a:gridCol w="2930223">
                  <a:extLst>
                    <a:ext uri="{9D8B030D-6E8A-4147-A177-3AD203B41FA5}">
                      <a16:colId xmlns:a16="http://schemas.microsoft.com/office/drawing/2014/main" val="3645948835"/>
                    </a:ext>
                  </a:extLst>
                </a:gridCol>
              </a:tblGrid>
              <a:tr h="341185">
                <a:tc gridSpan="2">
                  <a:txBody>
                    <a:bodyPr/>
                    <a:lstStyle/>
                    <a:p>
                      <a:pPr algn="ctr"/>
                      <a:r>
                        <a:rPr kumimoji="1" lang="ja-JP" altLang="en-US" sz="1000" dirty="0"/>
                        <a:t>部位</a:t>
                      </a:r>
                    </a:p>
                  </a:txBody>
                  <a:tcPr anchor="ctr">
                    <a:solidFill>
                      <a:schemeClr val="accent1"/>
                    </a:solidFill>
                  </a:tcPr>
                </a:tc>
                <a:tc hMerge="1">
                  <a:txBody>
                    <a:bodyPr/>
                    <a:lstStyle/>
                    <a:p>
                      <a:endParaRPr kumimoji="1" lang="ja-JP" altLang="en-US"/>
                    </a:p>
                  </a:txBody>
                  <a:tcPr/>
                </a:tc>
                <a:tc>
                  <a:txBody>
                    <a:bodyPr/>
                    <a:lstStyle/>
                    <a:p>
                      <a:pPr algn="ctr"/>
                      <a:r>
                        <a:rPr kumimoji="1" lang="ja-JP" altLang="en-US" sz="1000" dirty="0"/>
                        <a:t>途中改修の</a:t>
                      </a:r>
                      <a:endParaRPr kumimoji="1" lang="en-US" altLang="ja-JP" sz="1000" dirty="0"/>
                    </a:p>
                    <a:p>
                      <a:pPr algn="ctr"/>
                      <a:r>
                        <a:rPr kumimoji="1" lang="ja-JP" altLang="en-US" sz="1000" dirty="0"/>
                        <a:t>工事期間</a:t>
                      </a:r>
                    </a:p>
                  </a:txBody>
                  <a:tcPr anchor="ctr">
                    <a:lnR w="12700"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1000" dirty="0"/>
                        <a:t>改修工事費</a:t>
                      </a:r>
                      <a:endParaRPr kumimoji="1" lang="en-US" altLang="ja-JP" sz="1000" dirty="0"/>
                    </a:p>
                    <a:p>
                      <a:pPr algn="ctr"/>
                      <a:r>
                        <a:rPr kumimoji="1" lang="ja-JP" altLang="en-US" sz="800" dirty="0"/>
                        <a:t>上段：</a:t>
                      </a:r>
                      <a:r>
                        <a:rPr kumimoji="1" lang="en-US" altLang="ja-JP" sz="800" dirty="0"/>
                        <a:t>2</a:t>
                      </a:r>
                      <a:r>
                        <a:rPr kumimoji="1" lang="ja-JP" altLang="en-US" sz="800" dirty="0"/>
                        <a:t>度上昇</a:t>
                      </a:r>
                      <a:endParaRPr kumimoji="1" lang="en-US" altLang="ja-JP" sz="800" dirty="0"/>
                    </a:p>
                    <a:p>
                      <a:pPr algn="ctr"/>
                      <a:r>
                        <a:rPr kumimoji="1" lang="ja-JP" altLang="en-US" sz="800" dirty="0"/>
                        <a:t>下段：</a:t>
                      </a:r>
                      <a:r>
                        <a:rPr kumimoji="1" lang="en-US" altLang="ja-JP" sz="800" dirty="0"/>
                        <a:t>4</a:t>
                      </a:r>
                      <a:r>
                        <a:rPr kumimoji="1" lang="ja-JP" altLang="en-US" sz="800" dirty="0"/>
                        <a:t>度上昇</a:t>
                      </a:r>
                    </a:p>
                  </a:txBody>
                  <a:tcPr anchor="ctr">
                    <a:lnL w="12700" cap="flat" cmpd="sng" algn="ctr">
                      <a:solidFill>
                        <a:schemeClr val="tx1"/>
                      </a:solidFill>
                      <a:prstDash val="solid"/>
                      <a:round/>
                      <a:headEnd type="none" w="med" len="med"/>
                      <a:tailEnd type="none" w="med" len="med"/>
                    </a:lnL>
                    <a:solidFill>
                      <a:schemeClr val="accent1"/>
                    </a:solidFill>
                  </a:tcPr>
                </a:tc>
                <a:tc>
                  <a:txBody>
                    <a:bodyPr/>
                    <a:lstStyle/>
                    <a:p>
                      <a:pPr algn="ctr"/>
                      <a:r>
                        <a:rPr kumimoji="1" lang="ja-JP" altLang="en-US" sz="1000" dirty="0"/>
                        <a:t>耐用年数</a:t>
                      </a:r>
                    </a:p>
                  </a:txBody>
                  <a:tcPr anchor="ctr">
                    <a:solidFill>
                      <a:schemeClr val="accent1"/>
                    </a:solidFill>
                  </a:tcPr>
                </a:tc>
                <a:tc>
                  <a:txBody>
                    <a:bodyPr/>
                    <a:lstStyle/>
                    <a:p>
                      <a:pPr algn="ctr"/>
                      <a:r>
                        <a:rPr kumimoji="1" lang="ja-JP" altLang="en-US" sz="1000" dirty="0"/>
                        <a:t>工事中の影響</a:t>
                      </a:r>
                    </a:p>
                  </a:txBody>
                  <a:tcPr anchor="ctr">
                    <a:solidFill>
                      <a:schemeClr val="accent1"/>
                    </a:solidFill>
                  </a:tcPr>
                </a:tc>
                <a:tc>
                  <a:txBody>
                    <a:bodyPr/>
                    <a:lstStyle/>
                    <a:p>
                      <a:pPr algn="ctr"/>
                      <a:r>
                        <a:rPr kumimoji="1" lang="ja-JP" altLang="en-US" sz="1000" dirty="0"/>
                        <a:t>対策型</a:t>
                      </a:r>
                    </a:p>
                  </a:txBody>
                  <a:tcPr anchor="ctr">
                    <a:solidFill>
                      <a:schemeClr val="accent1"/>
                    </a:solidFill>
                  </a:tcPr>
                </a:tc>
                <a:extLst>
                  <a:ext uri="{0D108BD9-81ED-4DB2-BD59-A6C34878D82A}">
                    <a16:rowId xmlns:a16="http://schemas.microsoft.com/office/drawing/2014/main" val="3755304302"/>
                  </a:ext>
                </a:extLst>
              </a:tr>
              <a:tr h="472409">
                <a:tc gridSpan="2">
                  <a:txBody>
                    <a:bodyPr/>
                    <a:lstStyle/>
                    <a:p>
                      <a:pPr algn="ctr"/>
                      <a:r>
                        <a:rPr kumimoji="1" lang="ja-JP" altLang="en-US" sz="1000" dirty="0"/>
                        <a:t>基礎工</a:t>
                      </a:r>
                      <a:endParaRPr kumimoji="1" lang="en-US" altLang="ja-JP" sz="1000" dirty="0"/>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約</a:t>
                      </a:r>
                      <a:r>
                        <a:rPr kumimoji="1" lang="en-US" altLang="ja-JP" sz="1000" dirty="0"/>
                        <a:t>2</a:t>
                      </a:r>
                      <a:r>
                        <a:rPr kumimoji="1" lang="ja-JP" altLang="en-US" sz="1000" dirty="0"/>
                        <a:t>年</a:t>
                      </a:r>
                      <a:endParaRPr kumimoji="1" lang="en-US" altLang="ja-JP" sz="1000" dirty="0"/>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約</a:t>
                      </a:r>
                      <a:r>
                        <a:rPr kumimoji="1" lang="en-US" altLang="ja-JP" sz="1000" dirty="0"/>
                        <a:t>26</a:t>
                      </a:r>
                      <a:r>
                        <a:rPr kumimoji="1" lang="ja-JP" altLang="en-US" sz="1000" dirty="0"/>
                        <a:t>億円</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約</a:t>
                      </a:r>
                      <a:r>
                        <a:rPr kumimoji="1" lang="en-US" altLang="ja-JP" sz="1000" dirty="0"/>
                        <a:t>26</a:t>
                      </a:r>
                      <a:r>
                        <a:rPr kumimoji="1" lang="ja-JP" altLang="en-US" sz="1000" dirty="0"/>
                        <a:t>億円</a:t>
                      </a:r>
                      <a:endParaRPr kumimoji="1" lang="en-US" altLang="ja-JP" sz="1000" dirty="0"/>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供用期間と同様</a:t>
                      </a:r>
                      <a:endParaRPr kumimoji="1" lang="en-US" altLang="ja-JP" sz="1000" dirty="0"/>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a:t>長期間の高潮・津波に対するリスクや舟運への悪影響</a:t>
                      </a:r>
                    </a:p>
                  </a:txBody>
                  <a:tcPr/>
                </a:tc>
                <a:tc>
                  <a:txBody>
                    <a:bodyPr/>
                    <a:lstStyle/>
                    <a:p>
                      <a:r>
                        <a:rPr kumimoji="1" lang="ja-JP" altLang="en-US" sz="1000" dirty="0"/>
                        <a:t>途中改修の実現性は困難であるため「</a:t>
                      </a:r>
                      <a:r>
                        <a:rPr kumimoji="1" lang="ja-JP" altLang="en-US" sz="1000" dirty="0">
                          <a:solidFill>
                            <a:srgbClr val="00B050"/>
                          </a:solidFill>
                        </a:rPr>
                        <a:t>先行型対策</a:t>
                      </a:r>
                      <a:r>
                        <a:rPr kumimoji="1" lang="ja-JP" altLang="en-US" sz="1000" dirty="0"/>
                        <a:t>」</a:t>
                      </a:r>
                    </a:p>
                  </a:txBody>
                  <a:tcPr/>
                </a:tc>
                <a:extLst>
                  <a:ext uri="{0D108BD9-81ED-4DB2-BD59-A6C34878D82A}">
                    <a16:rowId xmlns:a16="http://schemas.microsoft.com/office/drawing/2014/main" val="2399780301"/>
                  </a:ext>
                </a:extLst>
              </a:tr>
              <a:tr h="47240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t>門　柱</a:t>
                      </a: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約</a:t>
                      </a:r>
                      <a:r>
                        <a:rPr kumimoji="1" lang="en-US" altLang="ja-JP" sz="1000" dirty="0"/>
                        <a:t>2</a:t>
                      </a:r>
                      <a:r>
                        <a:rPr kumimoji="1" lang="ja-JP" altLang="en-US" sz="1000" dirty="0"/>
                        <a:t>年</a:t>
                      </a:r>
                      <a:endParaRPr kumimoji="1" lang="en-US" altLang="ja-JP" sz="10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約</a:t>
                      </a:r>
                      <a:r>
                        <a:rPr kumimoji="1" lang="en-US" altLang="ja-JP" sz="1000" dirty="0"/>
                        <a:t>22</a:t>
                      </a:r>
                      <a:r>
                        <a:rPr kumimoji="1" lang="ja-JP" altLang="en-US" sz="1000" dirty="0"/>
                        <a:t>億円</a:t>
                      </a:r>
                      <a:endParaRPr kumimoji="1" lang="en-US" altLang="ja-JP" sz="1000" dirty="0"/>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約</a:t>
                      </a:r>
                      <a:r>
                        <a:rPr kumimoji="1" lang="en-US" altLang="ja-JP" sz="1000" dirty="0"/>
                        <a:t>22</a:t>
                      </a:r>
                      <a:r>
                        <a:rPr kumimoji="1" lang="ja-JP" altLang="en-US" sz="1000" dirty="0"/>
                        <a:t>億円</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供用期間と同様</a:t>
                      </a:r>
                      <a:endParaRPr kumimoji="1" lang="en-US" altLang="ja-JP" sz="1000" dirty="0"/>
                    </a:p>
                  </a:txBody>
                  <a:tcPr anchor="ctr">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a:t>長期間の高潮・津波に対するリスクや舟運への悪影響</a:t>
                      </a:r>
                    </a:p>
                  </a:txBody>
                  <a:tcPr>
                    <a:lnB w="12700" cap="flat" cmpd="sng" algn="ctr">
                      <a:solidFill>
                        <a:schemeClr val="tx1"/>
                      </a:solidFill>
                      <a:prstDash val="solid"/>
                      <a:round/>
                      <a:headEnd type="none" w="med" len="med"/>
                      <a:tailEnd type="none" w="med" len="med"/>
                    </a:lnB>
                  </a:tcPr>
                </a:tc>
                <a:tc>
                  <a:txBody>
                    <a:bodyPr/>
                    <a:lstStyle/>
                    <a:p>
                      <a:r>
                        <a:rPr kumimoji="1" lang="ja-JP" altLang="en-US" sz="1000" dirty="0"/>
                        <a:t>途中改修の実現性は困難であるため「</a:t>
                      </a:r>
                      <a:r>
                        <a:rPr kumimoji="1" lang="ja-JP" altLang="en-US" sz="1000" dirty="0">
                          <a:solidFill>
                            <a:srgbClr val="00B050"/>
                          </a:solidFill>
                        </a:rPr>
                        <a:t>先行型対策</a:t>
                      </a:r>
                      <a:r>
                        <a:rPr kumimoji="1" lang="ja-JP" altLang="en-US" sz="1000" dirty="0"/>
                        <a: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4790633"/>
                  </a:ext>
                </a:extLst>
              </a:tr>
              <a:tr h="47240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t>堰　柱</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約</a:t>
                      </a:r>
                      <a:r>
                        <a:rPr kumimoji="1" lang="en-US" altLang="ja-JP" sz="1000" dirty="0"/>
                        <a:t>2</a:t>
                      </a:r>
                      <a:r>
                        <a:rPr kumimoji="1" lang="ja-JP" altLang="en-US" sz="1000" dirty="0"/>
                        <a:t>年</a:t>
                      </a:r>
                      <a:endParaRPr kumimoji="1" lang="en-US" altLang="ja-JP" sz="10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約</a:t>
                      </a:r>
                      <a:r>
                        <a:rPr kumimoji="1" lang="en-US" altLang="ja-JP" sz="1000" dirty="0"/>
                        <a:t>22</a:t>
                      </a:r>
                      <a:r>
                        <a:rPr kumimoji="1" lang="ja-JP" altLang="en-US" sz="1000" dirty="0"/>
                        <a:t>億円</a:t>
                      </a:r>
                      <a:endParaRPr kumimoji="1" lang="en-US" altLang="ja-JP" sz="1000" dirty="0"/>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約</a:t>
                      </a:r>
                      <a:r>
                        <a:rPr kumimoji="1" lang="en-US" altLang="ja-JP" sz="1000" dirty="0"/>
                        <a:t>22</a:t>
                      </a:r>
                      <a:r>
                        <a:rPr kumimoji="1" lang="ja-JP" altLang="en-US" sz="1000" dirty="0"/>
                        <a:t>億円</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供用期間と同様</a:t>
                      </a:r>
                      <a:endParaRPr kumimoji="1" lang="en-US" altLang="ja-JP" sz="10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a:t>長期間の高潮・津波に対するリスクや舟運への悪影響</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t>途中改修の実現性は困難であるため「</a:t>
                      </a:r>
                      <a:r>
                        <a:rPr kumimoji="1" lang="ja-JP" altLang="en-US" sz="1000" dirty="0">
                          <a:solidFill>
                            <a:srgbClr val="00B050"/>
                          </a:solidFill>
                        </a:rPr>
                        <a:t>先行型対策</a:t>
                      </a:r>
                      <a:r>
                        <a:rPr kumimoji="1" lang="ja-JP" altLang="en-US" sz="1000" dirty="0"/>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1994765"/>
                  </a:ext>
                </a:extLst>
              </a:tr>
              <a:tr h="47240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t>床　版</a:t>
                      </a:r>
                    </a:p>
                  </a:txBody>
                  <a:tcPr anchor="ct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約</a:t>
                      </a:r>
                      <a:r>
                        <a:rPr kumimoji="1" lang="en-US" altLang="ja-JP" sz="1000" dirty="0"/>
                        <a:t>2</a:t>
                      </a:r>
                      <a:r>
                        <a:rPr kumimoji="1" lang="ja-JP" altLang="en-US" sz="1000" dirty="0"/>
                        <a:t>年</a:t>
                      </a:r>
                      <a:endParaRPr kumimoji="1" lang="en-US" altLang="ja-JP" sz="10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約</a:t>
                      </a:r>
                      <a:r>
                        <a:rPr kumimoji="1" lang="en-US" altLang="ja-JP" sz="1000" dirty="0"/>
                        <a:t>26</a:t>
                      </a:r>
                      <a:r>
                        <a:rPr kumimoji="1" lang="ja-JP" altLang="en-US" sz="1000" dirty="0"/>
                        <a:t>億円</a:t>
                      </a:r>
                      <a:endParaRPr kumimoji="1" lang="en-US" altLang="ja-JP" sz="1000" dirty="0"/>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約</a:t>
                      </a:r>
                      <a:r>
                        <a:rPr kumimoji="1" lang="en-US" altLang="ja-JP" sz="1000" dirty="0"/>
                        <a:t>26</a:t>
                      </a:r>
                      <a:r>
                        <a:rPr kumimoji="1" lang="ja-JP" altLang="en-US" sz="1000" dirty="0"/>
                        <a:t>億円</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供用期間と同様</a:t>
                      </a:r>
                      <a:endParaRPr kumimoji="1" lang="en-US" altLang="ja-JP" sz="1000" dirty="0"/>
                    </a:p>
                  </a:txBody>
                  <a:tcPr anchor="ctr">
                    <a:lnT w="12700" cap="flat" cmpd="sng" algn="ctr">
                      <a:solidFill>
                        <a:schemeClr val="tx1"/>
                      </a:solidFill>
                      <a:prstDash val="solid"/>
                      <a:round/>
                      <a:headEnd type="none" w="med" len="med"/>
                      <a:tailEnd type="none" w="med" len="med"/>
                    </a:lnT>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a:t>長期間の高潮・津波に対するリスクや舟運への悪影響</a:t>
                      </a:r>
                    </a:p>
                  </a:txBody>
                  <a:tcPr>
                    <a:lnT w="12700" cap="flat" cmpd="sng" algn="ctr">
                      <a:solidFill>
                        <a:schemeClr val="tx1"/>
                      </a:solidFill>
                      <a:prstDash val="solid"/>
                      <a:round/>
                      <a:headEnd type="none" w="med" len="med"/>
                      <a:tailEnd type="none" w="med" len="med"/>
                    </a:lnT>
                  </a:tcPr>
                </a:tc>
                <a:tc>
                  <a:txBody>
                    <a:bodyPr/>
                    <a:lstStyle/>
                    <a:p>
                      <a:r>
                        <a:rPr kumimoji="1" lang="ja-JP" altLang="en-US" sz="1000" dirty="0"/>
                        <a:t>途中改修の実現性は困難であるため「</a:t>
                      </a:r>
                      <a:r>
                        <a:rPr kumimoji="1" lang="ja-JP" altLang="en-US" sz="1000" dirty="0">
                          <a:solidFill>
                            <a:srgbClr val="00B050"/>
                          </a:solidFill>
                        </a:rPr>
                        <a:t>先行型対策</a:t>
                      </a:r>
                      <a:r>
                        <a:rPr kumimoji="1" lang="ja-JP" altLang="en-US" sz="1000" dirty="0"/>
                        <a:t>」</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05783762"/>
                  </a:ext>
                </a:extLst>
              </a:tr>
              <a:tr h="472409">
                <a:tc gridSpan="2">
                  <a:txBody>
                    <a:bodyPr/>
                    <a:lstStyle/>
                    <a:p>
                      <a:pPr algn="ctr"/>
                      <a:r>
                        <a:rPr kumimoji="1" lang="ja-JP" altLang="en-US" sz="1000" dirty="0"/>
                        <a:t>扉体・戸当り</a:t>
                      </a: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indent="0" algn="ctr">
                        <a:buFont typeface="Arial" panose="020B0604020202020204" pitchFamily="34" charset="0"/>
                        <a:buNone/>
                      </a:pPr>
                      <a:r>
                        <a:rPr kumimoji="1" lang="ja-JP" altLang="en-US" sz="1000" kern="1200" dirty="0">
                          <a:solidFill>
                            <a:schemeClr val="tx1"/>
                          </a:solidFill>
                          <a:latin typeface="+mn-lt"/>
                          <a:ea typeface="+mn-ea"/>
                          <a:cs typeface="+mn-cs"/>
                        </a:rPr>
                        <a:t>約</a:t>
                      </a:r>
                      <a:r>
                        <a:rPr kumimoji="1" lang="en-US" altLang="ja-JP" sz="1000" kern="1200" dirty="0">
                          <a:solidFill>
                            <a:schemeClr val="tx1"/>
                          </a:solidFill>
                          <a:latin typeface="+mn-lt"/>
                          <a:ea typeface="+mn-ea"/>
                          <a:cs typeface="+mn-cs"/>
                        </a:rPr>
                        <a:t>6</a:t>
                      </a:r>
                      <a:r>
                        <a:rPr kumimoji="1" lang="ja-JP" altLang="en-US" sz="1000" kern="1200" dirty="0">
                          <a:solidFill>
                            <a:schemeClr val="tx1"/>
                          </a:solidFill>
                          <a:latin typeface="+mn-lt"/>
                          <a:ea typeface="+mn-ea"/>
                          <a:cs typeface="+mn-cs"/>
                        </a:rPr>
                        <a:t>ヶ月</a:t>
                      </a:r>
                      <a:endParaRPr kumimoji="1" lang="en-US" altLang="ja-JP" sz="1000" kern="1200" dirty="0">
                        <a:solidFill>
                          <a:schemeClr val="tx1"/>
                        </a:solidFill>
                        <a:latin typeface="+mn-lt"/>
                        <a:ea typeface="+mn-ea"/>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kumimoji="1" lang="ja-JP" altLang="en-US" sz="1000" kern="1200" dirty="0">
                          <a:solidFill>
                            <a:schemeClr val="tx1"/>
                          </a:solidFill>
                          <a:latin typeface="+mn-lt"/>
                          <a:ea typeface="+mn-ea"/>
                          <a:cs typeface="+mn-cs"/>
                        </a:rPr>
                        <a:t>約</a:t>
                      </a:r>
                      <a:r>
                        <a:rPr kumimoji="1" lang="en-US" altLang="ja-JP" sz="1000" kern="1200" dirty="0">
                          <a:solidFill>
                            <a:schemeClr val="tx1"/>
                          </a:solidFill>
                          <a:latin typeface="+mn-lt"/>
                          <a:ea typeface="+mn-ea"/>
                          <a:cs typeface="+mn-cs"/>
                        </a:rPr>
                        <a:t>10</a:t>
                      </a:r>
                      <a:r>
                        <a:rPr kumimoji="1" lang="ja-JP" altLang="en-US" sz="1000" kern="1200" dirty="0">
                          <a:solidFill>
                            <a:schemeClr val="tx1"/>
                          </a:solidFill>
                          <a:latin typeface="+mn-lt"/>
                          <a:ea typeface="+mn-ea"/>
                          <a:cs typeface="+mn-cs"/>
                        </a:rPr>
                        <a:t>億円</a:t>
                      </a:r>
                      <a:endParaRPr kumimoji="1" lang="en-US" altLang="ja-JP" sz="1000" kern="1200" dirty="0">
                        <a:solidFill>
                          <a:schemeClr val="tx1"/>
                        </a:solidFill>
                        <a:latin typeface="+mn-lt"/>
                        <a:ea typeface="+mn-ea"/>
                        <a:cs typeface="+mn-cs"/>
                      </a:endParaRPr>
                    </a:p>
                    <a:p>
                      <a:pPr marL="0" indent="0" algn="ctr">
                        <a:buFont typeface="Arial" panose="020B0604020202020204" pitchFamily="34" charset="0"/>
                        <a:buNone/>
                      </a:pPr>
                      <a:r>
                        <a:rPr kumimoji="1" lang="ja-JP" altLang="en-US" sz="1000" kern="1200" dirty="0">
                          <a:solidFill>
                            <a:schemeClr val="tx1"/>
                          </a:solidFill>
                          <a:latin typeface="+mn-lt"/>
                          <a:ea typeface="+mn-ea"/>
                          <a:cs typeface="+mn-cs"/>
                        </a:rPr>
                        <a:t>約</a:t>
                      </a:r>
                      <a:r>
                        <a:rPr kumimoji="1" lang="en-US" altLang="ja-JP" sz="1000" kern="1200" dirty="0">
                          <a:solidFill>
                            <a:schemeClr val="tx1"/>
                          </a:solidFill>
                          <a:latin typeface="+mn-lt"/>
                          <a:ea typeface="+mn-ea"/>
                          <a:cs typeface="+mn-cs"/>
                        </a:rPr>
                        <a:t>11</a:t>
                      </a:r>
                      <a:r>
                        <a:rPr kumimoji="1" lang="ja-JP" altLang="en-US" sz="1000" kern="1200" dirty="0">
                          <a:solidFill>
                            <a:schemeClr val="tx1"/>
                          </a:solidFill>
                          <a:latin typeface="+mn-lt"/>
                          <a:ea typeface="+mn-ea"/>
                          <a:cs typeface="+mn-cs"/>
                        </a:rPr>
                        <a:t>億円</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dirty="0"/>
                        <a:t>80</a:t>
                      </a:r>
                      <a:r>
                        <a:rPr kumimoji="1" lang="ja-JP" altLang="en-US" sz="1000" dirty="0"/>
                        <a:t>年</a:t>
                      </a:r>
                      <a:endParaRPr kumimoji="1" lang="en-US" altLang="ja-JP" sz="1000" dirty="0"/>
                    </a:p>
                  </a:txBody>
                  <a:tcPr anchor="ctr">
                    <a:lnB w="12700" cap="flat" cmpd="sng" algn="ctr">
                      <a:solidFill>
                        <a:schemeClr val="tx1"/>
                      </a:solidFill>
                      <a:prstDash val="solid"/>
                      <a:round/>
                      <a:headEnd type="none" w="med" len="med"/>
                      <a:tailEnd type="none" w="med" len="med"/>
                    </a:lnB>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a:t>津波に対するリスクへの対応は必要であるが、非出水</a:t>
                      </a:r>
                      <a:endParaRPr kumimoji="1" lang="en-US" altLang="ja-JP" sz="1000" dirty="0"/>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期間内での工事が可能</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000" dirty="0"/>
                    </a:p>
                  </a:txBody>
                  <a:tcPr anchor="ct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工事期間が短く、改修工事費も比較的安価であるため、詳細な検討により、「</a:t>
                      </a:r>
                      <a:r>
                        <a:rPr kumimoji="1" lang="ja-JP" altLang="en-US" sz="1000" dirty="0">
                          <a:solidFill>
                            <a:srgbClr val="00B050"/>
                          </a:solidFill>
                        </a:rPr>
                        <a:t>先行型対策</a:t>
                      </a:r>
                      <a:r>
                        <a:rPr kumimoji="1" lang="ja-JP" altLang="en-US" sz="1000" dirty="0"/>
                        <a:t>」か「</a:t>
                      </a:r>
                      <a:r>
                        <a:rPr kumimoji="1" lang="ja-JP" altLang="en-US" sz="1000" dirty="0">
                          <a:solidFill>
                            <a:srgbClr val="0000FF"/>
                          </a:solidFill>
                        </a:rPr>
                        <a:t>順応型対策</a:t>
                      </a:r>
                      <a:r>
                        <a:rPr kumimoji="1" lang="ja-JP" altLang="en-US" sz="1000" dirty="0"/>
                        <a:t>」を決定する。</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6758033"/>
                  </a:ext>
                </a:extLst>
              </a:tr>
              <a:tr h="341185">
                <a:tc gridSpan="2">
                  <a:txBody>
                    <a:bodyPr/>
                    <a:lstStyle/>
                    <a:p>
                      <a:pPr algn="ctr"/>
                      <a:r>
                        <a:rPr kumimoji="1" lang="ja-JP" altLang="en-US" sz="1000" dirty="0"/>
                        <a:t>取付護岸</a:t>
                      </a:r>
                    </a:p>
                  </a:txBody>
                  <a:tcPr anchor="ct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marL="0" indent="0" algn="ctr">
                        <a:buFont typeface="Arial" panose="020B0604020202020204" pitchFamily="34" charset="0"/>
                        <a:buNone/>
                      </a:pPr>
                      <a:r>
                        <a:rPr kumimoji="1" lang="ja-JP" altLang="en-US" sz="1000" kern="1200" dirty="0">
                          <a:solidFill>
                            <a:schemeClr val="tx1"/>
                          </a:solidFill>
                          <a:latin typeface="+mn-lt"/>
                          <a:ea typeface="+mn-ea"/>
                          <a:cs typeface="+mn-cs"/>
                        </a:rPr>
                        <a:t>約</a:t>
                      </a:r>
                      <a:r>
                        <a:rPr kumimoji="1" lang="en-US" altLang="ja-JP" sz="1000" kern="1200" dirty="0">
                          <a:solidFill>
                            <a:schemeClr val="tx1"/>
                          </a:solidFill>
                          <a:latin typeface="+mn-lt"/>
                          <a:ea typeface="+mn-ea"/>
                          <a:cs typeface="+mn-cs"/>
                        </a:rPr>
                        <a:t>2</a:t>
                      </a:r>
                      <a:r>
                        <a:rPr kumimoji="1" lang="ja-JP" altLang="en-US" sz="1000" kern="1200" dirty="0">
                          <a:solidFill>
                            <a:schemeClr val="tx1"/>
                          </a:solidFill>
                          <a:latin typeface="+mn-lt"/>
                          <a:ea typeface="+mn-ea"/>
                          <a:cs typeface="+mn-cs"/>
                        </a:rPr>
                        <a:t>ヶ月</a:t>
                      </a:r>
                      <a:endParaRPr kumimoji="1" lang="en-US" altLang="ja-JP" sz="1000" kern="1200" dirty="0">
                        <a:solidFill>
                          <a:schemeClr val="tx1"/>
                        </a:solidFill>
                        <a:latin typeface="+mn-lt"/>
                        <a:ea typeface="+mn-ea"/>
                        <a:cs typeface="+mn-cs"/>
                      </a:endParaRPr>
                    </a:p>
                    <a:p>
                      <a:pPr marL="0" indent="0" algn="ctr">
                        <a:buFont typeface="Arial" panose="020B0604020202020204" pitchFamily="34" charset="0"/>
                        <a:buNone/>
                      </a:pPr>
                      <a:endParaRPr kumimoji="1" lang="ja-JP" altLang="en-US" sz="1000" kern="1200" dirty="0">
                        <a:solidFill>
                          <a:schemeClr val="tx1"/>
                        </a:solidFill>
                        <a:latin typeface="+mn-lt"/>
                        <a:ea typeface="+mn-ea"/>
                        <a:cs typeface="+mn-cs"/>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kern="1200" dirty="0">
                          <a:solidFill>
                            <a:schemeClr val="tx1"/>
                          </a:solidFill>
                          <a:latin typeface="+mn-lt"/>
                          <a:ea typeface="+mn-ea"/>
                          <a:cs typeface="+mn-cs"/>
                        </a:rPr>
                        <a:t>約</a:t>
                      </a:r>
                      <a:r>
                        <a:rPr kumimoji="1" lang="en-US" altLang="ja-JP" sz="1000" kern="1200" dirty="0">
                          <a:solidFill>
                            <a:schemeClr val="tx1"/>
                          </a:solidFill>
                          <a:latin typeface="+mn-lt"/>
                          <a:ea typeface="+mn-ea"/>
                          <a:cs typeface="+mn-cs"/>
                        </a:rPr>
                        <a:t>0.2</a:t>
                      </a:r>
                      <a:r>
                        <a:rPr kumimoji="1" lang="ja-JP" altLang="en-US" sz="1000" kern="1200" dirty="0">
                          <a:solidFill>
                            <a:schemeClr val="tx1"/>
                          </a:solidFill>
                          <a:latin typeface="+mn-lt"/>
                          <a:ea typeface="+mn-ea"/>
                          <a:cs typeface="+mn-cs"/>
                        </a:rPr>
                        <a:t>億円</a:t>
                      </a:r>
                      <a:endParaRPr kumimoji="1" lang="en-US" altLang="ja-JP" sz="1000"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kern="1200" dirty="0">
                          <a:solidFill>
                            <a:schemeClr val="tx1"/>
                          </a:solidFill>
                          <a:latin typeface="+mn-lt"/>
                          <a:ea typeface="+mn-ea"/>
                          <a:cs typeface="+mn-cs"/>
                        </a:rPr>
                        <a:t>約</a:t>
                      </a:r>
                      <a:r>
                        <a:rPr kumimoji="1" lang="en-US" altLang="ja-JP" sz="1000" kern="1200" dirty="0">
                          <a:solidFill>
                            <a:schemeClr val="tx1"/>
                          </a:solidFill>
                          <a:latin typeface="+mn-lt"/>
                          <a:ea typeface="+mn-ea"/>
                          <a:cs typeface="+mn-cs"/>
                        </a:rPr>
                        <a:t>0.2</a:t>
                      </a:r>
                      <a:r>
                        <a:rPr kumimoji="1" lang="ja-JP" altLang="en-US" sz="1000" kern="1200" dirty="0">
                          <a:solidFill>
                            <a:schemeClr val="tx1"/>
                          </a:solidFill>
                          <a:latin typeface="+mn-lt"/>
                          <a:ea typeface="+mn-ea"/>
                          <a:cs typeface="+mn-cs"/>
                        </a:rPr>
                        <a:t>億円</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供用期間と同様</a:t>
                      </a:r>
                      <a:endParaRPr kumimoji="1" lang="en-US" altLang="ja-JP" sz="1000" dirty="0"/>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a:t>
                      </a:r>
                      <a:endParaRPr kumimoji="1" lang="en-US" altLang="ja-JP" sz="1000" dirty="0"/>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比較的容易に改修が可能でかつ安価であるため、「</a:t>
                      </a:r>
                      <a:r>
                        <a:rPr kumimoji="1" lang="ja-JP" altLang="en-US" sz="1000" dirty="0">
                          <a:solidFill>
                            <a:srgbClr val="0000FF"/>
                          </a:solidFill>
                        </a:rPr>
                        <a:t>順応型対策</a:t>
                      </a:r>
                      <a:r>
                        <a:rPr kumimoji="1" lang="ja-JP" altLang="en-US" sz="1000" dirty="0"/>
                        <a:t>」とする。</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54713243"/>
                  </a:ext>
                </a:extLst>
              </a:tr>
              <a:tr h="174467">
                <a:tc rowSpan="2">
                  <a:txBody>
                    <a:bodyPr/>
                    <a:lstStyle/>
                    <a:p>
                      <a:pPr algn="ctr"/>
                      <a:r>
                        <a:rPr kumimoji="1" lang="ja-JP" altLang="en-US" sz="1000" dirty="0"/>
                        <a:t>操作室</a:t>
                      </a:r>
                    </a:p>
                  </a:txBody>
                  <a:tcPr anchor="ctr">
                    <a:lnR w="12700" cap="flat" cmpd="sng" algn="ctr">
                      <a:solidFill>
                        <a:schemeClr val="tx1"/>
                      </a:solidFill>
                      <a:prstDash val="solid"/>
                      <a:round/>
                      <a:headEnd type="none" w="med" len="med"/>
                      <a:tailEnd type="none" w="med" len="med"/>
                    </a:lnR>
                  </a:tcPr>
                </a:tc>
                <a:tc>
                  <a:txBody>
                    <a:bodyPr/>
                    <a:lstStyle/>
                    <a:p>
                      <a:pPr algn="ctr"/>
                      <a:r>
                        <a:rPr kumimoji="1" lang="ja-JP" altLang="en-US" sz="1000" dirty="0"/>
                        <a:t>巻上機</a:t>
                      </a:r>
                    </a:p>
                  </a:txBody>
                  <a:tcPr anchor="ctr">
                    <a:lnL w="12700" cap="flat" cmpd="sng" algn="ctr">
                      <a:solidFill>
                        <a:schemeClr val="tx1"/>
                      </a:solidFill>
                      <a:prstDash val="solid"/>
                      <a:round/>
                      <a:headEnd type="none" w="med" len="med"/>
                      <a:tailEnd type="none" w="med" len="med"/>
                    </a:lnL>
                  </a:tcPr>
                </a:tc>
                <a:tc>
                  <a:txBody>
                    <a:bodyPr/>
                    <a:lstStyle/>
                    <a:p>
                      <a:pPr marL="0" indent="0" algn="ctr">
                        <a:buFont typeface="Arial" panose="020B0604020202020204" pitchFamily="34" charset="0"/>
                        <a:buNone/>
                      </a:pPr>
                      <a:r>
                        <a:rPr kumimoji="1" lang="ja-JP" altLang="en-US" sz="1000" kern="1200" dirty="0">
                          <a:solidFill>
                            <a:schemeClr val="tx1"/>
                          </a:solidFill>
                          <a:latin typeface="+mn-lt"/>
                          <a:ea typeface="+mn-ea"/>
                          <a:cs typeface="+mn-cs"/>
                        </a:rPr>
                        <a:t>約</a:t>
                      </a:r>
                      <a:r>
                        <a:rPr kumimoji="1" lang="en-US" altLang="ja-JP" sz="1000" kern="1200" dirty="0">
                          <a:solidFill>
                            <a:schemeClr val="tx1"/>
                          </a:solidFill>
                          <a:latin typeface="+mn-lt"/>
                          <a:ea typeface="+mn-ea"/>
                          <a:cs typeface="+mn-cs"/>
                        </a:rPr>
                        <a:t>7</a:t>
                      </a:r>
                      <a:r>
                        <a:rPr kumimoji="1" lang="ja-JP" altLang="en-US" sz="1000" kern="1200" dirty="0">
                          <a:solidFill>
                            <a:schemeClr val="tx1"/>
                          </a:solidFill>
                          <a:latin typeface="+mn-lt"/>
                          <a:ea typeface="+mn-ea"/>
                          <a:cs typeface="+mn-cs"/>
                        </a:rPr>
                        <a:t>ヶ月</a:t>
                      </a:r>
                      <a:endParaRPr kumimoji="1" lang="en-US" altLang="ja-JP" sz="1000" kern="1200" dirty="0">
                        <a:solidFill>
                          <a:schemeClr val="tx1"/>
                        </a:solidFill>
                        <a:latin typeface="+mn-lt"/>
                        <a:ea typeface="+mn-ea"/>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約</a:t>
                      </a:r>
                      <a:r>
                        <a:rPr kumimoji="1" lang="en-US" altLang="ja-JP" sz="1000" dirty="0"/>
                        <a:t>12</a:t>
                      </a:r>
                      <a:r>
                        <a:rPr kumimoji="1" lang="ja-JP" altLang="en-US" sz="1000" dirty="0"/>
                        <a:t>億円</a:t>
                      </a:r>
                      <a:endParaRPr kumimoji="1" lang="en-US" altLang="ja-JP" sz="1000" dirty="0"/>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約</a:t>
                      </a:r>
                      <a:r>
                        <a:rPr kumimoji="1" lang="en-US" altLang="ja-JP" sz="1000" dirty="0"/>
                        <a:t>12</a:t>
                      </a:r>
                      <a:r>
                        <a:rPr kumimoji="1" lang="ja-JP" altLang="en-US" sz="1000" dirty="0"/>
                        <a:t>億円</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dirty="0"/>
                        <a:t>50</a:t>
                      </a:r>
                      <a:r>
                        <a:rPr kumimoji="1" lang="ja-JP" altLang="en-US" sz="1000" dirty="0"/>
                        <a:t>年</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a:t>
                      </a:r>
                    </a:p>
                  </a:txBody>
                  <a:tcPr anchor="ctr"/>
                </a:tc>
                <a:tc>
                  <a:txBody>
                    <a:bodyPr/>
                    <a:lstStyle/>
                    <a:p>
                      <a:r>
                        <a:rPr kumimoji="1" lang="ja-JP" altLang="en-US" sz="1000" dirty="0"/>
                        <a:t>耐用年数が</a:t>
                      </a:r>
                      <a:r>
                        <a:rPr kumimoji="1" lang="en-US" altLang="ja-JP" sz="1000" dirty="0"/>
                        <a:t>50</a:t>
                      </a:r>
                      <a:r>
                        <a:rPr kumimoji="1" lang="ja-JP" altLang="en-US" sz="1000" dirty="0"/>
                        <a:t>年であり、設備の更新に合わせて</a:t>
                      </a:r>
                      <a:endParaRPr kumimoji="1" lang="en-US" altLang="ja-JP" sz="1000" dirty="0"/>
                    </a:p>
                    <a:p>
                      <a:r>
                        <a:rPr kumimoji="1" lang="ja-JP" altLang="en-US" sz="1000" dirty="0"/>
                        <a:t>対応可能であるため、「</a:t>
                      </a:r>
                      <a:r>
                        <a:rPr kumimoji="1" lang="ja-JP" altLang="en-US" sz="1000" dirty="0">
                          <a:solidFill>
                            <a:srgbClr val="0000FF"/>
                          </a:solidFill>
                        </a:rPr>
                        <a:t>順応型対策</a:t>
                      </a:r>
                      <a:r>
                        <a:rPr kumimoji="1" lang="ja-JP" altLang="en-US" sz="1000" dirty="0"/>
                        <a:t>」とする。</a:t>
                      </a:r>
                    </a:p>
                  </a:txBody>
                  <a:tcPr/>
                </a:tc>
                <a:extLst>
                  <a:ext uri="{0D108BD9-81ED-4DB2-BD59-A6C34878D82A}">
                    <a16:rowId xmlns:a16="http://schemas.microsoft.com/office/drawing/2014/main" val="1489366488"/>
                  </a:ext>
                </a:extLst>
              </a:tr>
              <a:tr h="398651">
                <a:tc vMerge="1">
                  <a:txBody>
                    <a:bodyPr/>
                    <a:lstStyle/>
                    <a:p>
                      <a:endParaRPr kumimoji="1" lang="ja-JP" altLang="en-US" sz="10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000" dirty="0"/>
                        <a:t>その他制御設備</a:t>
                      </a:r>
                    </a:p>
                  </a:txBody>
                  <a:tcPr anchor="ctr">
                    <a:lnL w="12700" cap="flat" cmpd="sng" algn="ctr">
                      <a:solidFill>
                        <a:schemeClr val="tx1"/>
                      </a:solidFill>
                      <a:prstDash val="solid"/>
                      <a:round/>
                      <a:headEnd type="none" w="med" len="med"/>
                      <a:tailEnd type="none" w="med" len="med"/>
                    </a:lnL>
                  </a:tcPr>
                </a:tc>
                <a:tc>
                  <a:txBody>
                    <a:bodyPr/>
                    <a:lstStyle/>
                    <a:p>
                      <a:pPr marL="0" indent="0" algn="ctr">
                        <a:buFont typeface="Arial" panose="020B0604020202020204" pitchFamily="34" charset="0"/>
                        <a:buNone/>
                      </a:pPr>
                      <a:r>
                        <a:rPr kumimoji="1" lang="en-US" altLang="ja-JP" sz="1000" kern="1200" dirty="0">
                          <a:solidFill>
                            <a:schemeClr val="tx1"/>
                          </a:solidFill>
                          <a:latin typeface="+mn-lt"/>
                          <a:ea typeface="+mn-ea"/>
                          <a:cs typeface="+mn-cs"/>
                        </a:rPr>
                        <a:t>1</a:t>
                      </a:r>
                      <a:r>
                        <a:rPr kumimoji="1" lang="ja-JP" altLang="en-US" sz="1000" kern="1200" dirty="0">
                          <a:solidFill>
                            <a:schemeClr val="tx1"/>
                          </a:solidFill>
                          <a:latin typeface="+mn-lt"/>
                          <a:ea typeface="+mn-ea"/>
                          <a:cs typeface="+mn-cs"/>
                        </a:rPr>
                        <a:t>～</a:t>
                      </a:r>
                      <a:r>
                        <a:rPr kumimoji="1" lang="en-US" altLang="ja-JP" sz="1000" kern="1200" dirty="0">
                          <a:solidFill>
                            <a:schemeClr val="tx1"/>
                          </a:solidFill>
                          <a:latin typeface="+mn-lt"/>
                          <a:ea typeface="+mn-ea"/>
                          <a:cs typeface="+mn-cs"/>
                        </a:rPr>
                        <a:t>6</a:t>
                      </a:r>
                      <a:r>
                        <a:rPr kumimoji="1" lang="ja-JP" altLang="en-US" sz="1000" kern="1200" dirty="0">
                          <a:solidFill>
                            <a:schemeClr val="tx1"/>
                          </a:solidFill>
                          <a:latin typeface="+mn-lt"/>
                          <a:ea typeface="+mn-ea"/>
                          <a:cs typeface="+mn-cs"/>
                        </a:rPr>
                        <a:t>ケ月</a:t>
                      </a:r>
                      <a:endParaRPr kumimoji="1" lang="ja-JP" altLang="en-US" sz="10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約</a:t>
                      </a:r>
                      <a:r>
                        <a:rPr kumimoji="1" lang="en-US" altLang="ja-JP" sz="1000" dirty="0"/>
                        <a:t>6</a:t>
                      </a:r>
                      <a:r>
                        <a:rPr kumimoji="1" lang="ja-JP" altLang="en-US" sz="1000" dirty="0"/>
                        <a:t>億円</a:t>
                      </a:r>
                      <a:endParaRPr kumimoji="1" lang="en-US" altLang="ja-JP" sz="1000" dirty="0"/>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約</a:t>
                      </a:r>
                      <a:r>
                        <a:rPr kumimoji="1" lang="en-US" altLang="ja-JP" sz="1000" dirty="0"/>
                        <a:t>6</a:t>
                      </a:r>
                      <a:r>
                        <a:rPr kumimoji="1" lang="ja-JP" altLang="en-US" sz="1000" dirty="0"/>
                        <a:t>億円</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dirty="0"/>
                        <a:t>15</a:t>
                      </a:r>
                      <a:r>
                        <a:rPr kumimoji="1" lang="ja-JP" altLang="en-US" sz="1000" dirty="0"/>
                        <a:t>年～</a:t>
                      </a:r>
                      <a:r>
                        <a:rPr kumimoji="1" lang="en-US" altLang="ja-JP" sz="1000" dirty="0"/>
                        <a:t>20</a:t>
                      </a:r>
                      <a:r>
                        <a:rPr kumimoji="1" lang="ja-JP" altLang="en-US" sz="1000" dirty="0"/>
                        <a:t>年</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耐用年数が</a:t>
                      </a:r>
                      <a:r>
                        <a:rPr kumimoji="1" lang="en-US" altLang="ja-JP" sz="1000" dirty="0"/>
                        <a:t>20</a:t>
                      </a:r>
                      <a:r>
                        <a:rPr kumimoji="1" lang="ja-JP" altLang="en-US" sz="1000" dirty="0"/>
                        <a:t>年程度であり、設備の更新に合わせて対応可能であるため、「</a:t>
                      </a:r>
                      <a:r>
                        <a:rPr kumimoji="1" lang="ja-JP" altLang="en-US" sz="1000" dirty="0">
                          <a:solidFill>
                            <a:srgbClr val="0000FF"/>
                          </a:solidFill>
                        </a:rPr>
                        <a:t>順応型対策</a:t>
                      </a:r>
                      <a:r>
                        <a:rPr kumimoji="1" lang="ja-JP" altLang="en-US" sz="1000" dirty="0"/>
                        <a:t>」とする。</a:t>
                      </a:r>
                    </a:p>
                  </a:txBody>
                  <a:tcPr/>
                </a:tc>
                <a:extLst>
                  <a:ext uri="{0D108BD9-81ED-4DB2-BD59-A6C34878D82A}">
                    <a16:rowId xmlns:a16="http://schemas.microsoft.com/office/drawing/2014/main" val="1423959714"/>
                  </a:ext>
                </a:extLst>
              </a:tr>
            </a:tbl>
          </a:graphicData>
        </a:graphic>
      </p:graphicFrame>
    </p:spTree>
    <p:extLst>
      <p:ext uri="{BB962C8B-B14F-4D97-AF65-F5344CB8AC3E}">
        <p14:creationId xmlns:p14="http://schemas.microsoft.com/office/powerpoint/2010/main" val="3616350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0" y="0"/>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２．気候変動の影響を考慮した設計（耐用期間の総費用：２度上昇）</a:t>
            </a: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12</a:t>
            </a:fld>
            <a:endParaRPr kumimoji="1" lang="ja-JP" altLang="en-US" sz="1600" dirty="0">
              <a:solidFill>
                <a:schemeClr val="tx1"/>
              </a:solidFill>
            </a:endParaRPr>
          </a:p>
        </p:txBody>
      </p:sp>
      <p:sp>
        <p:nvSpPr>
          <p:cNvPr id="24" name="Text Box 9">
            <a:extLst>
              <a:ext uri="{FF2B5EF4-FFF2-40B4-BE49-F238E27FC236}">
                <a16:creationId xmlns:a16="http://schemas.microsoft.com/office/drawing/2014/main" id="{74AB9C35-1010-47E1-AC1F-24520CE0A7EB}"/>
              </a:ext>
            </a:extLst>
          </p:cNvPr>
          <p:cNvSpPr txBox="1">
            <a:spLocks noChangeArrowheads="1"/>
          </p:cNvSpPr>
          <p:nvPr/>
        </p:nvSpPr>
        <p:spPr bwMode="auto">
          <a:xfrm>
            <a:off x="81184" y="479752"/>
            <a:ext cx="8935815" cy="584775"/>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初期費用では、全部位先行型対策（ケース１）が最も高いが、総費用（</a:t>
            </a:r>
            <a:r>
              <a:rPr lang="en-US" altLang="ja-JP" sz="1600" dirty="0"/>
              <a:t>80</a:t>
            </a:r>
            <a:r>
              <a:rPr lang="ja-JP" altLang="en-US" sz="1600" dirty="0"/>
              <a:t>年間）では最も安価となる。</a:t>
            </a:r>
            <a:endParaRPr lang="en-US" altLang="ja-JP" sz="1600" dirty="0"/>
          </a:p>
          <a:p>
            <a:pPr marL="224009" indent="-149339" defTabSz="390997">
              <a:spcBef>
                <a:spcPct val="0"/>
              </a:spcBef>
              <a:buFont typeface="Arial" panose="020B0604020202020204" pitchFamily="34" charset="0"/>
              <a:buChar char="•"/>
            </a:pPr>
            <a:r>
              <a:rPr lang="ja-JP" altLang="en-US" sz="1600" dirty="0"/>
              <a:t>現在価値化した総費用（</a:t>
            </a:r>
            <a:r>
              <a:rPr lang="en-US" altLang="ja-JP" sz="1600" dirty="0"/>
              <a:t>80</a:t>
            </a:r>
            <a:r>
              <a:rPr lang="ja-JP" altLang="en-US" sz="1600" dirty="0"/>
              <a:t>年間）では、いずれのケースともに大きな違いはない。</a:t>
            </a:r>
            <a:endParaRPr lang="en-US" altLang="ja-JP" sz="1600" dirty="0"/>
          </a:p>
        </p:txBody>
      </p:sp>
      <p:sp>
        <p:nvSpPr>
          <p:cNvPr id="6" name="テキスト ボックス 5">
            <a:extLst>
              <a:ext uri="{FF2B5EF4-FFF2-40B4-BE49-F238E27FC236}">
                <a16:creationId xmlns:a16="http://schemas.microsoft.com/office/drawing/2014/main" id="{E7C590CD-57E3-40D9-947B-1CF591752AB1}"/>
              </a:ext>
            </a:extLst>
          </p:cNvPr>
          <p:cNvSpPr txBox="1"/>
          <p:nvPr/>
        </p:nvSpPr>
        <p:spPr>
          <a:xfrm>
            <a:off x="0" y="1061581"/>
            <a:ext cx="2118946" cy="276999"/>
          </a:xfrm>
          <a:prstGeom prst="rect">
            <a:avLst/>
          </a:prstGeom>
          <a:noFill/>
          <a:ln>
            <a:noFill/>
          </a:ln>
        </p:spPr>
        <p:txBody>
          <a:bodyPr wrap="square" rtlCol="0">
            <a:spAutoFit/>
          </a:bodyPr>
          <a:lstStyle/>
          <a:p>
            <a:r>
              <a:rPr lang="ja-JP" altLang="en-US" sz="1200" dirty="0">
                <a:solidFill>
                  <a:srgbClr val="0000FF"/>
                </a:solidFill>
              </a:rPr>
              <a:t>■概算工事費の算定ケース</a:t>
            </a:r>
            <a:endParaRPr kumimoji="1" lang="en-US" altLang="ja-JP" sz="1200" dirty="0"/>
          </a:p>
        </p:txBody>
      </p:sp>
      <p:sp>
        <p:nvSpPr>
          <p:cNvPr id="15" name="テキスト ボックス 14">
            <a:extLst>
              <a:ext uri="{FF2B5EF4-FFF2-40B4-BE49-F238E27FC236}">
                <a16:creationId xmlns:a16="http://schemas.microsoft.com/office/drawing/2014/main" id="{2732D01F-B0E7-4F92-8378-DA223C04CAC5}"/>
              </a:ext>
            </a:extLst>
          </p:cNvPr>
          <p:cNvSpPr txBox="1"/>
          <p:nvPr/>
        </p:nvSpPr>
        <p:spPr>
          <a:xfrm>
            <a:off x="23936" y="6077376"/>
            <a:ext cx="2118946" cy="276999"/>
          </a:xfrm>
          <a:prstGeom prst="rect">
            <a:avLst/>
          </a:prstGeom>
          <a:noFill/>
          <a:ln>
            <a:noFill/>
          </a:ln>
        </p:spPr>
        <p:txBody>
          <a:bodyPr wrap="square" rtlCol="0">
            <a:spAutoFit/>
          </a:bodyPr>
          <a:lstStyle/>
          <a:p>
            <a:r>
              <a:rPr lang="ja-JP" altLang="en-US" sz="1200" dirty="0">
                <a:solidFill>
                  <a:srgbClr val="0000FF"/>
                </a:solidFill>
              </a:rPr>
              <a:t>■維持管理費用</a:t>
            </a:r>
            <a:endParaRPr kumimoji="1" lang="en-US" altLang="ja-JP" sz="1200" dirty="0"/>
          </a:p>
        </p:txBody>
      </p:sp>
      <p:sp>
        <p:nvSpPr>
          <p:cNvPr id="16" name="テキスト ボックス 15">
            <a:extLst>
              <a:ext uri="{FF2B5EF4-FFF2-40B4-BE49-F238E27FC236}">
                <a16:creationId xmlns:a16="http://schemas.microsoft.com/office/drawing/2014/main" id="{B48F1704-4959-45DE-8590-214E67BEEE5C}"/>
              </a:ext>
            </a:extLst>
          </p:cNvPr>
          <p:cNvSpPr txBox="1"/>
          <p:nvPr/>
        </p:nvSpPr>
        <p:spPr>
          <a:xfrm>
            <a:off x="0" y="3738204"/>
            <a:ext cx="2118946" cy="276999"/>
          </a:xfrm>
          <a:prstGeom prst="rect">
            <a:avLst/>
          </a:prstGeom>
          <a:noFill/>
          <a:ln>
            <a:noFill/>
          </a:ln>
        </p:spPr>
        <p:txBody>
          <a:bodyPr wrap="square" rtlCol="0">
            <a:spAutoFit/>
          </a:bodyPr>
          <a:lstStyle/>
          <a:p>
            <a:r>
              <a:rPr lang="ja-JP" altLang="en-US" sz="1200" dirty="0">
                <a:solidFill>
                  <a:srgbClr val="0000FF"/>
                </a:solidFill>
              </a:rPr>
              <a:t>■当初建設時の外力</a:t>
            </a:r>
            <a:endParaRPr kumimoji="1" lang="en-US" altLang="ja-JP" sz="1200" dirty="0"/>
          </a:p>
        </p:txBody>
      </p:sp>
      <p:sp>
        <p:nvSpPr>
          <p:cNvPr id="17" name="テキスト ボックス 16">
            <a:extLst>
              <a:ext uri="{FF2B5EF4-FFF2-40B4-BE49-F238E27FC236}">
                <a16:creationId xmlns:a16="http://schemas.microsoft.com/office/drawing/2014/main" id="{BC2F69E7-9A24-4AB2-B325-171AE88E7420}"/>
              </a:ext>
            </a:extLst>
          </p:cNvPr>
          <p:cNvSpPr txBox="1"/>
          <p:nvPr/>
        </p:nvSpPr>
        <p:spPr>
          <a:xfrm>
            <a:off x="127002" y="6354375"/>
            <a:ext cx="4254311" cy="276999"/>
          </a:xfrm>
          <a:prstGeom prst="rect">
            <a:avLst/>
          </a:prstGeom>
          <a:noFill/>
          <a:ln>
            <a:solidFill>
              <a:schemeClr val="tx1"/>
            </a:solidFill>
          </a:ln>
        </p:spPr>
        <p:txBody>
          <a:bodyPr wrap="square" rtlCol="0">
            <a:spAutoFit/>
          </a:bodyPr>
          <a:lstStyle/>
          <a:p>
            <a:r>
              <a:rPr kumimoji="1" lang="ja-JP" altLang="en-US" sz="1200" dirty="0"/>
              <a:t>新水門の基本設計時に整理した維持管理費用を用いる。</a:t>
            </a:r>
            <a:endParaRPr kumimoji="1" lang="en-US" altLang="ja-JP" sz="1200" dirty="0"/>
          </a:p>
        </p:txBody>
      </p:sp>
      <p:sp>
        <p:nvSpPr>
          <p:cNvPr id="19" name="テキスト ボックス 18">
            <a:extLst>
              <a:ext uri="{FF2B5EF4-FFF2-40B4-BE49-F238E27FC236}">
                <a16:creationId xmlns:a16="http://schemas.microsoft.com/office/drawing/2014/main" id="{C9BD8F9F-9063-4D5D-B960-B5D2EBC19AA7}"/>
              </a:ext>
            </a:extLst>
          </p:cNvPr>
          <p:cNvSpPr txBox="1"/>
          <p:nvPr/>
        </p:nvSpPr>
        <p:spPr>
          <a:xfrm>
            <a:off x="4762685" y="2772406"/>
            <a:ext cx="4254311" cy="553998"/>
          </a:xfrm>
          <a:prstGeom prst="rect">
            <a:avLst/>
          </a:prstGeom>
          <a:noFill/>
        </p:spPr>
        <p:txBody>
          <a:bodyPr wrap="square" rtlCol="0">
            <a:spAutoFit/>
          </a:bodyPr>
          <a:lstStyle/>
          <a:p>
            <a:r>
              <a:rPr lang="ja-JP" altLang="en-US" sz="1000" dirty="0"/>
              <a:t>●</a:t>
            </a:r>
            <a:r>
              <a:rPr kumimoji="1" lang="ja-JP" altLang="en-US" sz="1000" dirty="0"/>
              <a:t>ケース１とケース２の費用</a:t>
            </a:r>
            <a:r>
              <a:rPr lang="ja-JP" altLang="en-US" sz="1000" dirty="0"/>
              <a:t>が同額となる理由</a:t>
            </a:r>
            <a:endParaRPr lang="en-US" altLang="ja-JP" sz="1000" dirty="0"/>
          </a:p>
          <a:p>
            <a:r>
              <a:rPr kumimoji="1" lang="ja-JP" altLang="en-US" sz="1000" dirty="0"/>
              <a:t>　　扉体を先行型対策とすると、巻上機などの機械電気設備も</a:t>
            </a:r>
            <a:r>
              <a:rPr lang="ja-JP" altLang="en-US" sz="1000" dirty="0"/>
              <a:t>先行型対策と</a:t>
            </a:r>
            <a:endParaRPr lang="en-US" altLang="ja-JP" sz="1000" dirty="0"/>
          </a:p>
          <a:p>
            <a:r>
              <a:rPr lang="ja-JP" altLang="en-US" sz="1000" dirty="0"/>
              <a:t>　　なり、ケース１と同額となる。</a:t>
            </a:r>
            <a:endParaRPr kumimoji="1" lang="ja-JP" altLang="en-US" sz="1000" dirty="0"/>
          </a:p>
        </p:txBody>
      </p:sp>
      <p:sp>
        <p:nvSpPr>
          <p:cNvPr id="20" name="テキスト ボックス 19">
            <a:extLst>
              <a:ext uri="{FF2B5EF4-FFF2-40B4-BE49-F238E27FC236}">
                <a16:creationId xmlns:a16="http://schemas.microsoft.com/office/drawing/2014/main" id="{80ACE246-F1D0-4A0D-B38D-5A87330E1954}"/>
              </a:ext>
            </a:extLst>
          </p:cNvPr>
          <p:cNvSpPr txBox="1"/>
          <p:nvPr/>
        </p:nvSpPr>
        <p:spPr>
          <a:xfrm>
            <a:off x="0" y="4569924"/>
            <a:ext cx="3418904" cy="276999"/>
          </a:xfrm>
          <a:prstGeom prst="rect">
            <a:avLst/>
          </a:prstGeom>
          <a:noFill/>
          <a:ln>
            <a:noFill/>
          </a:ln>
        </p:spPr>
        <p:txBody>
          <a:bodyPr wrap="square" rtlCol="0">
            <a:spAutoFit/>
          </a:bodyPr>
          <a:lstStyle/>
          <a:p>
            <a:r>
              <a:rPr lang="ja-JP" altLang="en-US" sz="1200" dirty="0">
                <a:solidFill>
                  <a:srgbClr val="0000FF"/>
                </a:solidFill>
              </a:rPr>
              <a:t>■順応型対策の改修時期の想定</a:t>
            </a:r>
            <a:endParaRPr kumimoji="1" lang="en-US" altLang="ja-JP" sz="1200" dirty="0"/>
          </a:p>
        </p:txBody>
      </p:sp>
      <p:sp>
        <p:nvSpPr>
          <p:cNvPr id="21" name="テキスト ボックス 20">
            <a:extLst>
              <a:ext uri="{FF2B5EF4-FFF2-40B4-BE49-F238E27FC236}">
                <a16:creationId xmlns:a16="http://schemas.microsoft.com/office/drawing/2014/main" id="{EF238928-BA1F-458C-9275-5B529C9ECA83}"/>
              </a:ext>
            </a:extLst>
          </p:cNvPr>
          <p:cNvSpPr txBox="1"/>
          <p:nvPr/>
        </p:nvSpPr>
        <p:spPr>
          <a:xfrm>
            <a:off x="115033" y="4016030"/>
            <a:ext cx="4381315" cy="461665"/>
          </a:xfrm>
          <a:prstGeom prst="rect">
            <a:avLst/>
          </a:prstGeom>
          <a:noFill/>
          <a:ln>
            <a:solidFill>
              <a:schemeClr val="tx1"/>
            </a:solidFill>
          </a:ln>
        </p:spPr>
        <p:txBody>
          <a:bodyPr wrap="square" rtlCol="0">
            <a:spAutoFit/>
          </a:bodyPr>
          <a:lstStyle/>
          <a:p>
            <a:r>
              <a:rPr kumimoji="1" lang="ja-JP" altLang="en-US" sz="1200" b="1" dirty="0">
                <a:solidFill>
                  <a:srgbClr val="FF0000"/>
                </a:solidFill>
              </a:rPr>
              <a:t>先行型対策</a:t>
            </a:r>
            <a:r>
              <a:rPr kumimoji="1" lang="ja-JP" altLang="en-US" sz="1200" dirty="0"/>
              <a:t>：将来気候</a:t>
            </a:r>
            <a:r>
              <a:rPr kumimoji="1" lang="en-US" altLang="ja-JP" sz="1200" dirty="0"/>
              <a:t>2</a:t>
            </a:r>
            <a:r>
              <a:rPr kumimoji="1" lang="ja-JP" altLang="en-US" sz="1200" dirty="0"/>
              <a:t>度上昇における外力</a:t>
            </a:r>
            <a:endParaRPr kumimoji="1" lang="en-US" altLang="ja-JP" sz="1200" dirty="0"/>
          </a:p>
          <a:p>
            <a:r>
              <a:rPr lang="ja-JP" altLang="en-US" sz="1200" b="1" dirty="0">
                <a:solidFill>
                  <a:srgbClr val="FF0000"/>
                </a:solidFill>
              </a:rPr>
              <a:t>順応型対策</a:t>
            </a:r>
            <a:r>
              <a:rPr lang="ja-JP" altLang="en-US" sz="1200" dirty="0"/>
              <a:t>：現行高潮計画外力</a:t>
            </a:r>
            <a:endParaRPr kumimoji="1" lang="en-US" altLang="ja-JP" sz="1200" dirty="0"/>
          </a:p>
        </p:txBody>
      </p:sp>
      <p:sp>
        <p:nvSpPr>
          <p:cNvPr id="22" name="テキスト ボックス 21">
            <a:extLst>
              <a:ext uri="{FF2B5EF4-FFF2-40B4-BE49-F238E27FC236}">
                <a16:creationId xmlns:a16="http://schemas.microsoft.com/office/drawing/2014/main" id="{43BCA941-A83B-4869-88AF-DB162882E696}"/>
              </a:ext>
            </a:extLst>
          </p:cNvPr>
          <p:cNvSpPr txBox="1"/>
          <p:nvPr/>
        </p:nvSpPr>
        <p:spPr>
          <a:xfrm>
            <a:off x="115033" y="4846923"/>
            <a:ext cx="4381315" cy="1200329"/>
          </a:xfrm>
          <a:prstGeom prst="rect">
            <a:avLst/>
          </a:prstGeom>
          <a:noFill/>
          <a:ln>
            <a:solidFill>
              <a:schemeClr val="tx1"/>
            </a:solidFill>
          </a:ln>
        </p:spPr>
        <p:txBody>
          <a:bodyPr wrap="square" rtlCol="0">
            <a:spAutoFit/>
          </a:bodyPr>
          <a:lstStyle/>
          <a:p>
            <a:r>
              <a:rPr lang="ja-JP" altLang="en-US" sz="1200" b="1" dirty="0">
                <a:solidFill>
                  <a:srgbClr val="FF0000"/>
                </a:solidFill>
              </a:rPr>
              <a:t>土木部位</a:t>
            </a:r>
            <a:r>
              <a:rPr lang="ja-JP" altLang="en-US" sz="1200" dirty="0"/>
              <a:t>：耐用年数が供用期間と同様であるため、開閉装置など　</a:t>
            </a:r>
            <a:endParaRPr lang="en-US" altLang="ja-JP" sz="1200" dirty="0"/>
          </a:p>
          <a:p>
            <a:r>
              <a:rPr lang="ja-JP" altLang="en-US" sz="1200" dirty="0"/>
              <a:t>　の大規模な更新が予定される</a:t>
            </a:r>
            <a:r>
              <a:rPr lang="en-US" altLang="ja-JP" sz="1200" dirty="0"/>
              <a:t>50</a:t>
            </a:r>
            <a:r>
              <a:rPr lang="ja-JP" altLang="en-US" sz="1200" dirty="0"/>
              <a:t>年後を改修時期と想定する。</a:t>
            </a:r>
            <a:endParaRPr lang="en-US" altLang="ja-JP" sz="1200" dirty="0"/>
          </a:p>
          <a:p>
            <a:r>
              <a:rPr lang="ja-JP" altLang="en-US" sz="1200" b="1" dirty="0">
                <a:solidFill>
                  <a:srgbClr val="FF0000"/>
                </a:solidFill>
              </a:rPr>
              <a:t>扉体部位</a:t>
            </a:r>
            <a:r>
              <a:rPr lang="ja-JP" altLang="en-US" sz="1200" dirty="0"/>
              <a:t>：耐用年数が</a:t>
            </a:r>
            <a:r>
              <a:rPr lang="en-US" altLang="ja-JP" sz="1200" dirty="0"/>
              <a:t>80</a:t>
            </a:r>
            <a:r>
              <a:rPr lang="ja-JP" altLang="en-US" sz="1200" dirty="0"/>
              <a:t>年とほぼ供用期間に匹敵する期間と</a:t>
            </a:r>
            <a:r>
              <a:rPr lang="ja-JP" altLang="en-US" sz="1200" dirty="0" err="1"/>
              <a:t>な</a:t>
            </a:r>
            <a:r>
              <a:rPr lang="ja-JP" altLang="en-US" sz="1200" dirty="0"/>
              <a:t>　</a:t>
            </a:r>
            <a:endParaRPr lang="en-US" altLang="ja-JP" sz="1200" dirty="0"/>
          </a:p>
          <a:p>
            <a:r>
              <a:rPr lang="ja-JP" altLang="en-US" sz="1200" dirty="0"/>
              <a:t>　るため、土木部位と同様の</a:t>
            </a:r>
            <a:r>
              <a:rPr lang="en-US" altLang="ja-JP" sz="1200" dirty="0"/>
              <a:t>50</a:t>
            </a:r>
            <a:r>
              <a:rPr lang="ja-JP" altLang="en-US" sz="1200" dirty="0"/>
              <a:t>年を改修時期と想定する。</a:t>
            </a:r>
            <a:endParaRPr lang="en-US" altLang="ja-JP" sz="1200" dirty="0"/>
          </a:p>
          <a:p>
            <a:r>
              <a:rPr kumimoji="1" lang="ja-JP" altLang="en-US" sz="1200" b="1" dirty="0">
                <a:solidFill>
                  <a:srgbClr val="FF0000"/>
                </a:solidFill>
              </a:rPr>
              <a:t>その他部位</a:t>
            </a:r>
            <a:r>
              <a:rPr kumimoji="1" lang="ja-JP" altLang="en-US" sz="1200" dirty="0"/>
              <a:t>：更新時期が</a:t>
            </a:r>
            <a:r>
              <a:rPr kumimoji="1" lang="en-US" altLang="ja-JP" sz="1200" dirty="0"/>
              <a:t>10</a:t>
            </a:r>
            <a:r>
              <a:rPr kumimoji="1" lang="ja-JP" altLang="en-US" sz="1200" dirty="0"/>
              <a:t>～</a:t>
            </a:r>
            <a:r>
              <a:rPr kumimoji="1" lang="en-US" altLang="ja-JP" sz="1200" dirty="0"/>
              <a:t>30</a:t>
            </a:r>
            <a:r>
              <a:rPr kumimoji="1" lang="ja-JP" altLang="en-US" sz="1200" dirty="0"/>
              <a:t>年と比較的短いため、更新時期</a:t>
            </a:r>
            <a:endParaRPr kumimoji="1" lang="en-US" altLang="ja-JP" sz="1200" dirty="0"/>
          </a:p>
          <a:p>
            <a:r>
              <a:rPr lang="ja-JP" altLang="en-US" sz="1200" dirty="0"/>
              <a:t>　</a:t>
            </a:r>
            <a:r>
              <a:rPr kumimoji="1" lang="ja-JP" altLang="en-US" sz="1200" dirty="0"/>
              <a:t>に合わせて改修することを想定する。</a:t>
            </a:r>
            <a:endParaRPr kumimoji="1" lang="en-US" altLang="ja-JP" sz="1200" dirty="0"/>
          </a:p>
        </p:txBody>
      </p:sp>
      <p:graphicFrame>
        <p:nvGraphicFramePr>
          <p:cNvPr id="23" name="表 26">
            <a:extLst>
              <a:ext uri="{FF2B5EF4-FFF2-40B4-BE49-F238E27FC236}">
                <a16:creationId xmlns:a16="http://schemas.microsoft.com/office/drawing/2014/main" id="{96921A67-77AD-469E-B8F0-50314F7594A2}"/>
              </a:ext>
            </a:extLst>
          </p:cNvPr>
          <p:cNvGraphicFramePr>
            <a:graphicFrameLocks noGrp="1"/>
          </p:cNvGraphicFramePr>
          <p:nvPr>
            <p:extLst>
              <p:ext uri="{D42A27DB-BD31-4B8C-83A1-F6EECF244321}">
                <p14:modId xmlns:p14="http://schemas.microsoft.com/office/powerpoint/2010/main" val="282075567"/>
              </p:ext>
            </p:extLst>
          </p:nvPr>
        </p:nvGraphicFramePr>
        <p:xfrm>
          <a:off x="127002" y="1370703"/>
          <a:ext cx="4357379" cy="2289415"/>
        </p:xfrm>
        <a:graphic>
          <a:graphicData uri="http://schemas.openxmlformats.org/drawingml/2006/table">
            <a:tbl>
              <a:tblPr firstRow="1" bandRow="1">
                <a:tableStyleId>{5940675A-B579-460E-94D1-54222C63F5DA}</a:tableStyleId>
              </a:tblPr>
              <a:tblGrid>
                <a:gridCol w="670448">
                  <a:extLst>
                    <a:ext uri="{9D8B030D-6E8A-4147-A177-3AD203B41FA5}">
                      <a16:colId xmlns:a16="http://schemas.microsoft.com/office/drawing/2014/main" val="4000659745"/>
                    </a:ext>
                  </a:extLst>
                </a:gridCol>
                <a:gridCol w="2945875">
                  <a:extLst>
                    <a:ext uri="{9D8B030D-6E8A-4147-A177-3AD203B41FA5}">
                      <a16:colId xmlns:a16="http://schemas.microsoft.com/office/drawing/2014/main" val="1622668696"/>
                    </a:ext>
                  </a:extLst>
                </a:gridCol>
                <a:gridCol w="243442">
                  <a:extLst>
                    <a:ext uri="{9D8B030D-6E8A-4147-A177-3AD203B41FA5}">
                      <a16:colId xmlns:a16="http://schemas.microsoft.com/office/drawing/2014/main" val="3133379713"/>
                    </a:ext>
                  </a:extLst>
                </a:gridCol>
                <a:gridCol w="248807">
                  <a:extLst>
                    <a:ext uri="{9D8B030D-6E8A-4147-A177-3AD203B41FA5}">
                      <a16:colId xmlns:a16="http://schemas.microsoft.com/office/drawing/2014/main" val="3859148303"/>
                    </a:ext>
                  </a:extLst>
                </a:gridCol>
                <a:gridCol w="248807">
                  <a:extLst>
                    <a:ext uri="{9D8B030D-6E8A-4147-A177-3AD203B41FA5}">
                      <a16:colId xmlns:a16="http://schemas.microsoft.com/office/drawing/2014/main" val="3254502533"/>
                    </a:ext>
                  </a:extLst>
                </a:gridCol>
              </a:tblGrid>
              <a:tr h="143827">
                <a:tc>
                  <a:txBody>
                    <a:bodyPr/>
                    <a:lstStyle/>
                    <a:p>
                      <a:pPr algn="ctr"/>
                      <a:r>
                        <a:rPr kumimoji="1" lang="ja-JP" altLang="en-US" sz="1000" dirty="0"/>
                        <a:t>ケース</a:t>
                      </a:r>
                    </a:p>
                  </a:txBody>
                  <a:tcPr anchor="ctr"/>
                </a:tc>
                <a:tc>
                  <a:txBody>
                    <a:bodyPr/>
                    <a:lstStyle/>
                    <a:p>
                      <a:pPr algn="ctr"/>
                      <a:r>
                        <a:rPr kumimoji="1" lang="ja-JP" altLang="en-US" sz="1000" dirty="0">
                          <a:solidFill>
                            <a:schemeClr val="tx1"/>
                          </a:solidFill>
                        </a:rPr>
                        <a:t>内　容</a:t>
                      </a:r>
                    </a:p>
                  </a:txBody>
                  <a:tcPr anchor="ctr"/>
                </a:tc>
                <a:tc>
                  <a:txBody>
                    <a:bodyPr/>
                    <a:lstStyle/>
                    <a:p>
                      <a:pPr algn="ctr"/>
                      <a:r>
                        <a:rPr kumimoji="1" lang="ja-JP" altLang="en-US" sz="1000" dirty="0"/>
                        <a:t>土木部位</a:t>
                      </a:r>
                    </a:p>
                  </a:txBody>
                  <a:tcPr/>
                </a:tc>
                <a:tc>
                  <a:txBody>
                    <a:bodyPr/>
                    <a:lstStyle/>
                    <a:p>
                      <a:pPr algn="ctr"/>
                      <a:r>
                        <a:rPr kumimoji="1" lang="ja-JP" altLang="en-US" sz="1000" dirty="0"/>
                        <a:t>扉体戸当</a:t>
                      </a:r>
                    </a:p>
                  </a:txBody>
                  <a:tcPr/>
                </a:tc>
                <a:tc>
                  <a:txBody>
                    <a:bodyPr/>
                    <a:lstStyle/>
                    <a:p>
                      <a:pPr algn="ctr"/>
                      <a:r>
                        <a:rPr kumimoji="1" lang="ja-JP" altLang="en-US" sz="1000" dirty="0"/>
                        <a:t>操作室等</a:t>
                      </a:r>
                    </a:p>
                  </a:txBody>
                  <a:tcPr/>
                </a:tc>
                <a:extLst>
                  <a:ext uri="{0D108BD9-81ED-4DB2-BD59-A6C34878D82A}">
                    <a16:rowId xmlns:a16="http://schemas.microsoft.com/office/drawing/2014/main" val="4114741526"/>
                  </a:ext>
                </a:extLst>
              </a:tr>
              <a:tr h="408629">
                <a:tc>
                  <a:txBody>
                    <a:bodyPr/>
                    <a:lstStyle/>
                    <a:p>
                      <a:pPr algn="ctr"/>
                      <a:r>
                        <a:rPr kumimoji="1" lang="ja-JP" altLang="en-US" sz="1000" dirty="0"/>
                        <a:t>ケース１</a:t>
                      </a:r>
                    </a:p>
                  </a:txBody>
                  <a:tcP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rPr>
                        <a:t>全部位を先行型対策</a:t>
                      </a:r>
                    </a:p>
                  </a:txBody>
                  <a:tcPr>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rgbClr val="00B050"/>
                          </a:solidFill>
                        </a:rPr>
                        <a:t>先</a:t>
                      </a:r>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rgbClr val="00B050"/>
                          </a:solidFill>
                        </a:rPr>
                        <a:t>先</a:t>
                      </a:r>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rgbClr val="00B050"/>
                          </a:solidFill>
                        </a:rPr>
                        <a:t>先</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4050024"/>
                  </a:ext>
                </a:extLst>
              </a:tr>
              <a:tr h="274320">
                <a:tc>
                  <a:txBody>
                    <a:bodyPr/>
                    <a:lstStyle/>
                    <a:p>
                      <a:pPr algn="ctr"/>
                      <a:r>
                        <a:rPr kumimoji="1" lang="ja-JP" altLang="en-US" sz="1000" dirty="0"/>
                        <a:t>ケース２</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dirty="0">
                          <a:solidFill>
                            <a:schemeClr val="tx1"/>
                          </a:solidFill>
                        </a:rPr>
                        <a:t>基礎工、堰柱、床板、門柱</a:t>
                      </a:r>
                      <a:r>
                        <a:rPr kumimoji="1" lang="ja-JP" altLang="en-US" sz="1000" dirty="0">
                          <a:solidFill>
                            <a:schemeClr val="tx1"/>
                          </a:solidFill>
                        </a:rPr>
                        <a:t>、扉体を先行型対策として設計、その他は途中段階で改修</a:t>
                      </a:r>
                    </a:p>
                  </a:txBody>
                  <a:tcPr>
                    <a:lnT w="12700" cap="flat" cmpd="sng" algn="ctr">
                      <a:solidFill>
                        <a:schemeClr val="tx1"/>
                      </a:solidFill>
                      <a:prstDash val="solid"/>
                      <a:round/>
                      <a:headEnd type="none" w="med" len="med"/>
                      <a:tailEnd type="none" w="med" len="med"/>
                    </a:lnT>
                  </a:tcPr>
                </a:tc>
                <a:tc>
                  <a:txBody>
                    <a:bodyPr/>
                    <a:lstStyle/>
                    <a:p>
                      <a:pPr algn="ctr"/>
                      <a:r>
                        <a:rPr kumimoji="1" lang="ja-JP" altLang="en-US" sz="1000" dirty="0">
                          <a:solidFill>
                            <a:srgbClr val="00B050"/>
                          </a:solidFill>
                        </a:rPr>
                        <a:t>先</a:t>
                      </a: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000" dirty="0">
                          <a:solidFill>
                            <a:srgbClr val="00B050"/>
                          </a:solidFill>
                        </a:rPr>
                        <a:t>先</a:t>
                      </a: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000" dirty="0">
                          <a:solidFill>
                            <a:srgbClr val="0000FF"/>
                          </a:solidFill>
                        </a:rPr>
                        <a:t>順</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35422908"/>
                  </a:ext>
                </a:extLst>
              </a:tr>
              <a:tr h="280843">
                <a:tc>
                  <a:txBody>
                    <a:bodyPr/>
                    <a:lstStyle/>
                    <a:p>
                      <a:pPr algn="ctr"/>
                      <a:r>
                        <a:rPr kumimoji="1" lang="ja-JP" altLang="en-US" sz="1000" dirty="0"/>
                        <a:t>ケース３</a:t>
                      </a:r>
                    </a:p>
                  </a:txBody>
                  <a:tcPr/>
                </a:tc>
                <a:tc>
                  <a:txBody>
                    <a:bodyPr/>
                    <a:lstStyle/>
                    <a:p>
                      <a:pPr algn="l"/>
                      <a:r>
                        <a:rPr kumimoji="1" lang="zh-TW" altLang="en-US" sz="1000" dirty="0">
                          <a:solidFill>
                            <a:schemeClr val="tx1"/>
                          </a:solidFill>
                        </a:rPr>
                        <a:t>基礎工、堰柱、床板、門柱</a:t>
                      </a:r>
                      <a:r>
                        <a:rPr kumimoji="1" lang="ja-JP" altLang="en-US" sz="1000" dirty="0">
                          <a:solidFill>
                            <a:schemeClr val="tx1"/>
                          </a:solidFill>
                        </a:rPr>
                        <a:t>を先行型対策として設計、その他は途中段階で改修</a:t>
                      </a:r>
                    </a:p>
                  </a:txBody>
                  <a:tcPr/>
                </a:tc>
                <a:tc>
                  <a:txBody>
                    <a:bodyPr/>
                    <a:lstStyle/>
                    <a:p>
                      <a:pPr algn="ctr"/>
                      <a:r>
                        <a:rPr kumimoji="1" lang="ja-JP" altLang="en-US" sz="1000" dirty="0">
                          <a:solidFill>
                            <a:srgbClr val="00B050"/>
                          </a:solidFill>
                        </a:rPr>
                        <a:t>先</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rgbClr val="0000FF"/>
                          </a:solidFill>
                        </a:rPr>
                        <a:t>順</a:t>
                      </a:r>
                      <a:endParaRPr kumimoji="1" lang="ja-JP" altLang="en-US" sz="10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rgbClr val="0000FF"/>
                          </a:solidFill>
                        </a:rPr>
                        <a:t>順</a:t>
                      </a:r>
                    </a:p>
                  </a:txBody>
                  <a:tcPr anchor="ctr"/>
                </a:tc>
                <a:extLst>
                  <a:ext uri="{0D108BD9-81ED-4DB2-BD59-A6C34878D82A}">
                    <a16:rowId xmlns:a16="http://schemas.microsoft.com/office/drawing/2014/main" val="421329307"/>
                  </a:ext>
                </a:extLst>
              </a:tr>
              <a:tr h="387266">
                <a:tc>
                  <a:txBody>
                    <a:bodyPr/>
                    <a:lstStyle/>
                    <a:p>
                      <a:pPr algn="ctr"/>
                      <a:r>
                        <a:rPr kumimoji="1" lang="ja-JP" altLang="en-US" sz="1000" dirty="0"/>
                        <a:t>参考</a:t>
                      </a:r>
                    </a:p>
                  </a:txBody>
                  <a:tcPr/>
                </a:tc>
                <a:tc>
                  <a:txBody>
                    <a:bodyPr/>
                    <a:lstStyle/>
                    <a:p>
                      <a:pPr algn="l"/>
                      <a:r>
                        <a:rPr kumimoji="1" lang="ja-JP" altLang="en-US" sz="1000" dirty="0">
                          <a:solidFill>
                            <a:schemeClr val="tx1"/>
                          </a:solidFill>
                        </a:rPr>
                        <a:t>全部位順応型対策</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rgbClr val="0000FF"/>
                          </a:solidFill>
                        </a:rPr>
                        <a:t>順</a:t>
                      </a:r>
                      <a:endParaRPr kumimoji="1" lang="ja-JP" altLang="en-US" sz="1000" dirty="0">
                        <a:solidFill>
                          <a:srgbClr val="00B05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rgbClr val="0000FF"/>
                          </a:solidFill>
                        </a:rPr>
                        <a:t>順</a:t>
                      </a:r>
                      <a:endParaRPr kumimoji="1" lang="ja-JP" altLang="en-US" sz="10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rgbClr val="0000FF"/>
                          </a:solidFill>
                        </a:rPr>
                        <a:t>順</a:t>
                      </a:r>
                    </a:p>
                  </a:txBody>
                  <a:tcPr anchor="ctr"/>
                </a:tc>
                <a:extLst>
                  <a:ext uri="{0D108BD9-81ED-4DB2-BD59-A6C34878D82A}">
                    <a16:rowId xmlns:a16="http://schemas.microsoft.com/office/drawing/2014/main" val="2874162919"/>
                  </a:ext>
                </a:extLst>
              </a:tr>
            </a:tbl>
          </a:graphicData>
        </a:graphic>
      </p:graphicFrame>
      <p:sp>
        <p:nvSpPr>
          <p:cNvPr id="9" name="テキスト ボックス 8">
            <a:extLst>
              <a:ext uri="{FF2B5EF4-FFF2-40B4-BE49-F238E27FC236}">
                <a16:creationId xmlns:a16="http://schemas.microsoft.com/office/drawing/2014/main" id="{9F5B486E-5A60-4595-9E45-640436EFE265}"/>
              </a:ext>
            </a:extLst>
          </p:cNvPr>
          <p:cNvSpPr txBox="1"/>
          <p:nvPr/>
        </p:nvSpPr>
        <p:spPr>
          <a:xfrm>
            <a:off x="4852187" y="6308398"/>
            <a:ext cx="4254311" cy="246221"/>
          </a:xfrm>
          <a:prstGeom prst="rect">
            <a:avLst/>
          </a:prstGeom>
          <a:noFill/>
        </p:spPr>
        <p:txBody>
          <a:bodyPr wrap="square" rtlCol="0">
            <a:spAutoFit/>
          </a:bodyPr>
          <a:lstStyle/>
          <a:p>
            <a:r>
              <a:rPr kumimoji="1" lang="en-US" altLang="ja-JP" sz="1000" dirty="0"/>
              <a:t>※</a:t>
            </a:r>
            <a:r>
              <a:rPr kumimoji="1" lang="ja-JP" altLang="en-US" sz="1000" dirty="0"/>
              <a:t>現在価値化</a:t>
            </a:r>
            <a:r>
              <a:rPr lang="ja-JP" altLang="en-US" sz="1000" dirty="0"/>
              <a:t>における</a:t>
            </a:r>
            <a:r>
              <a:rPr kumimoji="1" lang="ja-JP" altLang="en-US" sz="1000" dirty="0"/>
              <a:t>割引率は</a:t>
            </a:r>
            <a:r>
              <a:rPr kumimoji="1" lang="en-US" altLang="ja-JP" sz="1000" dirty="0"/>
              <a:t>0.04</a:t>
            </a:r>
            <a:endParaRPr kumimoji="1" lang="ja-JP" altLang="en-US" sz="1000" dirty="0"/>
          </a:p>
        </p:txBody>
      </p:sp>
      <p:pic>
        <p:nvPicPr>
          <p:cNvPr id="28" name="図 27">
            <a:extLst>
              <a:ext uri="{FF2B5EF4-FFF2-40B4-BE49-F238E27FC236}">
                <a16:creationId xmlns:a16="http://schemas.microsoft.com/office/drawing/2014/main" id="{71846517-87B9-4F30-9D69-2D2131418EEC}"/>
              </a:ext>
            </a:extLst>
          </p:cNvPr>
          <p:cNvPicPr>
            <a:picLocks noChangeAspect="1"/>
          </p:cNvPicPr>
          <p:nvPr/>
        </p:nvPicPr>
        <p:blipFill>
          <a:blip r:embed="rId2"/>
          <a:stretch>
            <a:fillRect/>
          </a:stretch>
        </p:blipFill>
        <p:spPr>
          <a:xfrm>
            <a:off x="4661654" y="3479231"/>
            <a:ext cx="4456371" cy="2909706"/>
          </a:xfrm>
          <a:prstGeom prst="rect">
            <a:avLst/>
          </a:prstGeom>
        </p:spPr>
      </p:pic>
      <p:pic>
        <p:nvPicPr>
          <p:cNvPr id="29" name="図 28">
            <a:extLst>
              <a:ext uri="{FF2B5EF4-FFF2-40B4-BE49-F238E27FC236}">
                <a16:creationId xmlns:a16="http://schemas.microsoft.com/office/drawing/2014/main" id="{69F09E31-3962-428C-A569-640C7A0B3AAA}"/>
              </a:ext>
            </a:extLst>
          </p:cNvPr>
          <p:cNvPicPr>
            <a:picLocks noChangeAspect="1"/>
          </p:cNvPicPr>
          <p:nvPr/>
        </p:nvPicPr>
        <p:blipFill>
          <a:blip r:embed="rId3"/>
          <a:stretch>
            <a:fillRect/>
          </a:stretch>
        </p:blipFill>
        <p:spPr>
          <a:xfrm>
            <a:off x="4762683" y="1018713"/>
            <a:ext cx="4254311" cy="1701724"/>
          </a:xfrm>
          <a:prstGeom prst="rect">
            <a:avLst/>
          </a:prstGeom>
        </p:spPr>
      </p:pic>
    </p:spTree>
    <p:extLst>
      <p:ext uri="{BB962C8B-B14F-4D97-AF65-F5344CB8AC3E}">
        <p14:creationId xmlns:p14="http://schemas.microsoft.com/office/powerpoint/2010/main" val="3497822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FF1C0661-8235-41D6-B6D4-D1A419461FFF}"/>
              </a:ext>
            </a:extLst>
          </p:cNvPr>
          <p:cNvPicPr>
            <a:picLocks noChangeAspect="1"/>
          </p:cNvPicPr>
          <p:nvPr/>
        </p:nvPicPr>
        <p:blipFill>
          <a:blip r:embed="rId2"/>
          <a:stretch>
            <a:fillRect/>
          </a:stretch>
        </p:blipFill>
        <p:spPr>
          <a:xfrm>
            <a:off x="660939" y="510540"/>
            <a:ext cx="7812000" cy="6347460"/>
          </a:xfrm>
          <a:prstGeom prst="rect">
            <a:avLst/>
          </a:prstGeom>
        </p:spPr>
      </p:pic>
      <p:sp>
        <p:nvSpPr>
          <p:cNvPr id="11" name="Rectangle 2"/>
          <p:cNvSpPr>
            <a:spLocks noChangeArrowheads="1"/>
          </p:cNvSpPr>
          <p:nvPr/>
        </p:nvSpPr>
        <p:spPr bwMode="auto">
          <a:xfrm>
            <a:off x="0" y="0"/>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２．気候変動の影響を考慮した設計（耐用期間の総費用：２度上昇）</a:t>
            </a: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13</a:t>
            </a:fld>
            <a:endParaRPr kumimoji="1" lang="ja-JP" altLang="en-US" sz="1600" dirty="0">
              <a:solidFill>
                <a:schemeClr val="tx1"/>
              </a:solidFill>
            </a:endParaRPr>
          </a:p>
        </p:txBody>
      </p:sp>
      <p:sp>
        <p:nvSpPr>
          <p:cNvPr id="5" name="テキスト ボックス 4">
            <a:extLst>
              <a:ext uri="{FF2B5EF4-FFF2-40B4-BE49-F238E27FC236}">
                <a16:creationId xmlns:a16="http://schemas.microsoft.com/office/drawing/2014/main" id="{F91E4258-E1DE-455A-8421-2238312646BB}"/>
              </a:ext>
            </a:extLst>
          </p:cNvPr>
          <p:cNvSpPr txBox="1"/>
          <p:nvPr/>
        </p:nvSpPr>
        <p:spPr>
          <a:xfrm>
            <a:off x="1101774" y="423547"/>
            <a:ext cx="2118946" cy="246221"/>
          </a:xfrm>
          <a:prstGeom prst="rect">
            <a:avLst/>
          </a:prstGeom>
          <a:noFill/>
          <a:ln>
            <a:noFill/>
          </a:ln>
        </p:spPr>
        <p:txBody>
          <a:bodyPr wrap="square" rtlCol="0">
            <a:spAutoFit/>
          </a:bodyPr>
          <a:lstStyle/>
          <a:p>
            <a:r>
              <a:rPr kumimoji="1" lang="ja-JP" altLang="en-US" sz="1000" b="1" dirty="0">
                <a:solidFill>
                  <a:srgbClr val="0000FF"/>
                </a:solidFill>
              </a:rPr>
              <a:t>ケース１：全部位先行型</a:t>
            </a:r>
            <a:endParaRPr kumimoji="1" lang="en-US" altLang="ja-JP" sz="1000" b="1" dirty="0">
              <a:solidFill>
                <a:srgbClr val="0000FF"/>
              </a:solidFill>
            </a:endParaRPr>
          </a:p>
        </p:txBody>
      </p:sp>
      <p:sp>
        <p:nvSpPr>
          <p:cNvPr id="6" name="テキスト ボックス 5">
            <a:extLst>
              <a:ext uri="{FF2B5EF4-FFF2-40B4-BE49-F238E27FC236}">
                <a16:creationId xmlns:a16="http://schemas.microsoft.com/office/drawing/2014/main" id="{F4B8EA0A-C422-4474-AABC-302AB4C69AD2}"/>
              </a:ext>
            </a:extLst>
          </p:cNvPr>
          <p:cNvSpPr txBox="1"/>
          <p:nvPr/>
        </p:nvSpPr>
        <p:spPr>
          <a:xfrm>
            <a:off x="1101773" y="2027903"/>
            <a:ext cx="2722081" cy="246221"/>
          </a:xfrm>
          <a:prstGeom prst="rect">
            <a:avLst/>
          </a:prstGeom>
          <a:noFill/>
          <a:ln>
            <a:noFill/>
          </a:ln>
        </p:spPr>
        <p:txBody>
          <a:bodyPr wrap="square" rtlCol="0">
            <a:spAutoFit/>
          </a:bodyPr>
          <a:lstStyle/>
          <a:p>
            <a:r>
              <a:rPr kumimoji="1" lang="ja-JP" altLang="en-US" sz="1000" b="1" dirty="0">
                <a:solidFill>
                  <a:srgbClr val="0000FF"/>
                </a:solidFill>
              </a:rPr>
              <a:t>ケース２：土木部位＋扉体先行型対策</a:t>
            </a:r>
            <a:endParaRPr kumimoji="1" lang="en-US" altLang="ja-JP" sz="1000" b="1" dirty="0">
              <a:solidFill>
                <a:srgbClr val="0000FF"/>
              </a:solidFill>
            </a:endParaRPr>
          </a:p>
        </p:txBody>
      </p:sp>
      <p:sp>
        <p:nvSpPr>
          <p:cNvPr id="7" name="テキスト ボックス 6">
            <a:extLst>
              <a:ext uri="{FF2B5EF4-FFF2-40B4-BE49-F238E27FC236}">
                <a16:creationId xmlns:a16="http://schemas.microsoft.com/office/drawing/2014/main" id="{745A363A-8289-4668-8A15-A6BCE4DFC198}"/>
              </a:ext>
            </a:extLst>
          </p:cNvPr>
          <p:cNvSpPr txBox="1"/>
          <p:nvPr/>
        </p:nvSpPr>
        <p:spPr>
          <a:xfrm>
            <a:off x="1101773" y="3594741"/>
            <a:ext cx="2722081" cy="246221"/>
          </a:xfrm>
          <a:prstGeom prst="rect">
            <a:avLst/>
          </a:prstGeom>
          <a:noFill/>
          <a:ln>
            <a:noFill/>
          </a:ln>
        </p:spPr>
        <p:txBody>
          <a:bodyPr wrap="square" rtlCol="0">
            <a:spAutoFit/>
          </a:bodyPr>
          <a:lstStyle/>
          <a:p>
            <a:r>
              <a:rPr kumimoji="1" lang="ja-JP" altLang="en-US" sz="1000" b="1" dirty="0">
                <a:solidFill>
                  <a:srgbClr val="0000FF"/>
                </a:solidFill>
              </a:rPr>
              <a:t>ケース３：土木部位先行型対策</a:t>
            </a:r>
            <a:endParaRPr kumimoji="1" lang="en-US" altLang="ja-JP" sz="1000" b="1" dirty="0">
              <a:solidFill>
                <a:srgbClr val="0000FF"/>
              </a:solidFill>
            </a:endParaRPr>
          </a:p>
        </p:txBody>
      </p:sp>
      <p:sp>
        <p:nvSpPr>
          <p:cNvPr id="8" name="テキスト ボックス 7">
            <a:extLst>
              <a:ext uri="{FF2B5EF4-FFF2-40B4-BE49-F238E27FC236}">
                <a16:creationId xmlns:a16="http://schemas.microsoft.com/office/drawing/2014/main" id="{22D0A852-8351-4947-AFEE-90E527A937EE}"/>
              </a:ext>
            </a:extLst>
          </p:cNvPr>
          <p:cNvSpPr txBox="1"/>
          <p:nvPr/>
        </p:nvSpPr>
        <p:spPr>
          <a:xfrm>
            <a:off x="1101773" y="5169892"/>
            <a:ext cx="2722081" cy="246221"/>
          </a:xfrm>
          <a:prstGeom prst="rect">
            <a:avLst/>
          </a:prstGeom>
          <a:noFill/>
          <a:ln>
            <a:noFill/>
          </a:ln>
        </p:spPr>
        <p:txBody>
          <a:bodyPr wrap="square" rtlCol="0">
            <a:spAutoFit/>
          </a:bodyPr>
          <a:lstStyle/>
          <a:p>
            <a:r>
              <a:rPr lang="ja-JP" altLang="en-US" sz="1000" b="1" dirty="0">
                <a:solidFill>
                  <a:srgbClr val="0000FF"/>
                </a:solidFill>
              </a:rPr>
              <a:t>参考</a:t>
            </a:r>
            <a:r>
              <a:rPr kumimoji="1" lang="ja-JP" altLang="en-US" sz="1000" b="1" dirty="0">
                <a:solidFill>
                  <a:srgbClr val="0000FF"/>
                </a:solidFill>
              </a:rPr>
              <a:t>：全部位順応型対策</a:t>
            </a:r>
            <a:endParaRPr kumimoji="1" lang="en-US" altLang="ja-JP" sz="1000" b="1" dirty="0">
              <a:solidFill>
                <a:srgbClr val="0000FF"/>
              </a:solidFill>
            </a:endParaRPr>
          </a:p>
        </p:txBody>
      </p:sp>
    </p:spTree>
    <p:extLst>
      <p:ext uri="{BB962C8B-B14F-4D97-AF65-F5344CB8AC3E}">
        <p14:creationId xmlns:p14="http://schemas.microsoft.com/office/powerpoint/2010/main" val="656335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0" y="0"/>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２．気候変動の影響を考慮した設計（耐用期間の総費用：２度上昇）</a:t>
            </a: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14</a:t>
            </a:fld>
            <a:endParaRPr kumimoji="1" lang="ja-JP" altLang="en-US" sz="1600" dirty="0">
              <a:solidFill>
                <a:schemeClr val="tx1"/>
              </a:solidFill>
            </a:endParaRPr>
          </a:p>
        </p:txBody>
      </p:sp>
      <p:sp>
        <p:nvSpPr>
          <p:cNvPr id="7" name="テキスト ボックス 6">
            <a:extLst>
              <a:ext uri="{FF2B5EF4-FFF2-40B4-BE49-F238E27FC236}">
                <a16:creationId xmlns:a16="http://schemas.microsoft.com/office/drawing/2014/main" id="{DF2CB384-8461-4B24-B64C-AC3AEC5CE1C7}"/>
              </a:ext>
            </a:extLst>
          </p:cNvPr>
          <p:cNvSpPr txBox="1"/>
          <p:nvPr/>
        </p:nvSpPr>
        <p:spPr>
          <a:xfrm>
            <a:off x="-1" y="1599341"/>
            <a:ext cx="4108362" cy="276999"/>
          </a:xfrm>
          <a:prstGeom prst="rect">
            <a:avLst/>
          </a:prstGeom>
          <a:noFill/>
          <a:ln>
            <a:noFill/>
          </a:ln>
        </p:spPr>
        <p:txBody>
          <a:bodyPr wrap="square" rtlCol="0">
            <a:spAutoFit/>
          </a:bodyPr>
          <a:lstStyle/>
          <a:p>
            <a:r>
              <a:rPr lang="ja-JP" altLang="en-US" sz="1200" dirty="0">
                <a:solidFill>
                  <a:srgbClr val="0000FF"/>
                </a:solidFill>
              </a:rPr>
              <a:t>■改修時期の違いによる現在価値化した総費用について</a:t>
            </a:r>
            <a:endParaRPr kumimoji="1" lang="en-US" altLang="ja-JP" sz="1200" dirty="0"/>
          </a:p>
        </p:txBody>
      </p:sp>
      <p:sp>
        <p:nvSpPr>
          <p:cNvPr id="8" name="Text Box 9">
            <a:extLst>
              <a:ext uri="{FF2B5EF4-FFF2-40B4-BE49-F238E27FC236}">
                <a16:creationId xmlns:a16="http://schemas.microsoft.com/office/drawing/2014/main" id="{76B44E0A-E280-47A0-9835-B2903FFA098B}"/>
              </a:ext>
            </a:extLst>
          </p:cNvPr>
          <p:cNvSpPr txBox="1">
            <a:spLocks noChangeArrowheads="1"/>
          </p:cNvSpPr>
          <p:nvPr/>
        </p:nvSpPr>
        <p:spPr bwMode="auto">
          <a:xfrm>
            <a:off x="81184" y="479752"/>
            <a:ext cx="8935815" cy="1077218"/>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現在価値化した総費用は、順応型対策の改修時期が早いほど高く、遅くなるほど安価になる。</a:t>
            </a:r>
            <a:endParaRPr lang="en-US" altLang="ja-JP" sz="1600" dirty="0"/>
          </a:p>
          <a:p>
            <a:pPr marL="224009" indent="-149339" defTabSz="390997">
              <a:spcBef>
                <a:spcPct val="0"/>
              </a:spcBef>
              <a:buFont typeface="Arial" panose="020B0604020202020204" pitchFamily="34" charset="0"/>
              <a:buChar char="•"/>
            </a:pPr>
            <a:r>
              <a:rPr lang="ja-JP" altLang="en-US" sz="1600" dirty="0"/>
              <a:t>土木部位を含む全てを順応型対策にした参考ケースでは、供用</a:t>
            </a:r>
            <a:r>
              <a:rPr lang="en-US" altLang="ja-JP" sz="1600" dirty="0"/>
              <a:t>70</a:t>
            </a:r>
            <a:r>
              <a:rPr lang="ja-JP" altLang="en-US" sz="1600" dirty="0"/>
              <a:t>年後に改修を行う案が最も安価となるが、水門の耐用年数間近であるため、施設自体の改築を行う方が効率的になる可能性がある。</a:t>
            </a:r>
            <a:endParaRPr lang="en-US" altLang="ja-JP" sz="1600" dirty="0"/>
          </a:p>
          <a:p>
            <a:pPr marL="224009" indent="-149339" defTabSz="390997">
              <a:spcBef>
                <a:spcPct val="0"/>
              </a:spcBef>
              <a:buFont typeface="Arial" panose="020B0604020202020204" pitchFamily="34" charset="0"/>
              <a:buChar char="•"/>
            </a:pPr>
            <a:r>
              <a:rPr lang="ja-JP" altLang="en-US" sz="1600" dirty="0"/>
              <a:t>全てを順応型対策で行うことは、実現性及び経済性の観点から大きな手戻りとなる。</a:t>
            </a:r>
            <a:endParaRPr lang="en-US" altLang="ja-JP" sz="1600" dirty="0"/>
          </a:p>
        </p:txBody>
      </p:sp>
      <p:pic>
        <p:nvPicPr>
          <p:cNvPr id="6" name="図 5">
            <a:extLst>
              <a:ext uri="{FF2B5EF4-FFF2-40B4-BE49-F238E27FC236}">
                <a16:creationId xmlns:a16="http://schemas.microsoft.com/office/drawing/2014/main" id="{CA3D7BFF-1A8B-4CEA-A7D5-127D386C0488}"/>
              </a:ext>
            </a:extLst>
          </p:cNvPr>
          <p:cNvPicPr>
            <a:picLocks noChangeAspect="1"/>
          </p:cNvPicPr>
          <p:nvPr/>
        </p:nvPicPr>
        <p:blipFill>
          <a:blip r:embed="rId2"/>
          <a:stretch>
            <a:fillRect/>
          </a:stretch>
        </p:blipFill>
        <p:spPr>
          <a:xfrm>
            <a:off x="4572001" y="1918711"/>
            <a:ext cx="4571999" cy="1403336"/>
          </a:xfrm>
          <a:prstGeom prst="rect">
            <a:avLst/>
          </a:prstGeom>
        </p:spPr>
      </p:pic>
      <p:pic>
        <p:nvPicPr>
          <p:cNvPr id="13" name="図 12">
            <a:extLst>
              <a:ext uri="{FF2B5EF4-FFF2-40B4-BE49-F238E27FC236}">
                <a16:creationId xmlns:a16="http://schemas.microsoft.com/office/drawing/2014/main" id="{D37F9C94-39A7-4B46-AFAF-086246761F20}"/>
              </a:ext>
            </a:extLst>
          </p:cNvPr>
          <p:cNvPicPr>
            <a:picLocks noChangeAspect="1"/>
          </p:cNvPicPr>
          <p:nvPr/>
        </p:nvPicPr>
        <p:blipFill>
          <a:blip r:embed="rId3"/>
          <a:stretch>
            <a:fillRect/>
          </a:stretch>
        </p:blipFill>
        <p:spPr>
          <a:xfrm>
            <a:off x="4571996" y="5089538"/>
            <a:ext cx="4572001" cy="1403337"/>
          </a:xfrm>
          <a:prstGeom prst="rect">
            <a:avLst/>
          </a:prstGeom>
        </p:spPr>
      </p:pic>
      <p:sp>
        <p:nvSpPr>
          <p:cNvPr id="16" name="テキスト ボックス 15">
            <a:extLst>
              <a:ext uri="{FF2B5EF4-FFF2-40B4-BE49-F238E27FC236}">
                <a16:creationId xmlns:a16="http://schemas.microsoft.com/office/drawing/2014/main" id="{A127B545-EDAA-4095-A43F-677803CB8D73}"/>
              </a:ext>
            </a:extLst>
          </p:cNvPr>
          <p:cNvSpPr txBox="1"/>
          <p:nvPr/>
        </p:nvSpPr>
        <p:spPr>
          <a:xfrm>
            <a:off x="4572000" y="1560846"/>
            <a:ext cx="4572000" cy="276999"/>
          </a:xfrm>
          <a:prstGeom prst="rect">
            <a:avLst/>
          </a:prstGeom>
          <a:noFill/>
          <a:ln>
            <a:noFill/>
          </a:ln>
        </p:spPr>
        <p:txBody>
          <a:bodyPr wrap="square" rtlCol="0">
            <a:spAutoFit/>
          </a:bodyPr>
          <a:lstStyle/>
          <a:p>
            <a:r>
              <a:rPr lang="ja-JP" altLang="en-US" sz="1200" dirty="0">
                <a:solidFill>
                  <a:srgbClr val="0000FF"/>
                </a:solidFill>
              </a:rPr>
              <a:t>■発生費用・累加費用経年変化（将来２度上昇</a:t>
            </a:r>
            <a:r>
              <a:rPr lang="en-US" altLang="ja-JP" sz="1200" dirty="0">
                <a:solidFill>
                  <a:srgbClr val="0000FF"/>
                </a:solidFill>
              </a:rPr>
              <a:t>95%</a:t>
            </a:r>
            <a:r>
              <a:rPr lang="ja-JP" altLang="en-US" sz="1200" dirty="0" err="1">
                <a:solidFill>
                  <a:srgbClr val="0000FF"/>
                </a:solidFill>
              </a:rPr>
              <a:t>、</a:t>
            </a:r>
            <a:r>
              <a:rPr lang="ja-JP" altLang="en-US" sz="1200" dirty="0">
                <a:solidFill>
                  <a:srgbClr val="0000FF"/>
                </a:solidFill>
              </a:rPr>
              <a:t>参考ケース）</a:t>
            </a:r>
            <a:endParaRPr kumimoji="1" lang="en-US" altLang="ja-JP" sz="1200" dirty="0"/>
          </a:p>
        </p:txBody>
      </p:sp>
      <p:pic>
        <p:nvPicPr>
          <p:cNvPr id="14" name="図 13">
            <a:extLst>
              <a:ext uri="{FF2B5EF4-FFF2-40B4-BE49-F238E27FC236}">
                <a16:creationId xmlns:a16="http://schemas.microsoft.com/office/drawing/2014/main" id="{BB0A63BB-6EAA-43C2-8E45-98103A900194}"/>
              </a:ext>
            </a:extLst>
          </p:cNvPr>
          <p:cNvPicPr>
            <a:picLocks noChangeAspect="1"/>
          </p:cNvPicPr>
          <p:nvPr/>
        </p:nvPicPr>
        <p:blipFill>
          <a:blip r:embed="rId4"/>
          <a:stretch>
            <a:fillRect/>
          </a:stretch>
        </p:blipFill>
        <p:spPr>
          <a:xfrm>
            <a:off x="4571999" y="3511803"/>
            <a:ext cx="4571997" cy="1408294"/>
          </a:xfrm>
          <a:prstGeom prst="rect">
            <a:avLst/>
          </a:prstGeom>
        </p:spPr>
      </p:pic>
      <p:sp>
        <p:nvSpPr>
          <p:cNvPr id="17" name="テキスト ボックス 16">
            <a:extLst>
              <a:ext uri="{FF2B5EF4-FFF2-40B4-BE49-F238E27FC236}">
                <a16:creationId xmlns:a16="http://schemas.microsoft.com/office/drawing/2014/main" id="{AA88401F-5266-47AF-8F7E-4F85B09F0C82}"/>
              </a:ext>
            </a:extLst>
          </p:cNvPr>
          <p:cNvSpPr txBox="1"/>
          <p:nvPr/>
        </p:nvSpPr>
        <p:spPr>
          <a:xfrm>
            <a:off x="4572000" y="1730287"/>
            <a:ext cx="2165350" cy="246221"/>
          </a:xfrm>
          <a:prstGeom prst="rect">
            <a:avLst/>
          </a:prstGeom>
          <a:noFill/>
          <a:ln>
            <a:noFill/>
          </a:ln>
        </p:spPr>
        <p:txBody>
          <a:bodyPr wrap="square" rtlCol="0">
            <a:spAutoFit/>
          </a:bodyPr>
          <a:lstStyle/>
          <a:p>
            <a:r>
              <a:rPr kumimoji="1" lang="en-US" altLang="ja-JP" sz="1000" dirty="0"/>
              <a:t>【</a:t>
            </a:r>
            <a:r>
              <a:rPr lang="ja-JP" altLang="en-US" sz="1000" dirty="0"/>
              <a:t>供用開始</a:t>
            </a:r>
            <a:r>
              <a:rPr lang="en-US" altLang="ja-JP" sz="1000" dirty="0"/>
              <a:t>30</a:t>
            </a:r>
            <a:r>
              <a:rPr lang="ja-JP" altLang="en-US" sz="1000" dirty="0"/>
              <a:t>年後に全施設改修</a:t>
            </a:r>
            <a:r>
              <a:rPr kumimoji="1" lang="en-US" altLang="ja-JP" sz="1000" dirty="0"/>
              <a:t>】</a:t>
            </a:r>
          </a:p>
        </p:txBody>
      </p:sp>
      <p:sp>
        <p:nvSpPr>
          <p:cNvPr id="18" name="テキスト ボックス 17">
            <a:extLst>
              <a:ext uri="{FF2B5EF4-FFF2-40B4-BE49-F238E27FC236}">
                <a16:creationId xmlns:a16="http://schemas.microsoft.com/office/drawing/2014/main" id="{49F4964C-8AA7-457F-88ED-2ED324CF441C}"/>
              </a:ext>
            </a:extLst>
          </p:cNvPr>
          <p:cNvSpPr txBox="1"/>
          <p:nvPr/>
        </p:nvSpPr>
        <p:spPr>
          <a:xfrm>
            <a:off x="4572000" y="3332791"/>
            <a:ext cx="2165350" cy="246221"/>
          </a:xfrm>
          <a:prstGeom prst="rect">
            <a:avLst/>
          </a:prstGeom>
          <a:noFill/>
          <a:ln>
            <a:noFill/>
          </a:ln>
        </p:spPr>
        <p:txBody>
          <a:bodyPr wrap="square" rtlCol="0">
            <a:spAutoFit/>
          </a:bodyPr>
          <a:lstStyle/>
          <a:p>
            <a:r>
              <a:rPr kumimoji="1" lang="en-US" altLang="ja-JP" sz="1000" dirty="0"/>
              <a:t>【</a:t>
            </a:r>
            <a:r>
              <a:rPr lang="ja-JP" altLang="en-US" sz="1000" dirty="0"/>
              <a:t>供用開始</a:t>
            </a:r>
            <a:r>
              <a:rPr lang="en-US" altLang="ja-JP" sz="1000" dirty="0"/>
              <a:t>50</a:t>
            </a:r>
            <a:r>
              <a:rPr lang="ja-JP" altLang="en-US" sz="1000" dirty="0"/>
              <a:t>年後に全施設改修</a:t>
            </a:r>
            <a:r>
              <a:rPr kumimoji="1" lang="en-US" altLang="ja-JP" sz="1000" dirty="0"/>
              <a:t>】</a:t>
            </a:r>
          </a:p>
        </p:txBody>
      </p:sp>
      <p:sp>
        <p:nvSpPr>
          <p:cNvPr id="19" name="テキスト ボックス 18">
            <a:extLst>
              <a:ext uri="{FF2B5EF4-FFF2-40B4-BE49-F238E27FC236}">
                <a16:creationId xmlns:a16="http://schemas.microsoft.com/office/drawing/2014/main" id="{B7A08200-18AE-4402-88D8-8EBC55D23210}"/>
              </a:ext>
            </a:extLst>
          </p:cNvPr>
          <p:cNvSpPr txBox="1"/>
          <p:nvPr/>
        </p:nvSpPr>
        <p:spPr>
          <a:xfrm>
            <a:off x="4572000" y="4900934"/>
            <a:ext cx="2165350" cy="246221"/>
          </a:xfrm>
          <a:prstGeom prst="rect">
            <a:avLst/>
          </a:prstGeom>
          <a:noFill/>
          <a:ln>
            <a:noFill/>
          </a:ln>
        </p:spPr>
        <p:txBody>
          <a:bodyPr wrap="square" rtlCol="0">
            <a:spAutoFit/>
          </a:bodyPr>
          <a:lstStyle/>
          <a:p>
            <a:r>
              <a:rPr kumimoji="1" lang="en-US" altLang="ja-JP" sz="1000" dirty="0"/>
              <a:t>【</a:t>
            </a:r>
            <a:r>
              <a:rPr lang="ja-JP" altLang="en-US" sz="1000" dirty="0"/>
              <a:t>供用開始</a:t>
            </a:r>
            <a:r>
              <a:rPr lang="en-US" altLang="ja-JP" sz="1000" dirty="0"/>
              <a:t>70</a:t>
            </a:r>
            <a:r>
              <a:rPr lang="ja-JP" altLang="en-US" sz="1000" dirty="0"/>
              <a:t>年後に全施設改修</a:t>
            </a:r>
            <a:r>
              <a:rPr kumimoji="1" lang="en-US" altLang="ja-JP" sz="1000" dirty="0"/>
              <a:t>】</a:t>
            </a:r>
          </a:p>
        </p:txBody>
      </p:sp>
      <p:sp>
        <p:nvSpPr>
          <p:cNvPr id="21" name="正方形/長方形 20">
            <a:extLst>
              <a:ext uri="{FF2B5EF4-FFF2-40B4-BE49-F238E27FC236}">
                <a16:creationId xmlns:a16="http://schemas.microsoft.com/office/drawing/2014/main" id="{CDD135CA-428A-4EFB-84D3-557673CB97C3}"/>
              </a:ext>
            </a:extLst>
          </p:cNvPr>
          <p:cNvSpPr/>
          <p:nvPr/>
        </p:nvSpPr>
        <p:spPr>
          <a:xfrm>
            <a:off x="81184" y="1952599"/>
            <a:ext cx="4490812" cy="1015663"/>
          </a:xfrm>
          <a:prstGeom prst="rect">
            <a:avLst/>
          </a:prstGeom>
        </p:spPr>
        <p:txBody>
          <a:bodyPr wrap="square">
            <a:spAutoFit/>
          </a:bodyPr>
          <a:lstStyle/>
          <a:p>
            <a:pPr marL="171450" indent="-171450">
              <a:buFont typeface="Arial" panose="020B0604020202020204" pitchFamily="34" charset="0"/>
              <a:buChar char="•"/>
            </a:pPr>
            <a:r>
              <a:rPr lang="ja-JP" altLang="en-US" sz="1200" dirty="0"/>
              <a:t>途中段階で改修する費用が高いケース３、参考ケースは改修</a:t>
            </a:r>
            <a:endParaRPr lang="en-US" altLang="ja-JP" sz="1200" dirty="0"/>
          </a:p>
          <a:p>
            <a:r>
              <a:rPr lang="ja-JP" altLang="en-US" sz="1200" dirty="0"/>
              <a:t>　  時期が早いほど総費用は高く、遅くなるほど安価になる。</a:t>
            </a:r>
            <a:endParaRPr lang="en-US" altLang="ja-JP" sz="1200" dirty="0"/>
          </a:p>
          <a:p>
            <a:pPr marL="171450" indent="-171450">
              <a:buFont typeface="Arial" panose="020B0604020202020204" pitchFamily="34" charset="0"/>
              <a:buChar char="•"/>
            </a:pPr>
            <a:r>
              <a:rPr lang="ja-JP" altLang="en-US" sz="1200" dirty="0"/>
              <a:t>外力の増大時期の予測は困難であるため、現在価値化した</a:t>
            </a:r>
            <a:endParaRPr lang="en-US" altLang="ja-JP" sz="1200" dirty="0"/>
          </a:p>
          <a:p>
            <a:r>
              <a:rPr lang="en-US" altLang="ja-JP" sz="1200" dirty="0"/>
              <a:t>    </a:t>
            </a:r>
            <a:r>
              <a:rPr lang="ja-JP" altLang="en-US" sz="1200" dirty="0"/>
              <a:t>総費用から評価することは難しい。</a:t>
            </a:r>
          </a:p>
          <a:p>
            <a:pPr marL="171450" indent="-171450">
              <a:buFont typeface="Arial" panose="020B0604020202020204" pitchFamily="34" charset="0"/>
              <a:buChar char="•"/>
            </a:pPr>
            <a:endParaRPr lang="en-US" altLang="ja-JP" sz="1200" dirty="0"/>
          </a:p>
        </p:txBody>
      </p:sp>
      <p:pic>
        <p:nvPicPr>
          <p:cNvPr id="15" name="図 14">
            <a:extLst>
              <a:ext uri="{FF2B5EF4-FFF2-40B4-BE49-F238E27FC236}">
                <a16:creationId xmlns:a16="http://schemas.microsoft.com/office/drawing/2014/main" id="{9D36231C-22E2-4252-850C-CD7A7174BD71}"/>
              </a:ext>
            </a:extLst>
          </p:cNvPr>
          <p:cNvPicPr>
            <a:picLocks noChangeAspect="1"/>
          </p:cNvPicPr>
          <p:nvPr/>
        </p:nvPicPr>
        <p:blipFill>
          <a:blip r:embed="rId5"/>
          <a:stretch>
            <a:fillRect/>
          </a:stretch>
        </p:blipFill>
        <p:spPr>
          <a:xfrm>
            <a:off x="81184" y="3211700"/>
            <a:ext cx="4384939" cy="2933771"/>
          </a:xfrm>
          <a:prstGeom prst="rect">
            <a:avLst/>
          </a:prstGeom>
        </p:spPr>
      </p:pic>
    </p:spTree>
    <p:extLst>
      <p:ext uri="{BB962C8B-B14F-4D97-AF65-F5344CB8AC3E}">
        <p14:creationId xmlns:p14="http://schemas.microsoft.com/office/powerpoint/2010/main" val="3200709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4151563" y="3597309"/>
            <a:ext cx="4820159" cy="2801940"/>
          </a:xfrm>
          <a:prstGeom prst="rect">
            <a:avLst/>
          </a:prstGeom>
          <a:solidFill>
            <a:schemeClr val="accent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Rectangle 2"/>
          <p:cNvSpPr>
            <a:spLocks noChangeArrowheads="1"/>
          </p:cNvSpPr>
          <p:nvPr/>
        </p:nvSpPr>
        <p:spPr bwMode="auto">
          <a:xfrm>
            <a:off x="0" y="-58266"/>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１．気候変動により増大する外力の水門への影響</a:t>
            </a:r>
            <a:r>
              <a:rPr kumimoji="0" lang="ja-JP" altLang="en-US" sz="2000" b="1" dirty="0">
                <a:solidFill>
                  <a:srgbClr val="FFFFFF"/>
                </a:solidFill>
                <a:latin typeface="HG丸ｺﾞｼｯｸM-PRO" panose="020F0600000000000000" pitchFamily="50" charset="-128"/>
                <a:ea typeface="HG丸ｺﾞｼｯｸM-PRO" panose="020F0600000000000000" pitchFamily="50" charset="-128"/>
              </a:rPr>
              <a:t>　　　　　　　　　</a:t>
            </a:r>
            <a:endPar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7085359" y="6559135"/>
            <a:ext cx="2057400" cy="365125"/>
          </a:xfrm>
        </p:spPr>
        <p:txBody>
          <a:bodyPr/>
          <a:lstStyle/>
          <a:p>
            <a:fld id="{5E3F6313-0071-4C5D-9E06-91E8809F988F}" type="slidenum">
              <a:rPr kumimoji="1" lang="ja-JP" altLang="en-US" sz="1600" smtClean="0">
                <a:solidFill>
                  <a:schemeClr val="tx1"/>
                </a:solidFill>
              </a:rPr>
              <a:pPr/>
              <a:t>1</a:t>
            </a:fld>
            <a:endParaRPr kumimoji="1" lang="ja-JP" altLang="en-US" sz="1600" dirty="0">
              <a:solidFill>
                <a:schemeClr val="tx1"/>
              </a:solidFill>
            </a:endParaRPr>
          </a:p>
        </p:txBody>
      </p:sp>
      <p:sp>
        <p:nvSpPr>
          <p:cNvPr id="177" name="テキスト ボックス 176">
            <a:extLst>
              <a:ext uri="{FF2B5EF4-FFF2-40B4-BE49-F238E27FC236}">
                <a16:creationId xmlns:a16="http://schemas.microsoft.com/office/drawing/2014/main" id="{BFC017D3-2F7E-43B0-BD19-046F7F571725}"/>
              </a:ext>
            </a:extLst>
          </p:cNvPr>
          <p:cNvSpPr txBox="1"/>
          <p:nvPr/>
        </p:nvSpPr>
        <p:spPr>
          <a:xfrm>
            <a:off x="57434" y="348028"/>
            <a:ext cx="4771741" cy="307777"/>
          </a:xfrm>
          <a:prstGeom prst="rect">
            <a:avLst/>
          </a:prstGeom>
          <a:noFill/>
        </p:spPr>
        <p:txBody>
          <a:bodyPr wrap="square" rtlCol="0">
            <a:spAutoFit/>
          </a:bodyPr>
          <a:lstStyle/>
          <a:p>
            <a:r>
              <a:rPr lang="ja-JP" altLang="en-US" sz="1400" dirty="0">
                <a:solidFill>
                  <a:srgbClr val="0000FF"/>
                </a:solidFill>
              </a:rPr>
              <a:t>■気候変動による外力の増加</a:t>
            </a:r>
            <a:endParaRPr lang="en-US" altLang="ja-JP" sz="1400" dirty="0"/>
          </a:p>
        </p:txBody>
      </p:sp>
      <p:graphicFrame>
        <p:nvGraphicFramePr>
          <p:cNvPr id="5" name="表 4"/>
          <p:cNvGraphicFramePr>
            <a:graphicFrameLocks noGrp="1"/>
          </p:cNvGraphicFramePr>
          <p:nvPr>
            <p:extLst>
              <p:ext uri="{D42A27DB-BD31-4B8C-83A1-F6EECF244321}">
                <p14:modId xmlns:p14="http://schemas.microsoft.com/office/powerpoint/2010/main" val="4030751398"/>
              </p:ext>
            </p:extLst>
          </p:nvPr>
        </p:nvGraphicFramePr>
        <p:xfrm>
          <a:off x="210486" y="1437024"/>
          <a:ext cx="4285314" cy="1778000"/>
        </p:xfrm>
        <a:graphic>
          <a:graphicData uri="http://schemas.openxmlformats.org/drawingml/2006/table">
            <a:tbl>
              <a:tblPr firstRow="1" bandRow="1">
                <a:tableStyleId>{5940675A-B579-460E-94D1-54222C63F5DA}</a:tableStyleId>
              </a:tblPr>
              <a:tblGrid>
                <a:gridCol w="2361297">
                  <a:extLst>
                    <a:ext uri="{9D8B030D-6E8A-4147-A177-3AD203B41FA5}">
                      <a16:colId xmlns:a16="http://schemas.microsoft.com/office/drawing/2014/main" val="1823069217"/>
                    </a:ext>
                  </a:extLst>
                </a:gridCol>
                <a:gridCol w="1924017">
                  <a:extLst>
                    <a:ext uri="{9D8B030D-6E8A-4147-A177-3AD203B41FA5}">
                      <a16:colId xmlns:a16="http://schemas.microsoft.com/office/drawing/2014/main" val="1429040002"/>
                    </a:ext>
                  </a:extLst>
                </a:gridCol>
              </a:tblGrid>
              <a:tr h="370840">
                <a:tc>
                  <a:txBody>
                    <a:bodyPr/>
                    <a:lstStyle/>
                    <a:p>
                      <a:pPr algn="ctr"/>
                      <a:endParaRPr kumimoji="1" lang="ja-JP" altLang="en-US" sz="1400" dirty="0"/>
                    </a:p>
                  </a:txBody>
                  <a:tcPr>
                    <a:solidFill>
                      <a:srgbClr val="FFCCFF"/>
                    </a:solidFill>
                  </a:tcPr>
                </a:tc>
                <a:tc>
                  <a:txBody>
                    <a:bodyPr/>
                    <a:lstStyle/>
                    <a:p>
                      <a:pPr algn="ctr"/>
                      <a:r>
                        <a:rPr kumimoji="1" lang="ja-JP" altLang="en-US" sz="1400" dirty="0"/>
                        <a:t>水門天端高</a:t>
                      </a:r>
                    </a:p>
                  </a:txBody>
                  <a:tcPr>
                    <a:solidFill>
                      <a:srgbClr val="FFCCFF"/>
                    </a:solidFill>
                  </a:tcPr>
                </a:tc>
                <a:extLst>
                  <a:ext uri="{0D108BD9-81ED-4DB2-BD59-A6C34878D82A}">
                    <a16:rowId xmlns:a16="http://schemas.microsoft.com/office/drawing/2014/main" val="33391255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現行計画</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OP+7.40m</a:t>
                      </a:r>
                      <a:endParaRPr kumimoji="1" lang="ja-JP" altLang="en-US" sz="1400" dirty="0"/>
                    </a:p>
                  </a:txBody>
                  <a:tcPr/>
                </a:tc>
                <a:extLst>
                  <a:ext uri="{0D108BD9-81ED-4DB2-BD59-A6C34878D82A}">
                    <a16:rowId xmlns:a16="http://schemas.microsoft.com/office/drawing/2014/main" val="17700627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２度上昇</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（海面上昇：</a:t>
                      </a:r>
                      <a:r>
                        <a:rPr kumimoji="1" lang="en-US" altLang="ja-JP" sz="1400" dirty="0"/>
                        <a:t>95%</a:t>
                      </a:r>
                      <a:r>
                        <a:rPr kumimoji="1" lang="ja-JP" altLang="en-US" sz="1400" dirty="0"/>
                        <a:t>値）</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OP+8.64m</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（現行計画＋</a:t>
                      </a:r>
                      <a:r>
                        <a:rPr kumimoji="1" lang="en-US" altLang="ja-JP" sz="1400" dirty="0"/>
                        <a:t>1.24m)</a:t>
                      </a:r>
                      <a:endParaRPr kumimoji="1" lang="ja-JP" altLang="en-US" sz="1400" dirty="0"/>
                    </a:p>
                  </a:txBody>
                  <a:tcPr/>
                </a:tc>
                <a:extLst>
                  <a:ext uri="{0D108BD9-81ED-4DB2-BD59-A6C34878D82A}">
                    <a16:rowId xmlns:a16="http://schemas.microsoft.com/office/drawing/2014/main" val="4337691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４度上昇</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（海面上昇：中央値）</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OP+9.85m</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現行計画＋</a:t>
                      </a:r>
                      <a:r>
                        <a:rPr kumimoji="1" lang="en-US" altLang="ja-JP" sz="1400" dirty="0"/>
                        <a:t>2.45m)</a:t>
                      </a:r>
                      <a:endParaRPr kumimoji="1" lang="ja-JP" altLang="en-US" sz="1400" dirty="0"/>
                    </a:p>
                  </a:txBody>
                  <a:tcPr/>
                </a:tc>
                <a:extLst>
                  <a:ext uri="{0D108BD9-81ED-4DB2-BD59-A6C34878D82A}">
                    <a16:rowId xmlns:a16="http://schemas.microsoft.com/office/drawing/2014/main" val="1088350209"/>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3154235177"/>
              </p:ext>
            </p:extLst>
          </p:nvPr>
        </p:nvGraphicFramePr>
        <p:xfrm>
          <a:off x="4829175" y="1449596"/>
          <a:ext cx="3995510" cy="1778000"/>
        </p:xfrm>
        <a:graphic>
          <a:graphicData uri="http://schemas.openxmlformats.org/drawingml/2006/table">
            <a:tbl>
              <a:tblPr firstRow="1" bandRow="1">
                <a:tableStyleId>{5940675A-B579-460E-94D1-54222C63F5DA}</a:tableStyleId>
              </a:tblPr>
              <a:tblGrid>
                <a:gridCol w="1914525">
                  <a:extLst>
                    <a:ext uri="{9D8B030D-6E8A-4147-A177-3AD203B41FA5}">
                      <a16:colId xmlns:a16="http://schemas.microsoft.com/office/drawing/2014/main" val="1823069217"/>
                    </a:ext>
                  </a:extLst>
                </a:gridCol>
                <a:gridCol w="2080985">
                  <a:extLst>
                    <a:ext uri="{9D8B030D-6E8A-4147-A177-3AD203B41FA5}">
                      <a16:colId xmlns:a16="http://schemas.microsoft.com/office/drawing/2014/main" val="1429040002"/>
                    </a:ext>
                  </a:extLst>
                </a:gridCol>
              </a:tblGrid>
              <a:tr h="370840">
                <a:tc>
                  <a:txBody>
                    <a:bodyPr/>
                    <a:lstStyle/>
                    <a:p>
                      <a:pPr algn="ct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rgbClr val="FF0000"/>
                          </a:solidFill>
                        </a:rPr>
                        <a:t>（参考）静水圧・波力</a:t>
                      </a:r>
                    </a:p>
                  </a:txBody>
                  <a:tcPr anchor="ctr">
                    <a:solidFill>
                      <a:schemeClr val="accent2">
                        <a:lumMod val="40000"/>
                        <a:lumOff val="60000"/>
                      </a:schemeClr>
                    </a:solidFill>
                  </a:tcPr>
                </a:tc>
                <a:extLst>
                  <a:ext uri="{0D108BD9-81ED-4DB2-BD59-A6C34878D82A}">
                    <a16:rowId xmlns:a16="http://schemas.microsoft.com/office/drawing/2014/main" val="33391255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現行計画</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16,968</a:t>
                      </a:r>
                      <a:r>
                        <a:rPr kumimoji="1" lang="ja-JP" altLang="en-US" sz="1400" dirty="0"/>
                        <a:t>ｋ</a:t>
                      </a:r>
                      <a:r>
                        <a:rPr kumimoji="1" lang="en-US" altLang="ja-JP" sz="1400" dirty="0"/>
                        <a:t>N/1</a:t>
                      </a:r>
                      <a:r>
                        <a:rPr kumimoji="1" lang="ja-JP" altLang="en-US" sz="1400" dirty="0"/>
                        <a:t>扉</a:t>
                      </a:r>
                    </a:p>
                  </a:txBody>
                  <a:tcPr anchor="ctr"/>
                </a:tc>
                <a:extLst>
                  <a:ext uri="{0D108BD9-81ED-4DB2-BD59-A6C34878D82A}">
                    <a16:rowId xmlns:a16="http://schemas.microsoft.com/office/drawing/2014/main" val="17700627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２度上昇</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（海面上昇：</a:t>
                      </a:r>
                      <a:r>
                        <a:rPr kumimoji="1" lang="en-US" altLang="ja-JP" sz="1400" dirty="0"/>
                        <a:t>95%</a:t>
                      </a:r>
                      <a:r>
                        <a:rPr kumimoji="1" lang="ja-JP" altLang="en-US" sz="1400" dirty="0"/>
                        <a:t>値）</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27,869</a:t>
                      </a:r>
                      <a:r>
                        <a:rPr kumimoji="1" lang="ja-JP" altLang="en-US" sz="1400" dirty="0"/>
                        <a:t>ｋ</a:t>
                      </a:r>
                      <a:r>
                        <a:rPr kumimoji="1" lang="en-US" altLang="ja-JP" sz="1400" dirty="0"/>
                        <a:t>N/1</a:t>
                      </a:r>
                      <a:r>
                        <a:rPr kumimoji="1" lang="ja-JP" altLang="en-US" sz="1400" dirty="0"/>
                        <a:t>扉</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（現行計画の</a:t>
                      </a:r>
                      <a:r>
                        <a:rPr kumimoji="1" lang="en-US" altLang="ja-JP" sz="1400" dirty="0"/>
                        <a:t>1.64</a:t>
                      </a:r>
                      <a:r>
                        <a:rPr kumimoji="1" lang="ja-JP" altLang="en-US" sz="1400" dirty="0"/>
                        <a:t>倍</a:t>
                      </a:r>
                      <a:r>
                        <a:rPr kumimoji="1" lang="en-US" altLang="ja-JP" sz="1400" dirty="0"/>
                        <a:t>)</a:t>
                      </a:r>
                      <a:endParaRPr kumimoji="1" lang="ja-JP" altLang="en-US" sz="1400" dirty="0"/>
                    </a:p>
                  </a:txBody>
                  <a:tcPr anchor="ctr"/>
                </a:tc>
                <a:extLst>
                  <a:ext uri="{0D108BD9-81ED-4DB2-BD59-A6C34878D82A}">
                    <a16:rowId xmlns:a16="http://schemas.microsoft.com/office/drawing/2014/main" val="4337691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４度上昇</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（海面上昇：中央値）</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35,191</a:t>
                      </a:r>
                      <a:r>
                        <a:rPr kumimoji="1" lang="ja-JP" altLang="en-US" sz="1400" dirty="0"/>
                        <a:t>ｋ</a:t>
                      </a:r>
                      <a:r>
                        <a:rPr kumimoji="1" lang="en-US" altLang="ja-JP" sz="1400" dirty="0"/>
                        <a:t>N/1</a:t>
                      </a:r>
                      <a:r>
                        <a:rPr kumimoji="1" lang="ja-JP" altLang="en-US" sz="1400" dirty="0"/>
                        <a:t>扉</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（現行計画の</a:t>
                      </a:r>
                      <a:r>
                        <a:rPr kumimoji="1" lang="en-US" altLang="ja-JP" sz="1400" dirty="0"/>
                        <a:t>2.07</a:t>
                      </a:r>
                      <a:r>
                        <a:rPr kumimoji="1" lang="ja-JP" altLang="en-US" sz="1400" dirty="0"/>
                        <a:t>倍</a:t>
                      </a:r>
                      <a:r>
                        <a:rPr kumimoji="1" lang="en-US" altLang="ja-JP" sz="1400" dirty="0"/>
                        <a:t>)</a:t>
                      </a:r>
                      <a:endParaRPr kumimoji="1" lang="ja-JP" altLang="en-US" sz="1400" dirty="0"/>
                    </a:p>
                  </a:txBody>
                  <a:tcPr anchor="ctr"/>
                </a:tc>
                <a:extLst>
                  <a:ext uri="{0D108BD9-81ED-4DB2-BD59-A6C34878D82A}">
                    <a16:rowId xmlns:a16="http://schemas.microsoft.com/office/drawing/2014/main" val="1088350209"/>
                  </a:ext>
                </a:extLst>
              </a:tr>
            </a:tbl>
          </a:graphicData>
        </a:graphic>
      </p:graphicFrame>
      <p:sp>
        <p:nvSpPr>
          <p:cNvPr id="18" name="テキスト ボックス 17">
            <a:extLst>
              <a:ext uri="{FF2B5EF4-FFF2-40B4-BE49-F238E27FC236}">
                <a16:creationId xmlns:a16="http://schemas.microsoft.com/office/drawing/2014/main" id="{BFC017D3-2F7E-43B0-BD19-046F7F571725}"/>
              </a:ext>
            </a:extLst>
          </p:cNvPr>
          <p:cNvSpPr txBox="1"/>
          <p:nvPr/>
        </p:nvSpPr>
        <p:spPr>
          <a:xfrm>
            <a:off x="0" y="3211750"/>
            <a:ext cx="4771741" cy="307777"/>
          </a:xfrm>
          <a:prstGeom prst="rect">
            <a:avLst/>
          </a:prstGeom>
          <a:noFill/>
        </p:spPr>
        <p:txBody>
          <a:bodyPr wrap="square" rtlCol="0">
            <a:spAutoFit/>
          </a:bodyPr>
          <a:lstStyle/>
          <a:p>
            <a:r>
              <a:rPr lang="ja-JP" altLang="en-US" sz="1400" dirty="0">
                <a:solidFill>
                  <a:srgbClr val="0000FF"/>
                </a:solidFill>
              </a:rPr>
              <a:t>■気候変動による外力の増大により確保が困難となる項目</a:t>
            </a:r>
            <a:endParaRPr lang="en-US" altLang="ja-JP" sz="1400" dirty="0"/>
          </a:p>
        </p:txBody>
      </p:sp>
      <p:sp>
        <p:nvSpPr>
          <p:cNvPr id="19" name="テキスト ボックス 18">
            <a:extLst>
              <a:ext uri="{FF2B5EF4-FFF2-40B4-BE49-F238E27FC236}">
                <a16:creationId xmlns:a16="http://schemas.microsoft.com/office/drawing/2014/main" id="{BFC017D3-2F7E-43B0-BD19-046F7F571725}"/>
              </a:ext>
            </a:extLst>
          </p:cNvPr>
          <p:cNvSpPr txBox="1"/>
          <p:nvPr/>
        </p:nvSpPr>
        <p:spPr>
          <a:xfrm>
            <a:off x="209446" y="622071"/>
            <a:ext cx="1539841" cy="307777"/>
          </a:xfrm>
          <a:prstGeom prst="rect">
            <a:avLst/>
          </a:prstGeom>
          <a:noFill/>
        </p:spPr>
        <p:txBody>
          <a:bodyPr wrap="square" rtlCol="0">
            <a:spAutoFit/>
          </a:bodyPr>
          <a:lstStyle/>
          <a:p>
            <a:r>
              <a:rPr lang="ja-JP" altLang="en-US" sz="1400" dirty="0">
                <a:solidFill>
                  <a:srgbClr val="0000FF"/>
                </a:solidFill>
              </a:rPr>
              <a:t>①高さの増加</a:t>
            </a:r>
            <a:endParaRPr lang="en-US" altLang="ja-JP" sz="1400" dirty="0"/>
          </a:p>
        </p:txBody>
      </p:sp>
      <p:sp>
        <p:nvSpPr>
          <p:cNvPr id="20" name="テキスト ボックス 19">
            <a:extLst>
              <a:ext uri="{FF2B5EF4-FFF2-40B4-BE49-F238E27FC236}">
                <a16:creationId xmlns:a16="http://schemas.microsoft.com/office/drawing/2014/main" id="{BFC017D3-2F7E-43B0-BD19-046F7F571725}"/>
              </a:ext>
            </a:extLst>
          </p:cNvPr>
          <p:cNvSpPr txBox="1"/>
          <p:nvPr/>
        </p:nvSpPr>
        <p:spPr>
          <a:xfrm>
            <a:off x="4771741" y="552465"/>
            <a:ext cx="4771741" cy="307777"/>
          </a:xfrm>
          <a:prstGeom prst="rect">
            <a:avLst/>
          </a:prstGeom>
          <a:noFill/>
        </p:spPr>
        <p:txBody>
          <a:bodyPr wrap="square" rtlCol="0">
            <a:spAutoFit/>
          </a:bodyPr>
          <a:lstStyle/>
          <a:p>
            <a:r>
              <a:rPr lang="ja-JP" altLang="en-US" sz="1400" dirty="0">
                <a:solidFill>
                  <a:srgbClr val="0000FF"/>
                </a:solidFill>
              </a:rPr>
              <a:t>②作用荷重の増加</a:t>
            </a:r>
            <a:endParaRPr lang="en-US" altLang="ja-JP" sz="1400" dirty="0"/>
          </a:p>
        </p:txBody>
      </p:sp>
      <p:sp>
        <p:nvSpPr>
          <p:cNvPr id="6" name="正方形/長方形 5"/>
          <p:cNvSpPr/>
          <p:nvPr/>
        </p:nvSpPr>
        <p:spPr>
          <a:xfrm>
            <a:off x="57434" y="3597308"/>
            <a:ext cx="3920206" cy="2002962"/>
          </a:xfrm>
          <a:prstGeom prst="rect">
            <a:avLst/>
          </a:prstGeom>
          <a:solidFill>
            <a:srgbClr val="FF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Text Box 9">
            <a:extLst>
              <a:ext uri="{FF2B5EF4-FFF2-40B4-BE49-F238E27FC236}">
                <a16:creationId xmlns:a16="http://schemas.microsoft.com/office/drawing/2014/main" id="{74AB9C35-1010-47E1-AC1F-24520CE0A7EB}"/>
              </a:ext>
            </a:extLst>
          </p:cNvPr>
          <p:cNvSpPr txBox="1">
            <a:spLocks noChangeArrowheads="1"/>
          </p:cNvSpPr>
          <p:nvPr/>
        </p:nvSpPr>
        <p:spPr bwMode="auto">
          <a:xfrm>
            <a:off x="135533" y="3634247"/>
            <a:ext cx="1489148" cy="338554"/>
          </a:xfrm>
          <a:prstGeom prst="rect">
            <a:avLst/>
          </a:prstGeom>
          <a:noFill/>
          <a:ln w="9525">
            <a:no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74670" indent="0" defTabSz="390997">
              <a:spcBef>
                <a:spcPct val="0"/>
              </a:spcBef>
              <a:buNone/>
            </a:pPr>
            <a:r>
              <a:rPr lang="ja-JP" altLang="en-US" sz="1600" b="1" dirty="0"/>
              <a:t>高さの不足</a:t>
            </a:r>
          </a:p>
        </p:txBody>
      </p:sp>
      <p:sp>
        <p:nvSpPr>
          <p:cNvPr id="181" name="Text Box 9">
            <a:extLst>
              <a:ext uri="{FF2B5EF4-FFF2-40B4-BE49-F238E27FC236}">
                <a16:creationId xmlns:a16="http://schemas.microsoft.com/office/drawing/2014/main" id="{74AB9C35-1010-47E1-AC1F-24520CE0A7EB}"/>
              </a:ext>
            </a:extLst>
          </p:cNvPr>
          <p:cNvSpPr txBox="1">
            <a:spLocks noChangeArrowheads="1"/>
          </p:cNvSpPr>
          <p:nvPr/>
        </p:nvSpPr>
        <p:spPr bwMode="auto">
          <a:xfrm>
            <a:off x="231357" y="4014596"/>
            <a:ext cx="3677333" cy="1323439"/>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ゲート全閉時の天端高が不足し、施設を越水する可能性がある。</a:t>
            </a:r>
          </a:p>
          <a:p>
            <a:pPr marL="224009" indent="-149339" defTabSz="390997">
              <a:spcBef>
                <a:spcPct val="0"/>
              </a:spcBef>
              <a:buFont typeface="Arial" panose="020B0604020202020204" pitchFamily="34" charset="0"/>
              <a:buChar char="•"/>
            </a:pPr>
            <a:r>
              <a:rPr lang="ja-JP" altLang="en-US" sz="1600" dirty="0"/>
              <a:t>海面水位の上昇により、船舶の通行に必要な形状及び断面積を確保できないおそれがある。</a:t>
            </a:r>
            <a:endParaRPr lang="en-US" altLang="ja-JP" sz="1600" dirty="0"/>
          </a:p>
        </p:txBody>
      </p:sp>
      <p:sp>
        <p:nvSpPr>
          <p:cNvPr id="24" name="Text Box 9">
            <a:extLst>
              <a:ext uri="{FF2B5EF4-FFF2-40B4-BE49-F238E27FC236}">
                <a16:creationId xmlns:a16="http://schemas.microsoft.com/office/drawing/2014/main" id="{74AB9C35-1010-47E1-AC1F-24520CE0A7EB}"/>
              </a:ext>
            </a:extLst>
          </p:cNvPr>
          <p:cNvSpPr txBox="1">
            <a:spLocks noChangeArrowheads="1"/>
          </p:cNvSpPr>
          <p:nvPr/>
        </p:nvSpPr>
        <p:spPr bwMode="auto">
          <a:xfrm>
            <a:off x="4126163" y="3652766"/>
            <a:ext cx="1489148" cy="338554"/>
          </a:xfrm>
          <a:prstGeom prst="rect">
            <a:avLst/>
          </a:prstGeom>
          <a:noFill/>
          <a:ln w="9525">
            <a:no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74670" indent="0" defTabSz="390997">
              <a:spcBef>
                <a:spcPct val="0"/>
              </a:spcBef>
              <a:buNone/>
            </a:pPr>
            <a:r>
              <a:rPr lang="ja-JP" altLang="en-US" sz="1600" b="1" dirty="0"/>
              <a:t>耐力の不足</a:t>
            </a:r>
          </a:p>
        </p:txBody>
      </p:sp>
      <p:sp>
        <p:nvSpPr>
          <p:cNvPr id="184" name="Text Box 9">
            <a:extLst>
              <a:ext uri="{FF2B5EF4-FFF2-40B4-BE49-F238E27FC236}">
                <a16:creationId xmlns:a16="http://schemas.microsoft.com/office/drawing/2014/main" id="{74AB9C35-1010-47E1-AC1F-24520CE0A7EB}"/>
              </a:ext>
            </a:extLst>
          </p:cNvPr>
          <p:cNvSpPr txBox="1">
            <a:spLocks noChangeArrowheads="1"/>
          </p:cNvSpPr>
          <p:nvPr/>
        </p:nvSpPr>
        <p:spPr bwMode="auto">
          <a:xfrm>
            <a:off x="4313343" y="4006093"/>
            <a:ext cx="4511341" cy="584775"/>
          </a:xfrm>
          <a:prstGeom prst="rect">
            <a:avLst/>
          </a:prstGeom>
          <a:solidFill>
            <a:schemeClr val="bg1"/>
          </a:solidFill>
          <a:ln w="9525">
            <a:solidFill>
              <a:schemeClr val="tx1"/>
            </a:solidFill>
            <a:miter lim="800000"/>
            <a:headEnd/>
            <a:tailEnd/>
          </a:ln>
        </p:spPr>
        <p:txBody>
          <a:bodyPr wrap="square" rIns="72000">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施設に作用する静水圧や波圧が増加し、各部材の耐力が不足する可能性がある。</a:t>
            </a:r>
          </a:p>
        </p:txBody>
      </p:sp>
      <p:sp>
        <p:nvSpPr>
          <p:cNvPr id="25" name="Text Box 9">
            <a:extLst>
              <a:ext uri="{FF2B5EF4-FFF2-40B4-BE49-F238E27FC236}">
                <a16:creationId xmlns:a16="http://schemas.microsoft.com/office/drawing/2014/main" id="{74AB9C35-1010-47E1-AC1F-24520CE0A7EB}"/>
              </a:ext>
            </a:extLst>
          </p:cNvPr>
          <p:cNvSpPr txBox="1">
            <a:spLocks noChangeArrowheads="1"/>
          </p:cNvSpPr>
          <p:nvPr/>
        </p:nvSpPr>
        <p:spPr bwMode="auto">
          <a:xfrm>
            <a:off x="4313344" y="4676316"/>
            <a:ext cx="4511340" cy="1569660"/>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不足する高さの対応策としてゲートや門柱の</a:t>
            </a:r>
            <a:endParaRPr lang="en-US" altLang="ja-JP" sz="1600" dirty="0"/>
          </a:p>
          <a:p>
            <a:pPr marL="74670" indent="0" defTabSz="390997">
              <a:spcBef>
                <a:spcPct val="0"/>
              </a:spcBef>
              <a:buNone/>
            </a:pPr>
            <a:r>
              <a:rPr lang="ja-JP" altLang="en-US" sz="1600" dirty="0"/>
              <a:t>　嵩上げを実施すると、死荷重が増加及び各部材　</a:t>
            </a:r>
            <a:endParaRPr lang="en-US" altLang="ja-JP" sz="1600" dirty="0"/>
          </a:p>
          <a:p>
            <a:pPr marL="74670" indent="0" defTabSz="390997">
              <a:spcBef>
                <a:spcPct val="0"/>
              </a:spcBef>
              <a:buNone/>
            </a:pPr>
            <a:r>
              <a:rPr lang="ja-JP" altLang="en-US" sz="1600" dirty="0"/>
              <a:t>　への作用荷重が増加し、部材耐力が不足する</a:t>
            </a:r>
            <a:endParaRPr lang="en-US" altLang="ja-JP" sz="1600" dirty="0"/>
          </a:p>
          <a:p>
            <a:pPr marL="74670" indent="0" defTabSz="390997">
              <a:spcBef>
                <a:spcPct val="0"/>
              </a:spcBef>
              <a:buNone/>
            </a:pPr>
            <a:r>
              <a:rPr lang="ja-JP" altLang="en-US" sz="1600" dirty="0"/>
              <a:t>　可能性がある。</a:t>
            </a:r>
            <a:endParaRPr lang="en-US" altLang="ja-JP" sz="1600" dirty="0"/>
          </a:p>
          <a:p>
            <a:pPr marL="224009" indent="-149339" defTabSz="390997">
              <a:spcBef>
                <a:spcPct val="0"/>
              </a:spcBef>
              <a:buFont typeface="Arial" panose="020B0604020202020204" pitchFamily="34" charset="0"/>
              <a:buChar char="•"/>
            </a:pPr>
            <a:r>
              <a:rPr lang="ja-JP" altLang="en-US" sz="1600" dirty="0"/>
              <a:t>ゲート扉体の嵩上げによる死荷重の増加により開閉装置の能力が不足する可能性がある。</a:t>
            </a:r>
          </a:p>
        </p:txBody>
      </p:sp>
      <p:cxnSp>
        <p:nvCxnSpPr>
          <p:cNvPr id="8" name="直線矢印コネクタ 7"/>
          <p:cNvCxnSpPr/>
          <p:nvPr/>
        </p:nvCxnSpPr>
        <p:spPr>
          <a:xfrm>
            <a:off x="3822522" y="5289235"/>
            <a:ext cx="490822" cy="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BFC017D3-2F7E-43B0-BD19-046F7F571725}"/>
              </a:ext>
            </a:extLst>
          </p:cNvPr>
          <p:cNvSpPr txBox="1"/>
          <p:nvPr/>
        </p:nvSpPr>
        <p:spPr>
          <a:xfrm>
            <a:off x="209446" y="867012"/>
            <a:ext cx="4410179" cy="523220"/>
          </a:xfrm>
          <a:prstGeom prst="rect">
            <a:avLst/>
          </a:prstGeom>
          <a:noFill/>
        </p:spPr>
        <p:txBody>
          <a:bodyPr wrap="square" rtlCol="0">
            <a:spAutoFit/>
          </a:bodyPr>
          <a:lstStyle/>
          <a:p>
            <a:r>
              <a:rPr lang="ja-JP" altLang="en-US" sz="1400" dirty="0"/>
              <a:t>将来気候における水門天端高は、三水門で最も高くなる安治川水門の計算値を採用する。</a:t>
            </a:r>
            <a:endParaRPr lang="en-US" altLang="ja-JP" sz="1400" dirty="0"/>
          </a:p>
        </p:txBody>
      </p:sp>
    </p:spTree>
    <p:extLst>
      <p:ext uri="{BB962C8B-B14F-4D97-AF65-F5344CB8AC3E}">
        <p14:creationId xmlns:p14="http://schemas.microsoft.com/office/powerpoint/2010/main" val="1690894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テキスト ボックス 192">
            <a:extLst>
              <a:ext uri="{FF2B5EF4-FFF2-40B4-BE49-F238E27FC236}">
                <a16:creationId xmlns:a16="http://schemas.microsoft.com/office/drawing/2014/main" id="{408DA18F-1200-461B-856A-2096211291D2}"/>
              </a:ext>
            </a:extLst>
          </p:cNvPr>
          <p:cNvSpPr txBox="1"/>
          <p:nvPr/>
        </p:nvSpPr>
        <p:spPr>
          <a:xfrm>
            <a:off x="101825" y="1455655"/>
            <a:ext cx="2929189" cy="5047536"/>
          </a:xfrm>
          <a:prstGeom prst="rect">
            <a:avLst/>
          </a:prstGeom>
          <a:solidFill>
            <a:schemeClr val="bg1">
              <a:lumMod val="95000"/>
            </a:schemeClr>
          </a:solidFill>
          <a:ln>
            <a:solidFill>
              <a:schemeClr val="tx1"/>
            </a:solidFill>
          </a:ln>
        </p:spPr>
        <p:txBody>
          <a:bodyPr wrap="square" lIns="0" tIns="0" rIns="0" bIns="0" rtlCol="0">
            <a:spAutoFit/>
          </a:bodyPr>
          <a:lstStyle/>
          <a:p>
            <a:pPr algn="ctr"/>
            <a:r>
              <a:rPr lang="ja-JP" altLang="en-US" dirty="0"/>
              <a:t>嵩上げ工事</a:t>
            </a:r>
            <a:endParaRPr lang="en-US" altLang="ja-JP"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ja-JP" altLang="en-US" sz="1200" dirty="0"/>
          </a:p>
        </p:txBody>
      </p:sp>
      <p:sp>
        <p:nvSpPr>
          <p:cNvPr id="11" name="Rectangle 2"/>
          <p:cNvSpPr>
            <a:spLocks noChangeArrowheads="1"/>
          </p:cNvSpPr>
          <p:nvPr/>
        </p:nvSpPr>
        <p:spPr bwMode="auto">
          <a:xfrm>
            <a:off x="0" y="-58266"/>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１．気候変動により増大する外力の水門への影響</a:t>
            </a:r>
          </a:p>
        </p:txBody>
      </p:sp>
      <p:sp>
        <p:nvSpPr>
          <p:cNvPr id="90" name="テキスト ボックス 89">
            <a:extLst>
              <a:ext uri="{FF2B5EF4-FFF2-40B4-BE49-F238E27FC236}">
                <a16:creationId xmlns:a16="http://schemas.microsoft.com/office/drawing/2014/main" id="{18C6649E-F135-45E0-906A-070E9D41395B}"/>
              </a:ext>
            </a:extLst>
          </p:cNvPr>
          <p:cNvSpPr txBox="1"/>
          <p:nvPr/>
        </p:nvSpPr>
        <p:spPr>
          <a:xfrm>
            <a:off x="763220" y="2125303"/>
            <a:ext cx="1545775" cy="249965"/>
          </a:xfrm>
          <a:prstGeom prst="rect">
            <a:avLst/>
          </a:prstGeom>
          <a:solidFill>
            <a:schemeClr val="bg1"/>
          </a:solidFill>
          <a:ln w="19050">
            <a:solidFill>
              <a:schemeClr val="tx1"/>
            </a:solidFill>
          </a:ln>
        </p:spPr>
        <p:txBody>
          <a:bodyPr wrap="square" rtlCol="0">
            <a:noAutofit/>
          </a:bodyPr>
          <a:lstStyle/>
          <a:p>
            <a:pPr algn="ctr"/>
            <a:r>
              <a:rPr kumimoji="1" lang="ja-JP" altLang="en-US" sz="1200" dirty="0"/>
              <a:t>扉体・戸当り</a:t>
            </a:r>
            <a:endParaRPr kumimoji="1" lang="en-US" altLang="ja-JP" sz="1200" dirty="0"/>
          </a:p>
          <a:p>
            <a:endParaRPr lang="ja-JP" altLang="en-US" sz="1200" dirty="0">
              <a:solidFill>
                <a:srgbClr val="0000FF"/>
              </a:solidFill>
            </a:endParaRPr>
          </a:p>
        </p:txBody>
      </p:sp>
      <p:sp>
        <p:nvSpPr>
          <p:cNvPr id="91" name="テキスト ボックス 90">
            <a:extLst>
              <a:ext uri="{FF2B5EF4-FFF2-40B4-BE49-F238E27FC236}">
                <a16:creationId xmlns:a16="http://schemas.microsoft.com/office/drawing/2014/main" id="{D99C95A3-1E0C-4770-B6F3-A9628928723D}"/>
              </a:ext>
            </a:extLst>
          </p:cNvPr>
          <p:cNvSpPr txBox="1"/>
          <p:nvPr/>
        </p:nvSpPr>
        <p:spPr>
          <a:xfrm>
            <a:off x="904016" y="3737424"/>
            <a:ext cx="1224610" cy="243490"/>
          </a:xfrm>
          <a:prstGeom prst="rect">
            <a:avLst/>
          </a:prstGeom>
          <a:solidFill>
            <a:schemeClr val="bg1"/>
          </a:solidFill>
          <a:ln w="19050">
            <a:solidFill>
              <a:schemeClr val="tx1"/>
            </a:solidFill>
          </a:ln>
        </p:spPr>
        <p:txBody>
          <a:bodyPr wrap="square" rtlCol="0">
            <a:noAutofit/>
          </a:bodyPr>
          <a:lstStyle/>
          <a:p>
            <a:pPr algn="ctr"/>
            <a:r>
              <a:rPr kumimoji="1" lang="ja-JP" altLang="en-US" sz="1200" dirty="0"/>
              <a:t>堰柱</a:t>
            </a:r>
            <a:endParaRPr kumimoji="1" lang="en-US" altLang="ja-JP" sz="1200" dirty="0"/>
          </a:p>
        </p:txBody>
      </p:sp>
      <p:sp>
        <p:nvSpPr>
          <p:cNvPr id="92" name="テキスト ボックス 91">
            <a:extLst>
              <a:ext uri="{FF2B5EF4-FFF2-40B4-BE49-F238E27FC236}">
                <a16:creationId xmlns:a16="http://schemas.microsoft.com/office/drawing/2014/main" id="{62D17E9E-E582-4729-B270-AA56E1C1C515}"/>
              </a:ext>
            </a:extLst>
          </p:cNvPr>
          <p:cNvSpPr txBox="1"/>
          <p:nvPr/>
        </p:nvSpPr>
        <p:spPr>
          <a:xfrm>
            <a:off x="757535" y="2906211"/>
            <a:ext cx="620305" cy="244763"/>
          </a:xfrm>
          <a:prstGeom prst="rect">
            <a:avLst/>
          </a:prstGeom>
          <a:solidFill>
            <a:schemeClr val="bg1"/>
          </a:solidFill>
          <a:ln w="19050">
            <a:solidFill>
              <a:schemeClr val="tx1"/>
            </a:solidFill>
          </a:ln>
        </p:spPr>
        <p:txBody>
          <a:bodyPr wrap="square" rtlCol="0">
            <a:noAutofit/>
          </a:bodyPr>
          <a:lstStyle/>
          <a:p>
            <a:pPr algn="ctr"/>
            <a:r>
              <a:rPr kumimoji="1" lang="ja-JP" altLang="en-US" sz="1200" dirty="0"/>
              <a:t>門柱</a:t>
            </a:r>
          </a:p>
        </p:txBody>
      </p:sp>
      <p:sp>
        <p:nvSpPr>
          <p:cNvPr id="103" name="テキスト ボックス 102">
            <a:extLst>
              <a:ext uri="{FF2B5EF4-FFF2-40B4-BE49-F238E27FC236}">
                <a16:creationId xmlns:a16="http://schemas.microsoft.com/office/drawing/2014/main" id="{99AC9AA5-BC20-4167-B7D2-AB7C2B487D5E}"/>
              </a:ext>
            </a:extLst>
          </p:cNvPr>
          <p:cNvSpPr txBox="1"/>
          <p:nvPr/>
        </p:nvSpPr>
        <p:spPr>
          <a:xfrm>
            <a:off x="2611625" y="2146322"/>
            <a:ext cx="296387" cy="730010"/>
          </a:xfrm>
          <a:prstGeom prst="rect">
            <a:avLst/>
          </a:prstGeom>
          <a:solidFill>
            <a:schemeClr val="bg1"/>
          </a:solidFill>
          <a:ln w="19050">
            <a:solidFill>
              <a:schemeClr val="tx1"/>
            </a:solidFill>
          </a:ln>
        </p:spPr>
        <p:txBody>
          <a:bodyPr wrap="square" rtlCol="0">
            <a:normAutofit fontScale="92500" lnSpcReduction="10000"/>
          </a:bodyPr>
          <a:lstStyle/>
          <a:p>
            <a:pPr algn="ctr"/>
            <a:r>
              <a:rPr lang="ja-JP" altLang="en-US" sz="1200" dirty="0"/>
              <a:t>取付護岸</a:t>
            </a:r>
            <a:endParaRPr lang="en-US" altLang="ja-JP" sz="1200" dirty="0"/>
          </a:p>
          <a:p>
            <a:pPr algn="ctr"/>
            <a:endParaRPr lang="en-US" altLang="ja-JP" sz="1200" dirty="0">
              <a:solidFill>
                <a:srgbClr val="0000FF"/>
              </a:solidFill>
            </a:endParaRPr>
          </a:p>
          <a:p>
            <a:pPr algn="ctr"/>
            <a:endParaRPr lang="ja-JP" altLang="en-US" sz="1200" dirty="0">
              <a:solidFill>
                <a:srgbClr val="0000FF"/>
              </a:solidFill>
            </a:endParaRPr>
          </a:p>
        </p:txBody>
      </p:sp>
      <p:sp>
        <p:nvSpPr>
          <p:cNvPr id="143" name="テキスト ボックス 142">
            <a:extLst>
              <a:ext uri="{FF2B5EF4-FFF2-40B4-BE49-F238E27FC236}">
                <a16:creationId xmlns:a16="http://schemas.microsoft.com/office/drawing/2014/main" id="{FAE828C2-C8B5-49D6-B9FC-4D9F3CDF3528}"/>
              </a:ext>
            </a:extLst>
          </p:cNvPr>
          <p:cNvSpPr txBox="1"/>
          <p:nvPr/>
        </p:nvSpPr>
        <p:spPr>
          <a:xfrm>
            <a:off x="3078330" y="1450973"/>
            <a:ext cx="2583808" cy="5047536"/>
          </a:xfrm>
          <a:prstGeom prst="rect">
            <a:avLst/>
          </a:prstGeom>
          <a:solidFill>
            <a:schemeClr val="accent1"/>
          </a:solidFill>
          <a:ln>
            <a:solidFill>
              <a:schemeClr val="tx1"/>
            </a:solidFill>
          </a:ln>
        </p:spPr>
        <p:txBody>
          <a:bodyPr wrap="square" lIns="0" tIns="0" rIns="0" bIns="0" rtlCol="0">
            <a:spAutoFit/>
          </a:bodyPr>
          <a:lstStyle/>
          <a:p>
            <a:pPr algn="ctr"/>
            <a:r>
              <a:rPr lang="ja-JP" altLang="en-US" dirty="0"/>
              <a:t>補強工事</a:t>
            </a:r>
            <a:endParaRPr lang="en-US" altLang="ja-JP"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ja-JP" altLang="en-US" sz="1200" dirty="0"/>
          </a:p>
        </p:txBody>
      </p:sp>
      <p:sp>
        <p:nvSpPr>
          <p:cNvPr id="158" name="テキスト ボックス 157">
            <a:extLst>
              <a:ext uri="{FF2B5EF4-FFF2-40B4-BE49-F238E27FC236}">
                <a16:creationId xmlns:a16="http://schemas.microsoft.com/office/drawing/2014/main" id="{4044ACC0-3AAE-4816-841D-F7B7F100F88D}"/>
              </a:ext>
            </a:extLst>
          </p:cNvPr>
          <p:cNvSpPr txBox="1"/>
          <p:nvPr/>
        </p:nvSpPr>
        <p:spPr>
          <a:xfrm>
            <a:off x="941657" y="4935662"/>
            <a:ext cx="1142781" cy="264451"/>
          </a:xfrm>
          <a:prstGeom prst="rect">
            <a:avLst/>
          </a:prstGeom>
          <a:noFill/>
          <a:ln w="19050">
            <a:solidFill>
              <a:schemeClr val="tx1"/>
            </a:solidFill>
          </a:ln>
        </p:spPr>
        <p:txBody>
          <a:bodyPr wrap="square" rtlCol="0">
            <a:normAutofit lnSpcReduction="10000"/>
          </a:bodyPr>
          <a:lstStyle/>
          <a:p>
            <a:pPr algn="ctr"/>
            <a:r>
              <a:rPr lang="ja-JP" altLang="en-US" sz="1200" dirty="0"/>
              <a:t>床版</a:t>
            </a:r>
            <a:endParaRPr kumimoji="1" lang="ja-JP" altLang="en-US" sz="1200" dirty="0"/>
          </a:p>
        </p:txBody>
      </p:sp>
      <p:sp>
        <p:nvSpPr>
          <p:cNvPr id="207" name="テキスト ボックス 206">
            <a:extLst>
              <a:ext uri="{FF2B5EF4-FFF2-40B4-BE49-F238E27FC236}">
                <a16:creationId xmlns:a16="http://schemas.microsoft.com/office/drawing/2014/main" id="{CB548994-3FA2-4BBE-9C20-6A3370ADA5B4}"/>
              </a:ext>
            </a:extLst>
          </p:cNvPr>
          <p:cNvSpPr txBox="1"/>
          <p:nvPr/>
        </p:nvSpPr>
        <p:spPr>
          <a:xfrm>
            <a:off x="928484" y="5818906"/>
            <a:ext cx="1140551" cy="264451"/>
          </a:xfrm>
          <a:prstGeom prst="rect">
            <a:avLst/>
          </a:prstGeom>
          <a:noFill/>
          <a:ln w="19050">
            <a:solidFill>
              <a:schemeClr val="tx1"/>
            </a:solidFill>
          </a:ln>
        </p:spPr>
        <p:txBody>
          <a:bodyPr wrap="square" rtlCol="0">
            <a:normAutofit lnSpcReduction="10000"/>
          </a:bodyPr>
          <a:lstStyle/>
          <a:p>
            <a:pPr algn="ctr"/>
            <a:r>
              <a:rPr kumimoji="1" lang="ja-JP" altLang="en-US" sz="1200" dirty="0"/>
              <a:t>基礎工</a:t>
            </a:r>
          </a:p>
        </p:txBody>
      </p:sp>
      <p:pic>
        <p:nvPicPr>
          <p:cNvPr id="351" name="図 350">
            <a:extLst>
              <a:ext uri="{FF2B5EF4-FFF2-40B4-BE49-F238E27FC236}">
                <a16:creationId xmlns:a16="http://schemas.microsoft.com/office/drawing/2014/main" id="{84859DCB-BF4E-45A1-A3D9-7AB9A979F403}"/>
              </a:ext>
            </a:extLst>
          </p:cNvPr>
          <p:cNvPicPr>
            <a:picLocks noChangeAspect="1"/>
          </p:cNvPicPr>
          <p:nvPr/>
        </p:nvPicPr>
        <p:blipFill>
          <a:blip r:embed="rId2" cstate="print"/>
          <a:stretch>
            <a:fillRect/>
          </a:stretch>
        </p:blipFill>
        <p:spPr>
          <a:xfrm>
            <a:off x="5718314" y="4133267"/>
            <a:ext cx="3309417" cy="2367772"/>
          </a:xfrm>
          <a:prstGeom prst="rect">
            <a:avLst/>
          </a:prstGeom>
        </p:spPr>
      </p:pic>
      <p:sp>
        <p:nvSpPr>
          <p:cNvPr id="354" name="スライド番号プレースホルダー 2">
            <a:extLst>
              <a:ext uri="{FF2B5EF4-FFF2-40B4-BE49-F238E27FC236}">
                <a16:creationId xmlns:a16="http://schemas.microsoft.com/office/drawing/2014/main" id="{96A5BB7B-D44C-4871-8D35-F27DB2B649F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2</a:t>
            </a:fld>
            <a:endParaRPr kumimoji="1" lang="ja-JP" altLang="en-US" sz="1600" dirty="0">
              <a:solidFill>
                <a:schemeClr val="tx1"/>
              </a:solidFill>
            </a:endParaRPr>
          </a:p>
        </p:txBody>
      </p:sp>
      <p:cxnSp>
        <p:nvCxnSpPr>
          <p:cNvPr id="194" name="直線矢印コネクタ 193">
            <a:extLst>
              <a:ext uri="{FF2B5EF4-FFF2-40B4-BE49-F238E27FC236}">
                <a16:creationId xmlns:a16="http://schemas.microsoft.com/office/drawing/2014/main" id="{1A5DAD6F-D409-412D-A021-087C27AECFEE}"/>
              </a:ext>
            </a:extLst>
          </p:cNvPr>
          <p:cNvCxnSpPr>
            <a:cxnSpLocks/>
          </p:cNvCxnSpPr>
          <p:nvPr/>
        </p:nvCxnSpPr>
        <p:spPr>
          <a:xfrm>
            <a:off x="1100311" y="2385038"/>
            <a:ext cx="1" cy="521173"/>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95" name="直線矢印コネクタ 194">
            <a:extLst>
              <a:ext uri="{FF2B5EF4-FFF2-40B4-BE49-F238E27FC236}">
                <a16:creationId xmlns:a16="http://schemas.microsoft.com/office/drawing/2014/main" id="{160BF84D-38CC-4359-A957-6216B0037516}"/>
              </a:ext>
            </a:extLst>
          </p:cNvPr>
          <p:cNvCxnSpPr>
            <a:cxnSpLocks/>
            <a:endCxn id="91" idx="0"/>
          </p:cNvCxnSpPr>
          <p:nvPr/>
        </p:nvCxnSpPr>
        <p:spPr>
          <a:xfrm>
            <a:off x="1516321" y="3279890"/>
            <a:ext cx="0" cy="457534"/>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98" name="テキスト ボックス 197">
            <a:extLst>
              <a:ext uri="{FF2B5EF4-FFF2-40B4-BE49-F238E27FC236}">
                <a16:creationId xmlns:a16="http://schemas.microsoft.com/office/drawing/2014/main" id="{F361F69F-E132-4C67-A78C-7350CD477D55}"/>
              </a:ext>
            </a:extLst>
          </p:cNvPr>
          <p:cNvSpPr txBox="1"/>
          <p:nvPr/>
        </p:nvSpPr>
        <p:spPr>
          <a:xfrm>
            <a:off x="1107971" y="3408042"/>
            <a:ext cx="816700" cy="184666"/>
          </a:xfrm>
          <a:prstGeom prst="rect">
            <a:avLst/>
          </a:prstGeom>
          <a:solidFill>
            <a:schemeClr val="accent3">
              <a:lumMod val="85000"/>
            </a:schemeClr>
          </a:solidFill>
          <a:ln>
            <a:solidFill>
              <a:schemeClr val="tx1"/>
            </a:solidFill>
          </a:ln>
        </p:spPr>
        <p:txBody>
          <a:bodyPr wrap="square" lIns="0" tIns="0" rIns="0" bIns="0" rtlCol="0">
            <a:spAutoFit/>
          </a:bodyPr>
          <a:lstStyle/>
          <a:p>
            <a:pPr algn="ctr"/>
            <a:r>
              <a:rPr lang="ja-JP" altLang="en-US" sz="1200" dirty="0"/>
              <a:t>重量増</a:t>
            </a:r>
          </a:p>
        </p:txBody>
      </p:sp>
      <p:cxnSp>
        <p:nvCxnSpPr>
          <p:cNvPr id="200" name="直線矢印コネクタ 199">
            <a:extLst>
              <a:ext uri="{FF2B5EF4-FFF2-40B4-BE49-F238E27FC236}">
                <a16:creationId xmlns:a16="http://schemas.microsoft.com/office/drawing/2014/main" id="{DCC5F86F-6496-4926-A520-6BE08A7A8642}"/>
              </a:ext>
            </a:extLst>
          </p:cNvPr>
          <p:cNvCxnSpPr>
            <a:cxnSpLocks/>
          </p:cNvCxnSpPr>
          <p:nvPr/>
        </p:nvCxnSpPr>
        <p:spPr>
          <a:xfrm>
            <a:off x="1513048" y="4117128"/>
            <a:ext cx="0" cy="808764"/>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201" name="テキスト ボックス 200">
            <a:extLst>
              <a:ext uri="{FF2B5EF4-FFF2-40B4-BE49-F238E27FC236}">
                <a16:creationId xmlns:a16="http://schemas.microsoft.com/office/drawing/2014/main" id="{439EA461-3417-4FBB-8730-68A696EB847D}"/>
              </a:ext>
            </a:extLst>
          </p:cNvPr>
          <p:cNvSpPr txBox="1"/>
          <p:nvPr/>
        </p:nvSpPr>
        <p:spPr>
          <a:xfrm>
            <a:off x="1119817" y="4480898"/>
            <a:ext cx="816700" cy="184666"/>
          </a:xfrm>
          <a:prstGeom prst="rect">
            <a:avLst/>
          </a:prstGeom>
          <a:solidFill>
            <a:schemeClr val="accent3">
              <a:lumMod val="85000"/>
            </a:schemeClr>
          </a:solidFill>
          <a:ln>
            <a:solidFill>
              <a:schemeClr val="tx1"/>
            </a:solidFill>
          </a:ln>
        </p:spPr>
        <p:txBody>
          <a:bodyPr wrap="square" lIns="0" tIns="0" rIns="0" bIns="0" rtlCol="0">
            <a:spAutoFit/>
          </a:bodyPr>
          <a:lstStyle/>
          <a:p>
            <a:pPr algn="ctr"/>
            <a:r>
              <a:rPr lang="ja-JP" altLang="en-US" sz="1200" dirty="0"/>
              <a:t>重量増</a:t>
            </a:r>
          </a:p>
        </p:txBody>
      </p:sp>
      <p:sp>
        <p:nvSpPr>
          <p:cNvPr id="206" name="テキスト ボックス 205">
            <a:extLst>
              <a:ext uri="{FF2B5EF4-FFF2-40B4-BE49-F238E27FC236}">
                <a16:creationId xmlns:a16="http://schemas.microsoft.com/office/drawing/2014/main" id="{6F322690-DF3A-40A2-A7B4-481DE94F2457}"/>
              </a:ext>
            </a:extLst>
          </p:cNvPr>
          <p:cNvSpPr txBox="1"/>
          <p:nvPr/>
        </p:nvSpPr>
        <p:spPr>
          <a:xfrm>
            <a:off x="3761106" y="2100003"/>
            <a:ext cx="1224609" cy="249965"/>
          </a:xfrm>
          <a:prstGeom prst="rect">
            <a:avLst/>
          </a:prstGeom>
          <a:solidFill>
            <a:schemeClr val="bg1"/>
          </a:solidFill>
          <a:ln w="19050">
            <a:solidFill>
              <a:schemeClr val="tx1"/>
            </a:solidFill>
          </a:ln>
        </p:spPr>
        <p:txBody>
          <a:bodyPr wrap="square" rtlCol="0">
            <a:noAutofit/>
          </a:bodyPr>
          <a:lstStyle/>
          <a:p>
            <a:pPr algn="ctr"/>
            <a:r>
              <a:rPr kumimoji="1" lang="ja-JP" altLang="en-US" sz="1200" dirty="0"/>
              <a:t>扉体・戸当り</a:t>
            </a:r>
            <a:endParaRPr kumimoji="1" lang="en-US" altLang="ja-JP" sz="1200" dirty="0"/>
          </a:p>
          <a:p>
            <a:endParaRPr lang="ja-JP" altLang="en-US" sz="1200" dirty="0">
              <a:solidFill>
                <a:srgbClr val="0000FF"/>
              </a:solidFill>
            </a:endParaRPr>
          </a:p>
        </p:txBody>
      </p:sp>
      <p:sp>
        <p:nvSpPr>
          <p:cNvPr id="210" name="テキスト ボックス 209">
            <a:extLst>
              <a:ext uri="{FF2B5EF4-FFF2-40B4-BE49-F238E27FC236}">
                <a16:creationId xmlns:a16="http://schemas.microsoft.com/office/drawing/2014/main" id="{3644BFC1-74F0-43CE-ADB6-0AF5E138367E}"/>
              </a:ext>
            </a:extLst>
          </p:cNvPr>
          <p:cNvSpPr txBox="1"/>
          <p:nvPr/>
        </p:nvSpPr>
        <p:spPr>
          <a:xfrm>
            <a:off x="3708189" y="3365803"/>
            <a:ext cx="1246221" cy="249965"/>
          </a:xfrm>
          <a:prstGeom prst="rect">
            <a:avLst/>
          </a:prstGeom>
          <a:solidFill>
            <a:schemeClr val="bg1"/>
          </a:solidFill>
          <a:ln w="19050">
            <a:solidFill>
              <a:schemeClr val="tx1"/>
            </a:solidFill>
          </a:ln>
        </p:spPr>
        <p:txBody>
          <a:bodyPr wrap="square" rtlCol="0">
            <a:noAutofit/>
          </a:bodyPr>
          <a:lstStyle/>
          <a:p>
            <a:pPr algn="ctr"/>
            <a:r>
              <a:rPr kumimoji="1" lang="ja-JP" altLang="en-US" sz="1200" dirty="0"/>
              <a:t>堰柱</a:t>
            </a:r>
            <a:endParaRPr kumimoji="1" lang="en-US" altLang="ja-JP" sz="1200" dirty="0"/>
          </a:p>
        </p:txBody>
      </p:sp>
      <p:sp>
        <p:nvSpPr>
          <p:cNvPr id="212" name="テキスト ボックス 211">
            <a:extLst>
              <a:ext uri="{FF2B5EF4-FFF2-40B4-BE49-F238E27FC236}">
                <a16:creationId xmlns:a16="http://schemas.microsoft.com/office/drawing/2014/main" id="{AD4997FB-26A1-4D8D-8552-6AE6996AF163}"/>
              </a:ext>
            </a:extLst>
          </p:cNvPr>
          <p:cNvSpPr txBox="1"/>
          <p:nvPr/>
        </p:nvSpPr>
        <p:spPr>
          <a:xfrm>
            <a:off x="3761106" y="2491153"/>
            <a:ext cx="1224609" cy="244763"/>
          </a:xfrm>
          <a:prstGeom prst="rect">
            <a:avLst/>
          </a:prstGeom>
          <a:solidFill>
            <a:schemeClr val="bg1"/>
          </a:solidFill>
          <a:ln w="19050">
            <a:solidFill>
              <a:schemeClr val="tx1"/>
            </a:solidFill>
          </a:ln>
        </p:spPr>
        <p:txBody>
          <a:bodyPr wrap="square" rtlCol="0">
            <a:noAutofit/>
          </a:bodyPr>
          <a:lstStyle/>
          <a:p>
            <a:pPr algn="ctr"/>
            <a:r>
              <a:rPr kumimoji="1" lang="ja-JP" altLang="en-US" sz="1200" dirty="0"/>
              <a:t>門柱</a:t>
            </a:r>
          </a:p>
        </p:txBody>
      </p:sp>
      <p:sp>
        <p:nvSpPr>
          <p:cNvPr id="31" name="正方形/長方形 30">
            <a:extLst>
              <a:ext uri="{FF2B5EF4-FFF2-40B4-BE49-F238E27FC236}">
                <a16:creationId xmlns:a16="http://schemas.microsoft.com/office/drawing/2014/main" id="{31F769AC-AE89-45F7-BE69-80C7033C3F5F}"/>
              </a:ext>
            </a:extLst>
          </p:cNvPr>
          <p:cNvSpPr/>
          <p:nvPr/>
        </p:nvSpPr>
        <p:spPr>
          <a:xfrm>
            <a:off x="686883" y="2001787"/>
            <a:ext cx="1706973" cy="1278104"/>
          </a:xfrm>
          <a:prstGeom prst="rect">
            <a:avLst/>
          </a:prstGeom>
          <a:no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9" name="Text Box 9">
            <a:extLst>
              <a:ext uri="{FF2B5EF4-FFF2-40B4-BE49-F238E27FC236}">
                <a16:creationId xmlns:a16="http://schemas.microsoft.com/office/drawing/2014/main" id="{07644100-7674-4AC6-8102-2A7CC8EF9B02}"/>
              </a:ext>
            </a:extLst>
          </p:cNvPr>
          <p:cNvSpPr txBox="1">
            <a:spLocks noChangeArrowheads="1"/>
          </p:cNvSpPr>
          <p:nvPr/>
        </p:nvSpPr>
        <p:spPr bwMode="auto">
          <a:xfrm>
            <a:off x="81182" y="381945"/>
            <a:ext cx="8955561" cy="584775"/>
          </a:xfrm>
          <a:prstGeom prst="rect">
            <a:avLst/>
          </a:prstGeom>
          <a:solidFill>
            <a:schemeClr val="bg1"/>
          </a:solidFill>
          <a:ln w="9525">
            <a:solidFill>
              <a:schemeClr val="tx1"/>
            </a:solidFill>
            <a:miter lim="800000"/>
            <a:headEnd/>
            <a:tailEnd/>
          </a:ln>
        </p:spPr>
        <p:txBody>
          <a:bodyPr wrap="square" lIns="72000" rIns="36000">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不足する高さの嵩上げや作用荷重の増加に対する補強工事は、様々な部材に影響を及ぼすため、</a:t>
            </a:r>
            <a:endParaRPr lang="en-US" altLang="ja-JP" sz="1600" dirty="0"/>
          </a:p>
          <a:p>
            <a:pPr marL="74670" indent="0" defTabSz="390997">
              <a:spcBef>
                <a:spcPct val="0"/>
              </a:spcBef>
              <a:buNone/>
            </a:pPr>
            <a:r>
              <a:rPr lang="ja-JP" altLang="en-US" sz="1600" dirty="0"/>
              <a:t>　対策を行う部材だけでなく、各部材について照査を行い、必要に応じ、副次的な対策を行う必要がある。</a:t>
            </a:r>
          </a:p>
        </p:txBody>
      </p:sp>
      <p:sp>
        <p:nvSpPr>
          <p:cNvPr id="220" name="テキスト ボックス 219">
            <a:extLst>
              <a:ext uri="{FF2B5EF4-FFF2-40B4-BE49-F238E27FC236}">
                <a16:creationId xmlns:a16="http://schemas.microsoft.com/office/drawing/2014/main" id="{C165CED5-AF7D-4086-BC2D-5C86AB6FD6C2}"/>
              </a:ext>
            </a:extLst>
          </p:cNvPr>
          <p:cNvSpPr txBox="1"/>
          <p:nvPr/>
        </p:nvSpPr>
        <p:spPr>
          <a:xfrm>
            <a:off x="760111" y="2540943"/>
            <a:ext cx="835934" cy="189015"/>
          </a:xfrm>
          <a:prstGeom prst="rect">
            <a:avLst/>
          </a:prstGeom>
          <a:solidFill>
            <a:schemeClr val="accent3">
              <a:lumMod val="85000"/>
            </a:schemeClr>
          </a:solidFill>
          <a:ln>
            <a:solidFill>
              <a:schemeClr val="tx1"/>
            </a:solidFill>
          </a:ln>
        </p:spPr>
        <p:txBody>
          <a:bodyPr wrap="square" lIns="0" tIns="0" rIns="0" bIns="0" rtlCol="0">
            <a:spAutoFit/>
          </a:bodyPr>
          <a:lstStyle/>
          <a:p>
            <a:pPr algn="ctr"/>
            <a:r>
              <a:rPr lang="ja-JP" altLang="en-US" sz="1200" dirty="0"/>
              <a:t>扉体高増</a:t>
            </a:r>
          </a:p>
        </p:txBody>
      </p:sp>
      <p:sp>
        <p:nvSpPr>
          <p:cNvPr id="225" name="正方形/長方形 224">
            <a:extLst>
              <a:ext uri="{FF2B5EF4-FFF2-40B4-BE49-F238E27FC236}">
                <a16:creationId xmlns:a16="http://schemas.microsoft.com/office/drawing/2014/main" id="{BF0652AB-65A5-4499-A16E-AA3A74E310CC}"/>
              </a:ext>
            </a:extLst>
          </p:cNvPr>
          <p:cNvSpPr/>
          <p:nvPr/>
        </p:nvSpPr>
        <p:spPr>
          <a:xfrm>
            <a:off x="599575" y="1915241"/>
            <a:ext cx="1889048" cy="2192538"/>
          </a:xfrm>
          <a:prstGeom prst="rect">
            <a:avLst/>
          </a:prstGeom>
          <a:no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7" name="直線矢印コネクタ 226">
            <a:extLst>
              <a:ext uri="{FF2B5EF4-FFF2-40B4-BE49-F238E27FC236}">
                <a16:creationId xmlns:a16="http://schemas.microsoft.com/office/drawing/2014/main" id="{2C2B7116-46F5-48DE-9098-30465DEF83C1}"/>
              </a:ext>
            </a:extLst>
          </p:cNvPr>
          <p:cNvCxnSpPr>
            <a:cxnSpLocks/>
            <a:stCxn id="158" idx="2"/>
          </p:cNvCxnSpPr>
          <p:nvPr/>
        </p:nvCxnSpPr>
        <p:spPr>
          <a:xfrm>
            <a:off x="1513048" y="5200113"/>
            <a:ext cx="0" cy="620854"/>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228" name="テキスト ボックス 227">
            <a:extLst>
              <a:ext uri="{FF2B5EF4-FFF2-40B4-BE49-F238E27FC236}">
                <a16:creationId xmlns:a16="http://schemas.microsoft.com/office/drawing/2014/main" id="{01580C8E-22EF-4A5C-B070-294A4CEC43CF}"/>
              </a:ext>
            </a:extLst>
          </p:cNvPr>
          <p:cNvSpPr txBox="1"/>
          <p:nvPr/>
        </p:nvSpPr>
        <p:spPr>
          <a:xfrm>
            <a:off x="1119817" y="5375973"/>
            <a:ext cx="816700" cy="184666"/>
          </a:xfrm>
          <a:prstGeom prst="rect">
            <a:avLst/>
          </a:prstGeom>
          <a:solidFill>
            <a:schemeClr val="accent3">
              <a:lumMod val="85000"/>
            </a:schemeClr>
          </a:solidFill>
          <a:ln>
            <a:solidFill>
              <a:schemeClr val="tx1"/>
            </a:solidFill>
          </a:ln>
        </p:spPr>
        <p:txBody>
          <a:bodyPr wrap="square" lIns="0" tIns="0" rIns="0" bIns="0" rtlCol="0">
            <a:spAutoFit/>
          </a:bodyPr>
          <a:lstStyle/>
          <a:p>
            <a:pPr algn="ctr"/>
            <a:r>
              <a:rPr lang="ja-JP" altLang="en-US" sz="1200" dirty="0"/>
              <a:t>重量増</a:t>
            </a:r>
          </a:p>
        </p:txBody>
      </p:sp>
      <p:sp>
        <p:nvSpPr>
          <p:cNvPr id="229" name="正方形/長方形 228">
            <a:extLst>
              <a:ext uri="{FF2B5EF4-FFF2-40B4-BE49-F238E27FC236}">
                <a16:creationId xmlns:a16="http://schemas.microsoft.com/office/drawing/2014/main" id="{5E06DF60-5D56-4035-BCAE-7034610D576B}"/>
              </a:ext>
            </a:extLst>
          </p:cNvPr>
          <p:cNvSpPr/>
          <p:nvPr/>
        </p:nvSpPr>
        <p:spPr>
          <a:xfrm>
            <a:off x="3667023" y="1982045"/>
            <a:ext cx="1398725" cy="926558"/>
          </a:xfrm>
          <a:prstGeom prst="rect">
            <a:avLst/>
          </a:prstGeom>
          <a:no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1" name="直線矢印コネクタ 230">
            <a:extLst>
              <a:ext uri="{FF2B5EF4-FFF2-40B4-BE49-F238E27FC236}">
                <a16:creationId xmlns:a16="http://schemas.microsoft.com/office/drawing/2014/main" id="{3FCD9D4F-DCF0-4F88-B68A-8B08C51AFB87}"/>
              </a:ext>
            </a:extLst>
          </p:cNvPr>
          <p:cNvCxnSpPr>
            <a:cxnSpLocks/>
          </p:cNvCxnSpPr>
          <p:nvPr/>
        </p:nvCxnSpPr>
        <p:spPr>
          <a:xfrm>
            <a:off x="4321659" y="2907365"/>
            <a:ext cx="0" cy="457534"/>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232" name="テキスト ボックス 231">
            <a:extLst>
              <a:ext uri="{FF2B5EF4-FFF2-40B4-BE49-F238E27FC236}">
                <a16:creationId xmlns:a16="http://schemas.microsoft.com/office/drawing/2014/main" id="{8818E221-4699-4709-ACAA-2C95AF5400BD}"/>
              </a:ext>
            </a:extLst>
          </p:cNvPr>
          <p:cNvSpPr txBox="1"/>
          <p:nvPr/>
        </p:nvSpPr>
        <p:spPr>
          <a:xfrm>
            <a:off x="3913309" y="3035517"/>
            <a:ext cx="816700" cy="184666"/>
          </a:xfrm>
          <a:prstGeom prst="rect">
            <a:avLst/>
          </a:prstGeom>
          <a:solidFill>
            <a:schemeClr val="accent3">
              <a:lumMod val="85000"/>
            </a:schemeClr>
          </a:solidFill>
          <a:ln>
            <a:solidFill>
              <a:schemeClr val="tx1"/>
            </a:solidFill>
          </a:ln>
        </p:spPr>
        <p:txBody>
          <a:bodyPr wrap="square" lIns="0" tIns="0" rIns="0" bIns="0" rtlCol="0">
            <a:spAutoFit/>
          </a:bodyPr>
          <a:lstStyle/>
          <a:p>
            <a:pPr algn="ctr"/>
            <a:r>
              <a:rPr lang="ja-JP" altLang="en-US" sz="1200" dirty="0"/>
              <a:t>重量増</a:t>
            </a:r>
          </a:p>
        </p:txBody>
      </p:sp>
      <p:sp>
        <p:nvSpPr>
          <p:cNvPr id="235" name="テキスト ボックス 234">
            <a:extLst>
              <a:ext uri="{FF2B5EF4-FFF2-40B4-BE49-F238E27FC236}">
                <a16:creationId xmlns:a16="http://schemas.microsoft.com/office/drawing/2014/main" id="{D3B8AA75-00AF-4895-89AA-3285576E9F18}"/>
              </a:ext>
            </a:extLst>
          </p:cNvPr>
          <p:cNvSpPr txBox="1"/>
          <p:nvPr/>
        </p:nvSpPr>
        <p:spPr>
          <a:xfrm>
            <a:off x="5294307" y="2116790"/>
            <a:ext cx="296387" cy="730010"/>
          </a:xfrm>
          <a:prstGeom prst="rect">
            <a:avLst/>
          </a:prstGeom>
          <a:solidFill>
            <a:schemeClr val="bg1"/>
          </a:solidFill>
          <a:ln w="19050">
            <a:solidFill>
              <a:schemeClr val="tx1"/>
            </a:solidFill>
          </a:ln>
        </p:spPr>
        <p:txBody>
          <a:bodyPr wrap="square" rtlCol="0">
            <a:normAutofit fontScale="92500" lnSpcReduction="10000"/>
          </a:bodyPr>
          <a:lstStyle/>
          <a:p>
            <a:pPr algn="ctr"/>
            <a:r>
              <a:rPr lang="ja-JP" altLang="en-US" sz="1200" dirty="0"/>
              <a:t>取付護岸</a:t>
            </a:r>
            <a:endParaRPr lang="en-US" altLang="ja-JP" sz="1200" dirty="0"/>
          </a:p>
          <a:p>
            <a:pPr algn="ctr"/>
            <a:endParaRPr lang="en-US" altLang="ja-JP" sz="1200" dirty="0">
              <a:solidFill>
                <a:srgbClr val="0000FF"/>
              </a:solidFill>
            </a:endParaRPr>
          </a:p>
          <a:p>
            <a:pPr algn="ctr"/>
            <a:endParaRPr lang="ja-JP" altLang="en-US" sz="1200" dirty="0">
              <a:solidFill>
                <a:srgbClr val="0000FF"/>
              </a:solidFill>
            </a:endParaRPr>
          </a:p>
        </p:txBody>
      </p:sp>
      <p:sp>
        <p:nvSpPr>
          <p:cNvPr id="236" name="テキスト ボックス 235">
            <a:extLst>
              <a:ext uri="{FF2B5EF4-FFF2-40B4-BE49-F238E27FC236}">
                <a16:creationId xmlns:a16="http://schemas.microsoft.com/office/drawing/2014/main" id="{FFC54328-EB55-424C-B247-05594EAE6CE0}"/>
              </a:ext>
            </a:extLst>
          </p:cNvPr>
          <p:cNvSpPr txBox="1"/>
          <p:nvPr/>
        </p:nvSpPr>
        <p:spPr>
          <a:xfrm>
            <a:off x="3704454" y="4926406"/>
            <a:ext cx="1219762" cy="273707"/>
          </a:xfrm>
          <a:prstGeom prst="rect">
            <a:avLst/>
          </a:prstGeom>
          <a:solidFill>
            <a:schemeClr val="bg1"/>
          </a:solidFill>
          <a:ln w="19050">
            <a:solidFill>
              <a:schemeClr val="tx1"/>
            </a:solidFill>
          </a:ln>
        </p:spPr>
        <p:txBody>
          <a:bodyPr wrap="square" rtlCol="0">
            <a:normAutofit lnSpcReduction="10000"/>
          </a:bodyPr>
          <a:lstStyle/>
          <a:p>
            <a:pPr algn="ctr"/>
            <a:r>
              <a:rPr lang="ja-JP" altLang="en-US" sz="1200" dirty="0"/>
              <a:t>床版</a:t>
            </a:r>
            <a:endParaRPr kumimoji="1" lang="ja-JP" altLang="en-US" sz="1200" dirty="0"/>
          </a:p>
        </p:txBody>
      </p:sp>
      <p:sp>
        <p:nvSpPr>
          <p:cNvPr id="237" name="テキスト ボックス 236">
            <a:extLst>
              <a:ext uri="{FF2B5EF4-FFF2-40B4-BE49-F238E27FC236}">
                <a16:creationId xmlns:a16="http://schemas.microsoft.com/office/drawing/2014/main" id="{333459A6-E080-477F-8F16-E246263FAB6E}"/>
              </a:ext>
            </a:extLst>
          </p:cNvPr>
          <p:cNvSpPr txBox="1"/>
          <p:nvPr/>
        </p:nvSpPr>
        <p:spPr>
          <a:xfrm>
            <a:off x="3704454" y="5818905"/>
            <a:ext cx="1219762" cy="264451"/>
          </a:xfrm>
          <a:prstGeom prst="rect">
            <a:avLst/>
          </a:prstGeom>
          <a:solidFill>
            <a:schemeClr val="bg1"/>
          </a:solidFill>
          <a:ln w="19050">
            <a:solidFill>
              <a:schemeClr val="tx1"/>
            </a:solidFill>
          </a:ln>
        </p:spPr>
        <p:txBody>
          <a:bodyPr wrap="square" rtlCol="0">
            <a:normAutofit lnSpcReduction="10000"/>
          </a:bodyPr>
          <a:lstStyle/>
          <a:p>
            <a:pPr algn="ctr"/>
            <a:r>
              <a:rPr kumimoji="1" lang="ja-JP" altLang="en-US" sz="1200" dirty="0"/>
              <a:t>基礎工</a:t>
            </a:r>
          </a:p>
        </p:txBody>
      </p:sp>
      <p:sp>
        <p:nvSpPr>
          <p:cNvPr id="238" name="正方形/長方形 237">
            <a:extLst>
              <a:ext uri="{FF2B5EF4-FFF2-40B4-BE49-F238E27FC236}">
                <a16:creationId xmlns:a16="http://schemas.microsoft.com/office/drawing/2014/main" id="{AB6AC444-5E49-4B33-A58B-F21940975136}"/>
              </a:ext>
            </a:extLst>
          </p:cNvPr>
          <p:cNvSpPr/>
          <p:nvPr/>
        </p:nvSpPr>
        <p:spPr>
          <a:xfrm>
            <a:off x="3586990" y="1917349"/>
            <a:ext cx="1550607" cy="1772255"/>
          </a:xfrm>
          <a:prstGeom prst="rect">
            <a:avLst/>
          </a:prstGeom>
          <a:no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9" name="直線矢印コネクタ 238">
            <a:extLst>
              <a:ext uri="{FF2B5EF4-FFF2-40B4-BE49-F238E27FC236}">
                <a16:creationId xmlns:a16="http://schemas.microsoft.com/office/drawing/2014/main" id="{4A8D981F-62B5-4011-96E6-6E1B42DC8091}"/>
              </a:ext>
            </a:extLst>
          </p:cNvPr>
          <p:cNvCxnSpPr>
            <a:cxnSpLocks/>
          </p:cNvCxnSpPr>
          <p:nvPr/>
        </p:nvCxnSpPr>
        <p:spPr>
          <a:xfrm>
            <a:off x="4321659" y="3691219"/>
            <a:ext cx="0" cy="1194112"/>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270" name="テキスト ボックス 269">
            <a:extLst>
              <a:ext uri="{FF2B5EF4-FFF2-40B4-BE49-F238E27FC236}">
                <a16:creationId xmlns:a16="http://schemas.microsoft.com/office/drawing/2014/main" id="{7FBFD51B-36E4-40CF-BCEE-FBF93EDC22F0}"/>
              </a:ext>
            </a:extLst>
          </p:cNvPr>
          <p:cNvSpPr txBox="1"/>
          <p:nvPr/>
        </p:nvSpPr>
        <p:spPr>
          <a:xfrm>
            <a:off x="3913309" y="4476265"/>
            <a:ext cx="816700" cy="184666"/>
          </a:xfrm>
          <a:prstGeom prst="rect">
            <a:avLst/>
          </a:prstGeom>
          <a:solidFill>
            <a:schemeClr val="accent3">
              <a:lumMod val="85000"/>
            </a:schemeClr>
          </a:solidFill>
          <a:ln>
            <a:solidFill>
              <a:schemeClr val="tx1"/>
            </a:solidFill>
          </a:ln>
        </p:spPr>
        <p:txBody>
          <a:bodyPr wrap="square" lIns="0" tIns="0" rIns="0" bIns="0" rtlCol="0">
            <a:spAutoFit/>
          </a:bodyPr>
          <a:lstStyle/>
          <a:p>
            <a:pPr algn="ctr"/>
            <a:r>
              <a:rPr lang="ja-JP" altLang="en-US" sz="1200" dirty="0"/>
              <a:t>重量増</a:t>
            </a:r>
          </a:p>
        </p:txBody>
      </p:sp>
      <p:cxnSp>
        <p:nvCxnSpPr>
          <p:cNvPr id="271" name="直線矢印コネクタ 270">
            <a:extLst>
              <a:ext uri="{FF2B5EF4-FFF2-40B4-BE49-F238E27FC236}">
                <a16:creationId xmlns:a16="http://schemas.microsoft.com/office/drawing/2014/main" id="{8E98B8D6-A102-4AB0-B060-D4053C3C032D}"/>
              </a:ext>
            </a:extLst>
          </p:cNvPr>
          <p:cNvCxnSpPr>
            <a:cxnSpLocks/>
            <a:stCxn id="236" idx="2"/>
            <a:endCxn id="237" idx="0"/>
          </p:cNvCxnSpPr>
          <p:nvPr/>
        </p:nvCxnSpPr>
        <p:spPr>
          <a:xfrm>
            <a:off x="4314335" y="5200113"/>
            <a:ext cx="0" cy="618792"/>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272" name="テキスト ボックス 271">
            <a:extLst>
              <a:ext uri="{FF2B5EF4-FFF2-40B4-BE49-F238E27FC236}">
                <a16:creationId xmlns:a16="http://schemas.microsoft.com/office/drawing/2014/main" id="{EAA7D7D3-6C40-45CB-B6ED-66D89CA5DE07}"/>
              </a:ext>
            </a:extLst>
          </p:cNvPr>
          <p:cNvSpPr txBox="1"/>
          <p:nvPr/>
        </p:nvSpPr>
        <p:spPr>
          <a:xfrm>
            <a:off x="3913309" y="5375973"/>
            <a:ext cx="816700" cy="184666"/>
          </a:xfrm>
          <a:prstGeom prst="rect">
            <a:avLst/>
          </a:prstGeom>
          <a:solidFill>
            <a:schemeClr val="accent3">
              <a:lumMod val="85000"/>
            </a:schemeClr>
          </a:solidFill>
          <a:ln>
            <a:solidFill>
              <a:schemeClr val="tx1"/>
            </a:solidFill>
          </a:ln>
        </p:spPr>
        <p:txBody>
          <a:bodyPr wrap="square" lIns="0" tIns="0" rIns="0" bIns="0" rtlCol="0">
            <a:spAutoFit/>
          </a:bodyPr>
          <a:lstStyle/>
          <a:p>
            <a:pPr algn="ctr"/>
            <a:r>
              <a:rPr lang="ja-JP" altLang="en-US" sz="1200" dirty="0"/>
              <a:t>重量増</a:t>
            </a:r>
          </a:p>
        </p:txBody>
      </p:sp>
      <p:sp>
        <p:nvSpPr>
          <p:cNvPr id="2" name="正方形/長方形 1">
            <a:extLst>
              <a:ext uri="{FF2B5EF4-FFF2-40B4-BE49-F238E27FC236}">
                <a16:creationId xmlns:a16="http://schemas.microsoft.com/office/drawing/2014/main" id="{401E30F9-268F-4E58-AB1A-3D4CF24023CF}"/>
              </a:ext>
            </a:extLst>
          </p:cNvPr>
          <p:cNvSpPr/>
          <p:nvPr/>
        </p:nvSpPr>
        <p:spPr>
          <a:xfrm>
            <a:off x="83188" y="2008777"/>
            <a:ext cx="338554" cy="1987082"/>
          </a:xfrm>
          <a:prstGeom prst="rect">
            <a:avLst/>
          </a:prstGeom>
        </p:spPr>
        <p:txBody>
          <a:bodyPr vert="eaVert" wrap="none">
            <a:spAutoFit/>
          </a:bodyPr>
          <a:lstStyle/>
          <a:p>
            <a:pPr algn="ctr"/>
            <a:r>
              <a:rPr lang="ja-JP" altLang="en-US" sz="1000" dirty="0"/>
              <a:t>高潮位上昇の影響が直接及ぶ範囲</a:t>
            </a:r>
            <a:endParaRPr lang="en-US" altLang="ja-JP" sz="1000" dirty="0"/>
          </a:p>
        </p:txBody>
      </p:sp>
      <p:sp>
        <p:nvSpPr>
          <p:cNvPr id="157" name="正方形/長方形 156">
            <a:extLst>
              <a:ext uri="{FF2B5EF4-FFF2-40B4-BE49-F238E27FC236}">
                <a16:creationId xmlns:a16="http://schemas.microsoft.com/office/drawing/2014/main" id="{029B5E56-A0C0-4C63-AAF0-ABE9CAA364E3}"/>
              </a:ext>
            </a:extLst>
          </p:cNvPr>
          <p:cNvSpPr/>
          <p:nvPr/>
        </p:nvSpPr>
        <p:spPr>
          <a:xfrm>
            <a:off x="83188" y="4411208"/>
            <a:ext cx="338554" cy="1982274"/>
          </a:xfrm>
          <a:prstGeom prst="rect">
            <a:avLst/>
          </a:prstGeom>
        </p:spPr>
        <p:txBody>
          <a:bodyPr vert="eaVert" wrap="none">
            <a:spAutoFit/>
          </a:bodyPr>
          <a:lstStyle/>
          <a:p>
            <a:pPr algn="ctr"/>
            <a:r>
              <a:rPr lang="ja-JP" altLang="en-US" sz="1000" dirty="0"/>
              <a:t>上部改修による重量増に伴う補強</a:t>
            </a:r>
            <a:endParaRPr lang="en-US" altLang="ja-JP" sz="1000" dirty="0"/>
          </a:p>
        </p:txBody>
      </p:sp>
      <p:sp>
        <p:nvSpPr>
          <p:cNvPr id="16" name="左中かっこ 15">
            <a:extLst>
              <a:ext uri="{FF2B5EF4-FFF2-40B4-BE49-F238E27FC236}">
                <a16:creationId xmlns:a16="http://schemas.microsoft.com/office/drawing/2014/main" id="{F58C2CE9-8706-4079-8D78-92FD56FCC08D}"/>
              </a:ext>
            </a:extLst>
          </p:cNvPr>
          <p:cNvSpPr/>
          <p:nvPr/>
        </p:nvSpPr>
        <p:spPr>
          <a:xfrm>
            <a:off x="394376" y="1956274"/>
            <a:ext cx="186853" cy="2168829"/>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59" name="左中かっこ 158">
            <a:extLst>
              <a:ext uri="{FF2B5EF4-FFF2-40B4-BE49-F238E27FC236}">
                <a16:creationId xmlns:a16="http://schemas.microsoft.com/office/drawing/2014/main" id="{88F5CF8E-0AE0-4FB0-82C4-8E68D78A0AC6}"/>
              </a:ext>
            </a:extLst>
          </p:cNvPr>
          <p:cNvSpPr/>
          <p:nvPr/>
        </p:nvSpPr>
        <p:spPr>
          <a:xfrm>
            <a:off x="394376" y="4838938"/>
            <a:ext cx="200347" cy="1349592"/>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60" name="左中かっこ 159">
            <a:extLst>
              <a:ext uri="{FF2B5EF4-FFF2-40B4-BE49-F238E27FC236}">
                <a16:creationId xmlns:a16="http://schemas.microsoft.com/office/drawing/2014/main" id="{022E6509-3EAB-484C-8090-D0AF6A9AEB94}"/>
              </a:ext>
            </a:extLst>
          </p:cNvPr>
          <p:cNvSpPr/>
          <p:nvPr/>
        </p:nvSpPr>
        <p:spPr>
          <a:xfrm>
            <a:off x="3342537" y="2007074"/>
            <a:ext cx="184970" cy="371745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61" name="正方形/長方形 160">
            <a:extLst>
              <a:ext uri="{FF2B5EF4-FFF2-40B4-BE49-F238E27FC236}">
                <a16:creationId xmlns:a16="http://schemas.microsoft.com/office/drawing/2014/main" id="{FD27996F-7EC6-4693-A5EF-8A4F4CA094C5}"/>
              </a:ext>
            </a:extLst>
          </p:cNvPr>
          <p:cNvSpPr/>
          <p:nvPr/>
        </p:nvSpPr>
        <p:spPr>
          <a:xfrm>
            <a:off x="3038687" y="3026489"/>
            <a:ext cx="338554" cy="1858842"/>
          </a:xfrm>
          <a:prstGeom prst="rect">
            <a:avLst/>
          </a:prstGeom>
        </p:spPr>
        <p:txBody>
          <a:bodyPr vert="eaVert" wrap="none">
            <a:spAutoFit/>
          </a:bodyPr>
          <a:lstStyle/>
          <a:p>
            <a:pPr algn="ctr"/>
            <a:r>
              <a:rPr lang="ja-JP" altLang="en-US" sz="1000" dirty="0"/>
              <a:t>荷重増大の影響が直接及ぶ範囲</a:t>
            </a:r>
            <a:endParaRPr lang="en-US" altLang="ja-JP" sz="1000" dirty="0"/>
          </a:p>
        </p:txBody>
      </p:sp>
      <p:sp>
        <p:nvSpPr>
          <p:cNvPr id="162" name="テキスト ボックス 161">
            <a:extLst>
              <a:ext uri="{FF2B5EF4-FFF2-40B4-BE49-F238E27FC236}">
                <a16:creationId xmlns:a16="http://schemas.microsoft.com/office/drawing/2014/main" id="{9F4CC831-2173-4DF1-9B7F-F1E59A53B1F7}"/>
              </a:ext>
            </a:extLst>
          </p:cNvPr>
          <p:cNvSpPr txBox="1"/>
          <p:nvPr/>
        </p:nvSpPr>
        <p:spPr>
          <a:xfrm>
            <a:off x="1493775" y="2906211"/>
            <a:ext cx="815220" cy="244763"/>
          </a:xfrm>
          <a:prstGeom prst="rect">
            <a:avLst/>
          </a:prstGeom>
          <a:solidFill>
            <a:schemeClr val="bg1"/>
          </a:solidFill>
          <a:ln w="19050">
            <a:solidFill>
              <a:schemeClr val="tx1"/>
            </a:solidFill>
          </a:ln>
        </p:spPr>
        <p:txBody>
          <a:bodyPr wrap="square" rtlCol="0">
            <a:noAutofit/>
          </a:bodyPr>
          <a:lstStyle/>
          <a:p>
            <a:pPr algn="ctr"/>
            <a:r>
              <a:rPr kumimoji="1" lang="ja-JP" altLang="en-US" sz="1200" dirty="0"/>
              <a:t>巻上機</a:t>
            </a:r>
          </a:p>
        </p:txBody>
      </p:sp>
      <p:cxnSp>
        <p:nvCxnSpPr>
          <p:cNvPr id="163" name="直線矢印コネクタ 162">
            <a:extLst>
              <a:ext uri="{FF2B5EF4-FFF2-40B4-BE49-F238E27FC236}">
                <a16:creationId xmlns:a16="http://schemas.microsoft.com/office/drawing/2014/main" id="{2B405DA1-579C-47F3-A901-72990A3FA9DF}"/>
              </a:ext>
            </a:extLst>
          </p:cNvPr>
          <p:cNvCxnSpPr>
            <a:cxnSpLocks/>
          </p:cNvCxnSpPr>
          <p:nvPr/>
        </p:nvCxnSpPr>
        <p:spPr>
          <a:xfrm>
            <a:off x="1920083" y="2385038"/>
            <a:ext cx="1" cy="521173"/>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64" name="テキスト ボックス 163">
            <a:extLst>
              <a:ext uri="{FF2B5EF4-FFF2-40B4-BE49-F238E27FC236}">
                <a16:creationId xmlns:a16="http://schemas.microsoft.com/office/drawing/2014/main" id="{407F4E32-8E90-4729-B938-549A1C6FA7BD}"/>
              </a:ext>
            </a:extLst>
          </p:cNvPr>
          <p:cNvSpPr txBox="1"/>
          <p:nvPr/>
        </p:nvSpPr>
        <p:spPr>
          <a:xfrm>
            <a:off x="1671901" y="2543100"/>
            <a:ext cx="637093" cy="186858"/>
          </a:xfrm>
          <a:prstGeom prst="rect">
            <a:avLst/>
          </a:prstGeom>
          <a:solidFill>
            <a:schemeClr val="accent3">
              <a:lumMod val="85000"/>
            </a:schemeClr>
          </a:solidFill>
          <a:ln>
            <a:solidFill>
              <a:schemeClr val="tx1"/>
            </a:solidFill>
          </a:ln>
        </p:spPr>
        <p:txBody>
          <a:bodyPr wrap="square" lIns="0" tIns="0" rIns="0" bIns="0" rtlCol="0">
            <a:spAutoFit/>
          </a:bodyPr>
          <a:lstStyle/>
          <a:p>
            <a:pPr algn="ctr"/>
            <a:r>
              <a:rPr lang="ja-JP" altLang="en-US" sz="1200" dirty="0"/>
              <a:t>重量増</a:t>
            </a:r>
          </a:p>
        </p:txBody>
      </p:sp>
    </p:spTree>
    <p:extLst>
      <p:ext uri="{BB962C8B-B14F-4D97-AF65-F5344CB8AC3E}">
        <p14:creationId xmlns:p14="http://schemas.microsoft.com/office/powerpoint/2010/main" val="1582757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9"/>
          <p:cNvSpPr txBox="1">
            <a:spLocks noChangeArrowheads="1"/>
          </p:cNvSpPr>
          <p:nvPr/>
        </p:nvSpPr>
        <p:spPr bwMode="auto">
          <a:xfrm>
            <a:off x="81184" y="509745"/>
            <a:ext cx="8955559" cy="1276632"/>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fontAlgn="auto">
              <a:spcBef>
                <a:spcPct val="0"/>
              </a:spcBef>
              <a:spcAft>
                <a:spcPts val="0"/>
              </a:spcAft>
              <a:buFont typeface="Arial" panose="020B0604020202020204" pitchFamily="34" charset="0"/>
              <a:buChar char="•"/>
            </a:pPr>
            <a:r>
              <a:rPr lang="ja-JP" altLang="en-US" sz="1539" dirty="0"/>
              <a:t>気候変動を踏まえた治水計画のあり方提言に基づき、施設設計の外力は、２度上昇を想定し、部材毎に耐用期間内に必要とされる安全性を確保するものとし、耐用期間終了時点に想定される外力を用いて</a:t>
            </a:r>
            <a:endParaRPr lang="en-US" altLang="ja-JP" sz="1539" dirty="0"/>
          </a:p>
          <a:p>
            <a:pPr marL="74670" indent="0" defTabSz="390997" fontAlgn="auto">
              <a:spcBef>
                <a:spcPct val="0"/>
              </a:spcBef>
              <a:spcAft>
                <a:spcPts val="0"/>
              </a:spcAft>
              <a:buNone/>
            </a:pPr>
            <a:r>
              <a:rPr lang="ja-JP" altLang="en-US" sz="1539" dirty="0"/>
              <a:t>　設計を行う。</a:t>
            </a:r>
            <a:endParaRPr lang="en-US" altLang="ja-JP" sz="1539" dirty="0"/>
          </a:p>
          <a:p>
            <a:pPr marL="224009" indent="-149339" defTabSz="390997" fontAlgn="auto">
              <a:spcBef>
                <a:spcPct val="0"/>
              </a:spcBef>
              <a:spcAft>
                <a:spcPts val="0"/>
              </a:spcAft>
              <a:buFont typeface="Arial" panose="020B0604020202020204" pitchFamily="34" charset="0"/>
              <a:buChar char="•"/>
            </a:pPr>
            <a:r>
              <a:rPr lang="ja-JP" altLang="en-US" sz="1539" dirty="0"/>
              <a:t>ただし、２度上昇外力の予測値には不確実性があることや更なる温度上昇にも備える観点から、４度上昇の外力まで増加した場合でも改造できるような設計上の工夫について検討する。</a:t>
            </a:r>
            <a:endParaRPr lang="en-US" altLang="ja-JP" sz="1539" dirty="0"/>
          </a:p>
        </p:txBody>
      </p:sp>
      <p:sp>
        <p:nvSpPr>
          <p:cNvPr id="23" name="Rectangle 2"/>
          <p:cNvSpPr>
            <a:spLocks noChangeArrowheads="1"/>
          </p:cNvSpPr>
          <p:nvPr/>
        </p:nvSpPr>
        <p:spPr bwMode="auto">
          <a:xfrm>
            <a:off x="-5966" y="3146"/>
            <a:ext cx="9144000" cy="400110"/>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anchor="ctr">
            <a:spAutoFit/>
          </a:bodyPr>
          <a:lstStyle/>
          <a:p>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２．気候変動の影響を考慮した設計（</a:t>
            </a:r>
            <a:r>
              <a:rPr kumimoji="0" lang="ja-JP" altLang="en-US" sz="2000" b="1" dirty="0">
                <a:solidFill>
                  <a:srgbClr val="FFFFFF"/>
                </a:solidFill>
                <a:latin typeface="HG丸ｺﾞｼｯｸM-PRO" panose="020F0600000000000000" pitchFamily="50" charset="-128"/>
                <a:ea typeface="HG丸ｺﾞｼｯｸM-PRO" panose="020F0600000000000000" pitchFamily="50" charset="-128"/>
              </a:rPr>
              <a:t>検討方針）</a:t>
            </a:r>
            <a:endParaRPr kumimoji="0" lang="en-US" altLang="ja-JP" sz="2000" b="1" dirty="0">
              <a:solidFill>
                <a:srgbClr val="FFFFFF"/>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a:xfrm>
            <a:off x="6979343" y="6478799"/>
            <a:ext cx="2057400" cy="365125"/>
          </a:xfrm>
        </p:spPr>
        <p:txBody>
          <a:bodyPr/>
          <a:lstStyle/>
          <a:p>
            <a:fld id="{5E3F6313-0071-4C5D-9E06-91E8809F988F}" type="slidenum">
              <a:rPr kumimoji="1" lang="ja-JP" altLang="en-US" sz="1600" smtClean="0">
                <a:solidFill>
                  <a:schemeClr val="tx1"/>
                </a:solidFill>
              </a:rPr>
              <a:pPr/>
              <a:t>3</a:t>
            </a:fld>
            <a:endParaRPr kumimoji="1" lang="ja-JP" altLang="en-US" sz="1600" dirty="0">
              <a:solidFill>
                <a:schemeClr val="tx1"/>
              </a:solidFill>
            </a:endParaRPr>
          </a:p>
        </p:txBody>
      </p:sp>
      <p:sp>
        <p:nvSpPr>
          <p:cNvPr id="71" name="正方形/長方形 70">
            <a:extLst>
              <a:ext uri="{FF2B5EF4-FFF2-40B4-BE49-F238E27FC236}">
                <a16:creationId xmlns:a16="http://schemas.microsoft.com/office/drawing/2014/main" id="{A39022AD-8F49-4319-9842-9EB776FF0E78}"/>
              </a:ext>
            </a:extLst>
          </p:cNvPr>
          <p:cNvSpPr/>
          <p:nvPr/>
        </p:nvSpPr>
        <p:spPr>
          <a:xfrm>
            <a:off x="92219" y="2470647"/>
            <a:ext cx="3224925" cy="3308598"/>
          </a:xfrm>
          <a:prstGeom prst="rect">
            <a:avLst/>
          </a:prstGeom>
          <a:ln>
            <a:solidFill>
              <a:schemeClr val="tx1"/>
            </a:solidFill>
          </a:ln>
        </p:spPr>
        <p:txBody>
          <a:bodyPr wrap="square">
            <a:spAutoFit/>
          </a:bodyPr>
          <a:lstStyle/>
          <a:p>
            <a:pPr marL="74670" defTabSz="390997" fontAlgn="auto">
              <a:spcAft>
                <a:spcPts val="0"/>
              </a:spcAft>
            </a:pPr>
            <a:r>
              <a:rPr lang="ja-JP" altLang="en-US" sz="1100" b="1" dirty="0"/>
              <a:t>（基本的な考え方）</a:t>
            </a:r>
            <a:endParaRPr lang="en-US" altLang="ja-JP" sz="1100" b="1" dirty="0"/>
          </a:p>
          <a:p>
            <a:pPr marL="246120" indent="-171450" defTabSz="390997" fontAlgn="auto">
              <a:spcAft>
                <a:spcPts val="0"/>
              </a:spcAft>
              <a:buFont typeface="Arial" panose="020B0604020202020204" pitchFamily="34" charset="0"/>
              <a:buChar char="•"/>
            </a:pPr>
            <a:r>
              <a:rPr lang="ja-JP" altLang="en-US" sz="1100" dirty="0"/>
              <a:t>施設の耐用年数経過時点において、必要とされる安全性が確保されるように、気候変動の影響を考慮</a:t>
            </a:r>
            <a:endParaRPr lang="en-US" altLang="ja-JP" sz="1100" dirty="0"/>
          </a:p>
          <a:p>
            <a:pPr marL="246120" indent="-171450" defTabSz="390997" fontAlgn="auto">
              <a:spcAft>
                <a:spcPts val="0"/>
              </a:spcAft>
              <a:buFont typeface="Arial" panose="020B0604020202020204" pitchFamily="34" charset="0"/>
              <a:buChar char="•"/>
            </a:pPr>
            <a:r>
              <a:rPr lang="ja-JP" altLang="en-US" sz="1100" dirty="0"/>
              <a:t>耐用年数の長い施設については、予測の不確実性も踏まえ、容易かつ安価に改造できるような設計上の工夫を実施。</a:t>
            </a:r>
            <a:endParaRPr lang="en-US" altLang="ja-JP" sz="1100" dirty="0"/>
          </a:p>
          <a:p>
            <a:pPr marL="246120" indent="-171450" defTabSz="390997" fontAlgn="auto">
              <a:spcAft>
                <a:spcPts val="0"/>
              </a:spcAft>
              <a:buFont typeface="Arial" panose="020B0604020202020204" pitchFamily="34" charset="0"/>
              <a:buChar char="•"/>
            </a:pPr>
            <a:endParaRPr lang="en-US" altLang="ja-JP" sz="1100" dirty="0"/>
          </a:p>
          <a:p>
            <a:pPr marL="74670" defTabSz="390997" fontAlgn="auto">
              <a:spcAft>
                <a:spcPts val="0"/>
              </a:spcAft>
            </a:pPr>
            <a:r>
              <a:rPr lang="ja-JP" altLang="en-US" sz="1100" b="1" dirty="0"/>
              <a:t>（採用する外力の考え方）</a:t>
            </a:r>
            <a:endParaRPr lang="en-US" altLang="ja-JP" sz="1100" b="1" dirty="0"/>
          </a:p>
          <a:p>
            <a:pPr marL="246120" indent="-171450" defTabSz="390997" fontAlgn="auto">
              <a:spcAft>
                <a:spcPts val="0"/>
              </a:spcAft>
              <a:buFont typeface="Arial" panose="020B0604020202020204" pitchFamily="34" charset="0"/>
              <a:buChar char="•"/>
            </a:pPr>
            <a:r>
              <a:rPr lang="ja-JP" altLang="en-US" sz="1100" dirty="0"/>
              <a:t>ＲＣＰ</a:t>
            </a:r>
            <a:r>
              <a:rPr lang="en-US" altLang="ja-JP" sz="1100" dirty="0"/>
              <a:t>2.6</a:t>
            </a:r>
            <a:r>
              <a:rPr lang="ja-JP" altLang="en-US" sz="1100" dirty="0"/>
              <a:t>（平均値）の活用</a:t>
            </a:r>
            <a:endParaRPr lang="en-US" altLang="ja-JP" sz="1100" dirty="0"/>
          </a:p>
          <a:p>
            <a:pPr marL="74670" defTabSz="390997" fontAlgn="auto">
              <a:spcAft>
                <a:spcPts val="0"/>
              </a:spcAft>
            </a:pPr>
            <a:r>
              <a:rPr lang="ja-JP" altLang="en-US" sz="1100" dirty="0"/>
              <a:t>　　</a:t>
            </a:r>
            <a:r>
              <a:rPr lang="en-US" altLang="ja-JP" sz="1100" dirty="0"/>
              <a:t>※</a:t>
            </a:r>
            <a:r>
              <a:rPr lang="ja-JP" altLang="en-US" sz="1100" dirty="0"/>
              <a:t>施設の耐用年数経過時点（更新時点）に</a:t>
            </a:r>
            <a:endParaRPr lang="en-US" altLang="ja-JP" sz="1100" dirty="0"/>
          </a:p>
          <a:p>
            <a:pPr marL="74670" defTabSz="390997" fontAlgn="auto">
              <a:spcAft>
                <a:spcPts val="0"/>
              </a:spcAft>
            </a:pPr>
            <a:r>
              <a:rPr lang="ja-JP" altLang="en-US" sz="1100" dirty="0"/>
              <a:t>　　　おける外力を設計</a:t>
            </a:r>
            <a:endParaRPr lang="en-US" altLang="ja-JP" sz="1100" dirty="0"/>
          </a:p>
          <a:p>
            <a:pPr marL="246120" indent="-171450" defTabSz="390997" fontAlgn="auto">
              <a:spcAft>
                <a:spcPts val="0"/>
              </a:spcAft>
              <a:buFont typeface="Arial" panose="020B0604020202020204" pitchFamily="34" charset="0"/>
              <a:buChar char="•"/>
            </a:pPr>
            <a:r>
              <a:rPr lang="ja-JP" altLang="en-US" sz="1100" dirty="0"/>
              <a:t>ＲＣＰ</a:t>
            </a:r>
            <a:r>
              <a:rPr lang="en-US" altLang="ja-JP" sz="1100" dirty="0"/>
              <a:t>8.5</a:t>
            </a:r>
            <a:r>
              <a:rPr lang="ja-JP" altLang="en-US" sz="1100" dirty="0"/>
              <a:t>シナリオの活用</a:t>
            </a:r>
            <a:endParaRPr lang="en-US" altLang="ja-JP" sz="1100" dirty="0"/>
          </a:p>
          <a:p>
            <a:pPr marL="74670" defTabSz="390997" fontAlgn="auto">
              <a:spcAft>
                <a:spcPts val="0"/>
              </a:spcAft>
            </a:pPr>
            <a:r>
              <a:rPr lang="ja-JP" altLang="en-US" sz="1100" dirty="0"/>
              <a:t>　　更なる温度上昇に備えて、構造変更を容易に</a:t>
            </a:r>
            <a:endParaRPr lang="en-US" altLang="ja-JP" sz="1100" dirty="0"/>
          </a:p>
          <a:p>
            <a:pPr marL="74670" defTabSz="390997" fontAlgn="auto">
              <a:spcAft>
                <a:spcPts val="0"/>
              </a:spcAft>
            </a:pPr>
            <a:r>
              <a:rPr lang="ja-JP" altLang="en-US" sz="1100" dirty="0"/>
              <a:t>　　する工夫等を検討する場合の外力に活用</a:t>
            </a:r>
            <a:endParaRPr lang="en-US" altLang="ja-JP" sz="1100" dirty="0"/>
          </a:p>
          <a:p>
            <a:pPr marL="74670" defTabSz="390997" fontAlgn="auto">
              <a:spcAft>
                <a:spcPts val="0"/>
              </a:spcAft>
            </a:pPr>
            <a:r>
              <a:rPr lang="ja-JP" altLang="en-US" sz="1100" b="1" dirty="0"/>
              <a:t>（具体の対応策）</a:t>
            </a:r>
            <a:endParaRPr lang="en-US" altLang="ja-JP" sz="1100" b="1" dirty="0"/>
          </a:p>
          <a:p>
            <a:pPr marL="246120" indent="-171450" defTabSz="390997" fontAlgn="auto">
              <a:spcAft>
                <a:spcPts val="0"/>
              </a:spcAft>
              <a:buFont typeface="Arial" panose="020B0604020202020204" pitchFamily="34" charset="0"/>
              <a:buChar char="•"/>
            </a:pPr>
            <a:r>
              <a:rPr lang="ja-JP" altLang="en-US" sz="1100" dirty="0"/>
              <a:t>２度上昇による外力増加を設計に反映</a:t>
            </a:r>
            <a:endParaRPr lang="en-US" altLang="ja-JP" sz="1100" dirty="0"/>
          </a:p>
          <a:p>
            <a:pPr marL="246120" indent="-171450" defTabSz="390997" fontAlgn="auto">
              <a:spcAft>
                <a:spcPts val="0"/>
              </a:spcAft>
              <a:buFont typeface="Arial" panose="020B0604020202020204" pitchFamily="34" charset="0"/>
              <a:buChar char="•"/>
            </a:pPr>
            <a:r>
              <a:rPr lang="ja-JP" altLang="en-US" sz="1100" dirty="0"/>
              <a:t>４度上昇でも改造等が容易になる工夫</a:t>
            </a:r>
            <a:endParaRPr lang="en-US" altLang="ja-JP" sz="1100" dirty="0"/>
          </a:p>
          <a:p>
            <a:pPr marL="246120" indent="-171450" defTabSz="390997" fontAlgn="auto">
              <a:spcAft>
                <a:spcPts val="0"/>
              </a:spcAft>
              <a:buFont typeface="Arial" panose="020B0604020202020204" pitchFamily="34" charset="0"/>
              <a:buChar char="•"/>
            </a:pPr>
            <a:r>
              <a:rPr lang="ja-JP" altLang="en-US" sz="1100" dirty="0"/>
              <a:t>順次対応可能な構造</a:t>
            </a:r>
            <a:endParaRPr lang="en-US" altLang="ja-JP" sz="1100" dirty="0"/>
          </a:p>
        </p:txBody>
      </p:sp>
      <p:sp>
        <p:nvSpPr>
          <p:cNvPr id="47" name="テキスト ボックス 46">
            <a:extLst>
              <a:ext uri="{FF2B5EF4-FFF2-40B4-BE49-F238E27FC236}">
                <a16:creationId xmlns:a16="http://schemas.microsoft.com/office/drawing/2014/main" id="{B13FD9C0-9B19-4F37-9E9A-5991D9683856}"/>
              </a:ext>
            </a:extLst>
          </p:cNvPr>
          <p:cNvSpPr txBox="1"/>
          <p:nvPr/>
        </p:nvSpPr>
        <p:spPr>
          <a:xfrm>
            <a:off x="81183" y="1938175"/>
            <a:ext cx="4458519" cy="461665"/>
          </a:xfrm>
          <a:prstGeom prst="rect">
            <a:avLst/>
          </a:prstGeom>
          <a:noFill/>
        </p:spPr>
        <p:txBody>
          <a:bodyPr wrap="square" rtlCol="0">
            <a:spAutoFit/>
          </a:bodyPr>
          <a:lstStyle/>
          <a:p>
            <a:r>
              <a:rPr lang="ja-JP" altLang="en-US" sz="1200" dirty="0"/>
              <a:t>■気候変動を踏まえた治水計画のあり方 提言</a:t>
            </a:r>
            <a:endParaRPr lang="en-US" altLang="ja-JP" sz="1200" dirty="0"/>
          </a:p>
          <a:p>
            <a:r>
              <a:rPr lang="ja-JP" altLang="en-US" sz="1200" dirty="0"/>
              <a:t>「施設設計上の対応」の考え方</a:t>
            </a:r>
            <a:endParaRPr kumimoji="1" lang="ja-JP" altLang="en-US" sz="1200" dirty="0"/>
          </a:p>
        </p:txBody>
      </p:sp>
      <p:sp>
        <p:nvSpPr>
          <p:cNvPr id="101" name="テキスト ボックス 100">
            <a:extLst>
              <a:ext uri="{FF2B5EF4-FFF2-40B4-BE49-F238E27FC236}">
                <a16:creationId xmlns:a16="http://schemas.microsoft.com/office/drawing/2014/main" id="{8E987845-9A15-41A7-9C32-D074366D196F}"/>
              </a:ext>
            </a:extLst>
          </p:cNvPr>
          <p:cNvSpPr txBox="1"/>
          <p:nvPr/>
        </p:nvSpPr>
        <p:spPr>
          <a:xfrm>
            <a:off x="3543008" y="1943925"/>
            <a:ext cx="4476417" cy="276999"/>
          </a:xfrm>
          <a:prstGeom prst="rect">
            <a:avLst/>
          </a:prstGeom>
          <a:noFill/>
        </p:spPr>
        <p:txBody>
          <a:bodyPr wrap="square" rtlCol="0">
            <a:spAutoFit/>
          </a:bodyPr>
          <a:lstStyle/>
          <a:p>
            <a:r>
              <a:rPr lang="ja-JP" altLang="en-US" sz="1200" dirty="0"/>
              <a:t>■部材毎の耐用期間を考慮した外力条件の設定イメージ</a:t>
            </a:r>
          </a:p>
        </p:txBody>
      </p:sp>
      <p:sp>
        <p:nvSpPr>
          <p:cNvPr id="84" name="テキスト ボックス 83">
            <a:extLst>
              <a:ext uri="{FF2B5EF4-FFF2-40B4-BE49-F238E27FC236}">
                <a16:creationId xmlns:a16="http://schemas.microsoft.com/office/drawing/2014/main" id="{C8D67262-3ABB-42CA-B93C-9885CBFADCFC}"/>
              </a:ext>
            </a:extLst>
          </p:cNvPr>
          <p:cNvSpPr txBox="1"/>
          <p:nvPr/>
        </p:nvSpPr>
        <p:spPr>
          <a:xfrm>
            <a:off x="3536748" y="5340957"/>
            <a:ext cx="5601286" cy="1277273"/>
          </a:xfrm>
          <a:prstGeom prst="rect">
            <a:avLst/>
          </a:prstGeom>
          <a:noFill/>
        </p:spPr>
        <p:txBody>
          <a:bodyPr wrap="square" rtlCol="0">
            <a:spAutoFit/>
          </a:bodyPr>
          <a:lstStyle/>
          <a:p>
            <a:r>
              <a:rPr lang="ja-JP" altLang="en-US" sz="1400" dirty="0"/>
              <a:t>■更新年数の例</a:t>
            </a:r>
            <a:endParaRPr lang="en-US" altLang="ja-JP" sz="1400" dirty="0"/>
          </a:p>
          <a:p>
            <a:r>
              <a:rPr lang="ja-JP" altLang="en-US" sz="1400" dirty="0"/>
              <a:t>　　・耐用</a:t>
            </a:r>
            <a:r>
              <a:rPr lang="en-US" altLang="ja-JP" sz="1400" dirty="0"/>
              <a:t>100</a:t>
            </a:r>
            <a:r>
              <a:rPr lang="ja-JP" altLang="en-US" sz="1400" dirty="0"/>
              <a:t>年以上（永久）：本体（門柱）、基礎など</a:t>
            </a:r>
            <a:endParaRPr lang="en-US" altLang="ja-JP" sz="1400" dirty="0"/>
          </a:p>
          <a:p>
            <a:r>
              <a:rPr lang="ja-JP" altLang="en-US" sz="1400" dirty="0"/>
              <a:t>　　・耐用</a:t>
            </a:r>
            <a:r>
              <a:rPr lang="en-US" altLang="ja-JP" sz="1400" dirty="0"/>
              <a:t>50</a:t>
            </a:r>
            <a:r>
              <a:rPr lang="ja-JP" altLang="en-US" sz="1400" dirty="0"/>
              <a:t>年部材：ゲート扉体など</a:t>
            </a:r>
            <a:endParaRPr lang="en-US" altLang="ja-JP" sz="1400" dirty="0"/>
          </a:p>
          <a:p>
            <a:r>
              <a:rPr lang="ja-JP" altLang="en-US" sz="1400" dirty="0"/>
              <a:t>　　・耐用</a:t>
            </a:r>
            <a:r>
              <a:rPr lang="en-US" altLang="ja-JP" sz="1400" dirty="0"/>
              <a:t>30</a:t>
            </a:r>
            <a:r>
              <a:rPr lang="ja-JP" altLang="en-US" sz="1400" dirty="0"/>
              <a:t>年部材：制御機器など</a:t>
            </a:r>
            <a:endParaRPr lang="en-US" altLang="ja-JP" sz="1400" dirty="0"/>
          </a:p>
          <a:p>
            <a:endParaRPr lang="en-US" altLang="ja-JP" sz="1000" dirty="0"/>
          </a:p>
          <a:p>
            <a:r>
              <a:rPr lang="en-US" altLang="ja-JP" sz="1100" dirty="0"/>
              <a:t>※</a:t>
            </a:r>
            <a:r>
              <a:rPr lang="ja-JP" altLang="en-US" sz="1100" dirty="0"/>
              <a:t>「水門・陸閘等維持管理マニュアル」</a:t>
            </a:r>
            <a:r>
              <a:rPr lang="en-US" altLang="ja-JP" sz="1100" dirty="0"/>
              <a:t>H30.5</a:t>
            </a:r>
            <a:r>
              <a:rPr lang="ja-JP" altLang="en-US" sz="1100" dirty="0"/>
              <a:t>を参考に記載</a:t>
            </a:r>
          </a:p>
        </p:txBody>
      </p:sp>
      <p:pic>
        <p:nvPicPr>
          <p:cNvPr id="8" name="図 7"/>
          <p:cNvPicPr>
            <a:picLocks noChangeAspect="1"/>
          </p:cNvPicPr>
          <p:nvPr/>
        </p:nvPicPr>
        <p:blipFill>
          <a:blip r:embed="rId2"/>
          <a:stretch>
            <a:fillRect/>
          </a:stretch>
        </p:blipFill>
        <p:spPr>
          <a:xfrm>
            <a:off x="3368289" y="2321998"/>
            <a:ext cx="5832000" cy="3040215"/>
          </a:xfrm>
          <a:prstGeom prst="rect">
            <a:avLst/>
          </a:prstGeom>
        </p:spPr>
      </p:pic>
      <p:sp>
        <p:nvSpPr>
          <p:cNvPr id="2" name="テキスト ボックス 1"/>
          <p:cNvSpPr txBox="1"/>
          <p:nvPr/>
        </p:nvSpPr>
        <p:spPr>
          <a:xfrm>
            <a:off x="7330271" y="64702"/>
            <a:ext cx="1762021" cy="338554"/>
          </a:xfrm>
          <a:prstGeom prst="rect">
            <a:avLst/>
          </a:prstGeom>
          <a:noFill/>
        </p:spPr>
        <p:txBody>
          <a:bodyPr wrap="none" rtlCol="0">
            <a:spAutoFit/>
          </a:bodyPr>
          <a:lstStyle/>
          <a:p>
            <a:r>
              <a:rPr kumimoji="1" lang="ja-JP" altLang="en-US" dirty="0">
                <a:solidFill>
                  <a:srgbClr val="FF0000"/>
                </a:solidFill>
              </a:rPr>
              <a:t>第１回審議会資料</a:t>
            </a:r>
          </a:p>
        </p:txBody>
      </p:sp>
    </p:spTree>
    <p:extLst>
      <p:ext uri="{BB962C8B-B14F-4D97-AF65-F5344CB8AC3E}">
        <p14:creationId xmlns:p14="http://schemas.microsoft.com/office/powerpoint/2010/main" val="2817498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3957766-709A-44FE-B0BC-BF67936793AE}"/>
              </a:ext>
            </a:extLst>
          </p:cNvPr>
          <p:cNvPicPr>
            <a:picLocks noChangeAspect="1"/>
          </p:cNvPicPr>
          <p:nvPr/>
        </p:nvPicPr>
        <p:blipFill>
          <a:blip r:embed="rId2"/>
          <a:stretch>
            <a:fillRect/>
          </a:stretch>
        </p:blipFill>
        <p:spPr>
          <a:xfrm>
            <a:off x="4867767" y="1549265"/>
            <a:ext cx="3902285" cy="1240104"/>
          </a:xfrm>
          <a:prstGeom prst="rect">
            <a:avLst/>
          </a:prstGeom>
        </p:spPr>
      </p:pic>
      <p:pic>
        <p:nvPicPr>
          <p:cNvPr id="5" name="図 4">
            <a:extLst>
              <a:ext uri="{FF2B5EF4-FFF2-40B4-BE49-F238E27FC236}">
                <a16:creationId xmlns:a16="http://schemas.microsoft.com/office/drawing/2014/main" id="{0176712E-13CD-4F56-A394-3D134256674C}"/>
              </a:ext>
            </a:extLst>
          </p:cNvPr>
          <p:cNvPicPr>
            <a:picLocks noChangeAspect="1"/>
          </p:cNvPicPr>
          <p:nvPr/>
        </p:nvPicPr>
        <p:blipFill>
          <a:blip r:embed="rId3"/>
          <a:stretch>
            <a:fillRect/>
          </a:stretch>
        </p:blipFill>
        <p:spPr>
          <a:xfrm>
            <a:off x="174836" y="2232196"/>
            <a:ext cx="4335108" cy="4022265"/>
          </a:xfrm>
          <a:prstGeom prst="rect">
            <a:avLst/>
          </a:prstGeom>
        </p:spPr>
      </p:pic>
      <p:pic>
        <p:nvPicPr>
          <p:cNvPr id="4" name="図 3">
            <a:extLst>
              <a:ext uri="{FF2B5EF4-FFF2-40B4-BE49-F238E27FC236}">
                <a16:creationId xmlns:a16="http://schemas.microsoft.com/office/drawing/2014/main" id="{316E43C1-549A-4F99-883C-17D833B57A12}"/>
              </a:ext>
            </a:extLst>
          </p:cNvPr>
          <p:cNvPicPr>
            <a:picLocks noChangeAspect="1"/>
          </p:cNvPicPr>
          <p:nvPr/>
        </p:nvPicPr>
        <p:blipFill rotWithShape="1">
          <a:blip r:embed="rId4"/>
          <a:srcRect r="27578" b="4871"/>
          <a:stretch/>
        </p:blipFill>
        <p:spPr>
          <a:xfrm>
            <a:off x="4944445" y="2753101"/>
            <a:ext cx="3734609" cy="3431568"/>
          </a:xfrm>
          <a:prstGeom prst="rect">
            <a:avLst/>
          </a:prstGeom>
        </p:spPr>
      </p:pic>
      <p:sp>
        <p:nvSpPr>
          <p:cNvPr id="11" name="Rectangle 2"/>
          <p:cNvSpPr>
            <a:spLocks noChangeArrowheads="1"/>
          </p:cNvSpPr>
          <p:nvPr/>
        </p:nvSpPr>
        <p:spPr bwMode="auto">
          <a:xfrm>
            <a:off x="0" y="0"/>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２．気候変動の影響を考慮した設計</a:t>
            </a:r>
            <a:r>
              <a:rPr kumimoji="0" lang="ja-JP" altLang="en-US"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（概算工事費の算出）</a:t>
            </a: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4</a:t>
            </a:fld>
            <a:endParaRPr kumimoji="1" lang="ja-JP" altLang="en-US" sz="1600" dirty="0">
              <a:solidFill>
                <a:schemeClr val="tx1"/>
              </a:solidFill>
            </a:endParaRPr>
          </a:p>
        </p:txBody>
      </p:sp>
      <p:sp>
        <p:nvSpPr>
          <p:cNvPr id="38" name="テキスト ボックス 37">
            <a:extLst>
              <a:ext uri="{FF2B5EF4-FFF2-40B4-BE49-F238E27FC236}">
                <a16:creationId xmlns:a16="http://schemas.microsoft.com/office/drawing/2014/main" id="{828E9E11-FFAA-440C-BE55-2E63FA6C9F54}"/>
              </a:ext>
            </a:extLst>
          </p:cNvPr>
          <p:cNvSpPr txBox="1"/>
          <p:nvPr/>
        </p:nvSpPr>
        <p:spPr>
          <a:xfrm>
            <a:off x="81184" y="1140530"/>
            <a:ext cx="4524400" cy="1015663"/>
          </a:xfrm>
          <a:prstGeom prst="rect">
            <a:avLst/>
          </a:prstGeom>
          <a:noFill/>
        </p:spPr>
        <p:txBody>
          <a:bodyPr wrap="square" rIns="72000" rtlCol="0">
            <a:spAutoFit/>
          </a:bodyPr>
          <a:lstStyle/>
          <a:p>
            <a:r>
              <a:rPr lang="ja-JP" altLang="en-US" sz="1200" dirty="0">
                <a:solidFill>
                  <a:srgbClr val="0000FF"/>
                </a:solidFill>
              </a:rPr>
              <a:t>■概算工事費の試算の考え方</a:t>
            </a:r>
            <a:endParaRPr lang="en-US" altLang="ja-JP" sz="1200" dirty="0">
              <a:solidFill>
                <a:srgbClr val="0000FF"/>
              </a:solidFill>
            </a:endParaRPr>
          </a:p>
          <a:p>
            <a:r>
              <a:rPr lang="ja-JP" altLang="en-US" sz="1200" dirty="0"/>
              <a:t>　　現行高潮計画に基づいた概略設計を基に、嵩上げ高比（土木</a:t>
            </a:r>
            <a:endParaRPr lang="en-US" altLang="ja-JP" sz="1200" dirty="0"/>
          </a:p>
          <a:p>
            <a:r>
              <a:rPr lang="ja-JP" altLang="en-US" sz="1200" dirty="0"/>
              <a:t>　施設：門柱高嵩上げ高比、扉体等：ゲート嵩上げ高比）から将来</a:t>
            </a:r>
            <a:endParaRPr lang="en-US" altLang="ja-JP" sz="1200" dirty="0"/>
          </a:p>
          <a:p>
            <a:r>
              <a:rPr lang="ja-JP" altLang="en-US" sz="1200" dirty="0"/>
              <a:t>　気候の水門高における建設費用を算出した。制御装置、建築工事　</a:t>
            </a:r>
            <a:endParaRPr lang="en-US" altLang="ja-JP" sz="1200" dirty="0"/>
          </a:p>
          <a:p>
            <a:r>
              <a:rPr lang="ja-JP" altLang="en-US" sz="1200" dirty="0"/>
              <a:t>　費は、原案と同等とした。</a:t>
            </a:r>
          </a:p>
        </p:txBody>
      </p:sp>
      <p:sp>
        <p:nvSpPr>
          <p:cNvPr id="39" name="テキスト ボックス 38">
            <a:extLst>
              <a:ext uri="{FF2B5EF4-FFF2-40B4-BE49-F238E27FC236}">
                <a16:creationId xmlns:a16="http://schemas.microsoft.com/office/drawing/2014/main" id="{49BAC348-817C-4F82-BBAB-7A180E142ABB}"/>
              </a:ext>
            </a:extLst>
          </p:cNvPr>
          <p:cNvSpPr txBox="1"/>
          <p:nvPr/>
        </p:nvSpPr>
        <p:spPr>
          <a:xfrm>
            <a:off x="4605584" y="1144993"/>
            <a:ext cx="4411415" cy="276999"/>
          </a:xfrm>
          <a:prstGeom prst="rect">
            <a:avLst/>
          </a:prstGeom>
          <a:noFill/>
        </p:spPr>
        <p:txBody>
          <a:bodyPr wrap="square" rtlCol="0">
            <a:spAutoFit/>
          </a:bodyPr>
          <a:lstStyle/>
          <a:p>
            <a:r>
              <a:rPr lang="ja-JP" altLang="en-US" sz="1200" dirty="0">
                <a:solidFill>
                  <a:srgbClr val="0000FF"/>
                </a:solidFill>
              </a:rPr>
              <a:t>■概算工事費の試算結果</a:t>
            </a:r>
            <a:endParaRPr lang="ja-JP" altLang="en-US" sz="1200" dirty="0"/>
          </a:p>
        </p:txBody>
      </p:sp>
      <p:sp>
        <p:nvSpPr>
          <p:cNvPr id="40" name="Text Box 9">
            <a:extLst>
              <a:ext uri="{FF2B5EF4-FFF2-40B4-BE49-F238E27FC236}">
                <a16:creationId xmlns:a16="http://schemas.microsoft.com/office/drawing/2014/main" id="{232E5341-67B8-44ED-838B-65707AB7C17B}"/>
              </a:ext>
            </a:extLst>
          </p:cNvPr>
          <p:cNvSpPr txBox="1">
            <a:spLocks noChangeArrowheads="1"/>
          </p:cNvSpPr>
          <p:nvPr/>
        </p:nvSpPr>
        <p:spPr bwMode="auto">
          <a:xfrm>
            <a:off x="81184" y="479752"/>
            <a:ext cx="8935815" cy="584775"/>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２度、４度上昇外力における水門天端高の概算工事費を試算した。</a:t>
            </a:r>
            <a:endParaRPr lang="en-US" altLang="ja-JP" sz="1600" dirty="0"/>
          </a:p>
          <a:p>
            <a:pPr marL="224009" indent="-149339" defTabSz="390997">
              <a:spcBef>
                <a:spcPct val="0"/>
              </a:spcBef>
              <a:buFont typeface="Arial" panose="020B0604020202020204" pitchFamily="34" charset="0"/>
              <a:buChar char="•"/>
            </a:pPr>
            <a:r>
              <a:rPr lang="ja-JP" altLang="en-US" sz="1600" dirty="0"/>
              <a:t>２度上昇対応では約</a:t>
            </a:r>
            <a:r>
              <a:rPr lang="en-US" altLang="ja-JP" sz="1600" dirty="0"/>
              <a:t>5</a:t>
            </a:r>
            <a:r>
              <a:rPr lang="ja-JP" altLang="en-US" sz="1600" dirty="0"/>
              <a:t>億円、 ４度上昇対応では約</a:t>
            </a:r>
            <a:r>
              <a:rPr lang="en-US" altLang="ja-JP" sz="1600" dirty="0"/>
              <a:t>10</a:t>
            </a:r>
            <a:r>
              <a:rPr lang="ja-JP" altLang="en-US" sz="1600" dirty="0"/>
              <a:t>億円のコスト増となる。</a:t>
            </a:r>
          </a:p>
        </p:txBody>
      </p:sp>
      <p:cxnSp>
        <p:nvCxnSpPr>
          <p:cNvPr id="41" name="直線矢印コネクタ 40">
            <a:extLst>
              <a:ext uri="{FF2B5EF4-FFF2-40B4-BE49-F238E27FC236}">
                <a16:creationId xmlns:a16="http://schemas.microsoft.com/office/drawing/2014/main" id="{0021A846-4437-4B7E-BB73-6D4B7C958578}"/>
              </a:ext>
            </a:extLst>
          </p:cNvPr>
          <p:cNvCxnSpPr>
            <a:cxnSpLocks/>
          </p:cNvCxnSpPr>
          <p:nvPr/>
        </p:nvCxnSpPr>
        <p:spPr>
          <a:xfrm>
            <a:off x="8514615" y="4629150"/>
            <a:ext cx="0" cy="704850"/>
          </a:xfrm>
          <a:prstGeom prst="straightConnector1">
            <a:avLst/>
          </a:prstGeom>
          <a:ln w="25400" cap="rnd">
            <a:solidFill>
              <a:srgbClr val="0000FF"/>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9C5BF483-3304-4CDD-9AE9-14849F621FB6}"/>
              </a:ext>
            </a:extLst>
          </p:cNvPr>
          <p:cNvCxnSpPr>
            <a:cxnSpLocks/>
          </p:cNvCxnSpPr>
          <p:nvPr/>
        </p:nvCxnSpPr>
        <p:spPr>
          <a:xfrm>
            <a:off x="8514615" y="3813162"/>
            <a:ext cx="0" cy="822338"/>
          </a:xfrm>
          <a:prstGeom prst="straightConnector1">
            <a:avLst/>
          </a:prstGeom>
          <a:ln w="25400" cap="rnd">
            <a:solidFill>
              <a:srgbClr val="FF6600"/>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A86B24D6-2AE1-4F5E-83AC-932632BB76C5}"/>
              </a:ext>
            </a:extLst>
          </p:cNvPr>
          <p:cNvCxnSpPr>
            <a:cxnSpLocks/>
          </p:cNvCxnSpPr>
          <p:nvPr/>
        </p:nvCxnSpPr>
        <p:spPr>
          <a:xfrm>
            <a:off x="8514615" y="3105150"/>
            <a:ext cx="0" cy="726031"/>
          </a:xfrm>
          <a:prstGeom prst="straightConnector1">
            <a:avLst/>
          </a:prstGeom>
          <a:ln w="25400" cap="rnd">
            <a:solidFill>
              <a:srgbClr val="00B050"/>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9B57C680-B782-4671-A75B-13A61412BF34}"/>
              </a:ext>
            </a:extLst>
          </p:cNvPr>
          <p:cNvSpPr txBox="1"/>
          <p:nvPr/>
        </p:nvSpPr>
        <p:spPr>
          <a:xfrm>
            <a:off x="8514615" y="4727755"/>
            <a:ext cx="443250" cy="400110"/>
          </a:xfrm>
          <a:prstGeom prst="rect">
            <a:avLst/>
          </a:prstGeom>
          <a:noFill/>
        </p:spPr>
        <p:txBody>
          <a:bodyPr wrap="square" rtlCol="0">
            <a:spAutoFit/>
          </a:bodyPr>
          <a:lstStyle/>
          <a:p>
            <a:r>
              <a:rPr lang="ja-JP" altLang="en-US" sz="1000" dirty="0">
                <a:solidFill>
                  <a:srgbClr val="0000FF"/>
                </a:solidFill>
              </a:rPr>
              <a:t>土木工事</a:t>
            </a:r>
            <a:endParaRPr lang="ja-JP" altLang="en-US" sz="1000" dirty="0"/>
          </a:p>
        </p:txBody>
      </p:sp>
      <p:sp>
        <p:nvSpPr>
          <p:cNvPr id="45" name="テキスト ボックス 44">
            <a:extLst>
              <a:ext uri="{FF2B5EF4-FFF2-40B4-BE49-F238E27FC236}">
                <a16:creationId xmlns:a16="http://schemas.microsoft.com/office/drawing/2014/main" id="{443D75A7-EC98-4DE1-9F5A-3C7D1E815441}"/>
              </a:ext>
            </a:extLst>
          </p:cNvPr>
          <p:cNvSpPr txBox="1"/>
          <p:nvPr/>
        </p:nvSpPr>
        <p:spPr>
          <a:xfrm>
            <a:off x="8514615" y="4008401"/>
            <a:ext cx="443250" cy="400110"/>
          </a:xfrm>
          <a:prstGeom prst="rect">
            <a:avLst/>
          </a:prstGeom>
          <a:noFill/>
        </p:spPr>
        <p:txBody>
          <a:bodyPr wrap="square" rtlCol="0">
            <a:spAutoFit/>
          </a:bodyPr>
          <a:lstStyle/>
          <a:p>
            <a:r>
              <a:rPr lang="ja-JP" altLang="en-US" sz="1000" dirty="0">
                <a:solidFill>
                  <a:srgbClr val="FF6600"/>
                </a:solidFill>
              </a:rPr>
              <a:t>仮設工事</a:t>
            </a:r>
          </a:p>
        </p:txBody>
      </p:sp>
      <p:sp>
        <p:nvSpPr>
          <p:cNvPr id="46" name="テキスト ボックス 45">
            <a:extLst>
              <a:ext uri="{FF2B5EF4-FFF2-40B4-BE49-F238E27FC236}">
                <a16:creationId xmlns:a16="http://schemas.microsoft.com/office/drawing/2014/main" id="{A3C6A50F-95FB-4CB9-822D-D7152D581A25}"/>
              </a:ext>
            </a:extLst>
          </p:cNvPr>
          <p:cNvSpPr txBox="1"/>
          <p:nvPr/>
        </p:nvSpPr>
        <p:spPr>
          <a:xfrm>
            <a:off x="8510807" y="3173182"/>
            <a:ext cx="554315" cy="553998"/>
          </a:xfrm>
          <a:prstGeom prst="rect">
            <a:avLst/>
          </a:prstGeom>
          <a:noFill/>
        </p:spPr>
        <p:txBody>
          <a:bodyPr wrap="square" rtlCol="0">
            <a:spAutoFit/>
          </a:bodyPr>
          <a:lstStyle/>
          <a:p>
            <a:r>
              <a:rPr lang="ja-JP" altLang="en-US" sz="1000" dirty="0">
                <a:solidFill>
                  <a:srgbClr val="00B050"/>
                </a:solidFill>
              </a:rPr>
              <a:t>電気・機械設備</a:t>
            </a:r>
          </a:p>
        </p:txBody>
      </p:sp>
      <p:pic>
        <p:nvPicPr>
          <p:cNvPr id="3" name="図 2">
            <a:extLst>
              <a:ext uri="{FF2B5EF4-FFF2-40B4-BE49-F238E27FC236}">
                <a16:creationId xmlns:a16="http://schemas.microsoft.com/office/drawing/2014/main" id="{1CFF1956-A21D-4BE6-BD58-74E8C283BAEE}"/>
              </a:ext>
            </a:extLst>
          </p:cNvPr>
          <p:cNvPicPr>
            <a:picLocks noChangeAspect="1"/>
          </p:cNvPicPr>
          <p:nvPr/>
        </p:nvPicPr>
        <p:blipFill>
          <a:blip r:embed="rId5"/>
          <a:stretch>
            <a:fillRect/>
          </a:stretch>
        </p:blipFill>
        <p:spPr>
          <a:xfrm>
            <a:off x="5193657" y="6219726"/>
            <a:ext cx="3250507" cy="703171"/>
          </a:xfrm>
          <a:prstGeom prst="rect">
            <a:avLst/>
          </a:prstGeom>
        </p:spPr>
      </p:pic>
      <p:sp>
        <p:nvSpPr>
          <p:cNvPr id="18" name="テキスト ボックス 17">
            <a:extLst>
              <a:ext uri="{FF2B5EF4-FFF2-40B4-BE49-F238E27FC236}">
                <a16:creationId xmlns:a16="http://schemas.microsoft.com/office/drawing/2014/main" id="{1E81A283-705C-4037-818B-C695FE151E10}"/>
              </a:ext>
            </a:extLst>
          </p:cNvPr>
          <p:cNvSpPr txBox="1"/>
          <p:nvPr/>
        </p:nvSpPr>
        <p:spPr>
          <a:xfrm>
            <a:off x="4773635" y="1345621"/>
            <a:ext cx="945521" cy="246221"/>
          </a:xfrm>
          <a:prstGeom prst="rect">
            <a:avLst/>
          </a:prstGeom>
          <a:noFill/>
        </p:spPr>
        <p:txBody>
          <a:bodyPr wrap="square" rtlCol="0">
            <a:spAutoFit/>
          </a:bodyPr>
          <a:lstStyle/>
          <a:p>
            <a:r>
              <a:rPr lang="en-US" altLang="ja-JP" sz="1000" dirty="0"/>
              <a:t>【</a:t>
            </a:r>
            <a:r>
              <a:rPr lang="ja-JP" altLang="en-US" sz="1000" dirty="0"/>
              <a:t>水位条件</a:t>
            </a:r>
            <a:r>
              <a:rPr lang="en-US" altLang="ja-JP" sz="1000" dirty="0"/>
              <a:t>】</a:t>
            </a:r>
            <a:endParaRPr lang="ja-JP" altLang="en-US" sz="1000" dirty="0"/>
          </a:p>
        </p:txBody>
      </p:sp>
    </p:spTree>
    <p:extLst>
      <p:ext uri="{BB962C8B-B14F-4D97-AF65-F5344CB8AC3E}">
        <p14:creationId xmlns:p14="http://schemas.microsoft.com/office/powerpoint/2010/main" val="3905861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0" y="-58266"/>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２．気候変動の影響を考慮した設計（考え方）</a:t>
            </a:r>
            <a:endParaRPr kumimoji="0" lang="ja-JP" altLang="en-US"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5</a:t>
            </a:fld>
            <a:endParaRPr kumimoji="1" lang="ja-JP" altLang="en-US" sz="1600" dirty="0">
              <a:solidFill>
                <a:schemeClr val="tx1"/>
              </a:solidFill>
            </a:endParaRPr>
          </a:p>
        </p:txBody>
      </p:sp>
      <p:sp>
        <p:nvSpPr>
          <p:cNvPr id="170" name="テキスト ボックス 169">
            <a:extLst>
              <a:ext uri="{FF2B5EF4-FFF2-40B4-BE49-F238E27FC236}">
                <a16:creationId xmlns:a16="http://schemas.microsoft.com/office/drawing/2014/main" id="{BFC017D3-2F7E-43B0-BD19-046F7F571725}"/>
              </a:ext>
            </a:extLst>
          </p:cNvPr>
          <p:cNvSpPr txBox="1"/>
          <p:nvPr/>
        </p:nvSpPr>
        <p:spPr>
          <a:xfrm>
            <a:off x="57434" y="1027883"/>
            <a:ext cx="4771741" cy="307777"/>
          </a:xfrm>
          <a:prstGeom prst="rect">
            <a:avLst/>
          </a:prstGeom>
          <a:noFill/>
        </p:spPr>
        <p:txBody>
          <a:bodyPr wrap="square" rtlCol="0">
            <a:spAutoFit/>
          </a:bodyPr>
          <a:lstStyle/>
          <a:p>
            <a:r>
              <a:rPr lang="ja-JP" altLang="en-US" sz="1400" dirty="0">
                <a:solidFill>
                  <a:srgbClr val="0000FF"/>
                </a:solidFill>
              </a:rPr>
              <a:t>■気候変動後の外力への対応方針</a:t>
            </a:r>
            <a:endParaRPr lang="en-US" altLang="ja-JP" sz="1400" dirty="0"/>
          </a:p>
        </p:txBody>
      </p:sp>
      <p:grpSp>
        <p:nvGrpSpPr>
          <p:cNvPr id="28" name="グループ化 27">
            <a:extLst>
              <a:ext uri="{FF2B5EF4-FFF2-40B4-BE49-F238E27FC236}">
                <a16:creationId xmlns:a16="http://schemas.microsoft.com/office/drawing/2014/main" id="{3CCF0497-7030-47F8-B5CC-0F1BC185B9C0}"/>
              </a:ext>
            </a:extLst>
          </p:cNvPr>
          <p:cNvGrpSpPr/>
          <p:nvPr/>
        </p:nvGrpSpPr>
        <p:grpSpPr>
          <a:xfrm>
            <a:off x="173129" y="1595515"/>
            <a:ext cx="4463703" cy="5047470"/>
            <a:chOff x="134991" y="2755089"/>
            <a:chExt cx="4463703" cy="5047470"/>
          </a:xfrm>
        </p:grpSpPr>
        <p:sp>
          <p:nvSpPr>
            <p:cNvPr id="37" name="テキスト ボックス 36">
              <a:extLst>
                <a:ext uri="{FF2B5EF4-FFF2-40B4-BE49-F238E27FC236}">
                  <a16:creationId xmlns:a16="http://schemas.microsoft.com/office/drawing/2014/main" id="{C15602ED-3DBA-4D8D-8493-9420504D43D2}"/>
                </a:ext>
              </a:extLst>
            </p:cNvPr>
            <p:cNvSpPr txBox="1"/>
            <p:nvPr/>
          </p:nvSpPr>
          <p:spPr>
            <a:xfrm>
              <a:off x="243974" y="3487937"/>
              <a:ext cx="3138853" cy="1161633"/>
            </a:xfrm>
            <a:prstGeom prst="flowChartDecision">
              <a:avLst/>
            </a:prstGeom>
            <a:noFill/>
            <a:ln>
              <a:solidFill>
                <a:schemeClr val="tx1"/>
              </a:solidFill>
            </a:ln>
          </p:spPr>
          <p:txBody>
            <a:bodyPr wrap="square" rtlCol="0">
              <a:spAutoFit/>
            </a:bodyPr>
            <a:lstStyle/>
            <a:p>
              <a:endParaRPr kumimoji="1" lang="en-US" altLang="ja-JP" dirty="0"/>
            </a:p>
            <a:p>
              <a:endParaRPr kumimoji="1" lang="ja-JP" altLang="en-US" dirty="0"/>
            </a:p>
          </p:txBody>
        </p:sp>
        <p:sp>
          <p:nvSpPr>
            <p:cNvPr id="9" name="テキスト ボックス 8">
              <a:extLst>
                <a:ext uri="{FF2B5EF4-FFF2-40B4-BE49-F238E27FC236}">
                  <a16:creationId xmlns:a16="http://schemas.microsoft.com/office/drawing/2014/main" id="{35116135-8F90-4B48-AE72-C6C01518907E}"/>
                </a:ext>
              </a:extLst>
            </p:cNvPr>
            <p:cNvSpPr txBox="1"/>
            <p:nvPr/>
          </p:nvSpPr>
          <p:spPr>
            <a:xfrm>
              <a:off x="1309708" y="2755089"/>
              <a:ext cx="949566" cy="369332"/>
            </a:xfrm>
            <a:prstGeom prst="rect">
              <a:avLst/>
            </a:prstGeom>
            <a:noFill/>
            <a:ln>
              <a:solidFill>
                <a:schemeClr val="tx1"/>
              </a:solidFill>
            </a:ln>
          </p:spPr>
          <p:txBody>
            <a:bodyPr wrap="square" rtlCol="0">
              <a:spAutoFit/>
            </a:bodyPr>
            <a:lstStyle/>
            <a:p>
              <a:pPr algn="ctr"/>
              <a:r>
                <a:rPr kumimoji="1" lang="ja-JP" altLang="en-US" sz="1800" dirty="0"/>
                <a:t>部材</a:t>
              </a:r>
            </a:p>
          </p:txBody>
        </p:sp>
        <p:sp>
          <p:nvSpPr>
            <p:cNvPr id="4" name="正方形/長方形 3">
              <a:extLst>
                <a:ext uri="{FF2B5EF4-FFF2-40B4-BE49-F238E27FC236}">
                  <a16:creationId xmlns:a16="http://schemas.microsoft.com/office/drawing/2014/main" id="{C9AEA00E-2FA7-4CA6-B7F1-0863CB19C1EC}"/>
                </a:ext>
              </a:extLst>
            </p:cNvPr>
            <p:cNvSpPr/>
            <p:nvPr/>
          </p:nvSpPr>
          <p:spPr>
            <a:xfrm>
              <a:off x="832817" y="3760543"/>
              <a:ext cx="2031325" cy="646331"/>
            </a:xfrm>
            <a:prstGeom prst="rect">
              <a:avLst/>
            </a:prstGeom>
          </p:spPr>
          <p:txBody>
            <a:bodyPr wrap="none">
              <a:spAutoFit/>
            </a:bodyPr>
            <a:lstStyle/>
            <a:p>
              <a:r>
                <a:rPr lang="ja-JP" altLang="en-US" sz="1800" dirty="0"/>
                <a:t>①供用期間途中の</a:t>
              </a:r>
              <a:endParaRPr lang="en-US" altLang="ja-JP" sz="1800" dirty="0"/>
            </a:p>
            <a:p>
              <a:r>
                <a:rPr lang="ja-JP" altLang="en-US" sz="1800" dirty="0"/>
                <a:t>　 改修は可能か</a:t>
              </a:r>
            </a:p>
          </p:txBody>
        </p:sp>
        <p:cxnSp>
          <p:nvCxnSpPr>
            <p:cNvPr id="6" name="直線矢印コネクタ 5">
              <a:extLst>
                <a:ext uri="{FF2B5EF4-FFF2-40B4-BE49-F238E27FC236}">
                  <a16:creationId xmlns:a16="http://schemas.microsoft.com/office/drawing/2014/main" id="{FC3F5E8A-6648-4765-8819-BC7872A72CCC}"/>
                </a:ext>
              </a:extLst>
            </p:cNvPr>
            <p:cNvCxnSpPr>
              <a:cxnSpLocks/>
            </p:cNvCxnSpPr>
            <p:nvPr/>
          </p:nvCxnSpPr>
          <p:spPr>
            <a:xfrm>
              <a:off x="1813401" y="3124421"/>
              <a:ext cx="0" cy="3363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970D65FF-03EA-4B6A-800D-BDEFE1F49821}"/>
                </a:ext>
              </a:extLst>
            </p:cNvPr>
            <p:cNvCxnSpPr/>
            <p:nvPr/>
          </p:nvCxnSpPr>
          <p:spPr>
            <a:xfrm>
              <a:off x="1813401" y="4669598"/>
              <a:ext cx="0" cy="324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C15602ED-3DBA-4D8D-8493-9420504D43D2}"/>
                </a:ext>
              </a:extLst>
            </p:cNvPr>
            <p:cNvSpPr txBox="1"/>
            <p:nvPr/>
          </p:nvSpPr>
          <p:spPr>
            <a:xfrm>
              <a:off x="243974" y="5009101"/>
              <a:ext cx="3138853" cy="1161633"/>
            </a:xfrm>
            <a:prstGeom prst="flowChartDecision">
              <a:avLst/>
            </a:prstGeom>
            <a:noFill/>
            <a:ln>
              <a:solidFill>
                <a:schemeClr val="tx1"/>
              </a:solidFill>
            </a:ln>
          </p:spPr>
          <p:txBody>
            <a:bodyPr wrap="square" rtlCol="0">
              <a:spAutoFit/>
            </a:bodyPr>
            <a:lstStyle/>
            <a:p>
              <a:endParaRPr kumimoji="1" lang="en-US" altLang="ja-JP" dirty="0"/>
            </a:p>
            <a:p>
              <a:endParaRPr kumimoji="1" lang="ja-JP" altLang="en-US" dirty="0"/>
            </a:p>
          </p:txBody>
        </p:sp>
        <p:sp>
          <p:nvSpPr>
            <p:cNvPr id="23" name="正方形/長方形 22">
              <a:extLst>
                <a:ext uri="{FF2B5EF4-FFF2-40B4-BE49-F238E27FC236}">
                  <a16:creationId xmlns:a16="http://schemas.microsoft.com/office/drawing/2014/main" id="{11710F5C-5227-44E9-9745-4B830991016D}"/>
                </a:ext>
              </a:extLst>
            </p:cNvPr>
            <p:cNvSpPr/>
            <p:nvPr/>
          </p:nvSpPr>
          <p:spPr>
            <a:xfrm>
              <a:off x="853536" y="5328422"/>
              <a:ext cx="2252136" cy="646331"/>
            </a:xfrm>
            <a:prstGeom prst="rect">
              <a:avLst/>
            </a:prstGeom>
          </p:spPr>
          <p:txBody>
            <a:bodyPr wrap="square">
              <a:spAutoFit/>
            </a:bodyPr>
            <a:lstStyle/>
            <a:p>
              <a:r>
                <a:rPr lang="ja-JP" altLang="en-US" sz="1800" dirty="0"/>
                <a:t>②改修工事費用は</a:t>
              </a:r>
              <a:endParaRPr lang="en-US" altLang="ja-JP" sz="1800" dirty="0"/>
            </a:p>
            <a:p>
              <a:r>
                <a:rPr lang="en-US" altLang="ja-JP" sz="1800" dirty="0"/>
                <a:t>         </a:t>
              </a:r>
              <a:r>
                <a:rPr lang="ja-JP" altLang="en-US" sz="1800" dirty="0"/>
                <a:t>適切か</a:t>
              </a:r>
            </a:p>
          </p:txBody>
        </p:sp>
        <p:sp>
          <p:nvSpPr>
            <p:cNvPr id="25" name="テキスト ボックス 24">
              <a:extLst>
                <a:ext uri="{FF2B5EF4-FFF2-40B4-BE49-F238E27FC236}">
                  <a16:creationId xmlns:a16="http://schemas.microsoft.com/office/drawing/2014/main" id="{A9890708-AFF1-42A1-BF98-02BB00A17A97}"/>
                </a:ext>
              </a:extLst>
            </p:cNvPr>
            <p:cNvSpPr txBox="1"/>
            <p:nvPr/>
          </p:nvSpPr>
          <p:spPr>
            <a:xfrm>
              <a:off x="134991" y="6571453"/>
              <a:ext cx="2277203" cy="1231106"/>
            </a:xfrm>
            <a:prstGeom prst="rect">
              <a:avLst/>
            </a:prstGeom>
            <a:noFill/>
            <a:ln>
              <a:solidFill>
                <a:schemeClr val="tx1"/>
              </a:solidFill>
            </a:ln>
          </p:spPr>
          <p:txBody>
            <a:bodyPr wrap="square" rtlCol="0">
              <a:spAutoFit/>
            </a:bodyPr>
            <a:lstStyle/>
            <a:p>
              <a:pPr algn="ctr"/>
              <a:r>
                <a:rPr lang="en-US" altLang="ja-JP" sz="1800" dirty="0">
                  <a:solidFill>
                    <a:srgbClr val="0000FF"/>
                  </a:solidFill>
                </a:rPr>
                <a:t>【</a:t>
              </a:r>
              <a:r>
                <a:rPr lang="ja-JP" altLang="en-US" sz="1800" dirty="0">
                  <a:solidFill>
                    <a:srgbClr val="0000FF"/>
                  </a:solidFill>
                </a:rPr>
                <a:t>順応型対策</a:t>
              </a:r>
              <a:r>
                <a:rPr lang="en-US" altLang="ja-JP" sz="1800" dirty="0">
                  <a:solidFill>
                    <a:srgbClr val="0000FF"/>
                  </a:solidFill>
                </a:rPr>
                <a:t>)</a:t>
              </a:r>
            </a:p>
            <a:p>
              <a:r>
                <a:rPr lang="ja-JP" altLang="en-US" sz="1400" dirty="0">
                  <a:solidFill>
                    <a:srgbClr val="0000FF"/>
                  </a:solidFill>
                </a:rPr>
                <a:t>設計時に気候変動は考慮せず、気候変動による外力増を確認後に逐次対策を</a:t>
              </a:r>
              <a:endParaRPr lang="en-US" altLang="ja-JP" sz="1400" dirty="0">
                <a:solidFill>
                  <a:srgbClr val="0000FF"/>
                </a:solidFill>
              </a:endParaRPr>
            </a:p>
            <a:p>
              <a:r>
                <a:rPr lang="ja-JP" altLang="en-US" sz="1400" dirty="0">
                  <a:solidFill>
                    <a:srgbClr val="0000FF"/>
                  </a:solidFill>
                </a:rPr>
                <a:t>講ずる。</a:t>
              </a:r>
            </a:p>
          </p:txBody>
        </p:sp>
        <p:cxnSp>
          <p:nvCxnSpPr>
            <p:cNvPr id="26" name="直線矢印コネクタ 25">
              <a:extLst>
                <a:ext uri="{FF2B5EF4-FFF2-40B4-BE49-F238E27FC236}">
                  <a16:creationId xmlns:a16="http://schemas.microsoft.com/office/drawing/2014/main" id="{F858D07E-312A-4867-9097-81F2E3C77BB0}"/>
                </a:ext>
              </a:extLst>
            </p:cNvPr>
            <p:cNvCxnSpPr/>
            <p:nvPr/>
          </p:nvCxnSpPr>
          <p:spPr>
            <a:xfrm>
              <a:off x="1813401" y="6170733"/>
              <a:ext cx="0" cy="3966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C21A303A-60E5-4BAE-9A71-7D2EB151D7BC}"/>
                </a:ext>
              </a:extLst>
            </p:cNvPr>
            <p:cNvSpPr txBox="1"/>
            <p:nvPr/>
          </p:nvSpPr>
          <p:spPr>
            <a:xfrm>
              <a:off x="1719671" y="6209715"/>
              <a:ext cx="596535" cy="276999"/>
            </a:xfrm>
            <a:prstGeom prst="rect">
              <a:avLst/>
            </a:prstGeom>
            <a:noFill/>
            <a:ln>
              <a:noFill/>
            </a:ln>
          </p:spPr>
          <p:txBody>
            <a:bodyPr wrap="square" rtlCol="0">
              <a:spAutoFit/>
            </a:bodyPr>
            <a:lstStyle/>
            <a:p>
              <a:pPr algn="ctr"/>
              <a:r>
                <a:rPr kumimoji="1" lang="en-US" altLang="ja-JP" sz="1200" dirty="0">
                  <a:solidFill>
                    <a:srgbClr val="FF0000"/>
                  </a:solidFill>
                </a:rPr>
                <a:t>Yes</a:t>
              </a:r>
              <a:endParaRPr kumimoji="1" lang="ja-JP" altLang="en-US" sz="1200" dirty="0">
                <a:solidFill>
                  <a:srgbClr val="FF0000"/>
                </a:solidFill>
              </a:endParaRPr>
            </a:p>
          </p:txBody>
        </p:sp>
        <p:sp>
          <p:nvSpPr>
            <p:cNvPr id="30" name="テキスト ボックス 29">
              <a:extLst>
                <a:ext uri="{FF2B5EF4-FFF2-40B4-BE49-F238E27FC236}">
                  <a16:creationId xmlns:a16="http://schemas.microsoft.com/office/drawing/2014/main" id="{EE9B3030-297B-413A-B477-7C746BBAC92C}"/>
                </a:ext>
              </a:extLst>
            </p:cNvPr>
            <p:cNvSpPr txBox="1"/>
            <p:nvPr/>
          </p:nvSpPr>
          <p:spPr>
            <a:xfrm>
              <a:off x="1742773" y="4676750"/>
              <a:ext cx="495989" cy="261610"/>
            </a:xfrm>
            <a:prstGeom prst="rect">
              <a:avLst/>
            </a:prstGeom>
            <a:noFill/>
            <a:ln>
              <a:noFill/>
            </a:ln>
          </p:spPr>
          <p:txBody>
            <a:bodyPr wrap="square" rtlCol="0">
              <a:spAutoFit/>
            </a:bodyPr>
            <a:lstStyle/>
            <a:p>
              <a:pPr algn="ctr"/>
              <a:r>
                <a:rPr kumimoji="1" lang="en-US" altLang="ja-JP" sz="1100" dirty="0">
                  <a:solidFill>
                    <a:srgbClr val="FF0000"/>
                  </a:solidFill>
                </a:rPr>
                <a:t>Yes</a:t>
              </a:r>
              <a:endParaRPr kumimoji="1" lang="ja-JP" altLang="en-US" sz="1100" dirty="0">
                <a:solidFill>
                  <a:srgbClr val="FF0000"/>
                </a:solidFill>
              </a:endParaRPr>
            </a:p>
          </p:txBody>
        </p:sp>
        <p:sp>
          <p:nvSpPr>
            <p:cNvPr id="31" name="テキスト ボックス 30">
              <a:extLst>
                <a:ext uri="{FF2B5EF4-FFF2-40B4-BE49-F238E27FC236}">
                  <a16:creationId xmlns:a16="http://schemas.microsoft.com/office/drawing/2014/main" id="{EE87C7A0-D31E-4B35-8369-C889072F01ED}"/>
                </a:ext>
              </a:extLst>
            </p:cNvPr>
            <p:cNvSpPr txBox="1"/>
            <p:nvPr/>
          </p:nvSpPr>
          <p:spPr>
            <a:xfrm>
              <a:off x="3261778" y="3774110"/>
              <a:ext cx="554934" cy="276999"/>
            </a:xfrm>
            <a:prstGeom prst="rect">
              <a:avLst/>
            </a:prstGeom>
            <a:noFill/>
            <a:ln>
              <a:noFill/>
            </a:ln>
          </p:spPr>
          <p:txBody>
            <a:bodyPr wrap="square" rtlCol="0">
              <a:spAutoFit/>
            </a:bodyPr>
            <a:lstStyle/>
            <a:p>
              <a:pPr algn="ctr"/>
              <a:r>
                <a:rPr kumimoji="1" lang="en-US" altLang="ja-JP" sz="1200" dirty="0">
                  <a:solidFill>
                    <a:srgbClr val="0000FF"/>
                  </a:solidFill>
                </a:rPr>
                <a:t>No</a:t>
              </a:r>
              <a:endParaRPr kumimoji="1" lang="ja-JP" altLang="en-US" sz="1200" dirty="0">
                <a:solidFill>
                  <a:srgbClr val="0000FF"/>
                </a:solidFill>
              </a:endParaRPr>
            </a:p>
          </p:txBody>
        </p:sp>
        <p:sp>
          <p:nvSpPr>
            <p:cNvPr id="32" name="テキスト ボックス 31">
              <a:extLst>
                <a:ext uri="{FF2B5EF4-FFF2-40B4-BE49-F238E27FC236}">
                  <a16:creationId xmlns:a16="http://schemas.microsoft.com/office/drawing/2014/main" id="{3341C3D5-212E-4EF0-91AF-601BA2F2406A}"/>
                </a:ext>
              </a:extLst>
            </p:cNvPr>
            <p:cNvSpPr txBox="1"/>
            <p:nvPr/>
          </p:nvSpPr>
          <p:spPr>
            <a:xfrm>
              <a:off x="3186131" y="5241771"/>
              <a:ext cx="605742" cy="276999"/>
            </a:xfrm>
            <a:prstGeom prst="rect">
              <a:avLst/>
            </a:prstGeom>
            <a:noFill/>
            <a:ln>
              <a:noFill/>
            </a:ln>
          </p:spPr>
          <p:txBody>
            <a:bodyPr wrap="square" rtlCol="0">
              <a:spAutoFit/>
            </a:bodyPr>
            <a:lstStyle/>
            <a:p>
              <a:pPr algn="ctr"/>
              <a:r>
                <a:rPr kumimoji="1" lang="en-US" altLang="ja-JP" sz="1200" dirty="0">
                  <a:solidFill>
                    <a:srgbClr val="0000FF"/>
                  </a:solidFill>
                </a:rPr>
                <a:t>No</a:t>
              </a:r>
              <a:endParaRPr kumimoji="1" lang="ja-JP" altLang="en-US" sz="1200" dirty="0">
                <a:solidFill>
                  <a:srgbClr val="0000FF"/>
                </a:solidFill>
              </a:endParaRPr>
            </a:p>
          </p:txBody>
        </p:sp>
        <p:sp>
          <p:nvSpPr>
            <p:cNvPr id="38" name="テキスト ボックス 37">
              <a:extLst>
                <a:ext uri="{FF2B5EF4-FFF2-40B4-BE49-F238E27FC236}">
                  <a16:creationId xmlns:a16="http://schemas.microsoft.com/office/drawing/2014/main" id="{777E5DC5-76D1-4F46-B8C4-6A2AB8A05458}"/>
                </a:ext>
              </a:extLst>
            </p:cNvPr>
            <p:cNvSpPr txBox="1"/>
            <p:nvPr/>
          </p:nvSpPr>
          <p:spPr>
            <a:xfrm>
              <a:off x="2679850" y="6567365"/>
              <a:ext cx="1918844" cy="1231106"/>
            </a:xfrm>
            <a:prstGeom prst="rect">
              <a:avLst/>
            </a:prstGeom>
            <a:noFill/>
            <a:ln>
              <a:solidFill>
                <a:schemeClr val="tx1"/>
              </a:solidFill>
            </a:ln>
          </p:spPr>
          <p:txBody>
            <a:bodyPr wrap="square" rtlCol="0">
              <a:spAutoFit/>
            </a:bodyPr>
            <a:lstStyle/>
            <a:p>
              <a:pPr algn="ctr"/>
              <a:r>
                <a:rPr lang="en-US" altLang="ja-JP" sz="1800" dirty="0">
                  <a:solidFill>
                    <a:srgbClr val="00B050"/>
                  </a:solidFill>
                </a:rPr>
                <a:t>【</a:t>
              </a:r>
              <a:r>
                <a:rPr lang="ja-JP" altLang="en-US" sz="1800" dirty="0">
                  <a:solidFill>
                    <a:srgbClr val="00B050"/>
                  </a:solidFill>
                </a:rPr>
                <a:t>先行型対策</a:t>
              </a:r>
              <a:r>
                <a:rPr lang="en-US" altLang="ja-JP" sz="1800" dirty="0">
                  <a:solidFill>
                    <a:srgbClr val="00B050"/>
                  </a:solidFill>
                </a:rPr>
                <a:t>】</a:t>
              </a:r>
            </a:p>
            <a:p>
              <a:r>
                <a:rPr lang="ja-JP" altLang="en-US" sz="1400" dirty="0">
                  <a:solidFill>
                    <a:srgbClr val="00B050"/>
                  </a:solidFill>
                </a:rPr>
                <a:t>部材の耐用年数内で予測される外力の増大分を考慮して設計を行う。</a:t>
              </a:r>
              <a:endParaRPr kumimoji="1" lang="ja-JP" altLang="en-US" sz="1400" dirty="0">
                <a:solidFill>
                  <a:srgbClr val="00B050"/>
                </a:solidFill>
              </a:endParaRPr>
            </a:p>
          </p:txBody>
        </p:sp>
      </p:grpSp>
      <p:sp>
        <p:nvSpPr>
          <p:cNvPr id="34" name="テキスト ボックス 33">
            <a:extLst>
              <a:ext uri="{FF2B5EF4-FFF2-40B4-BE49-F238E27FC236}">
                <a16:creationId xmlns:a16="http://schemas.microsoft.com/office/drawing/2014/main" id="{86D8C663-F6F7-4C17-A0CB-AA5396FCE1DC}"/>
              </a:ext>
            </a:extLst>
          </p:cNvPr>
          <p:cNvSpPr txBox="1"/>
          <p:nvPr/>
        </p:nvSpPr>
        <p:spPr>
          <a:xfrm>
            <a:off x="4597685" y="1767455"/>
            <a:ext cx="4439056" cy="2062103"/>
          </a:xfrm>
          <a:prstGeom prst="rect">
            <a:avLst/>
          </a:prstGeom>
          <a:noFill/>
          <a:ln>
            <a:solidFill>
              <a:schemeClr val="tx1"/>
            </a:solidFill>
          </a:ln>
        </p:spPr>
        <p:txBody>
          <a:bodyPr wrap="square" rtlCol="0">
            <a:spAutoFit/>
          </a:bodyPr>
          <a:lstStyle/>
          <a:p>
            <a:r>
              <a:rPr lang="ja-JP" altLang="en-US" dirty="0"/>
              <a:t>①の主な評価の視点</a:t>
            </a:r>
            <a:endParaRPr lang="en-US" altLang="ja-JP" dirty="0"/>
          </a:p>
          <a:p>
            <a:r>
              <a:rPr lang="ja-JP" altLang="en-US" dirty="0"/>
              <a:t>〇要求性能の確保</a:t>
            </a:r>
            <a:endParaRPr lang="en-US" altLang="ja-JP" dirty="0"/>
          </a:p>
          <a:p>
            <a:r>
              <a:rPr lang="ja-JP" altLang="en-US" dirty="0"/>
              <a:t>・改修中においても、高潮・津波への対応が可能　</a:t>
            </a:r>
            <a:endParaRPr lang="en-US" altLang="ja-JP" dirty="0"/>
          </a:p>
          <a:p>
            <a:r>
              <a:rPr lang="ja-JP" altLang="en-US" dirty="0"/>
              <a:t>  であるか</a:t>
            </a:r>
            <a:endParaRPr lang="en-US" altLang="ja-JP" dirty="0"/>
          </a:p>
          <a:p>
            <a:r>
              <a:rPr kumimoji="1" lang="ja-JP" altLang="en-US" dirty="0"/>
              <a:t>・航行船舶への影響はないか</a:t>
            </a:r>
            <a:endParaRPr kumimoji="1" lang="en-US" altLang="ja-JP" dirty="0"/>
          </a:p>
          <a:p>
            <a:r>
              <a:rPr lang="ja-JP" altLang="en-US" dirty="0"/>
              <a:t>〇実現性</a:t>
            </a:r>
            <a:endParaRPr lang="en-US" altLang="ja-JP" dirty="0"/>
          </a:p>
          <a:p>
            <a:r>
              <a:rPr kumimoji="1" lang="ja-JP" altLang="en-US" dirty="0"/>
              <a:t>・技術上の観点から実現可能か</a:t>
            </a:r>
            <a:endParaRPr kumimoji="1" lang="en-US" altLang="ja-JP" dirty="0"/>
          </a:p>
          <a:p>
            <a:r>
              <a:rPr lang="ja-JP" altLang="en-US" dirty="0"/>
              <a:t>・地元や関係者との調整の見通しはどうか</a:t>
            </a:r>
            <a:endParaRPr lang="en-US" altLang="ja-JP" dirty="0"/>
          </a:p>
        </p:txBody>
      </p:sp>
      <p:sp>
        <p:nvSpPr>
          <p:cNvPr id="7" name="フリーフォーム 6"/>
          <p:cNvSpPr/>
          <p:nvPr/>
        </p:nvSpPr>
        <p:spPr>
          <a:xfrm>
            <a:off x="3411731" y="2905125"/>
            <a:ext cx="331304" cy="2502666"/>
          </a:xfrm>
          <a:custGeom>
            <a:avLst/>
            <a:gdLst>
              <a:gd name="connsiteX0" fmla="*/ 0 w 331304"/>
              <a:gd name="connsiteY0" fmla="*/ 0 h 1444487"/>
              <a:gd name="connsiteX1" fmla="*/ 331304 w 331304"/>
              <a:gd name="connsiteY1" fmla="*/ 0 h 1444487"/>
              <a:gd name="connsiteX2" fmla="*/ 331304 w 331304"/>
              <a:gd name="connsiteY2" fmla="*/ 1444487 h 1444487"/>
            </a:gdLst>
            <a:ahLst/>
            <a:cxnLst>
              <a:cxn ang="0">
                <a:pos x="connsiteX0" y="connsiteY0"/>
              </a:cxn>
              <a:cxn ang="0">
                <a:pos x="connsiteX1" y="connsiteY1"/>
              </a:cxn>
              <a:cxn ang="0">
                <a:pos x="connsiteX2" y="connsiteY2"/>
              </a:cxn>
            </a:cxnLst>
            <a:rect l="l" t="t" r="r" b="b"/>
            <a:pathLst>
              <a:path w="331304" h="1444487">
                <a:moveTo>
                  <a:pt x="0" y="0"/>
                </a:moveTo>
                <a:lnTo>
                  <a:pt x="331304" y="0"/>
                </a:lnTo>
                <a:lnTo>
                  <a:pt x="331304" y="1444487"/>
                </a:lnTo>
              </a:path>
            </a:pathLst>
          </a:custGeom>
          <a:noFill/>
          <a:ln w="9525">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flipV="1">
            <a:off x="3422268" y="4433993"/>
            <a:ext cx="3207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 Box 9">
            <a:extLst>
              <a:ext uri="{FF2B5EF4-FFF2-40B4-BE49-F238E27FC236}">
                <a16:creationId xmlns:a16="http://schemas.microsoft.com/office/drawing/2014/main" id="{C209AD78-AA55-4423-B6FC-799C3E1F7B24}"/>
              </a:ext>
            </a:extLst>
          </p:cNvPr>
          <p:cNvSpPr txBox="1">
            <a:spLocks noChangeArrowheads="1"/>
          </p:cNvSpPr>
          <p:nvPr/>
        </p:nvSpPr>
        <p:spPr bwMode="auto">
          <a:xfrm>
            <a:off x="81182" y="381945"/>
            <a:ext cx="8955559" cy="1077218"/>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気候変動予測を基に設定した外力には、様々な不確実性が潜在するため、手戻りなく設計すること、また過剰な投資にならないように設計することの両面を考えることが重要である。</a:t>
            </a:r>
            <a:endParaRPr lang="en-US" altLang="ja-JP" sz="1600" dirty="0"/>
          </a:p>
          <a:p>
            <a:pPr marL="224009" indent="-149339" defTabSz="390997">
              <a:spcBef>
                <a:spcPct val="0"/>
              </a:spcBef>
              <a:buFont typeface="Arial" panose="020B0604020202020204" pitchFamily="34" charset="0"/>
              <a:buChar char="•"/>
            </a:pPr>
            <a:r>
              <a:rPr lang="ja-JP" altLang="en-US" sz="1600" dirty="0"/>
              <a:t>そのため、各部材の設計に際しては、あらかじめ対策を講じておく「先行型対策」と将来における気候変化を確認後に対策を講じる「順応型対策」のどちらか適切な対策方法を選択する。</a:t>
            </a:r>
          </a:p>
        </p:txBody>
      </p:sp>
      <p:sp>
        <p:nvSpPr>
          <p:cNvPr id="36" name="テキスト ボックス 35">
            <a:extLst>
              <a:ext uri="{FF2B5EF4-FFF2-40B4-BE49-F238E27FC236}">
                <a16:creationId xmlns:a16="http://schemas.microsoft.com/office/drawing/2014/main" id="{86D8C663-F6F7-4C17-A0CB-AA5396FCE1DC}"/>
              </a:ext>
            </a:extLst>
          </p:cNvPr>
          <p:cNvSpPr txBox="1"/>
          <p:nvPr/>
        </p:nvSpPr>
        <p:spPr>
          <a:xfrm>
            <a:off x="4614050" y="4136715"/>
            <a:ext cx="4422691" cy="1077218"/>
          </a:xfrm>
          <a:prstGeom prst="rect">
            <a:avLst/>
          </a:prstGeom>
          <a:noFill/>
          <a:ln>
            <a:solidFill>
              <a:schemeClr val="tx1"/>
            </a:solidFill>
          </a:ln>
        </p:spPr>
        <p:txBody>
          <a:bodyPr wrap="square" rtlCol="0">
            <a:spAutoFit/>
          </a:bodyPr>
          <a:lstStyle/>
          <a:p>
            <a:r>
              <a:rPr lang="ja-JP" altLang="en-US" dirty="0"/>
              <a:t>②の主な評価の視点</a:t>
            </a:r>
            <a:endParaRPr lang="en-US" altLang="ja-JP" dirty="0"/>
          </a:p>
          <a:p>
            <a:r>
              <a:rPr lang="ja-JP" altLang="en-US" dirty="0"/>
              <a:t>・初期費用は妥当か</a:t>
            </a:r>
            <a:endParaRPr lang="en-US" altLang="ja-JP" dirty="0"/>
          </a:p>
          <a:p>
            <a:r>
              <a:rPr lang="ja-JP" altLang="en-US" dirty="0"/>
              <a:t>・改築・供用期間の総費用は妥当であるか</a:t>
            </a:r>
            <a:endParaRPr lang="en-US" altLang="ja-JP" dirty="0"/>
          </a:p>
          <a:p>
            <a:endParaRPr lang="en-US" altLang="ja-JP" dirty="0"/>
          </a:p>
        </p:txBody>
      </p:sp>
    </p:spTree>
    <p:extLst>
      <p:ext uri="{BB962C8B-B14F-4D97-AF65-F5344CB8AC3E}">
        <p14:creationId xmlns:p14="http://schemas.microsoft.com/office/powerpoint/2010/main" val="1935272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D41D3DAA-B471-4143-A6AF-1F5AEFDB31B8}"/>
              </a:ext>
            </a:extLst>
          </p:cNvPr>
          <p:cNvPicPr>
            <a:picLocks noChangeAspect="1"/>
          </p:cNvPicPr>
          <p:nvPr/>
        </p:nvPicPr>
        <p:blipFill>
          <a:blip r:embed="rId2"/>
          <a:stretch>
            <a:fillRect/>
          </a:stretch>
        </p:blipFill>
        <p:spPr>
          <a:xfrm>
            <a:off x="229442" y="4638014"/>
            <a:ext cx="7867154" cy="1477689"/>
          </a:xfrm>
          <a:prstGeom prst="rect">
            <a:avLst/>
          </a:prstGeom>
        </p:spPr>
      </p:pic>
      <p:pic>
        <p:nvPicPr>
          <p:cNvPr id="5" name="図 4">
            <a:extLst>
              <a:ext uri="{FF2B5EF4-FFF2-40B4-BE49-F238E27FC236}">
                <a16:creationId xmlns:a16="http://schemas.microsoft.com/office/drawing/2014/main" id="{FE4C0E0F-6D78-4664-B71B-253390DAA559}"/>
              </a:ext>
            </a:extLst>
          </p:cNvPr>
          <p:cNvPicPr>
            <a:picLocks noChangeAspect="1"/>
          </p:cNvPicPr>
          <p:nvPr/>
        </p:nvPicPr>
        <p:blipFill>
          <a:blip r:embed="rId3"/>
          <a:stretch>
            <a:fillRect/>
          </a:stretch>
        </p:blipFill>
        <p:spPr>
          <a:xfrm>
            <a:off x="246068" y="2589233"/>
            <a:ext cx="8532172" cy="1679533"/>
          </a:xfrm>
          <a:prstGeom prst="rect">
            <a:avLst/>
          </a:prstGeom>
        </p:spPr>
      </p:pic>
      <p:sp>
        <p:nvSpPr>
          <p:cNvPr id="11" name="Rectangle 2"/>
          <p:cNvSpPr>
            <a:spLocks noChangeArrowheads="1"/>
          </p:cNvSpPr>
          <p:nvPr/>
        </p:nvSpPr>
        <p:spPr bwMode="auto">
          <a:xfrm>
            <a:off x="0" y="0"/>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２．気候変動の影響を考慮した設計（基礎工）</a:t>
            </a: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6</a:t>
            </a:fld>
            <a:endParaRPr kumimoji="1" lang="ja-JP" altLang="en-US" sz="1600" dirty="0">
              <a:solidFill>
                <a:schemeClr val="tx1"/>
              </a:solidFill>
            </a:endParaRPr>
          </a:p>
        </p:txBody>
      </p:sp>
      <p:sp>
        <p:nvSpPr>
          <p:cNvPr id="24" name="Text Box 9">
            <a:extLst>
              <a:ext uri="{FF2B5EF4-FFF2-40B4-BE49-F238E27FC236}">
                <a16:creationId xmlns:a16="http://schemas.microsoft.com/office/drawing/2014/main" id="{74AB9C35-1010-47E1-AC1F-24520CE0A7EB}"/>
              </a:ext>
            </a:extLst>
          </p:cNvPr>
          <p:cNvSpPr txBox="1">
            <a:spLocks noChangeArrowheads="1"/>
          </p:cNvSpPr>
          <p:nvPr/>
        </p:nvSpPr>
        <p:spPr bwMode="auto">
          <a:xfrm>
            <a:off x="81184" y="471731"/>
            <a:ext cx="8935815" cy="1077218"/>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基礎工の供用期間中の補強は、技術的には可能であるが、大規模な仮設が必要となり、約</a:t>
            </a:r>
            <a:r>
              <a:rPr lang="en-US" altLang="ja-JP" sz="1600" dirty="0"/>
              <a:t>2</a:t>
            </a:r>
            <a:r>
              <a:rPr lang="ja-JP" altLang="en-US" sz="1600" dirty="0"/>
              <a:t>年間の工期及び約</a:t>
            </a:r>
            <a:r>
              <a:rPr lang="en-US" altLang="ja-JP" sz="1600" dirty="0"/>
              <a:t>26</a:t>
            </a:r>
            <a:r>
              <a:rPr lang="ja-JP" altLang="en-US" sz="1600" dirty="0"/>
              <a:t>億円の費用を要する。</a:t>
            </a:r>
            <a:endParaRPr lang="en-US" altLang="ja-JP" sz="1600" dirty="0"/>
          </a:p>
          <a:p>
            <a:pPr marL="224009" indent="-149339" defTabSz="390997">
              <a:spcBef>
                <a:spcPct val="0"/>
              </a:spcBef>
              <a:buFont typeface="Arial" panose="020B0604020202020204" pitchFamily="34" charset="0"/>
              <a:buChar char="•"/>
            </a:pPr>
            <a:r>
              <a:rPr lang="ja-JP" altLang="en-US" sz="1600" dirty="0"/>
              <a:t>工事期間中の高潮・津波に対するリスクや舟運への影響も大きいため、補強は困難である。</a:t>
            </a:r>
            <a:endParaRPr lang="en-US" altLang="ja-JP" sz="1600" dirty="0"/>
          </a:p>
          <a:p>
            <a:pPr marL="224009" indent="-149339" defTabSz="390997">
              <a:spcBef>
                <a:spcPct val="0"/>
              </a:spcBef>
              <a:buFont typeface="Arial" panose="020B0604020202020204" pitchFamily="34" charset="0"/>
              <a:buChar char="•"/>
            </a:pPr>
            <a:r>
              <a:rPr lang="ja-JP" altLang="en-US" sz="1600" dirty="0"/>
              <a:t>よって、基礎工は先行型対策として、設計を行う。</a:t>
            </a:r>
          </a:p>
        </p:txBody>
      </p:sp>
      <p:sp>
        <p:nvSpPr>
          <p:cNvPr id="18" name="テキスト ボックス 17">
            <a:extLst>
              <a:ext uri="{FF2B5EF4-FFF2-40B4-BE49-F238E27FC236}">
                <a16:creationId xmlns:a16="http://schemas.microsoft.com/office/drawing/2014/main" id="{C6AC341A-94A0-4F95-92F4-893D8D3EBF50}"/>
              </a:ext>
            </a:extLst>
          </p:cNvPr>
          <p:cNvSpPr txBox="1"/>
          <p:nvPr/>
        </p:nvSpPr>
        <p:spPr>
          <a:xfrm>
            <a:off x="81185" y="1756120"/>
            <a:ext cx="3796224" cy="307777"/>
          </a:xfrm>
          <a:prstGeom prst="rect">
            <a:avLst/>
          </a:prstGeom>
          <a:noFill/>
        </p:spPr>
        <p:txBody>
          <a:bodyPr wrap="square" rtlCol="0">
            <a:spAutoFit/>
          </a:bodyPr>
          <a:lstStyle/>
          <a:p>
            <a:r>
              <a:rPr lang="ja-JP" altLang="en-US" sz="1400" dirty="0">
                <a:solidFill>
                  <a:srgbClr val="0000FF"/>
                </a:solidFill>
              </a:rPr>
              <a:t>■「基礎工」改修工事イメージ</a:t>
            </a:r>
            <a:endParaRPr lang="en-US" altLang="ja-JP" sz="1400" dirty="0"/>
          </a:p>
        </p:txBody>
      </p:sp>
      <p:sp>
        <p:nvSpPr>
          <p:cNvPr id="15" name="テキスト ボックス 14">
            <a:extLst>
              <a:ext uri="{FF2B5EF4-FFF2-40B4-BE49-F238E27FC236}">
                <a16:creationId xmlns:a16="http://schemas.microsoft.com/office/drawing/2014/main" id="{270EEB51-68D0-40D3-8C12-3BA3A587AEB7}"/>
              </a:ext>
            </a:extLst>
          </p:cNvPr>
          <p:cNvSpPr txBox="1"/>
          <p:nvPr/>
        </p:nvSpPr>
        <p:spPr>
          <a:xfrm>
            <a:off x="335540" y="3505711"/>
            <a:ext cx="188546"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16" name="テキスト ボックス 15">
            <a:extLst>
              <a:ext uri="{FF2B5EF4-FFF2-40B4-BE49-F238E27FC236}">
                <a16:creationId xmlns:a16="http://schemas.microsoft.com/office/drawing/2014/main" id="{70B5D256-6346-4B62-BBAD-16634B3269D4}"/>
              </a:ext>
            </a:extLst>
          </p:cNvPr>
          <p:cNvSpPr txBox="1"/>
          <p:nvPr/>
        </p:nvSpPr>
        <p:spPr>
          <a:xfrm>
            <a:off x="603697" y="2994657"/>
            <a:ext cx="304828" cy="31892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締切矢板</a:t>
            </a:r>
          </a:p>
        </p:txBody>
      </p:sp>
      <p:sp>
        <p:nvSpPr>
          <p:cNvPr id="17" name="テキスト ボックス 16">
            <a:extLst>
              <a:ext uri="{FF2B5EF4-FFF2-40B4-BE49-F238E27FC236}">
                <a16:creationId xmlns:a16="http://schemas.microsoft.com/office/drawing/2014/main" id="{A75EFF7A-73DA-4C64-821E-40CE2177782E}"/>
              </a:ext>
            </a:extLst>
          </p:cNvPr>
          <p:cNvSpPr txBox="1"/>
          <p:nvPr/>
        </p:nvSpPr>
        <p:spPr>
          <a:xfrm>
            <a:off x="3700942" y="3447606"/>
            <a:ext cx="107489" cy="68825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基礎工増築</a:t>
            </a:r>
          </a:p>
        </p:txBody>
      </p:sp>
      <p:sp>
        <p:nvSpPr>
          <p:cNvPr id="19" name="テキスト ボックス 18">
            <a:extLst>
              <a:ext uri="{FF2B5EF4-FFF2-40B4-BE49-F238E27FC236}">
                <a16:creationId xmlns:a16="http://schemas.microsoft.com/office/drawing/2014/main" id="{0ABC65B4-A021-48DE-B041-112A8BBB131F}"/>
              </a:ext>
            </a:extLst>
          </p:cNvPr>
          <p:cNvSpPr txBox="1"/>
          <p:nvPr/>
        </p:nvSpPr>
        <p:spPr>
          <a:xfrm>
            <a:off x="1006100" y="3505711"/>
            <a:ext cx="188546"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20" name="テキスト ボックス 19">
            <a:extLst>
              <a:ext uri="{FF2B5EF4-FFF2-40B4-BE49-F238E27FC236}">
                <a16:creationId xmlns:a16="http://schemas.microsoft.com/office/drawing/2014/main" id="{6F0D3796-DC59-4417-9AC5-101A3ECFC8A5}"/>
              </a:ext>
            </a:extLst>
          </p:cNvPr>
          <p:cNvSpPr txBox="1"/>
          <p:nvPr/>
        </p:nvSpPr>
        <p:spPr>
          <a:xfrm>
            <a:off x="1821440" y="3505711"/>
            <a:ext cx="188546"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21" name="テキスト ボックス 20">
            <a:extLst>
              <a:ext uri="{FF2B5EF4-FFF2-40B4-BE49-F238E27FC236}">
                <a16:creationId xmlns:a16="http://schemas.microsoft.com/office/drawing/2014/main" id="{9D192CD7-9630-4D53-B56B-27DA4AC1C4EA}"/>
              </a:ext>
            </a:extLst>
          </p:cNvPr>
          <p:cNvSpPr txBox="1"/>
          <p:nvPr/>
        </p:nvSpPr>
        <p:spPr>
          <a:xfrm>
            <a:off x="2461520" y="3505711"/>
            <a:ext cx="188546"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22" name="テキスト ボックス 21">
            <a:extLst>
              <a:ext uri="{FF2B5EF4-FFF2-40B4-BE49-F238E27FC236}">
                <a16:creationId xmlns:a16="http://schemas.microsoft.com/office/drawing/2014/main" id="{622CF5E1-4111-44BF-80D8-C970266FB7ED}"/>
              </a:ext>
            </a:extLst>
          </p:cNvPr>
          <p:cNvSpPr txBox="1"/>
          <p:nvPr/>
        </p:nvSpPr>
        <p:spPr>
          <a:xfrm>
            <a:off x="2104837" y="2994657"/>
            <a:ext cx="304828" cy="31892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締切矢板</a:t>
            </a:r>
          </a:p>
        </p:txBody>
      </p:sp>
      <p:sp>
        <p:nvSpPr>
          <p:cNvPr id="23" name="テキスト ボックス 22">
            <a:extLst>
              <a:ext uri="{FF2B5EF4-FFF2-40B4-BE49-F238E27FC236}">
                <a16:creationId xmlns:a16="http://schemas.microsoft.com/office/drawing/2014/main" id="{135561AA-F6AB-4D5C-8513-BD1DB4936481}"/>
              </a:ext>
            </a:extLst>
          </p:cNvPr>
          <p:cNvSpPr txBox="1"/>
          <p:nvPr/>
        </p:nvSpPr>
        <p:spPr>
          <a:xfrm>
            <a:off x="5072542" y="3447606"/>
            <a:ext cx="107489" cy="68825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基礎工増築</a:t>
            </a:r>
          </a:p>
        </p:txBody>
      </p:sp>
      <p:sp>
        <p:nvSpPr>
          <p:cNvPr id="25" name="テキスト ボックス 24">
            <a:extLst>
              <a:ext uri="{FF2B5EF4-FFF2-40B4-BE49-F238E27FC236}">
                <a16:creationId xmlns:a16="http://schemas.microsoft.com/office/drawing/2014/main" id="{EC124A7A-A3AF-4051-BD10-37742C8DE189}"/>
              </a:ext>
            </a:extLst>
          </p:cNvPr>
          <p:cNvSpPr txBox="1"/>
          <p:nvPr/>
        </p:nvSpPr>
        <p:spPr>
          <a:xfrm>
            <a:off x="524086" y="5018509"/>
            <a:ext cx="304828" cy="31892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締切矢板</a:t>
            </a:r>
          </a:p>
        </p:txBody>
      </p:sp>
      <p:sp>
        <p:nvSpPr>
          <p:cNvPr id="26" name="テキスト ボックス 25">
            <a:extLst>
              <a:ext uri="{FF2B5EF4-FFF2-40B4-BE49-F238E27FC236}">
                <a16:creationId xmlns:a16="http://schemas.microsoft.com/office/drawing/2014/main" id="{ED0CF7D0-FD38-431D-BABF-E6D502070161}"/>
              </a:ext>
            </a:extLst>
          </p:cNvPr>
          <p:cNvSpPr txBox="1"/>
          <p:nvPr/>
        </p:nvSpPr>
        <p:spPr>
          <a:xfrm>
            <a:off x="2074357" y="5010889"/>
            <a:ext cx="304828" cy="31892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締切矢板</a:t>
            </a:r>
          </a:p>
        </p:txBody>
      </p:sp>
      <p:sp>
        <p:nvSpPr>
          <p:cNvPr id="27" name="テキスト ボックス 26">
            <a:extLst>
              <a:ext uri="{FF2B5EF4-FFF2-40B4-BE49-F238E27FC236}">
                <a16:creationId xmlns:a16="http://schemas.microsoft.com/office/drawing/2014/main" id="{F8390A4B-A4B7-472C-9595-A8F3BD05AE46}"/>
              </a:ext>
            </a:extLst>
          </p:cNvPr>
          <p:cNvSpPr txBox="1"/>
          <p:nvPr/>
        </p:nvSpPr>
        <p:spPr>
          <a:xfrm>
            <a:off x="308768" y="4712800"/>
            <a:ext cx="520145" cy="19581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28" name="テキスト ボックス 27">
            <a:extLst>
              <a:ext uri="{FF2B5EF4-FFF2-40B4-BE49-F238E27FC236}">
                <a16:creationId xmlns:a16="http://schemas.microsoft.com/office/drawing/2014/main" id="{4398585E-145F-4902-9177-7E0465C70FDC}"/>
              </a:ext>
            </a:extLst>
          </p:cNvPr>
          <p:cNvSpPr txBox="1"/>
          <p:nvPr/>
        </p:nvSpPr>
        <p:spPr>
          <a:xfrm>
            <a:off x="2122858" y="4712800"/>
            <a:ext cx="520145" cy="19581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6" name="フリーフォーム: 図形 5">
            <a:extLst>
              <a:ext uri="{FF2B5EF4-FFF2-40B4-BE49-F238E27FC236}">
                <a16:creationId xmlns:a16="http://schemas.microsoft.com/office/drawing/2014/main" id="{8A6F95BF-07BE-400E-848D-BF88F2FFDCEF}"/>
              </a:ext>
            </a:extLst>
          </p:cNvPr>
          <p:cNvSpPr/>
          <p:nvPr/>
        </p:nvSpPr>
        <p:spPr>
          <a:xfrm>
            <a:off x="320620" y="4891097"/>
            <a:ext cx="716280" cy="289560"/>
          </a:xfrm>
          <a:custGeom>
            <a:avLst/>
            <a:gdLst>
              <a:gd name="connsiteX0" fmla="*/ 0 w 716280"/>
              <a:gd name="connsiteY0" fmla="*/ 281940 h 289560"/>
              <a:gd name="connsiteX1" fmla="*/ 236220 w 716280"/>
              <a:gd name="connsiteY1" fmla="*/ 0 h 289560"/>
              <a:gd name="connsiteX2" fmla="*/ 716280 w 716280"/>
              <a:gd name="connsiteY2" fmla="*/ 289560 h 289560"/>
            </a:gdLst>
            <a:ahLst/>
            <a:cxnLst>
              <a:cxn ang="0">
                <a:pos x="connsiteX0" y="connsiteY0"/>
              </a:cxn>
              <a:cxn ang="0">
                <a:pos x="connsiteX1" y="connsiteY1"/>
              </a:cxn>
              <a:cxn ang="0">
                <a:pos x="connsiteX2" y="connsiteY2"/>
              </a:cxn>
            </a:cxnLst>
            <a:rect l="l" t="t" r="r" b="b"/>
            <a:pathLst>
              <a:path w="716280" h="289560">
                <a:moveTo>
                  <a:pt x="0" y="281940"/>
                </a:moveTo>
                <a:lnTo>
                  <a:pt x="236220" y="0"/>
                </a:lnTo>
                <a:lnTo>
                  <a:pt x="716280" y="289560"/>
                </a:lnTo>
              </a:path>
            </a:pathLst>
          </a:custGeom>
          <a:noFill/>
          <a:ln w="9525">
            <a:solidFill>
              <a:schemeClr val="tx1"/>
            </a:solidFill>
            <a:headEnd type="arrow" w="sm" len="sm"/>
            <a:tailEnd type="arrow"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フリーフォーム: 図形 29">
            <a:extLst>
              <a:ext uri="{FF2B5EF4-FFF2-40B4-BE49-F238E27FC236}">
                <a16:creationId xmlns:a16="http://schemas.microsoft.com/office/drawing/2014/main" id="{CC06D446-5803-4294-A79E-3BFFEF3D85F5}"/>
              </a:ext>
            </a:extLst>
          </p:cNvPr>
          <p:cNvSpPr/>
          <p:nvPr/>
        </p:nvSpPr>
        <p:spPr>
          <a:xfrm flipH="1">
            <a:off x="1879838" y="4891097"/>
            <a:ext cx="716280" cy="289560"/>
          </a:xfrm>
          <a:custGeom>
            <a:avLst/>
            <a:gdLst>
              <a:gd name="connsiteX0" fmla="*/ 0 w 716280"/>
              <a:gd name="connsiteY0" fmla="*/ 281940 h 289560"/>
              <a:gd name="connsiteX1" fmla="*/ 236220 w 716280"/>
              <a:gd name="connsiteY1" fmla="*/ 0 h 289560"/>
              <a:gd name="connsiteX2" fmla="*/ 716280 w 716280"/>
              <a:gd name="connsiteY2" fmla="*/ 289560 h 289560"/>
            </a:gdLst>
            <a:ahLst/>
            <a:cxnLst>
              <a:cxn ang="0">
                <a:pos x="connsiteX0" y="connsiteY0"/>
              </a:cxn>
              <a:cxn ang="0">
                <a:pos x="connsiteX1" y="connsiteY1"/>
              </a:cxn>
              <a:cxn ang="0">
                <a:pos x="connsiteX2" y="connsiteY2"/>
              </a:cxn>
            </a:cxnLst>
            <a:rect l="l" t="t" r="r" b="b"/>
            <a:pathLst>
              <a:path w="716280" h="289560">
                <a:moveTo>
                  <a:pt x="0" y="281940"/>
                </a:moveTo>
                <a:lnTo>
                  <a:pt x="236220" y="0"/>
                </a:lnTo>
                <a:lnTo>
                  <a:pt x="716280" y="289560"/>
                </a:lnTo>
              </a:path>
            </a:pathLst>
          </a:custGeom>
          <a:noFill/>
          <a:ln w="9525">
            <a:solidFill>
              <a:schemeClr val="tx1"/>
            </a:solidFill>
            <a:headEnd type="arrow" w="sm" len="sm"/>
            <a:tailEnd type="arrow"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1F2A9082-9336-4476-9F74-1E3554A1B6CE}"/>
              </a:ext>
            </a:extLst>
          </p:cNvPr>
          <p:cNvSpPr txBox="1"/>
          <p:nvPr/>
        </p:nvSpPr>
        <p:spPr>
          <a:xfrm>
            <a:off x="3369918" y="4612825"/>
            <a:ext cx="438513" cy="31892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基礎工増築</a:t>
            </a:r>
          </a:p>
        </p:txBody>
      </p:sp>
      <p:sp>
        <p:nvSpPr>
          <p:cNvPr id="32" name="フリーフォーム: 図形 31">
            <a:extLst>
              <a:ext uri="{FF2B5EF4-FFF2-40B4-BE49-F238E27FC236}">
                <a16:creationId xmlns:a16="http://schemas.microsoft.com/office/drawing/2014/main" id="{B638401D-720A-4541-B1F2-118921F8D9EC}"/>
              </a:ext>
            </a:extLst>
          </p:cNvPr>
          <p:cNvSpPr/>
          <p:nvPr/>
        </p:nvSpPr>
        <p:spPr>
          <a:xfrm flipH="1">
            <a:off x="3605341" y="4891097"/>
            <a:ext cx="1539240" cy="586740"/>
          </a:xfrm>
          <a:custGeom>
            <a:avLst/>
            <a:gdLst>
              <a:gd name="connsiteX0" fmla="*/ 0 w 716280"/>
              <a:gd name="connsiteY0" fmla="*/ 281940 h 289560"/>
              <a:gd name="connsiteX1" fmla="*/ 236220 w 716280"/>
              <a:gd name="connsiteY1" fmla="*/ 0 h 289560"/>
              <a:gd name="connsiteX2" fmla="*/ 716280 w 716280"/>
              <a:gd name="connsiteY2" fmla="*/ 289560 h 289560"/>
              <a:gd name="connsiteX0" fmla="*/ 0 w 2019300"/>
              <a:gd name="connsiteY0" fmla="*/ 586740 h 586740"/>
              <a:gd name="connsiteX1" fmla="*/ 1539240 w 2019300"/>
              <a:gd name="connsiteY1" fmla="*/ 0 h 586740"/>
              <a:gd name="connsiteX2" fmla="*/ 2019300 w 2019300"/>
              <a:gd name="connsiteY2" fmla="*/ 289560 h 586740"/>
              <a:gd name="connsiteX0" fmla="*/ 0 w 1539240"/>
              <a:gd name="connsiteY0" fmla="*/ 586740 h 586740"/>
              <a:gd name="connsiteX1" fmla="*/ 1539240 w 1539240"/>
              <a:gd name="connsiteY1" fmla="*/ 0 h 586740"/>
              <a:gd name="connsiteX2" fmla="*/ 1409700 w 1539240"/>
              <a:gd name="connsiteY2" fmla="*/ 548640 h 586740"/>
            </a:gdLst>
            <a:ahLst/>
            <a:cxnLst>
              <a:cxn ang="0">
                <a:pos x="connsiteX0" y="connsiteY0"/>
              </a:cxn>
              <a:cxn ang="0">
                <a:pos x="connsiteX1" y="connsiteY1"/>
              </a:cxn>
              <a:cxn ang="0">
                <a:pos x="connsiteX2" y="connsiteY2"/>
              </a:cxn>
            </a:cxnLst>
            <a:rect l="l" t="t" r="r" b="b"/>
            <a:pathLst>
              <a:path w="1539240" h="586740">
                <a:moveTo>
                  <a:pt x="0" y="586740"/>
                </a:moveTo>
                <a:lnTo>
                  <a:pt x="1539240" y="0"/>
                </a:lnTo>
                <a:lnTo>
                  <a:pt x="1409700" y="548640"/>
                </a:lnTo>
              </a:path>
            </a:pathLst>
          </a:custGeom>
          <a:noFill/>
          <a:ln w="9525">
            <a:solidFill>
              <a:schemeClr val="tx1"/>
            </a:solidFill>
            <a:headEnd type="arrow" w="sm" len="sm"/>
            <a:tailEnd type="arrow"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014C2E19-54A9-4679-BCC6-491A4BC50A00}"/>
              </a:ext>
            </a:extLst>
          </p:cNvPr>
          <p:cNvSpPr txBox="1"/>
          <p:nvPr/>
        </p:nvSpPr>
        <p:spPr>
          <a:xfrm>
            <a:off x="246068" y="2069801"/>
            <a:ext cx="2771452" cy="246221"/>
          </a:xfrm>
          <a:prstGeom prst="rect">
            <a:avLst/>
          </a:prstGeom>
          <a:solidFill>
            <a:schemeClr val="bg1">
              <a:lumMod val="75000"/>
            </a:schemeClr>
          </a:solidFill>
        </p:spPr>
        <p:txBody>
          <a:bodyPr wrap="square" rtlCol="0">
            <a:spAutoFit/>
          </a:bodyPr>
          <a:lstStyle/>
          <a:p>
            <a:pPr algn="ctr"/>
            <a:r>
              <a:rPr kumimoji="1" lang="ja-JP" altLang="en-US" sz="1000" dirty="0">
                <a:solidFill>
                  <a:schemeClr val="tx2"/>
                </a:solidFill>
              </a:rPr>
              <a:t>仮設設置</a:t>
            </a:r>
          </a:p>
        </p:txBody>
      </p:sp>
      <p:sp>
        <p:nvSpPr>
          <p:cNvPr id="38" name="テキスト ボックス 37">
            <a:extLst>
              <a:ext uri="{FF2B5EF4-FFF2-40B4-BE49-F238E27FC236}">
                <a16:creationId xmlns:a16="http://schemas.microsoft.com/office/drawing/2014/main" id="{D781936B-9E52-4751-961A-CBBCBD814CAF}"/>
              </a:ext>
            </a:extLst>
          </p:cNvPr>
          <p:cNvSpPr txBox="1"/>
          <p:nvPr/>
        </p:nvSpPr>
        <p:spPr>
          <a:xfrm>
            <a:off x="3126428" y="2069801"/>
            <a:ext cx="2771452" cy="246221"/>
          </a:xfrm>
          <a:prstGeom prst="rect">
            <a:avLst/>
          </a:prstGeom>
          <a:solidFill>
            <a:schemeClr val="bg1">
              <a:lumMod val="75000"/>
            </a:schemeClr>
          </a:solidFill>
        </p:spPr>
        <p:txBody>
          <a:bodyPr wrap="square" rtlCol="0">
            <a:spAutoFit/>
          </a:bodyPr>
          <a:lstStyle/>
          <a:p>
            <a:pPr algn="ctr"/>
            <a:r>
              <a:rPr kumimoji="1" lang="ja-JP" altLang="en-US" sz="1000" dirty="0">
                <a:solidFill>
                  <a:schemeClr val="tx2"/>
                </a:solidFill>
              </a:rPr>
              <a:t>基礎工補強</a:t>
            </a:r>
          </a:p>
        </p:txBody>
      </p:sp>
      <p:sp>
        <p:nvSpPr>
          <p:cNvPr id="39" name="テキスト ボックス 38">
            <a:extLst>
              <a:ext uri="{FF2B5EF4-FFF2-40B4-BE49-F238E27FC236}">
                <a16:creationId xmlns:a16="http://schemas.microsoft.com/office/drawing/2014/main" id="{4414E84F-E98D-429B-B666-C03E33EC7E9E}"/>
              </a:ext>
            </a:extLst>
          </p:cNvPr>
          <p:cNvSpPr txBox="1"/>
          <p:nvPr/>
        </p:nvSpPr>
        <p:spPr>
          <a:xfrm>
            <a:off x="6006788" y="2069801"/>
            <a:ext cx="2771452" cy="246221"/>
          </a:xfrm>
          <a:prstGeom prst="rect">
            <a:avLst/>
          </a:prstGeom>
          <a:solidFill>
            <a:schemeClr val="bg1">
              <a:lumMod val="75000"/>
            </a:schemeClr>
          </a:solidFill>
        </p:spPr>
        <p:txBody>
          <a:bodyPr wrap="square" rtlCol="0">
            <a:spAutoFit/>
          </a:bodyPr>
          <a:lstStyle/>
          <a:p>
            <a:pPr algn="ctr"/>
            <a:r>
              <a:rPr lang="ja-JP" altLang="en-US" sz="1000" dirty="0">
                <a:solidFill>
                  <a:schemeClr val="tx2"/>
                </a:solidFill>
              </a:rPr>
              <a:t>仮設撤去</a:t>
            </a:r>
            <a:endParaRPr kumimoji="1" lang="ja-JP" altLang="en-US" sz="1000" dirty="0">
              <a:solidFill>
                <a:schemeClr val="tx2"/>
              </a:solidFill>
            </a:endParaRPr>
          </a:p>
        </p:txBody>
      </p:sp>
      <p:sp>
        <p:nvSpPr>
          <p:cNvPr id="34" name="テキスト ボックス 33">
            <a:extLst>
              <a:ext uri="{FF2B5EF4-FFF2-40B4-BE49-F238E27FC236}">
                <a16:creationId xmlns:a16="http://schemas.microsoft.com/office/drawing/2014/main" id="{364DF45C-8647-4873-9FE5-A9EAA60796A0}"/>
              </a:ext>
            </a:extLst>
          </p:cNvPr>
          <p:cNvSpPr txBox="1"/>
          <p:nvPr/>
        </p:nvSpPr>
        <p:spPr>
          <a:xfrm>
            <a:off x="81184" y="2313229"/>
            <a:ext cx="1110572" cy="307777"/>
          </a:xfrm>
          <a:prstGeom prst="rect">
            <a:avLst/>
          </a:prstGeom>
          <a:noFill/>
        </p:spPr>
        <p:txBody>
          <a:bodyPr wrap="square" rtlCol="0">
            <a:spAutoFit/>
          </a:bodyPr>
          <a:lstStyle/>
          <a:p>
            <a:r>
              <a:rPr lang="ja-JP" altLang="en-US" sz="1400" b="1" u="sng" dirty="0"/>
              <a:t>平面図</a:t>
            </a:r>
            <a:endParaRPr kumimoji="1" lang="ja-JP" altLang="en-US" sz="1400" b="1" u="sng" dirty="0"/>
          </a:p>
        </p:txBody>
      </p:sp>
      <p:sp>
        <p:nvSpPr>
          <p:cNvPr id="35" name="テキスト ボックス 34">
            <a:extLst>
              <a:ext uri="{FF2B5EF4-FFF2-40B4-BE49-F238E27FC236}">
                <a16:creationId xmlns:a16="http://schemas.microsoft.com/office/drawing/2014/main" id="{BB054BC1-57A2-4037-B30E-1C839B1FD285}"/>
              </a:ext>
            </a:extLst>
          </p:cNvPr>
          <p:cNvSpPr txBox="1"/>
          <p:nvPr/>
        </p:nvSpPr>
        <p:spPr>
          <a:xfrm>
            <a:off x="81184" y="4358097"/>
            <a:ext cx="1110572" cy="307777"/>
          </a:xfrm>
          <a:prstGeom prst="rect">
            <a:avLst/>
          </a:prstGeom>
          <a:noFill/>
        </p:spPr>
        <p:txBody>
          <a:bodyPr wrap="square" rtlCol="0">
            <a:spAutoFit/>
          </a:bodyPr>
          <a:lstStyle/>
          <a:p>
            <a:r>
              <a:rPr lang="ja-JP" altLang="en-US" sz="1400" b="1" u="sng" dirty="0"/>
              <a:t>縦断面図</a:t>
            </a:r>
            <a:endParaRPr kumimoji="1" lang="ja-JP" altLang="en-US" sz="1400" b="1" u="sng" dirty="0"/>
          </a:p>
        </p:txBody>
      </p:sp>
      <p:sp>
        <p:nvSpPr>
          <p:cNvPr id="36" name="テキスト ボックス 35">
            <a:extLst>
              <a:ext uri="{FF2B5EF4-FFF2-40B4-BE49-F238E27FC236}">
                <a16:creationId xmlns:a16="http://schemas.microsoft.com/office/drawing/2014/main" id="{592318B7-1B81-4FEF-8308-9E832778C18A}"/>
              </a:ext>
            </a:extLst>
          </p:cNvPr>
          <p:cNvSpPr txBox="1"/>
          <p:nvPr/>
        </p:nvSpPr>
        <p:spPr>
          <a:xfrm>
            <a:off x="209115" y="6448517"/>
            <a:ext cx="2808405" cy="261610"/>
          </a:xfrm>
          <a:prstGeom prst="rect">
            <a:avLst/>
          </a:prstGeom>
          <a:solidFill>
            <a:schemeClr val="bg1">
              <a:lumMod val="95000"/>
            </a:schemeClr>
          </a:solidFill>
        </p:spPr>
        <p:txBody>
          <a:bodyPr wrap="square" rtlCol="0">
            <a:spAutoFit/>
          </a:bodyPr>
          <a:lstStyle/>
          <a:p>
            <a:r>
              <a:rPr lang="ja-JP" altLang="en-US" sz="1100" dirty="0">
                <a:solidFill>
                  <a:srgbClr val="FF0000"/>
                </a:solidFill>
              </a:rPr>
              <a:t>・締切矢板、作業構台の大規模仮設を設置</a:t>
            </a:r>
            <a:endParaRPr kumimoji="1" lang="en-US" altLang="ja-JP" sz="1100" dirty="0">
              <a:solidFill>
                <a:srgbClr val="FF0000"/>
              </a:solidFill>
            </a:endParaRPr>
          </a:p>
        </p:txBody>
      </p:sp>
    </p:spTree>
    <p:extLst>
      <p:ext uri="{BB962C8B-B14F-4D97-AF65-F5344CB8AC3E}">
        <p14:creationId xmlns:p14="http://schemas.microsoft.com/office/powerpoint/2010/main" val="2216318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0" y="0"/>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２．気候変動の影響を考慮した設計（門柱）</a:t>
            </a: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7</a:t>
            </a:fld>
            <a:endParaRPr kumimoji="1" lang="ja-JP" altLang="en-US" sz="1600" dirty="0">
              <a:solidFill>
                <a:schemeClr val="tx1"/>
              </a:solidFill>
            </a:endParaRPr>
          </a:p>
        </p:txBody>
      </p:sp>
      <p:sp>
        <p:nvSpPr>
          <p:cNvPr id="24" name="Text Box 9">
            <a:extLst>
              <a:ext uri="{FF2B5EF4-FFF2-40B4-BE49-F238E27FC236}">
                <a16:creationId xmlns:a16="http://schemas.microsoft.com/office/drawing/2014/main" id="{74AB9C35-1010-47E1-AC1F-24520CE0A7EB}"/>
              </a:ext>
            </a:extLst>
          </p:cNvPr>
          <p:cNvSpPr txBox="1">
            <a:spLocks noChangeArrowheads="1"/>
          </p:cNvSpPr>
          <p:nvPr/>
        </p:nvSpPr>
        <p:spPr bwMode="auto">
          <a:xfrm>
            <a:off x="81184" y="479752"/>
            <a:ext cx="8935815" cy="1323439"/>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門柱の供用期間中の嵩上げは、操作室の撤去及び復旧が必要となり、約</a:t>
            </a:r>
            <a:r>
              <a:rPr lang="en-US" altLang="ja-JP" sz="1600" dirty="0"/>
              <a:t>2</a:t>
            </a:r>
            <a:r>
              <a:rPr lang="ja-JP" altLang="en-US" sz="1600" dirty="0"/>
              <a:t>年間の工期及び約</a:t>
            </a:r>
            <a:r>
              <a:rPr lang="en-US" altLang="ja-JP" sz="1600" dirty="0"/>
              <a:t>22</a:t>
            </a:r>
            <a:r>
              <a:rPr lang="ja-JP" altLang="en-US" sz="1600" dirty="0"/>
              <a:t>億円の費用を要する。</a:t>
            </a:r>
          </a:p>
          <a:p>
            <a:pPr marL="224009" indent="-149339" defTabSz="390997">
              <a:spcBef>
                <a:spcPct val="0"/>
              </a:spcBef>
              <a:buFont typeface="Arial" panose="020B0604020202020204" pitchFamily="34" charset="0"/>
              <a:buChar char="•"/>
            </a:pPr>
            <a:r>
              <a:rPr lang="ja-JP" altLang="en-US" sz="1600" dirty="0"/>
              <a:t>工事期間中は水門操作が不可能となり、高潮・津波に対するリスクや舟運への影響も大きいため、嵩上げは困難である。</a:t>
            </a:r>
          </a:p>
          <a:p>
            <a:pPr marL="224009" indent="-149339" defTabSz="390997">
              <a:spcBef>
                <a:spcPct val="0"/>
              </a:spcBef>
              <a:buFont typeface="Arial" panose="020B0604020202020204" pitchFamily="34" charset="0"/>
              <a:buChar char="•"/>
            </a:pPr>
            <a:r>
              <a:rPr lang="ja-JP" altLang="en-US" sz="1600" dirty="0"/>
              <a:t>よって、門柱は先行型対策として、設計を行う。</a:t>
            </a:r>
          </a:p>
        </p:txBody>
      </p:sp>
      <p:sp>
        <p:nvSpPr>
          <p:cNvPr id="28" name="テキスト ボックス 27">
            <a:extLst>
              <a:ext uri="{FF2B5EF4-FFF2-40B4-BE49-F238E27FC236}">
                <a16:creationId xmlns:a16="http://schemas.microsoft.com/office/drawing/2014/main" id="{9B73A08E-AB2D-4B69-B7C7-564D8ABC4D86}"/>
              </a:ext>
            </a:extLst>
          </p:cNvPr>
          <p:cNvSpPr txBox="1"/>
          <p:nvPr/>
        </p:nvSpPr>
        <p:spPr>
          <a:xfrm>
            <a:off x="81185" y="2054967"/>
            <a:ext cx="3796224" cy="307777"/>
          </a:xfrm>
          <a:prstGeom prst="rect">
            <a:avLst/>
          </a:prstGeom>
          <a:noFill/>
        </p:spPr>
        <p:txBody>
          <a:bodyPr wrap="square" rtlCol="0">
            <a:spAutoFit/>
          </a:bodyPr>
          <a:lstStyle/>
          <a:p>
            <a:r>
              <a:rPr lang="ja-JP" altLang="en-US" sz="1400" dirty="0">
                <a:solidFill>
                  <a:srgbClr val="0000FF"/>
                </a:solidFill>
              </a:rPr>
              <a:t>■「門柱」改修工事イメージ</a:t>
            </a:r>
            <a:endParaRPr lang="en-US" altLang="ja-JP" sz="1400" dirty="0"/>
          </a:p>
        </p:txBody>
      </p:sp>
      <p:grpSp>
        <p:nvGrpSpPr>
          <p:cNvPr id="7" name="グループ化 6">
            <a:extLst>
              <a:ext uri="{FF2B5EF4-FFF2-40B4-BE49-F238E27FC236}">
                <a16:creationId xmlns:a16="http://schemas.microsoft.com/office/drawing/2014/main" id="{06908A19-5A50-4281-8E2F-0A512C55484F}"/>
              </a:ext>
            </a:extLst>
          </p:cNvPr>
          <p:cNvGrpSpPr/>
          <p:nvPr/>
        </p:nvGrpSpPr>
        <p:grpSpPr>
          <a:xfrm>
            <a:off x="575331" y="4765097"/>
            <a:ext cx="7298671" cy="1648685"/>
            <a:chOff x="575331" y="4852657"/>
            <a:chExt cx="7298671" cy="1648685"/>
          </a:xfrm>
        </p:grpSpPr>
        <p:pic>
          <p:nvPicPr>
            <p:cNvPr id="3" name="図 2">
              <a:extLst>
                <a:ext uri="{FF2B5EF4-FFF2-40B4-BE49-F238E27FC236}">
                  <a16:creationId xmlns:a16="http://schemas.microsoft.com/office/drawing/2014/main" id="{DCD17696-C1EB-4E7F-8060-08FEF3611FC7}"/>
                </a:ext>
              </a:extLst>
            </p:cNvPr>
            <p:cNvPicPr>
              <a:picLocks noChangeAspect="1"/>
            </p:cNvPicPr>
            <p:nvPr/>
          </p:nvPicPr>
          <p:blipFill>
            <a:blip r:embed="rId2"/>
            <a:stretch>
              <a:fillRect/>
            </a:stretch>
          </p:blipFill>
          <p:spPr>
            <a:xfrm>
              <a:off x="758610" y="4887392"/>
              <a:ext cx="7115392" cy="1613950"/>
            </a:xfrm>
            <a:prstGeom prst="rect">
              <a:avLst/>
            </a:prstGeom>
          </p:spPr>
        </p:pic>
        <p:sp>
          <p:nvSpPr>
            <p:cNvPr id="16" name="テキスト ボックス 15">
              <a:extLst>
                <a:ext uri="{FF2B5EF4-FFF2-40B4-BE49-F238E27FC236}">
                  <a16:creationId xmlns:a16="http://schemas.microsoft.com/office/drawing/2014/main" id="{D11BC897-42A5-44D2-BD35-A74FFBC7E47F}"/>
                </a:ext>
              </a:extLst>
            </p:cNvPr>
            <p:cNvSpPr txBox="1"/>
            <p:nvPr/>
          </p:nvSpPr>
          <p:spPr>
            <a:xfrm>
              <a:off x="575331" y="5650255"/>
              <a:ext cx="161083"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締切矢板</a:t>
              </a:r>
            </a:p>
          </p:txBody>
        </p:sp>
        <p:sp>
          <p:nvSpPr>
            <p:cNvPr id="17" name="テキスト ボックス 16">
              <a:extLst>
                <a:ext uri="{FF2B5EF4-FFF2-40B4-BE49-F238E27FC236}">
                  <a16:creationId xmlns:a16="http://schemas.microsoft.com/office/drawing/2014/main" id="{7D834DAE-DE10-41B0-BD68-2B667F80F15F}"/>
                </a:ext>
              </a:extLst>
            </p:cNvPr>
            <p:cNvSpPr txBox="1"/>
            <p:nvPr/>
          </p:nvSpPr>
          <p:spPr>
            <a:xfrm>
              <a:off x="2169918" y="5650255"/>
              <a:ext cx="161083"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締切矢板</a:t>
              </a:r>
            </a:p>
          </p:txBody>
        </p:sp>
        <p:sp>
          <p:nvSpPr>
            <p:cNvPr id="19" name="テキスト ボックス 18">
              <a:extLst>
                <a:ext uri="{FF2B5EF4-FFF2-40B4-BE49-F238E27FC236}">
                  <a16:creationId xmlns:a16="http://schemas.microsoft.com/office/drawing/2014/main" id="{1FCFAFF8-57FB-4F3B-96B2-62F5E5C11C8E}"/>
                </a:ext>
              </a:extLst>
            </p:cNvPr>
            <p:cNvSpPr txBox="1"/>
            <p:nvPr/>
          </p:nvSpPr>
          <p:spPr>
            <a:xfrm>
              <a:off x="575331" y="5199300"/>
              <a:ext cx="520145" cy="19581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20" name="フリーフォーム: 図形 19">
              <a:extLst>
                <a:ext uri="{FF2B5EF4-FFF2-40B4-BE49-F238E27FC236}">
                  <a16:creationId xmlns:a16="http://schemas.microsoft.com/office/drawing/2014/main" id="{F503D144-D0F6-40F3-B4D5-F02DBE495913}"/>
                </a:ext>
              </a:extLst>
            </p:cNvPr>
            <p:cNvSpPr/>
            <p:nvPr/>
          </p:nvSpPr>
          <p:spPr>
            <a:xfrm>
              <a:off x="852097" y="5368169"/>
              <a:ext cx="857132" cy="298987"/>
            </a:xfrm>
            <a:custGeom>
              <a:avLst/>
              <a:gdLst>
                <a:gd name="connsiteX0" fmla="*/ 0 w 716280"/>
                <a:gd name="connsiteY0" fmla="*/ 281940 h 289560"/>
                <a:gd name="connsiteX1" fmla="*/ 236220 w 716280"/>
                <a:gd name="connsiteY1" fmla="*/ 0 h 289560"/>
                <a:gd name="connsiteX2" fmla="*/ 716280 w 716280"/>
                <a:gd name="connsiteY2" fmla="*/ 289560 h 289560"/>
                <a:gd name="connsiteX0" fmla="*/ 140852 w 857132"/>
                <a:gd name="connsiteY0" fmla="*/ 291367 h 298987"/>
                <a:gd name="connsiteX1" fmla="*/ 0 w 857132"/>
                <a:gd name="connsiteY1" fmla="*/ 0 h 298987"/>
                <a:gd name="connsiteX2" fmla="*/ 857132 w 857132"/>
                <a:gd name="connsiteY2" fmla="*/ 298987 h 298987"/>
              </a:gdLst>
              <a:ahLst/>
              <a:cxnLst>
                <a:cxn ang="0">
                  <a:pos x="connsiteX0" y="connsiteY0"/>
                </a:cxn>
                <a:cxn ang="0">
                  <a:pos x="connsiteX1" y="connsiteY1"/>
                </a:cxn>
                <a:cxn ang="0">
                  <a:pos x="connsiteX2" y="connsiteY2"/>
                </a:cxn>
              </a:cxnLst>
              <a:rect l="l" t="t" r="r" b="b"/>
              <a:pathLst>
                <a:path w="857132" h="298987">
                  <a:moveTo>
                    <a:pt x="140852" y="291367"/>
                  </a:moveTo>
                  <a:lnTo>
                    <a:pt x="0" y="0"/>
                  </a:lnTo>
                  <a:lnTo>
                    <a:pt x="857132" y="298987"/>
                  </a:lnTo>
                </a:path>
              </a:pathLst>
            </a:custGeom>
            <a:noFill/>
            <a:ln w="9525">
              <a:solidFill>
                <a:schemeClr val="tx1"/>
              </a:solidFill>
              <a:headEnd type="arrow" w="sm" len="sm"/>
              <a:tailEnd type="arrow"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71A98D31-6778-4157-9369-2975E0104B2D}"/>
                </a:ext>
              </a:extLst>
            </p:cNvPr>
            <p:cNvSpPr txBox="1"/>
            <p:nvPr/>
          </p:nvSpPr>
          <p:spPr>
            <a:xfrm>
              <a:off x="3996690" y="4852657"/>
              <a:ext cx="703224" cy="19581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門柱嵩上げ</a:t>
              </a:r>
            </a:p>
          </p:txBody>
        </p:sp>
      </p:grpSp>
      <p:grpSp>
        <p:nvGrpSpPr>
          <p:cNvPr id="6" name="グループ化 5">
            <a:extLst>
              <a:ext uri="{FF2B5EF4-FFF2-40B4-BE49-F238E27FC236}">
                <a16:creationId xmlns:a16="http://schemas.microsoft.com/office/drawing/2014/main" id="{915DFE95-8C97-41B8-BBF9-54BE789428A1}"/>
              </a:ext>
            </a:extLst>
          </p:cNvPr>
          <p:cNvGrpSpPr/>
          <p:nvPr/>
        </p:nvGrpSpPr>
        <p:grpSpPr>
          <a:xfrm>
            <a:off x="237601" y="2962554"/>
            <a:ext cx="8525399" cy="1693336"/>
            <a:chOff x="237601" y="3107264"/>
            <a:chExt cx="8525399" cy="1693336"/>
          </a:xfrm>
        </p:grpSpPr>
        <p:pic>
          <p:nvPicPr>
            <p:cNvPr id="5" name="図 4">
              <a:extLst>
                <a:ext uri="{FF2B5EF4-FFF2-40B4-BE49-F238E27FC236}">
                  <a16:creationId xmlns:a16="http://schemas.microsoft.com/office/drawing/2014/main" id="{10209067-56FE-4BB6-848E-78F32330E141}"/>
                </a:ext>
              </a:extLst>
            </p:cNvPr>
            <p:cNvPicPr>
              <a:picLocks noChangeAspect="1"/>
            </p:cNvPicPr>
            <p:nvPr/>
          </p:nvPicPr>
          <p:blipFill>
            <a:blip r:embed="rId3"/>
            <a:stretch>
              <a:fillRect/>
            </a:stretch>
          </p:blipFill>
          <p:spPr>
            <a:xfrm>
              <a:off x="237601" y="3107264"/>
              <a:ext cx="8525399" cy="1693336"/>
            </a:xfrm>
            <a:prstGeom prst="rect">
              <a:avLst/>
            </a:prstGeom>
          </p:spPr>
        </p:pic>
        <p:sp>
          <p:nvSpPr>
            <p:cNvPr id="13" name="テキスト ボックス 12">
              <a:extLst>
                <a:ext uri="{FF2B5EF4-FFF2-40B4-BE49-F238E27FC236}">
                  <a16:creationId xmlns:a16="http://schemas.microsoft.com/office/drawing/2014/main" id="{E899F030-D327-4B76-BEAC-E3AD851A6808}"/>
                </a:ext>
              </a:extLst>
            </p:cNvPr>
            <p:cNvSpPr txBox="1"/>
            <p:nvPr/>
          </p:nvSpPr>
          <p:spPr>
            <a:xfrm>
              <a:off x="995448" y="4047656"/>
              <a:ext cx="188546"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14" name="テキスト ボックス 13">
              <a:extLst>
                <a:ext uri="{FF2B5EF4-FFF2-40B4-BE49-F238E27FC236}">
                  <a16:creationId xmlns:a16="http://schemas.microsoft.com/office/drawing/2014/main" id="{24467668-DE23-4298-BFA6-3A0CD4D30D1F}"/>
                </a:ext>
              </a:extLst>
            </p:cNvPr>
            <p:cNvSpPr txBox="1"/>
            <p:nvPr/>
          </p:nvSpPr>
          <p:spPr>
            <a:xfrm>
              <a:off x="669601" y="4040541"/>
              <a:ext cx="161083"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締切矢板</a:t>
              </a:r>
            </a:p>
          </p:txBody>
        </p:sp>
        <p:sp>
          <p:nvSpPr>
            <p:cNvPr id="15" name="テキスト ボックス 14">
              <a:extLst>
                <a:ext uri="{FF2B5EF4-FFF2-40B4-BE49-F238E27FC236}">
                  <a16:creationId xmlns:a16="http://schemas.microsoft.com/office/drawing/2014/main" id="{0D435087-BBBB-4749-A0E6-92769BF44FF8}"/>
                </a:ext>
              </a:extLst>
            </p:cNvPr>
            <p:cNvSpPr txBox="1"/>
            <p:nvPr/>
          </p:nvSpPr>
          <p:spPr>
            <a:xfrm>
              <a:off x="2169918" y="4040541"/>
              <a:ext cx="161083"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締切矢板</a:t>
              </a:r>
            </a:p>
          </p:txBody>
        </p:sp>
        <p:sp>
          <p:nvSpPr>
            <p:cNvPr id="18" name="テキスト ボックス 17">
              <a:extLst>
                <a:ext uri="{FF2B5EF4-FFF2-40B4-BE49-F238E27FC236}">
                  <a16:creationId xmlns:a16="http://schemas.microsoft.com/office/drawing/2014/main" id="{6579591C-D74D-46CE-A6A2-A849647D12FD}"/>
                </a:ext>
              </a:extLst>
            </p:cNvPr>
            <p:cNvSpPr txBox="1"/>
            <p:nvPr/>
          </p:nvSpPr>
          <p:spPr>
            <a:xfrm>
              <a:off x="1649657" y="4047656"/>
              <a:ext cx="188546"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22" name="テキスト ボックス 21">
              <a:extLst>
                <a:ext uri="{FF2B5EF4-FFF2-40B4-BE49-F238E27FC236}">
                  <a16:creationId xmlns:a16="http://schemas.microsoft.com/office/drawing/2014/main" id="{310D2FA1-7D53-4E97-AF0A-C10F309BEF67}"/>
                </a:ext>
              </a:extLst>
            </p:cNvPr>
            <p:cNvSpPr txBox="1"/>
            <p:nvPr/>
          </p:nvSpPr>
          <p:spPr>
            <a:xfrm>
              <a:off x="3996690" y="3593977"/>
              <a:ext cx="703224" cy="19581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門柱嵩上げ</a:t>
              </a:r>
            </a:p>
          </p:txBody>
        </p:sp>
      </p:grpSp>
      <p:sp>
        <p:nvSpPr>
          <p:cNvPr id="31" name="テキスト ボックス 30">
            <a:extLst>
              <a:ext uri="{FF2B5EF4-FFF2-40B4-BE49-F238E27FC236}">
                <a16:creationId xmlns:a16="http://schemas.microsoft.com/office/drawing/2014/main" id="{C6751CBD-1801-4DEE-A990-86B6342F48A3}"/>
              </a:ext>
            </a:extLst>
          </p:cNvPr>
          <p:cNvSpPr txBox="1"/>
          <p:nvPr/>
        </p:nvSpPr>
        <p:spPr>
          <a:xfrm>
            <a:off x="246068" y="2348564"/>
            <a:ext cx="2771452" cy="246221"/>
          </a:xfrm>
          <a:prstGeom prst="rect">
            <a:avLst/>
          </a:prstGeom>
          <a:solidFill>
            <a:schemeClr val="bg1">
              <a:lumMod val="75000"/>
            </a:schemeClr>
          </a:solidFill>
        </p:spPr>
        <p:txBody>
          <a:bodyPr wrap="square" rtlCol="0">
            <a:spAutoFit/>
          </a:bodyPr>
          <a:lstStyle/>
          <a:p>
            <a:pPr algn="ctr"/>
            <a:r>
              <a:rPr kumimoji="1" lang="ja-JP" altLang="en-US" sz="1000" dirty="0">
                <a:solidFill>
                  <a:schemeClr val="tx2"/>
                </a:solidFill>
              </a:rPr>
              <a:t>仮設設置・操作室撤去</a:t>
            </a:r>
          </a:p>
        </p:txBody>
      </p:sp>
      <p:sp>
        <p:nvSpPr>
          <p:cNvPr id="32" name="テキスト ボックス 31">
            <a:extLst>
              <a:ext uri="{FF2B5EF4-FFF2-40B4-BE49-F238E27FC236}">
                <a16:creationId xmlns:a16="http://schemas.microsoft.com/office/drawing/2014/main" id="{61D0C80C-DDAB-4EC5-B9CA-AE3A9E608BD1}"/>
              </a:ext>
            </a:extLst>
          </p:cNvPr>
          <p:cNvSpPr txBox="1"/>
          <p:nvPr/>
        </p:nvSpPr>
        <p:spPr>
          <a:xfrm>
            <a:off x="3126428" y="2348564"/>
            <a:ext cx="2771452" cy="246221"/>
          </a:xfrm>
          <a:prstGeom prst="rect">
            <a:avLst/>
          </a:prstGeom>
          <a:solidFill>
            <a:schemeClr val="bg1">
              <a:lumMod val="75000"/>
            </a:schemeClr>
          </a:solidFill>
        </p:spPr>
        <p:txBody>
          <a:bodyPr wrap="square" rtlCol="0">
            <a:spAutoFit/>
          </a:bodyPr>
          <a:lstStyle/>
          <a:p>
            <a:pPr algn="ctr"/>
            <a:r>
              <a:rPr lang="ja-JP" altLang="en-US" sz="1000" dirty="0">
                <a:solidFill>
                  <a:schemeClr val="tx2"/>
                </a:solidFill>
              </a:rPr>
              <a:t>門柱嵩上げ</a:t>
            </a:r>
            <a:endParaRPr kumimoji="1" lang="ja-JP" altLang="en-US" sz="1000" dirty="0">
              <a:solidFill>
                <a:schemeClr val="tx2"/>
              </a:solidFill>
            </a:endParaRPr>
          </a:p>
        </p:txBody>
      </p:sp>
      <p:sp>
        <p:nvSpPr>
          <p:cNvPr id="33" name="テキスト ボックス 32">
            <a:extLst>
              <a:ext uri="{FF2B5EF4-FFF2-40B4-BE49-F238E27FC236}">
                <a16:creationId xmlns:a16="http://schemas.microsoft.com/office/drawing/2014/main" id="{9115594C-59A9-47E7-9058-092AC3515981}"/>
              </a:ext>
            </a:extLst>
          </p:cNvPr>
          <p:cNvSpPr txBox="1"/>
          <p:nvPr/>
        </p:nvSpPr>
        <p:spPr>
          <a:xfrm>
            <a:off x="6006788" y="2348564"/>
            <a:ext cx="2771452" cy="246221"/>
          </a:xfrm>
          <a:prstGeom prst="rect">
            <a:avLst/>
          </a:prstGeom>
          <a:solidFill>
            <a:schemeClr val="bg1">
              <a:lumMod val="75000"/>
            </a:schemeClr>
          </a:solidFill>
        </p:spPr>
        <p:txBody>
          <a:bodyPr wrap="square" rtlCol="0">
            <a:spAutoFit/>
          </a:bodyPr>
          <a:lstStyle/>
          <a:p>
            <a:pPr algn="ctr"/>
            <a:r>
              <a:rPr lang="ja-JP" altLang="en-US" sz="1000" dirty="0">
                <a:solidFill>
                  <a:schemeClr val="tx2"/>
                </a:solidFill>
              </a:rPr>
              <a:t>操作室復旧・仮設撤去</a:t>
            </a:r>
            <a:endParaRPr kumimoji="1" lang="ja-JP" altLang="en-US" sz="1000" dirty="0">
              <a:solidFill>
                <a:schemeClr val="tx2"/>
              </a:solidFill>
            </a:endParaRPr>
          </a:p>
        </p:txBody>
      </p:sp>
      <p:sp>
        <p:nvSpPr>
          <p:cNvPr id="34" name="テキスト ボックス 33">
            <a:extLst>
              <a:ext uri="{FF2B5EF4-FFF2-40B4-BE49-F238E27FC236}">
                <a16:creationId xmlns:a16="http://schemas.microsoft.com/office/drawing/2014/main" id="{CE19A33E-16AF-4923-9805-976ED2DEF17F}"/>
              </a:ext>
            </a:extLst>
          </p:cNvPr>
          <p:cNvSpPr txBox="1"/>
          <p:nvPr/>
        </p:nvSpPr>
        <p:spPr>
          <a:xfrm>
            <a:off x="81184" y="2673877"/>
            <a:ext cx="1110572" cy="307777"/>
          </a:xfrm>
          <a:prstGeom prst="rect">
            <a:avLst/>
          </a:prstGeom>
          <a:noFill/>
        </p:spPr>
        <p:txBody>
          <a:bodyPr wrap="square" rtlCol="0">
            <a:spAutoFit/>
          </a:bodyPr>
          <a:lstStyle/>
          <a:p>
            <a:r>
              <a:rPr lang="ja-JP" altLang="en-US" sz="1400" b="1" u="sng" dirty="0"/>
              <a:t>平面図</a:t>
            </a:r>
            <a:endParaRPr kumimoji="1" lang="ja-JP" altLang="en-US" sz="1400" b="1" u="sng" dirty="0"/>
          </a:p>
        </p:txBody>
      </p:sp>
      <p:sp>
        <p:nvSpPr>
          <p:cNvPr id="35" name="テキスト ボックス 34">
            <a:extLst>
              <a:ext uri="{FF2B5EF4-FFF2-40B4-BE49-F238E27FC236}">
                <a16:creationId xmlns:a16="http://schemas.microsoft.com/office/drawing/2014/main" id="{9DF2BA38-5347-4E7F-924C-B0E360D940B6}"/>
              </a:ext>
            </a:extLst>
          </p:cNvPr>
          <p:cNvSpPr txBox="1"/>
          <p:nvPr/>
        </p:nvSpPr>
        <p:spPr>
          <a:xfrm>
            <a:off x="81184" y="4667943"/>
            <a:ext cx="1110572" cy="307777"/>
          </a:xfrm>
          <a:prstGeom prst="rect">
            <a:avLst/>
          </a:prstGeom>
          <a:noFill/>
        </p:spPr>
        <p:txBody>
          <a:bodyPr wrap="square" rtlCol="0">
            <a:spAutoFit/>
          </a:bodyPr>
          <a:lstStyle/>
          <a:p>
            <a:r>
              <a:rPr lang="ja-JP" altLang="en-US" sz="1400" b="1" u="sng" dirty="0"/>
              <a:t>縦断面図</a:t>
            </a:r>
            <a:endParaRPr kumimoji="1" lang="ja-JP" altLang="en-US" sz="1400" b="1" u="sng" dirty="0"/>
          </a:p>
        </p:txBody>
      </p:sp>
      <p:sp>
        <p:nvSpPr>
          <p:cNvPr id="36" name="テキスト ボックス 35">
            <a:extLst>
              <a:ext uri="{FF2B5EF4-FFF2-40B4-BE49-F238E27FC236}">
                <a16:creationId xmlns:a16="http://schemas.microsoft.com/office/drawing/2014/main" id="{CE30FDFF-F0AC-4D61-84D9-8045F5C99BDF}"/>
              </a:ext>
            </a:extLst>
          </p:cNvPr>
          <p:cNvSpPr txBox="1"/>
          <p:nvPr/>
        </p:nvSpPr>
        <p:spPr>
          <a:xfrm>
            <a:off x="209115" y="6448517"/>
            <a:ext cx="2808405" cy="261610"/>
          </a:xfrm>
          <a:prstGeom prst="rect">
            <a:avLst/>
          </a:prstGeom>
          <a:solidFill>
            <a:schemeClr val="bg1">
              <a:lumMod val="95000"/>
            </a:schemeClr>
          </a:solidFill>
        </p:spPr>
        <p:txBody>
          <a:bodyPr wrap="square" rtlCol="0">
            <a:spAutoFit/>
          </a:bodyPr>
          <a:lstStyle/>
          <a:p>
            <a:r>
              <a:rPr lang="ja-JP" altLang="en-US" sz="1100" dirty="0">
                <a:solidFill>
                  <a:srgbClr val="FF0000"/>
                </a:solidFill>
              </a:rPr>
              <a:t>・締切矢板、作業構台の大規模仮設を設置</a:t>
            </a:r>
            <a:endParaRPr kumimoji="1" lang="en-US" altLang="ja-JP" sz="1100" dirty="0">
              <a:solidFill>
                <a:srgbClr val="FF0000"/>
              </a:solidFill>
            </a:endParaRPr>
          </a:p>
        </p:txBody>
      </p:sp>
    </p:spTree>
    <p:extLst>
      <p:ext uri="{BB962C8B-B14F-4D97-AF65-F5344CB8AC3E}">
        <p14:creationId xmlns:p14="http://schemas.microsoft.com/office/powerpoint/2010/main" val="2493352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DD01F408-319F-451C-B775-99C83B4E5310}"/>
              </a:ext>
            </a:extLst>
          </p:cNvPr>
          <p:cNvPicPr>
            <a:picLocks noChangeAspect="1"/>
          </p:cNvPicPr>
          <p:nvPr/>
        </p:nvPicPr>
        <p:blipFill>
          <a:blip r:embed="rId2"/>
          <a:stretch>
            <a:fillRect/>
          </a:stretch>
        </p:blipFill>
        <p:spPr>
          <a:xfrm>
            <a:off x="455381" y="4503510"/>
            <a:ext cx="7286539" cy="1467606"/>
          </a:xfrm>
          <a:prstGeom prst="rect">
            <a:avLst/>
          </a:prstGeom>
        </p:spPr>
      </p:pic>
      <p:pic>
        <p:nvPicPr>
          <p:cNvPr id="2" name="図 1">
            <a:extLst>
              <a:ext uri="{FF2B5EF4-FFF2-40B4-BE49-F238E27FC236}">
                <a16:creationId xmlns:a16="http://schemas.microsoft.com/office/drawing/2014/main" id="{B729CD77-CF41-4829-BDDB-10BE3C723BB2}"/>
              </a:ext>
            </a:extLst>
          </p:cNvPr>
          <p:cNvPicPr>
            <a:picLocks noChangeAspect="1"/>
          </p:cNvPicPr>
          <p:nvPr/>
        </p:nvPicPr>
        <p:blipFill>
          <a:blip r:embed="rId3"/>
          <a:stretch>
            <a:fillRect/>
          </a:stretch>
        </p:blipFill>
        <p:spPr>
          <a:xfrm>
            <a:off x="216708" y="2543313"/>
            <a:ext cx="8373572" cy="1632005"/>
          </a:xfrm>
          <a:prstGeom prst="rect">
            <a:avLst/>
          </a:prstGeom>
        </p:spPr>
      </p:pic>
      <p:sp>
        <p:nvSpPr>
          <p:cNvPr id="11" name="Rectangle 2"/>
          <p:cNvSpPr>
            <a:spLocks noChangeArrowheads="1"/>
          </p:cNvSpPr>
          <p:nvPr/>
        </p:nvSpPr>
        <p:spPr bwMode="auto">
          <a:xfrm>
            <a:off x="0" y="0"/>
            <a:ext cx="9144000" cy="390295"/>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２．気候変動の影響を考慮した設計（堰柱）</a:t>
            </a:r>
          </a:p>
        </p:txBody>
      </p:sp>
      <p:sp>
        <p:nvSpPr>
          <p:cNvPr id="12" name="スライド番号プレースホルダー 2">
            <a:extLst>
              <a:ext uri="{FF2B5EF4-FFF2-40B4-BE49-F238E27FC236}">
                <a16:creationId xmlns:a16="http://schemas.microsoft.com/office/drawing/2014/main" id="{BFB92082-78EF-4CE0-A09A-87D994986779}"/>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8</a:t>
            </a:fld>
            <a:endParaRPr kumimoji="1" lang="ja-JP" altLang="en-US" sz="1600" dirty="0">
              <a:solidFill>
                <a:schemeClr val="tx1"/>
              </a:solidFill>
            </a:endParaRPr>
          </a:p>
        </p:txBody>
      </p:sp>
      <p:sp>
        <p:nvSpPr>
          <p:cNvPr id="24" name="Text Box 9">
            <a:extLst>
              <a:ext uri="{FF2B5EF4-FFF2-40B4-BE49-F238E27FC236}">
                <a16:creationId xmlns:a16="http://schemas.microsoft.com/office/drawing/2014/main" id="{74AB9C35-1010-47E1-AC1F-24520CE0A7EB}"/>
              </a:ext>
            </a:extLst>
          </p:cNvPr>
          <p:cNvSpPr txBox="1">
            <a:spLocks noChangeArrowheads="1"/>
          </p:cNvSpPr>
          <p:nvPr/>
        </p:nvSpPr>
        <p:spPr bwMode="auto">
          <a:xfrm>
            <a:off x="81184" y="479752"/>
            <a:ext cx="8935815" cy="1077218"/>
          </a:xfrm>
          <a:prstGeom prst="rect">
            <a:avLst/>
          </a:prstGeom>
          <a:solidFill>
            <a:schemeClr val="bg1"/>
          </a:solidFill>
          <a:ln w="9525">
            <a:solidFill>
              <a:schemeClr val="tx1"/>
            </a:solidFill>
            <a:miter lim="800000"/>
            <a:headEnd/>
            <a:tailEnd/>
          </a:ln>
        </p:spPr>
        <p:txBody>
          <a:bodyPr wrap="square">
            <a:spAutoFit/>
          </a:bodyPr>
          <a:lstStyle>
            <a:lvl1pPr marL="261938" indent="-1746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24009" indent="-149339" defTabSz="390997">
              <a:spcBef>
                <a:spcPct val="0"/>
              </a:spcBef>
              <a:buFont typeface="Arial" panose="020B0604020202020204" pitchFamily="34" charset="0"/>
              <a:buChar char="•"/>
            </a:pPr>
            <a:r>
              <a:rPr lang="ja-JP" altLang="en-US" sz="1600" dirty="0"/>
              <a:t>堰柱の供用期間中の補強は、技術的には可能であるが、大規模な仮設が必要となり、約</a:t>
            </a:r>
            <a:r>
              <a:rPr lang="en-US" altLang="ja-JP" sz="1600" dirty="0"/>
              <a:t>2</a:t>
            </a:r>
            <a:r>
              <a:rPr lang="ja-JP" altLang="en-US" sz="1600" dirty="0"/>
              <a:t>年間の工期及び約</a:t>
            </a:r>
            <a:r>
              <a:rPr lang="en-US" altLang="ja-JP" sz="1600" dirty="0"/>
              <a:t>22</a:t>
            </a:r>
            <a:r>
              <a:rPr lang="ja-JP" altLang="en-US" sz="1600" dirty="0"/>
              <a:t>億円の費用を要する。</a:t>
            </a:r>
            <a:endParaRPr lang="en-US" altLang="ja-JP" sz="1600" dirty="0"/>
          </a:p>
          <a:p>
            <a:pPr marL="224009" indent="-149339" defTabSz="390997">
              <a:spcBef>
                <a:spcPct val="0"/>
              </a:spcBef>
              <a:buFont typeface="Arial" panose="020B0604020202020204" pitchFamily="34" charset="0"/>
              <a:buChar char="•"/>
            </a:pPr>
            <a:r>
              <a:rPr lang="ja-JP" altLang="en-US" sz="1600" dirty="0"/>
              <a:t>工事期間中の高潮・津波に対するリスクや舟運への影響も大きいため、補強は困難である。</a:t>
            </a:r>
            <a:endParaRPr lang="en-US" altLang="ja-JP" sz="1600" dirty="0"/>
          </a:p>
          <a:p>
            <a:pPr marL="224009" indent="-149339" defTabSz="390997">
              <a:spcBef>
                <a:spcPct val="0"/>
              </a:spcBef>
              <a:buFont typeface="Arial" panose="020B0604020202020204" pitchFamily="34" charset="0"/>
              <a:buChar char="•"/>
            </a:pPr>
            <a:r>
              <a:rPr lang="ja-JP" altLang="en-US" sz="1600" dirty="0"/>
              <a:t>よって、堰柱は先行型対策として、設計を行う。</a:t>
            </a:r>
          </a:p>
        </p:txBody>
      </p:sp>
      <p:sp>
        <p:nvSpPr>
          <p:cNvPr id="18" name="テキスト ボックス 17">
            <a:extLst>
              <a:ext uri="{FF2B5EF4-FFF2-40B4-BE49-F238E27FC236}">
                <a16:creationId xmlns:a16="http://schemas.microsoft.com/office/drawing/2014/main" id="{C6AC341A-94A0-4F95-92F4-893D8D3EBF50}"/>
              </a:ext>
            </a:extLst>
          </p:cNvPr>
          <p:cNvSpPr txBox="1"/>
          <p:nvPr/>
        </p:nvSpPr>
        <p:spPr>
          <a:xfrm>
            <a:off x="81185" y="1604595"/>
            <a:ext cx="3796224" cy="307777"/>
          </a:xfrm>
          <a:prstGeom prst="rect">
            <a:avLst/>
          </a:prstGeom>
          <a:noFill/>
        </p:spPr>
        <p:txBody>
          <a:bodyPr wrap="square" rtlCol="0">
            <a:spAutoFit/>
          </a:bodyPr>
          <a:lstStyle/>
          <a:p>
            <a:r>
              <a:rPr lang="ja-JP" altLang="en-US" sz="1400" dirty="0">
                <a:solidFill>
                  <a:srgbClr val="0000FF"/>
                </a:solidFill>
              </a:rPr>
              <a:t>■「堰柱」改修工事イメージ</a:t>
            </a:r>
            <a:endParaRPr lang="en-US" altLang="ja-JP" sz="1400" dirty="0"/>
          </a:p>
        </p:txBody>
      </p:sp>
      <p:sp>
        <p:nvSpPr>
          <p:cNvPr id="15" name="テキスト ボックス 14">
            <a:extLst>
              <a:ext uri="{FF2B5EF4-FFF2-40B4-BE49-F238E27FC236}">
                <a16:creationId xmlns:a16="http://schemas.microsoft.com/office/drawing/2014/main" id="{062E8D3D-0565-466F-B8DE-F165F599AC5E}"/>
              </a:ext>
            </a:extLst>
          </p:cNvPr>
          <p:cNvSpPr txBox="1"/>
          <p:nvPr/>
        </p:nvSpPr>
        <p:spPr>
          <a:xfrm>
            <a:off x="961478" y="3436614"/>
            <a:ext cx="188546"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16" name="テキスト ボックス 15">
            <a:extLst>
              <a:ext uri="{FF2B5EF4-FFF2-40B4-BE49-F238E27FC236}">
                <a16:creationId xmlns:a16="http://schemas.microsoft.com/office/drawing/2014/main" id="{1A090ED3-5F2A-43FC-833D-19706A983F76}"/>
              </a:ext>
            </a:extLst>
          </p:cNvPr>
          <p:cNvSpPr txBox="1"/>
          <p:nvPr/>
        </p:nvSpPr>
        <p:spPr>
          <a:xfrm>
            <a:off x="425012" y="3193550"/>
            <a:ext cx="161083"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締切矢板</a:t>
            </a:r>
          </a:p>
        </p:txBody>
      </p:sp>
      <p:sp>
        <p:nvSpPr>
          <p:cNvPr id="17" name="フリーフォーム: 図形 16">
            <a:extLst>
              <a:ext uri="{FF2B5EF4-FFF2-40B4-BE49-F238E27FC236}">
                <a16:creationId xmlns:a16="http://schemas.microsoft.com/office/drawing/2014/main" id="{16AEDE74-4CE0-41DF-80D0-0EEBA4A1AE6F}"/>
              </a:ext>
            </a:extLst>
          </p:cNvPr>
          <p:cNvSpPr/>
          <p:nvPr/>
        </p:nvSpPr>
        <p:spPr>
          <a:xfrm>
            <a:off x="903372" y="4799972"/>
            <a:ext cx="857132" cy="298987"/>
          </a:xfrm>
          <a:custGeom>
            <a:avLst/>
            <a:gdLst>
              <a:gd name="connsiteX0" fmla="*/ 0 w 716280"/>
              <a:gd name="connsiteY0" fmla="*/ 281940 h 289560"/>
              <a:gd name="connsiteX1" fmla="*/ 236220 w 716280"/>
              <a:gd name="connsiteY1" fmla="*/ 0 h 289560"/>
              <a:gd name="connsiteX2" fmla="*/ 716280 w 716280"/>
              <a:gd name="connsiteY2" fmla="*/ 289560 h 289560"/>
              <a:gd name="connsiteX0" fmla="*/ 140852 w 857132"/>
              <a:gd name="connsiteY0" fmla="*/ 291367 h 298987"/>
              <a:gd name="connsiteX1" fmla="*/ 0 w 857132"/>
              <a:gd name="connsiteY1" fmla="*/ 0 h 298987"/>
              <a:gd name="connsiteX2" fmla="*/ 857132 w 857132"/>
              <a:gd name="connsiteY2" fmla="*/ 298987 h 298987"/>
            </a:gdLst>
            <a:ahLst/>
            <a:cxnLst>
              <a:cxn ang="0">
                <a:pos x="connsiteX0" y="connsiteY0"/>
              </a:cxn>
              <a:cxn ang="0">
                <a:pos x="connsiteX1" y="connsiteY1"/>
              </a:cxn>
              <a:cxn ang="0">
                <a:pos x="connsiteX2" y="connsiteY2"/>
              </a:cxn>
            </a:cxnLst>
            <a:rect l="l" t="t" r="r" b="b"/>
            <a:pathLst>
              <a:path w="857132" h="298987">
                <a:moveTo>
                  <a:pt x="140852" y="291367"/>
                </a:moveTo>
                <a:lnTo>
                  <a:pt x="0" y="0"/>
                </a:lnTo>
                <a:lnTo>
                  <a:pt x="857132" y="298987"/>
                </a:lnTo>
              </a:path>
            </a:pathLst>
          </a:custGeom>
          <a:noFill/>
          <a:ln w="9525">
            <a:solidFill>
              <a:schemeClr val="tx1"/>
            </a:solidFill>
            <a:headEnd type="arrow" w="sm" len="sm"/>
            <a:tailEnd type="arrow"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CB04ECA9-747C-4B88-85DE-89AAC4A48D85}"/>
              </a:ext>
            </a:extLst>
          </p:cNvPr>
          <p:cNvSpPr txBox="1"/>
          <p:nvPr/>
        </p:nvSpPr>
        <p:spPr>
          <a:xfrm>
            <a:off x="1760504" y="3436614"/>
            <a:ext cx="188546"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20" name="テキスト ボックス 19">
            <a:extLst>
              <a:ext uri="{FF2B5EF4-FFF2-40B4-BE49-F238E27FC236}">
                <a16:creationId xmlns:a16="http://schemas.microsoft.com/office/drawing/2014/main" id="{6AE3FC6F-41EC-4811-A159-D575D4C6E095}"/>
              </a:ext>
            </a:extLst>
          </p:cNvPr>
          <p:cNvSpPr txBox="1"/>
          <p:nvPr/>
        </p:nvSpPr>
        <p:spPr>
          <a:xfrm>
            <a:off x="2280260" y="3193550"/>
            <a:ext cx="161083"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締切矢板</a:t>
            </a:r>
          </a:p>
        </p:txBody>
      </p:sp>
      <p:sp>
        <p:nvSpPr>
          <p:cNvPr id="21" name="テキスト ボックス 20">
            <a:extLst>
              <a:ext uri="{FF2B5EF4-FFF2-40B4-BE49-F238E27FC236}">
                <a16:creationId xmlns:a16="http://schemas.microsoft.com/office/drawing/2014/main" id="{06820A0B-7EF9-4082-A31D-989F70448E77}"/>
              </a:ext>
            </a:extLst>
          </p:cNvPr>
          <p:cNvSpPr txBox="1"/>
          <p:nvPr/>
        </p:nvSpPr>
        <p:spPr>
          <a:xfrm>
            <a:off x="264756" y="5257144"/>
            <a:ext cx="161083"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締切矢板</a:t>
            </a:r>
          </a:p>
        </p:txBody>
      </p:sp>
      <p:sp>
        <p:nvSpPr>
          <p:cNvPr id="22" name="テキスト ボックス 21">
            <a:extLst>
              <a:ext uri="{FF2B5EF4-FFF2-40B4-BE49-F238E27FC236}">
                <a16:creationId xmlns:a16="http://schemas.microsoft.com/office/drawing/2014/main" id="{1860F0F6-FAC2-44A9-B517-4FFAC1A13DFF}"/>
              </a:ext>
            </a:extLst>
          </p:cNvPr>
          <p:cNvSpPr txBox="1"/>
          <p:nvPr/>
        </p:nvSpPr>
        <p:spPr>
          <a:xfrm>
            <a:off x="2360801" y="5257144"/>
            <a:ext cx="161083" cy="565146"/>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締切矢板</a:t>
            </a:r>
          </a:p>
        </p:txBody>
      </p:sp>
      <p:sp>
        <p:nvSpPr>
          <p:cNvPr id="23" name="テキスト ボックス 22">
            <a:extLst>
              <a:ext uri="{FF2B5EF4-FFF2-40B4-BE49-F238E27FC236}">
                <a16:creationId xmlns:a16="http://schemas.microsoft.com/office/drawing/2014/main" id="{8AAADA11-92DA-422C-9E6B-97D166D4BF3B}"/>
              </a:ext>
            </a:extLst>
          </p:cNvPr>
          <p:cNvSpPr txBox="1"/>
          <p:nvPr/>
        </p:nvSpPr>
        <p:spPr>
          <a:xfrm>
            <a:off x="478887" y="4614859"/>
            <a:ext cx="608892" cy="19581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作業構台</a:t>
            </a:r>
          </a:p>
        </p:txBody>
      </p:sp>
      <p:sp>
        <p:nvSpPr>
          <p:cNvPr id="25" name="テキスト ボックス 24">
            <a:extLst>
              <a:ext uri="{FF2B5EF4-FFF2-40B4-BE49-F238E27FC236}">
                <a16:creationId xmlns:a16="http://schemas.microsoft.com/office/drawing/2014/main" id="{E6B13B8B-3F9D-4714-8A29-F530B7F8FF5E}"/>
              </a:ext>
            </a:extLst>
          </p:cNvPr>
          <p:cNvSpPr txBox="1"/>
          <p:nvPr/>
        </p:nvSpPr>
        <p:spPr>
          <a:xfrm>
            <a:off x="3702517" y="2997736"/>
            <a:ext cx="703224" cy="19581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堰柱補強</a:t>
            </a:r>
          </a:p>
        </p:txBody>
      </p:sp>
      <p:sp>
        <p:nvSpPr>
          <p:cNvPr id="26" name="テキスト ボックス 25">
            <a:extLst>
              <a:ext uri="{FF2B5EF4-FFF2-40B4-BE49-F238E27FC236}">
                <a16:creationId xmlns:a16="http://schemas.microsoft.com/office/drawing/2014/main" id="{D913D184-F17D-471F-90D9-A269DD92B767}"/>
              </a:ext>
            </a:extLst>
          </p:cNvPr>
          <p:cNvSpPr txBox="1"/>
          <p:nvPr/>
        </p:nvSpPr>
        <p:spPr>
          <a:xfrm>
            <a:off x="3240342" y="4775890"/>
            <a:ext cx="703224" cy="195814"/>
          </a:xfrm>
          <a:prstGeom prst="rect">
            <a:avLst/>
          </a:prstGeom>
          <a:solidFill>
            <a:schemeClr val="bg1">
              <a:alpha val="50000"/>
            </a:schemeClr>
          </a:solidFill>
          <a:ln w="6350">
            <a:noFill/>
          </a:ln>
        </p:spPr>
        <p:txBody>
          <a:bodyPr wrap="square" lIns="36000" tIns="36000" rIns="36000" bIns="36000" rtlCol="0" anchor="ctr" anchorCtr="1">
            <a:spAutoFit/>
          </a:bodyPr>
          <a:lstStyle>
            <a:defPPr>
              <a:defRPr lang="ja-JP"/>
            </a:defPPr>
            <a:lvl1pPr>
              <a:defRPr sz="900">
                <a:solidFill>
                  <a:srgbClr val="0000FF"/>
                </a:solidFill>
              </a:defRPr>
            </a:lvl1pPr>
          </a:lstStyle>
          <a:p>
            <a:r>
              <a:rPr lang="ja-JP" altLang="en-US" sz="800" dirty="0">
                <a:solidFill>
                  <a:schemeClr val="tx1"/>
                </a:solidFill>
              </a:rPr>
              <a:t>堰柱嵩上げ</a:t>
            </a:r>
          </a:p>
        </p:txBody>
      </p:sp>
      <p:sp>
        <p:nvSpPr>
          <p:cNvPr id="29" name="テキスト ボックス 28">
            <a:extLst>
              <a:ext uri="{FF2B5EF4-FFF2-40B4-BE49-F238E27FC236}">
                <a16:creationId xmlns:a16="http://schemas.microsoft.com/office/drawing/2014/main" id="{C832608A-9085-4DC1-919A-62FD3C7CDD76}"/>
              </a:ext>
            </a:extLst>
          </p:cNvPr>
          <p:cNvSpPr txBox="1"/>
          <p:nvPr/>
        </p:nvSpPr>
        <p:spPr>
          <a:xfrm>
            <a:off x="186228" y="2028500"/>
            <a:ext cx="2771452" cy="246221"/>
          </a:xfrm>
          <a:prstGeom prst="rect">
            <a:avLst/>
          </a:prstGeom>
          <a:solidFill>
            <a:schemeClr val="bg1">
              <a:lumMod val="75000"/>
            </a:schemeClr>
          </a:solidFill>
        </p:spPr>
        <p:txBody>
          <a:bodyPr wrap="square" rtlCol="0">
            <a:spAutoFit/>
          </a:bodyPr>
          <a:lstStyle/>
          <a:p>
            <a:pPr algn="ctr"/>
            <a:r>
              <a:rPr kumimoji="1" lang="ja-JP" altLang="en-US" sz="1000" dirty="0">
                <a:solidFill>
                  <a:schemeClr val="tx2"/>
                </a:solidFill>
              </a:rPr>
              <a:t>仮設設置</a:t>
            </a:r>
          </a:p>
        </p:txBody>
      </p:sp>
      <p:sp>
        <p:nvSpPr>
          <p:cNvPr id="30" name="テキスト ボックス 29">
            <a:extLst>
              <a:ext uri="{FF2B5EF4-FFF2-40B4-BE49-F238E27FC236}">
                <a16:creationId xmlns:a16="http://schemas.microsoft.com/office/drawing/2014/main" id="{88439B0C-3E5F-4B69-B97D-F54968F58CC9}"/>
              </a:ext>
            </a:extLst>
          </p:cNvPr>
          <p:cNvSpPr txBox="1"/>
          <p:nvPr/>
        </p:nvSpPr>
        <p:spPr>
          <a:xfrm>
            <a:off x="3066588" y="2028500"/>
            <a:ext cx="2771452" cy="246221"/>
          </a:xfrm>
          <a:prstGeom prst="rect">
            <a:avLst/>
          </a:prstGeom>
          <a:solidFill>
            <a:schemeClr val="bg1">
              <a:lumMod val="75000"/>
            </a:schemeClr>
          </a:solidFill>
        </p:spPr>
        <p:txBody>
          <a:bodyPr wrap="square" rtlCol="0">
            <a:spAutoFit/>
          </a:bodyPr>
          <a:lstStyle/>
          <a:p>
            <a:pPr algn="ctr"/>
            <a:r>
              <a:rPr lang="ja-JP" altLang="en-US" sz="1000" dirty="0">
                <a:solidFill>
                  <a:schemeClr val="tx2"/>
                </a:solidFill>
              </a:rPr>
              <a:t>堰柱補強</a:t>
            </a:r>
            <a:endParaRPr kumimoji="1" lang="ja-JP" altLang="en-US" sz="1000" dirty="0">
              <a:solidFill>
                <a:schemeClr val="tx2"/>
              </a:solidFill>
            </a:endParaRPr>
          </a:p>
        </p:txBody>
      </p:sp>
      <p:sp>
        <p:nvSpPr>
          <p:cNvPr id="35" name="テキスト ボックス 34">
            <a:extLst>
              <a:ext uri="{FF2B5EF4-FFF2-40B4-BE49-F238E27FC236}">
                <a16:creationId xmlns:a16="http://schemas.microsoft.com/office/drawing/2014/main" id="{0D9C07C2-8214-4CDC-82C3-B9BB06B787CC}"/>
              </a:ext>
            </a:extLst>
          </p:cNvPr>
          <p:cNvSpPr txBox="1"/>
          <p:nvPr/>
        </p:nvSpPr>
        <p:spPr>
          <a:xfrm>
            <a:off x="5946948" y="2028500"/>
            <a:ext cx="2771452" cy="246221"/>
          </a:xfrm>
          <a:prstGeom prst="rect">
            <a:avLst/>
          </a:prstGeom>
          <a:solidFill>
            <a:schemeClr val="bg1">
              <a:lumMod val="75000"/>
            </a:schemeClr>
          </a:solidFill>
        </p:spPr>
        <p:txBody>
          <a:bodyPr wrap="square" rtlCol="0">
            <a:spAutoFit/>
          </a:bodyPr>
          <a:lstStyle/>
          <a:p>
            <a:pPr algn="ctr"/>
            <a:r>
              <a:rPr lang="ja-JP" altLang="en-US" sz="1000" dirty="0">
                <a:solidFill>
                  <a:schemeClr val="tx2"/>
                </a:solidFill>
              </a:rPr>
              <a:t>仮設撤去</a:t>
            </a:r>
            <a:endParaRPr kumimoji="1" lang="ja-JP" altLang="en-US" sz="1000" dirty="0">
              <a:solidFill>
                <a:schemeClr val="tx2"/>
              </a:solidFill>
            </a:endParaRPr>
          </a:p>
        </p:txBody>
      </p:sp>
      <p:sp>
        <p:nvSpPr>
          <p:cNvPr id="36" name="テキスト ボックス 35">
            <a:extLst>
              <a:ext uri="{FF2B5EF4-FFF2-40B4-BE49-F238E27FC236}">
                <a16:creationId xmlns:a16="http://schemas.microsoft.com/office/drawing/2014/main" id="{2655FDD8-CD35-41C8-ACF7-F07C026BB587}"/>
              </a:ext>
            </a:extLst>
          </p:cNvPr>
          <p:cNvSpPr txBox="1"/>
          <p:nvPr/>
        </p:nvSpPr>
        <p:spPr>
          <a:xfrm>
            <a:off x="81184" y="2274721"/>
            <a:ext cx="1110572" cy="307777"/>
          </a:xfrm>
          <a:prstGeom prst="rect">
            <a:avLst/>
          </a:prstGeom>
          <a:noFill/>
        </p:spPr>
        <p:txBody>
          <a:bodyPr wrap="square" rtlCol="0">
            <a:spAutoFit/>
          </a:bodyPr>
          <a:lstStyle/>
          <a:p>
            <a:r>
              <a:rPr lang="ja-JP" altLang="en-US" sz="1400" b="1" u="sng" dirty="0"/>
              <a:t>平面図</a:t>
            </a:r>
            <a:endParaRPr kumimoji="1" lang="ja-JP" altLang="en-US" sz="1400" b="1" u="sng" dirty="0"/>
          </a:p>
        </p:txBody>
      </p:sp>
      <p:sp>
        <p:nvSpPr>
          <p:cNvPr id="37" name="テキスト ボックス 36">
            <a:extLst>
              <a:ext uri="{FF2B5EF4-FFF2-40B4-BE49-F238E27FC236}">
                <a16:creationId xmlns:a16="http://schemas.microsoft.com/office/drawing/2014/main" id="{9D5ADEDD-749C-434A-B85A-22279EC93E15}"/>
              </a:ext>
            </a:extLst>
          </p:cNvPr>
          <p:cNvSpPr txBox="1"/>
          <p:nvPr/>
        </p:nvSpPr>
        <p:spPr>
          <a:xfrm>
            <a:off x="81184" y="4268787"/>
            <a:ext cx="1110572" cy="307777"/>
          </a:xfrm>
          <a:prstGeom prst="rect">
            <a:avLst/>
          </a:prstGeom>
          <a:noFill/>
        </p:spPr>
        <p:txBody>
          <a:bodyPr wrap="square" rtlCol="0">
            <a:spAutoFit/>
          </a:bodyPr>
          <a:lstStyle/>
          <a:p>
            <a:r>
              <a:rPr lang="ja-JP" altLang="en-US" sz="1400" b="1" u="sng" dirty="0"/>
              <a:t>縦断面図</a:t>
            </a:r>
            <a:endParaRPr kumimoji="1" lang="ja-JP" altLang="en-US" sz="1400" b="1" u="sng" dirty="0"/>
          </a:p>
        </p:txBody>
      </p:sp>
      <p:sp>
        <p:nvSpPr>
          <p:cNvPr id="38" name="テキスト ボックス 37">
            <a:extLst>
              <a:ext uri="{FF2B5EF4-FFF2-40B4-BE49-F238E27FC236}">
                <a16:creationId xmlns:a16="http://schemas.microsoft.com/office/drawing/2014/main" id="{A043FB0B-D224-4907-8B71-0B1C3AB7C737}"/>
              </a:ext>
            </a:extLst>
          </p:cNvPr>
          <p:cNvSpPr txBox="1"/>
          <p:nvPr/>
        </p:nvSpPr>
        <p:spPr>
          <a:xfrm>
            <a:off x="209115" y="6448517"/>
            <a:ext cx="2808405" cy="261610"/>
          </a:xfrm>
          <a:prstGeom prst="rect">
            <a:avLst/>
          </a:prstGeom>
          <a:solidFill>
            <a:schemeClr val="bg1">
              <a:lumMod val="95000"/>
            </a:schemeClr>
          </a:solidFill>
        </p:spPr>
        <p:txBody>
          <a:bodyPr wrap="square" rtlCol="0">
            <a:spAutoFit/>
          </a:bodyPr>
          <a:lstStyle/>
          <a:p>
            <a:r>
              <a:rPr lang="ja-JP" altLang="en-US" sz="1100" dirty="0">
                <a:solidFill>
                  <a:srgbClr val="FF0000"/>
                </a:solidFill>
              </a:rPr>
              <a:t>・締切矢板、作業構台の大規模仮設を設置</a:t>
            </a:r>
            <a:endParaRPr kumimoji="1" lang="en-US" altLang="ja-JP" sz="1100" dirty="0">
              <a:solidFill>
                <a:srgbClr val="FF0000"/>
              </a:solidFill>
            </a:endParaRPr>
          </a:p>
        </p:txBody>
      </p:sp>
    </p:spTree>
    <p:extLst>
      <p:ext uri="{BB962C8B-B14F-4D97-AF65-F5344CB8AC3E}">
        <p14:creationId xmlns:p14="http://schemas.microsoft.com/office/powerpoint/2010/main" val="3022677969"/>
      </p:ext>
    </p:extLst>
  </p:cSld>
  <p:clrMapOvr>
    <a:masterClrMapping/>
  </p:clrMapOvr>
</p:sld>
</file>

<file path=ppt/theme/theme1.xml><?xml version="1.0" encoding="utf-8"?>
<a:theme xmlns:a="http://schemas.openxmlformats.org/drawingml/2006/main" name="【完成1】【H251030】佐野川水系河川整備計画の概要">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3975">
          <a:solidFill>
            <a:srgbClr val="00B0F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2" ma:contentTypeDescription="新しいドキュメントを作成します。" ma:contentTypeScope="" ma:versionID="0d2eb14373c5b4000c128cfcdd3fcf60">
  <xsd:schema xmlns:xsd="http://www.w3.org/2001/XMLSchema" xmlns:xs="http://www.w3.org/2001/XMLSchema" xmlns:p="http://schemas.microsoft.com/office/2006/metadata/properties" xmlns:ns1="http://schemas.microsoft.com/sharepoint/v3" xmlns:ns2="4e21aece-359b-4e6f-8f54-c70e1e237c6a" targetNamespace="http://schemas.microsoft.com/office/2006/metadata/properties" ma:root="true" ma:fieldsID="db23b4eb53cfac3bdce39f3dd831b7a7" ns1:_="" ns2:_="">
    <xsd:import namespace="http://schemas.microsoft.com/sharepoint/v3"/>
    <xsd:import namespace="4e21aece-359b-4e6f-8f54-c70e1e237c6a"/>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21aece-359b-4e6f-8f54-c70e1e237c6a"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5A8774-8175-451A-B35C-2C89975F45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21aece-359b-4e6f-8f54-c70e1e237c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F67813-0B55-4389-8464-41D28BF452F9}">
  <ds:schemaRefs>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http://purl.org/dc/elements/1.1/"/>
    <ds:schemaRef ds:uri="4e21aece-359b-4e6f-8f54-c70e1e237c6a"/>
    <ds:schemaRef ds:uri="http://schemas.microsoft.com/office/infopath/2007/PartnerControls"/>
    <ds:schemaRef ds:uri="http://purl.org/dc/dcmitype/"/>
    <ds:schemaRef ds:uri="http://schemas.microsoft.com/sharepoint/v3"/>
    <ds:schemaRef ds:uri="http://purl.org/dc/terms/"/>
  </ds:schemaRefs>
</ds:datastoreItem>
</file>

<file path=customXml/itemProps3.xml><?xml version="1.0" encoding="utf-8"?>
<ds:datastoreItem xmlns:ds="http://schemas.openxmlformats.org/officeDocument/2006/customXml" ds:itemID="{3ECDE51B-B77F-48D5-A0FC-D29744D054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【完成1】【H251030】佐野川水系河川整備計画の概要</Template>
  <TotalTime>22013</TotalTime>
  <Words>2541</Words>
  <Application>Microsoft Office PowerPoint</Application>
  <PresentationFormat>画面に合わせる (4:3)</PresentationFormat>
  <Paragraphs>443</Paragraphs>
  <Slides>15</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HG丸ｺﾞｼｯｸM-PRO</vt:lpstr>
      <vt:lpstr>ＭＳ Ｐゴシック</vt:lpstr>
      <vt:lpstr>ＭＳ ゴシック</vt:lpstr>
      <vt:lpstr>Arial</vt:lpstr>
      <vt:lpstr>Calibri</vt:lpstr>
      <vt:lpstr>【完成1】【H251030】佐野川水系河川整備計画の概要</vt:lpstr>
      <vt:lpstr>できるだけ手戻りのない設計の考え方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淀川水系西大阪ブロックの 流域の概要について</dc:title>
  <dc:creator>安藤　大輔</dc:creator>
  <cp:lastModifiedBy>杉原　卓治</cp:lastModifiedBy>
  <cp:revision>1577</cp:revision>
  <cp:lastPrinted>2020-02-27T12:54:37Z</cp:lastPrinted>
  <dcterms:created xsi:type="dcterms:W3CDTF">2013-12-04T00:26:23Z</dcterms:created>
  <dcterms:modified xsi:type="dcterms:W3CDTF">2020-03-02T00:32:59Z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Id">
    <vt:lpwstr>0x01010085D4A840C0B79842806973E30B2A13A0</vt:lpwstr>
  </property>
</Properties>
</file>