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434" r:id="rId4"/>
    <p:sldMasterId id="2147485446" r:id="rId5"/>
  </p:sldMasterIdLst>
  <p:notesMasterIdLst>
    <p:notesMasterId r:id="rId7"/>
  </p:notesMasterIdLst>
  <p:handoutMasterIdLst>
    <p:handoutMasterId r:id="rId8"/>
  </p:handoutMasterIdLst>
  <p:sldIdLst>
    <p:sldId id="299" r:id="rId6"/>
  </p:sldIdLst>
  <p:sldSz cx="9906000" cy="6858000" type="A4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CE2D189F-4091-4639-BF73-F2FAEB4DA4F3}">
          <p14:sldIdLst>
            <p14:sldId id="29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  <a:srgbClr val="CCCCFF"/>
    <a:srgbClr val="000099"/>
    <a:srgbClr val="FF9933"/>
    <a:srgbClr val="898989"/>
    <a:srgbClr val="EAEAEA"/>
    <a:srgbClr val="FF99FF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06" autoAdjust="0"/>
    <p:restoredTop sz="91343" autoAdjust="0"/>
  </p:normalViewPr>
  <p:slideViewPr>
    <p:cSldViewPr snapToGrid="0">
      <p:cViewPr>
        <p:scale>
          <a:sx n="90" d="100"/>
          <a:sy n="90" d="100"/>
        </p:scale>
        <p:origin x="-738" y="264"/>
      </p:cViewPr>
      <p:guideLst>
        <p:guide orient="horz" pos="716"/>
        <p:guide pos="1863"/>
        <p:guide pos="3121"/>
        <p:guide pos="6104"/>
        <p:guide pos="11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2934" y="-90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28DF8D-8326-4022-90D7-ADB5036A4774}" type="datetimeFigureOut">
              <a:rPr kumimoji="1" lang="ja-JP" altLang="en-US" smtClean="0"/>
              <a:t>2015/7/2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4BE8FA-AABA-404C-BD52-A603E8156F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85892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2788" y="746125"/>
            <a:ext cx="5381625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1225"/>
            <a:ext cx="5445125" cy="4471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E8339B2C-931A-4946-AED1-AD29AF50D03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899806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12788" y="746125"/>
            <a:ext cx="5381625" cy="3725863"/>
          </a:xfrm>
          <a:ln/>
        </p:spPr>
      </p:sp>
      <p:sp>
        <p:nvSpPr>
          <p:cNvPr id="24579" name="ノート プレースホルダー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ja-JP" altLang="en-US" dirty="0" smtClean="0"/>
          </a:p>
        </p:txBody>
      </p:sp>
      <p:sp>
        <p:nvSpPr>
          <p:cNvPr id="24580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0ED3780D-0114-426E-8B3F-AC44782ACC13}" type="slidenum">
              <a:rPr lang="en-US" altLang="ja-JP" smtClean="0">
                <a:solidFill>
                  <a:srgbClr val="000000"/>
                </a:solidFill>
              </a:rPr>
              <a:pPr eaLnBrk="1" hangingPunct="1"/>
              <a:t>1</a:t>
            </a:fld>
            <a:endParaRPr lang="en-US" altLang="ja-JP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79AF-4A25-4D22-B0BD-76CCBA200695}" type="datetimeFigureOut">
              <a:rPr kumimoji="1" lang="ja-JP" altLang="en-US" smtClean="0"/>
              <a:t>2015/7/2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26C75-B44B-429B-A828-50DECC377A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9214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79AF-4A25-4D22-B0BD-76CCBA200695}" type="datetimeFigureOut">
              <a:rPr kumimoji="1" lang="ja-JP" altLang="en-US" smtClean="0"/>
              <a:t>2015/7/2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26C75-B44B-429B-A828-50DECC377A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2086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79AF-4A25-4D22-B0BD-76CCBA200695}" type="datetimeFigureOut">
              <a:rPr kumimoji="1" lang="ja-JP" altLang="en-US" smtClean="0"/>
              <a:t>2015/7/2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26C75-B44B-429B-A828-50DECC377A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62080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96848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1320800" y="3886200"/>
            <a:ext cx="74295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1320800" y="5124450"/>
            <a:ext cx="74295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28" name="日付プレースホルダー 27"/>
          <p:cNvSpPr>
            <a:spLocks noGrp="1"/>
          </p:cNvSpPr>
          <p:nvPr>
            <p:ph type="dt" sz="half" idx="10"/>
          </p:nvPr>
        </p:nvSpPr>
        <p:spPr>
          <a:xfrm>
            <a:off x="6934200" y="6355080"/>
            <a:ext cx="2476500" cy="365760"/>
          </a:xfrm>
        </p:spPr>
        <p:txBody>
          <a:bodyPr/>
          <a:lstStyle>
            <a:lvl1pPr>
              <a:defRPr sz="1400"/>
            </a:lvl1pPr>
          </a:lstStyle>
          <a:p>
            <a:fld id="{7EF179AF-4A25-4D22-B0BD-76CCBA200695}" type="datetimeFigureOut">
              <a:rPr kumimoji="1" lang="ja-JP" altLang="en-US" smtClean="0"/>
              <a:t>2015/7/2</a:t>
            </a:fld>
            <a:endParaRPr kumimoji="1" lang="ja-JP" altLang="en-US"/>
          </a:p>
        </p:txBody>
      </p:sp>
      <p:sp>
        <p:nvSpPr>
          <p:cNvPr id="17" name="フッター プレースホルダー 16"/>
          <p:cNvSpPr>
            <a:spLocks noGrp="1"/>
          </p:cNvSpPr>
          <p:nvPr>
            <p:ph type="ftr" sz="quarter" idx="11"/>
          </p:nvPr>
        </p:nvSpPr>
        <p:spPr>
          <a:xfrm>
            <a:off x="3140202" y="6355080"/>
            <a:ext cx="3764280" cy="36576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9" name="スライド番号プレースホルダー 28"/>
          <p:cNvSpPr>
            <a:spLocks noGrp="1"/>
          </p:cNvSpPr>
          <p:nvPr>
            <p:ph type="sldNum" sz="quarter" idx="12"/>
          </p:nvPr>
        </p:nvSpPr>
        <p:spPr>
          <a:xfrm>
            <a:off x="1317498" y="6355080"/>
            <a:ext cx="1320800" cy="365760"/>
          </a:xfrm>
        </p:spPr>
        <p:txBody>
          <a:bodyPr/>
          <a:lstStyle/>
          <a:p>
            <a:fld id="{23C26C75-B44B-429B-A828-50DECC377A9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980281" y="3648075"/>
            <a:ext cx="79248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正方形/長方形 32"/>
          <p:cNvSpPr/>
          <p:nvPr/>
        </p:nvSpPr>
        <p:spPr>
          <a:xfrm>
            <a:off x="990600" y="5048250"/>
            <a:ext cx="79248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正方形/長方形 21"/>
          <p:cNvSpPr/>
          <p:nvPr/>
        </p:nvSpPr>
        <p:spPr>
          <a:xfrm>
            <a:off x="980281" y="3648075"/>
            <a:ext cx="24765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正方形/長方形 31"/>
          <p:cNvSpPr/>
          <p:nvPr/>
        </p:nvSpPr>
        <p:spPr>
          <a:xfrm>
            <a:off x="990600" y="5048250"/>
            <a:ext cx="24765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79AF-4A25-4D22-B0BD-76CCBA200695}" type="datetimeFigureOut">
              <a:rPr kumimoji="1" lang="ja-JP" altLang="en-US" smtClean="0"/>
              <a:t>2015/7/2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26C75-B44B-429B-A828-50DECC377A9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sz="quarter" idx="1"/>
          </p:nvPr>
        </p:nvSpPr>
        <p:spPr>
          <a:xfrm>
            <a:off x="495300" y="1219200"/>
            <a:ext cx="8915400" cy="493776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20800" y="2971800"/>
            <a:ext cx="74295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403350" y="4267200"/>
            <a:ext cx="734695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34200" y="6355080"/>
            <a:ext cx="2476500" cy="365760"/>
          </a:xfrm>
        </p:spPr>
        <p:txBody>
          <a:bodyPr/>
          <a:lstStyle/>
          <a:p>
            <a:fld id="{7EF179AF-4A25-4D22-B0BD-76CCBA200695}" type="datetimeFigureOut">
              <a:rPr kumimoji="1" lang="ja-JP" altLang="en-US" smtClean="0"/>
              <a:t>2015/7/2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40202" y="6355080"/>
            <a:ext cx="3764280" cy="36576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1159002" y="6355080"/>
            <a:ext cx="1647698" cy="365760"/>
          </a:xfrm>
        </p:spPr>
        <p:txBody>
          <a:bodyPr/>
          <a:lstStyle/>
          <a:p>
            <a:fld id="{23C26C75-B44B-429B-A828-50DECC377A9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990600" y="2819400"/>
            <a:ext cx="79248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990600" y="2819400"/>
            <a:ext cx="24765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915400" cy="914400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79AF-4A25-4D22-B0BD-76CCBA200695}" type="datetimeFigureOut">
              <a:rPr kumimoji="1" lang="ja-JP" altLang="en-US" smtClean="0"/>
              <a:t>2015/7/2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26C75-B44B-429B-A828-50DECC377A9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コンテンツ プレースホルダー 8"/>
          <p:cNvSpPr>
            <a:spLocks noGrp="1"/>
          </p:cNvSpPr>
          <p:nvPr>
            <p:ph sz="quarter" idx="1"/>
          </p:nvPr>
        </p:nvSpPr>
        <p:spPr>
          <a:xfrm>
            <a:off x="495300" y="1219200"/>
            <a:ext cx="4378452" cy="493776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sz="quarter" idx="2"/>
          </p:nvPr>
        </p:nvSpPr>
        <p:spPr>
          <a:xfrm>
            <a:off x="5018215" y="1216152"/>
            <a:ext cx="4378452" cy="493776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9154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285875"/>
            <a:ext cx="4376870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3"/>
          </p:nvPr>
        </p:nvSpPr>
        <p:spPr>
          <a:xfrm>
            <a:off x="5035550" y="1295400"/>
            <a:ext cx="4378590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79AF-4A25-4D22-B0BD-76CCBA200695}" type="datetimeFigureOut">
              <a:rPr kumimoji="1" lang="ja-JP" altLang="en-US" smtClean="0"/>
              <a:t>2015/7/2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26C75-B44B-429B-A828-50DECC377A9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sz="quarter" idx="2"/>
          </p:nvPr>
        </p:nvSpPr>
        <p:spPr>
          <a:xfrm>
            <a:off x="495300" y="2133600"/>
            <a:ext cx="4375150" cy="40386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quarter" idx="4"/>
          </p:nvPr>
        </p:nvSpPr>
        <p:spPr>
          <a:xfrm>
            <a:off x="5035550" y="2133600"/>
            <a:ext cx="4375150" cy="40386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915400" cy="914400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79AF-4A25-4D22-B0BD-76CCBA200695}" type="datetimeFigureOut">
              <a:rPr kumimoji="1" lang="ja-JP" altLang="en-US" smtClean="0"/>
              <a:t>2015/7/2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26C75-B44B-429B-A828-50DECC377A9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二等辺三角形 5"/>
          <p:cNvSpPr>
            <a:spLocks noChangeAspect="1"/>
          </p:cNvSpPr>
          <p:nvPr/>
        </p:nvSpPr>
        <p:spPr>
          <a:xfrm rot="5400000">
            <a:off x="461978" y="6462462"/>
            <a:ext cx="190849" cy="13034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79AF-4A25-4D22-B0BD-76CCBA200695}" type="datetimeFigureOut">
              <a:rPr kumimoji="1" lang="ja-JP" altLang="en-US" smtClean="0"/>
              <a:t>2015/7/2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26C75-B44B-429B-A828-50DECC377A9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5" name="直線コネクタ 4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二等辺三角形 5"/>
          <p:cNvSpPr>
            <a:spLocks noChangeAspect="1"/>
          </p:cNvSpPr>
          <p:nvPr/>
        </p:nvSpPr>
        <p:spPr>
          <a:xfrm rot="5400000">
            <a:off x="461978" y="6462462"/>
            <a:ext cx="190849" cy="13034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79AF-4A25-4D22-B0BD-76CCBA200695}" type="datetimeFigureOut">
              <a:rPr kumimoji="1" lang="ja-JP" altLang="en-US" smtClean="0"/>
              <a:t>2015/7/2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26C75-B44B-429B-A828-50DECC377A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6646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1650" y="304800"/>
            <a:ext cx="272415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6851650" y="1219201"/>
            <a:ext cx="272415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79AF-4A25-4D22-B0BD-76CCBA200695}" type="datetimeFigureOut">
              <a:rPr kumimoji="1" lang="ja-JP" altLang="en-US" smtClean="0"/>
              <a:t>2015/7/2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26C75-B44B-429B-A828-50DECC377A9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直線コネクタ 9"/>
          <p:cNvSpPr>
            <a:spLocks noChangeShapeType="1"/>
          </p:cNvSpPr>
          <p:nvPr/>
        </p:nvSpPr>
        <p:spPr bwMode="auto">
          <a:xfrm rot="5400000">
            <a:off x="3675492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二等辺三角形 8"/>
          <p:cNvSpPr>
            <a:spLocks noChangeAspect="1"/>
          </p:cNvSpPr>
          <p:nvPr/>
        </p:nvSpPr>
        <p:spPr>
          <a:xfrm rot="5400000">
            <a:off x="461978" y="6462462"/>
            <a:ext cx="190849" cy="13034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コンテンツ プレースホルダー 11"/>
          <p:cNvSpPr>
            <a:spLocks noGrp="1"/>
          </p:cNvSpPr>
          <p:nvPr>
            <p:ph sz="quarter" idx="1"/>
          </p:nvPr>
        </p:nvSpPr>
        <p:spPr>
          <a:xfrm>
            <a:off x="330200" y="304800"/>
            <a:ext cx="6191250" cy="5715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500856"/>
            <a:ext cx="89154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95300" y="1905000"/>
            <a:ext cx="89154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219200"/>
            <a:ext cx="89154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79AF-4A25-4D22-B0BD-76CCBA200695}" type="datetimeFigureOut">
              <a:rPr kumimoji="1" lang="ja-JP" altLang="en-US" smtClean="0"/>
              <a:t>2015/7/2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26C75-B44B-429B-A828-50DECC377A9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二等辺三角形 8"/>
          <p:cNvSpPr>
            <a:spLocks noChangeAspect="1"/>
          </p:cNvSpPr>
          <p:nvPr/>
        </p:nvSpPr>
        <p:spPr>
          <a:xfrm rot="5400000">
            <a:off x="461978" y="6462462"/>
            <a:ext cx="190849" cy="13034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495300" y="500856"/>
            <a:ext cx="19812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79AF-4A25-4D22-B0BD-76CCBA200695}" type="datetimeFigureOut">
              <a:rPr kumimoji="1" lang="ja-JP" altLang="en-US" smtClean="0"/>
              <a:t>2015/7/2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26C75-B44B-429B-A828-50DECC377A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79AF-4A25-4D22-B0BD-76CCBA200695}" type="datetimeFigureOut">
              <a:rPr kumimoji="1" lang="ja-JP" altLang="en-US" smtClean="0"/>
              <a:t>2015/7/2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26C75-B44B-429B-A828-50DECC377A9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二等辺三角形 7"/>
          <p:cNvSpPr>
            <a:spLocks noChangeAspect="1"/>
          </p:cNvSpPr>
          <p:nvPr/>
        </p:nvSpPr>
        <p:spPr>
          <a:xfrm rot="5400000">
            <a:off x="461978" y="6462462"/>
            <a:ext cx="190849" cy="13034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 rot="5400000">
            <a:off x="4175914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79AF-4A25-4D22-B0BD-76CCBA200695}" type="datetimeFigureOut">
              <a:rPr kumimoji="1" lang="ja-JP" altLang="en-US" smtClean="0"/>
              <a:t>2015/7/2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26C75-B44B-429B-A828-50DECC377A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8646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79AF-4A25-4D22-B0BD-76CCBA200695}" type="datetimeFigureOut">
              <a:rPr kumimoji="1" lang="ja-JP" altLang="en-US" smtClean="0"/>
              <a:t>2015/7/2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26C75-B44B-429B-A828-50DECC377A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8169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79AF-4A25-4D22-B0BD-76CCBA200695}" type="datetimeFigureOut">
              <a:rPr kumimoji="1" lang="ja-JP" altLang="en-US" smtClean="0"/>
              <a:t>2015/7/2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26C75-B44B-429B-A828-50DECC377A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8449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79AF-4A25-4D22-B0BD-76CCBA200695}" type="datetimeFigureOut">
              <a:rPr kumimoji="1" lang="ja-JP" altLang="en-US" smtClean="0"/>
              <a:t>2015/7/2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26C75-B44B-429B-A828-50DECC377A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1275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79AF-4A25-4D22-B0BD-76CCBA200695}" type="datetimeFigureOut">
              <a:rPr kumimoji="1" lang="ja-JP" altLang="en-US" smtClean="0"/>
              <a:t>2015/7/2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26C75-B44B-429B-A828-50DECC377A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3381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79AF-4A25-4D22-B0BD-76CCBA200695}" type="datetimeFigureOut">
              <a:rPr kumimoji="1" lang="ja-JP" altLang="en-US" smtClean="0"/>
              <a:t>2015/7/2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26C75-B44B-429B-A828-50DECC377A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7571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79AF-4A25-4D22-B0BD-76CCBA200695}" type="datetimeFigureOut">
              <a:rPr kumimoji="1" lang="ja-JP" altLang="en-US" smtClean="0"/>
              <a:t>2015/7/2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26C75-B44B-429B-A828-50DECC377A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5823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179AF-4A25-4D22-B0BD-76CCBA200695}" type="datetimeFigureOut">
              <a:rPr kumimoji="1" lang="ja-JP" altLang="en-US" smtClean="0"/>
              <a:t>2015/7/2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26C75-B44B-429B-A828-50DECC377A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6258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435" r:id="rId1"/>
    <p:sldLayoutId id="2147485436" r:id="rId2"/>
    <p:sldLayoutId id="2147485437" r:id="rId3"/>
    <p:sldLayoutId id="2147485438" r:id="rId4"/>
    <p:sldLayoutId id="2147485439" r:id="rId5"/>
    <p:sldLayoutId id="2147485440" r:id="rId6"/>
    <p:sldLayoutId id="2147485441" r:id="rId7"/>
    <p:sldLayoutId id="2147485442" r:id="rId8"/>
    <p:sldLayoutId id="2147485443" r:id="rId9"/>
    <p:sldLayoutId id="2147485444" r:id="rId10"/>
    <p:sldLayoutId id="2147485445" r:id="rId11"/>
    <p:sldLayoutId id="2147485425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プレースホルダー 21"/>
          <p:cNvSpPr>
            <a:spLocks noGrp="1"/>
          </p:cNvSpPr>
          <p:nvPr>
            <p:ph type="title"/>
          </p:nvPr>
        </p:nvSpPr>
        <p:spPr>
          <a:xfrm>
            <a:off x="495300" y="152400"/>
            <a:ext cx="89154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495300" y="1219200"/>
            <a:ext cx="89154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ー 13"/>
          <p:cNvSpPr>
            <a:spLocks noGrp="1"/>
          </p:cNvSpPr>
          <p:nvPr>
            <p:ph type="dt" sz="half" idx="2"/>
          </p:nvPr>
        </p:nvSpPr>
        <p:spPr>
          <a:xfrm>
            <a:off x="6934200" y="6356350"/>
            <a:ext cx="2479802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EF179AF-4A25-4D22-B0BD-76CCBA200695}" type="datetimeFigureOut">
              <a:rPr kumimoji="1" lang="ja-JP" altLang="en-US" smtClean="0"/>
              <a:t>2015/7/2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3"/>
          </p:nvPr>
        </p:nvSpPr>
        <p:spPr>
          <a:xfrm>
            <a:off x="3140202" y="6356350"/>
            <a:ext cx="37973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3" name="スライド番号プレースホルダー 22"/>
          <p:cNvSpPr>
            <a:spLocks noGrp="1"/>
          </p:cNvSpPr>
          <p:nvPr>
            <p:ph type="sldNum" sz="quarter" idx="4"/>
          </p:nvPr>
        </p:nvSpPr>
        <p:spPr>
          <a:xfrm>
            <a:off x="663702" y="6356350"/>
            <a:ext cx="21463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C26C75-B44B-429B-A828-50DECC377A9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8" name="直線コネクタ 27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直線コネクタ 28"/>
          <p:cNvSpPr>
            <a:spLocks noChangeShapeType="1"/>
          </p:cNvSpPr>
          <p:nvPr/>
        </p:nvSpPr>
        <p:spPr bwMode="auto">
          <a:xfrm>
            <a:off x="495300" y="1143000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二等辺三角形 9"/>
          <p:cNvSpPr>
            <a:spLocks noChangeAspect="1"/>
          </p:cNvSpPr>
          <p:nvPr/>
        </p:nvSpPr>
        <p:spPr>
          <a:xfrm rot="5400000">
            <a:off x="461978" y="6462462"/>
            <a:ext cx="190849" cy="13034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47" r:id="rId1"/>
    <p:sldLayoutId id="2147485448" r:id="rId2"/>
    <p:sldLayoutId id="2147485449" r:id="rId3"/>
    <p:sldLayoutId id="2147485450" r:id="rId4"/>
    <p:sldLayoutId id="2147485451" r:id="rId5"/>
    <p:sldLayoutId id="2147485452" r:id="rId6"/>
    <p:sldLayoutId id="2147485453" r:id="rId7"/>
    <p:sldLayoutId id="2147485454" r:id="rId8"/>
    <p:sldLayoutId id="2147485455" r:id="rId9"/>
    <p:sldLayoutId id="2147485456" r:id="rId10"/>
    <p:sldLayoutId id="2147485457" r:id="rId11"/>
  </p:sldLayoutIdLst>
  <p:txStyles>
    <p:titleStyle>
      <a:lvl1pPr algn="l" rtl="0" eaLnBrk="1" latinLnBrk="0" hangingPunct="1">
        <a:spcBef>
          <a:spcPct val="0"/>
        </a:spcBef>
        <a:buNone/>
        <a:defRPr kumimoji="1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1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1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1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1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1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AutoShape 4"/>
          <p:cNvSpPr>
            <a:spLocks noChangeArrowheads="1"/>
          </p:cNvSpPr>
          <p:nvPr/>
        </p:nvSpPr>
        <p:spPr bwMode="auto">
          <a:xfrm>
            <a:off x="0" y="735588"/>
            <a:ext cx="9906000" cy="6122412"/>
          </a:xfrm>
          <a:prstGeom prst="roundRect">
            <a:avLst>
              <a:gd name="adj" fmla="val 4513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bIns="82800"/>
          <a:lstStyle/>
          <a:p>
            <a:pPr>
              <a:spcBef>
                <a:spcPct val="50000"/>
              </a:spcBef>
              <a:defRPr/>
            </a:pPr>
            <a:endParaRPr lang="en-US" altLang="ja-JP" sz="1300" b="1" dirty="0">
              <a:solidFill>
                <a:srgbClr val="1F497D">
                  <a:lumMod val="75000"/>
                </a:srgb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86892" y="1308258"/>
            <a:ext cx="1979161" cy="6211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36000" bIns="0">
            <a:spAutoFit/>
          </a:bodyPr>
          <a:lstStyle/>
          <a:p>
            <a:pPr>
              <a:defRPr/>
            </a:pPr>
            <a:r>
              <a:rPr lang="ja-JP" altLang="en-US" sz="1400" b="1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●</a:t>
            </a:r>
            <a:r>
              <a:rPr lang="ja-JP" altLang="en-US" sz="1400" b="1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喫煙率が高い</a:t>
            </a:r>
            <a:endParaRPr lang="en-US" altLang="ja-JP" sz="1400" b="1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defRPr/>
            </a:pPr>
            <a:endParaRPr lang="en-US" altLang="ja-JP" sz="800" b="1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defRPr/>
            </a:pPr>
            <a:endParaRPr lang="en-US" altLang="ja-JP" sz="800" b="1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defRPr/>
            </a:pPr>
            <a:endParaRPr lang="en-US" altLang="ja-JP" sz="800" b="1" dirty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6980715" y="1470560"/>
            <a:ext cx="2826974" cy="1511348"/>
          </a:xfrm>
          <a:prstGeom prst="roundRect">
            <a:avLst>
              <a:gd name="adj" fmla="val 0"/>
            </a:avLst>
          </a:prstGeom>
          <a:solidFill>
            <a:srgbClr val="CC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0" anchor="ctr"/>
          <a:lstStyle/>
          <a:p>
            <a:pPr lvl="0">
              <a:spcBef>
                <a:spcPct val="50000"/>
              </a:spcBef>
              <a:defRPr/>
            </a:pPr>
            <a:endParaRPr lang="en-US" altLang="ja-JP" sz="1600" b="1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lvl="0">
              <a:spcBef>
                <a:spcPct val="50000"/>
              </a:spcBef>
              <a:defRPr/>
            </a:pPr>
            <a:endParaRPr lang="en-US" altLang="ja-JP" sz="1600" b="1" dirty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lvl="0">
              <a:spcBef>
                <a:spcPct val="50000"/>
              </a:spcBef>
              <a:defRPr/>
            </a:pPr>
            <a:endParaRPr lang="en-US" altLang="ja-JP" sz="1600" b="1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lvl="0">
              <a:spcBef>
                <a:spcPct val="50000"/>
              </a:spcBef>
              <a:defRPr/>
            </a:pPr>
            <a:endParaRPr lang="en-US" altLang="ja-JP" sz="1600" b="1" dirty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lvl="0">
              <a:spcBef>
                <a:spcPct val="50000"/>
              </a:spcBef>
              <a:defRPr/>
            </a:pPr>
            <a:endParaRPr lang="en-US" altLang="ja-JP" sz="1600" b="1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lvl="0">
              <a:spcBef>
                <a:spcPct val="50000"/>
              </a:spcBef>
              <a:defRPr/>
            </a:pPr>
            <a:endParaRPr lang="en-US" altLang="ja-JP" sz="1600" b="1" dirty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lvl="0">
              <a:spcBef>
                <a:spcPct val="50000"/>
              </a:spcBef>
              <a:defRPr/>
            </a:pPr>
            <a:endParaRPr lang="en-US" altLang="ja-JP" sz="1600" b="1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lvl="0">
              <a:spcBef>
                <a:spcPct val="50000"/>
              </a:spcBef>
              <a:defRPr/>
            </a:pPr>
            <a:r>
              <a:rPr lang="ja-JP" altLang="en-US" sz="1600" b="1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endParaRPr lang="en-US" altLang="ja-JP" sz="1600" b="1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lvl="0">
              <a:spcBef>
                <a:spcPct val="50000"/>
              </a:spcBef>
              <a:defRPr/>
            </a:pPr>
            <a:endParaRPr lang="en-US" altLang="ja-JP" sz="1600" b="1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lvl="0">
              <a:spcBef>
                <a:spcPct val="50000"/>
              </a:spcBef>
              <a:defRPr/>
            </a:pPr>
            <a:r>
              <a:rPr lang="ja-JP" altLang="en-US" sz="1600" b="1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◆目的</a:t>
            </a:r>
            <a:r>
              <a:rPr lang="en-US" altLang="ja-JP" sz="1600" b="1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(</a:t>
            </a:r>
            <a:r>
              <a:rPr lang="ja-JP" altLang="en-US" sz="1600" b="1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明らかにするもの）</a:t>
            </a:r>
            <a:endParaRPr lang="en-US" altLang="ja-JP" sz="1200" b="1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177800" lvl="0" indent="-177800">
              <a:spcBef>
                <a:spcPct val="50000"/>
              </a:spcBef>
              <a:defRPr/>
            </a:pPr>
            <a:r>
              <a:rPr lang="ja-JP" altLang="en-US" sz="1600" b="1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①</a:t>
            </a:r>
            <a:r>
              <a:rPr lang="ja-JP" altLang="en-US" sz="1600" b="1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年齢階級</a:t>
            </a:r>
            <a:r>
              <a:rPr lang="ja-JP" altLang="en-US" sz="1600" b="1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別・性別</a:t>
            </a:r>
            <a:r>
              <a:rPr lang="ja-JP" altLang="en-US" sz="1600" b="1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</a:t>
            </a:r>
            <a:r>
              <a:rPr lang="ja-JP" altLang="en-US" sz="1600" b="1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状況　及び経年的な変化</a:t>
            </a:r>
            <a:endParaRPr lang="en-US" altLang="ja-JP" sz="800" b="1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lvl="0">
              <a:spcBef>
                <a:spcPct val="50000"/>
              </a:spcBef>
              <a:defRPr/>
            </a:pPr>
            <a:r>
              <a:rPr lang="ja-JP" altLang="en-US" sz="1600" b="1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②ライフスタイルに</a:t>
            </a:r>
            <a:r>
              <a:rPr lang="ja-JP" altLang="en-US" sz="1600" b="1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よる影響</a:t>
            </a:r>
            <a:endParaRPr lang="en-US" altLang="ja-JP" sz="1600" b="1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lvl="0">
              <a:spcBef>
                <a:spcPct val="50000"/>
              </a:spcBef>
              <a:defRPr/>
            </a:pPr>
            <a:endParaRPr lang="en-US" altLang="ja-JP" sz="1600" b="1" dirty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lvl="0">
              <a:spcBef>
                <a:spcPct val="50000"/>
              </a:spcBef>
              <a:defRPr/>
            </a:pPr>
            <a:endParaRPr lang="en-US" altLang="ja-JP" sz="1600" b="1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lvl="0">
              <a:spcBef>
                <a:spcPct val="50000"/>
              </a:spcBef>
              <a:defRPr/>
            </a:pPr>
            <a:endParaRPr lang="en-US" altLang="ja-JP" sz="1600" b="1" dirty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lvl="0">
              <a:spcBef>
                <a:spcPct val="50000"/>
              </a:spcBef>
              <a:defRPr/>
            </a:pPr>
            <a:endParaRPr lang="en-US" altLang="ja-JP" sz="1600" b="1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lvl="0">
              <a:spcBef>
                <a:spcPct val="50000"/>
              </a:spcBef>
              <a:defRPr/>
            </a:pPr>
            <a:endParaRPr lang="en-US" altLang="ja-JP" sz="1600" b="1" dirty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lvl="0">
              <a:spcBef>
                <a:spcPct val="50000"/>
              </a:spcBef>
              <a:defRPr/>
            </a:pPr>
            <a:endParaRPr lang="en-US" altLang="ja-JP" sz="1600" b="1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lvl="0">
              <a:spcBef>
                <a:spcPct val="50000"/>
              </a:spcBef>
              <a:defRPr/>
            </a:pPr>
            <a:endParaRPr lang="en-US" altLang="ja-JP" sz="1600" b="1" dirty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lvl="0">
              <a:spcBef>
                <a:spcPct val="50000"/>
              </a:spcBef>
              <a:defRPr/>
            </a:pPr>
            <a:endParaRPr lang="en-US" altLang="ja-JP" sz="1600" b="1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lvl="0">
              <a:spcBef>
                <a:spcPct val="50000"/>
              </a:spcBef>
              <a:defRPr/>
            </a:pPr>
            <a:endParaRPr lang="ja-JP" altLang="en-US" sz="1600" b="1" dirty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171450" indent="-171450">
              <a:spcBef>
                <a:spcPts val="100"/>
              </a:spcBef>
              <a:buClr>
                <a:srgbClr val="8064A2">
                  <a:lumMod val="60000"/>
                  <a:lumOff val="40000"/>
                </a:srgbClr>
              </a:buClr>
              <a:buFont typeface="Wingdings" pitchFamily="2" charset="2"/>
              <a:buChar char="p"/>
              <a:defRPr/>
            </a:pPr>
            <a:endParaRPr lang="ja-JP" altLang="en-US" sz="100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ts val="100"/>
              </a:spcBef>
              <a:buClr>
                <a:srgbClr val="8064A2">
                  <a:lumMod val="60000"/>
                  <a:lumOff val="40000"/>
                </a:srgbClr>
              </a:buClr>
              <a:defRPr/>
            </a:pPr>
            <a:r>
              <a:rPr lang="ja-JP" altLang="en-US" sz="10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</a:t>
            </a:r>
            <a:endParaRPr lang="en-US" altLang="ja-JP" sz="100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93080" y="3217476"/>
            <a:ext cx="1983177" cy="6826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36000" bIns="0">
            <a:spAutoFit/>
          </a:bodyPr>
          <a:lstStyle/>
          <a:p>
            <a:pPr>
              <a:defRPr/>
            </a:pPr>
            <a:r>
              <a:rPr lang="ja-JP" altLang="en-US" sz="1400" b="1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●適正</a:t>
            </a:r>
            <a:r>
              <a:rPr lang="ja-JP" altLang="en-US" sz="1400" b="1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飲酒に</a:t>
            </a:r>
            <a:r>
              <a:rPr lang="ja-JP" altLang="en-US" sz="1400" b="1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向けた、</a:t>
            </a:r>
            <a:endParaRPr lang="en-US" altLang="ja-JP" sz="1400" b="1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defRPr/>
            </a:pPr>
            <a:r>
              <a:rPr lang="ja-JP" altLang="en-US" sz="1400" b="1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過剰摂取者</a:t>
            </a:r>
            <a:r>
              <a:rPr lang="ja-JP" altLang="en-US" sz="1400" b="1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へ</a:t>
            </a:r>
            <a:r>
              <a:rPr lang="ja-JP" altLang="en-US" sz="1400" b="1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のアプ</a:t>
            </a:r>
            <a:endParaRPr lang="en-US" altLang="ja-JP" sz="1400" b="1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defRPr/>
            </a:pPr>
            <a:r>
              <a:rPr lang="ja-JP" altLang="en-US" sz="1400" b="1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ローチが必要</a:t>
            </a:r>
            <a:endParaRPr lang="en-US" altLang="ja-JP" sz="1400" b="1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2543047" y="1318160"/>
            <a:ext cx="4404156" cy="5903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36000" bIns="0">
            <a:spAutoFit/>
          </a:bodyPr>
          <a:lstStyle/>
          <a:p>
            <a:pPr>
              <a:defRPr/>
            </a:pPr>
            <a:r>
              <a:rPr lang="ja-JP" altLang="en-US" sz="1200" b="1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□習慣的に喫煙している者の割合は、減少傾向にはある</a:t>
            </a:r>
            <a:r>
              <a:rPr lang="ja-JP" altLang="en-US" sz="1200" b="1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が</a:t>
            </a:r>
            <a:r>
              <a:rPr lang="ja-JP" altLang="en-US" sz="1200" b="1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、</a:t>
            </a:r>
            <a:endParaRPr lang="en-US" altLang="ja-JP" sz="1200" b="1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defRPr/>
            </a:pPr>
            <a:r>
              <a:rPr lang="ja-JP" altLang="en-US" sz="1200" b="1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全国</a:t>
            </a:r>
            <a:r>
              <a:rPr lang="ja-JP" altLang="en-US" sz="1200" b="1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と比較すると喫煙率が高い</a:t>
            </a:r>
            <a:r>
              <a:rPr lang="ja-JP" altLang="en-US" sz="1200" b="1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。</a:t>
            </a:r>
            <a:endParaRPr lang="en-US" altLang="ja-JP" sz="1200" b="1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defRPr/>
            </a:pPr>
            <a:r>
              <a:rPr lang="ja-JP" altLang="en-US" sz="1200" b="1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□男性は</a:t>
            </a:r>
            <a:r>
              <a:rPr lang="en-US" altLang="ja-JP" sz="1200" b="1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20</a:t>
            </a:r>
            <a:r>
              <a:rPr lang="ja-JP" altLang="en-US" sz="1200" b="1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歳代、女性は</a:t>
            </a:r>
            <a:r>
              <a:rPr lang="en-US" altLang="ja-JP" sz="1200" b="1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40</a:t>
            </a:r>
            <a:r>
              <a:rPr lang="ja-JP" altLang="en-US" sz="1200" b="1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～</a:t>
            </a:r>
            <a:r>
              <a:rPr lang="en-US" altLang="ja-JP" sz="1200" b="1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50</a:t>
            </a:r>
            <a:r>
              <a:rPr lang="ja-JP" altLang="en-US" sz="1200" b="1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歳代の割合</a:t>
            </a:r>
            <a:r>
              <a:rPr lang="ja-JP" altLang="en-US" sz="1200" b="1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が高い。</a:t>
            </a:r>
            <a:endParaRPr lang="ja-JP" altLang="en-US" sz="1200" b="1" dirty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3" name="AutoShape 3"/>
          <p:cNvSpPr>
            <a:spLocks noChangeArrowheads="1"/>
          </p:cNvSpPr>
          <p:nvPr/>
        </p:nvSpPr>
        <p:spPr bwMode="auto">
          <a:xfrm>
            <a:off x="1741156" y="303117"/>
            <a:ext cx="6524070" cy="432470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vert="horz" wrap="square" lIns="74295" tIns="8890" rIns="74295" bIns="889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大阪版健康・栄養調査について（案）</a:t>
            </a:r>
            <a:endParaRPr kumimoji="1" lang="ja-JP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5" name="AutoShape 3"/>
          <p:cNvSpPr>
            <a:spLocks noChangeArrowheads="1"/>
          </p:cNvSpPr>
          <p:nvPr/>
        </p:nvSpPr>
        <p:spPr bwMode="auto">
          <a:xfrm>
            <a:off x="62286" y="1318160"/>
            <a:ext cx="377102" cy="3223220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vert="eaVert" wrap="square" lIns="74295" tIns="8890" rIns="74295" bIns="88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ja-JP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生活習慣</a:t>
            </a:r>
            <a:r>
              <a:rPr lang="ja-JP" altLang="en-US" dirty="0">
                <a:latin typeface="+mj-ea"/>
              </a:rPr>
              <a:t>　</a:t>
            </a:r>
            <a:endParaRPr lang="en-US" altLang="ja-JP" sz="1200" dirty="0">
              <a:latin typeface="+mj-ea"/>
            </a:endParaRPr>
          </a:p>
        </p:txBody>
      </p:sp>
      <p:sp>
        <p:nvSpPr>
          <p:cNvPr id="38" name="AutoShape 3"/>
          <p:cNvSpPr>
            <a:spLocks noChangeArrowheads="1"/>
          </p:cNvSpPr>
          <p:nvPr/>
        </p:nvSpPr>
        <p:spPr bwMode="auto">
          <a:xfrm>
            <a:off x="62285" y="4607626"/>
            <a:ext cx="377103" cy="2168376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vert="eaVert" wrap="square" lIns="74295" tIns="8890" rIns="74295" bIns="88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ja-JP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疾病</a:t>
            </a:r>
            <a:endParaRPr lang="en-US" altLang="ja-JP" sz="1200" dirty="0">
              <a:latin typeface="+mj-ea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486891" y="1958614"/>
            <a:ext cx="1979162" cy="4672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36000" bIns="0">
            <a:spAutoFit/>
          </a:bodyPr>
          <a:lstStyle/>
          <a:p>
            <a:pPr>
              <a:defRPr/>
            </a:pPr>
            <a:r>
              <a:rPr lang="ja-JP" altLang="en-US" sz="1400" b="1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●</a:t>
            </a:r>
            <a:r>
              <a:rPr lang="ja-JP" altLang="en-US" sz="1400" b="1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運動</a:t>
            </a:r>
            <a:r>
              <a:rPr lang="ja-JP" altLang="en-US" sz="1400" b="1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習慣のある</a:t>
            </a:r>
            <a:r>
              <a:rPr lang="ja-JP" altLang="en-US" sz="1400" b="1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人の</a:t>
            </a:r>
            <a:endParaRPr lang="en-US" altLang="ja-JP" sz="1400" b="1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defRPr/>
            </a:pPr>
            <a:r>
              <a:rPr lang="en-US" altLang="ja-JP" sz="1400" b="1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  </a:t>
            </a:r>
            <a:r>
              <a:rPr lang="ja-JP" altLang="en-US" sz="1400" b="1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割合が</a:t>
            </a:r>
            <a:r>
              <a:rPr lang="ja-JP" altLang="en-US" sz="1400" b="1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減少</a:t>
            </a:r>
            <a:r>
              <a:rPr lang="ja-JP" altLang="en-US" sz="1400" b="1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傾向</a:t>
            </a:r>
            <a:endParaRPr lang="en-US" altLang="ja-JP" sz="1400" b="1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493081" y="2521899"/>
            <a:ext cx="1983177" cy="6826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36000" bIns="0">
            <a:spAutoFit/>
          </a:bodyPr>
          <a:lstStyle/>
          <a:p>
            <a:pPr>
              <a:defRPr/>
            </a:pPr>
            <a:r>
              <a:rPr lang="ja-JP" altLang="en-US" sz="1400" b="1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●</a:t>
            </a:r>
            <a:r>
              <a:rPr lang="ja-JP" altLang="en-US" sz="1400" b="1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塩分</a:t>
            </a:r>
            <a:r>
              <a:rPr lang="ja-JP" altLang="en-US" sz="1400" b="1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を目安量より</a:t>
            </a:r>
            <a:r>
              <a:rPr lang="ja-JP" altLang="en-US" sz="1400" b="1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、</a:t>
            </a:r>
            <a:endParaRPr lang="en-US" altLang="ja-JP" sz="1400" b="1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defRPr/>
            </a:pPr>
            <a:r>
              <a:rPr lang="ja-JP" altLang="en-US" sz="1400" b="1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1400" b="1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摂り過ぎている</a:t>
            </a:r>
            <a:r>
              <a:rPr lang="ja-JP" altLang="en-US" sz="1400" b="1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人</a:t>
            </a:r>
            <a:r>
              <a:rPr lang="ja-JP" altLang="en-US" sz="1400" b="1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が</a:t>
            </a:r>
            <a:endParaRPr lang="en-US" altLang="ja-JP" sz="1400" b="1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defRPr/>
            </a:pPr>
            <a:r>
              <a:rPr lang="ja-JP" altLang="en-US" sz="1400" b="1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多い</a:t>
            </a:r>
            <a:endParaRPr lang="en-US" altLang="ja-JP" sz="1050" b="1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482876" y="3935642"/>
            <a:ext cx="1983177" cy="6057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36000" bIns="0">
            <a:spAutoFit/>
          </a:bodyPr>
          <a:lstStyle/>
          <a:p>
            <a:pPr>
              <a:defRPr/>
            </a:pPr>
            <a:r>
              <a:rPr lang="ja-JP" altLang="en-US" sz="1400" b="1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●野菜の摂取量</a:t>
            </a:r>
            <a:r>
              <a:rPr lang="ja-JP" altLang="en-US" sz="1400" b="1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が少</a:t>
            </a:r>
            <a:r>
              <a:rPr lang="ja-JP" altLang="en-US" sz="1400" b="1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な</a:t>
            </a:r>
            <a:endParaRPr lang="en-US" altLang="ja-JP" sz="1400" b="1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defRPr/>
            </a:pPr>
            <a:r>
              <a:rPr lang="ja-JP" altLang="en-US" sz="1400" b="1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く、減少傾向</a:t>
            </a:r>
            <a:endParaRPr lang="en-US" altLang="ja-JP" sz="1400" b="1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defRPr/>
            </a:pPr>
            <a:endParaRPr lang="ja-JP" altLang="en-US" sz="800" b="1" dirty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2543047" y="1958614"/>
            <a:ext cx="4394258" cy="5287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36000" bIns="0">
            <a:spAutoFit/>
          </a:bodyPr>
          <a:lstStyle/>
          <a:p>
            <a:pPr>
              <a:defRPr/>
            </a:pPr>
            <a:r>
              <a:rPr lang="ja-JP" altLang="en-US" sz="1200" b="1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□歩数は全国平均よりも高いものの、減少傾向にある</a:t>
            </a:r>
            <a:r>
              <a:rPr lang="ja-JP" altLang="en-US" sz="1200" b="1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。</a:t>
            </a:r>
            <a:endParaRPr lang="en-US" altLang="ja-JP" sz="1200" b="1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defRPr/>
            </a:pPr>
            <a:r>
              <a:rPr lang="ja-JP" altLang="en-US" sz="1200" b="1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□男女とも働き盛りの運動習慣のある者の割合</a:t>
            </a:r>
            <a:r>
              <a:rPr lang="ja-JP" altLang="en-US" sz="1200" b="1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が低い</a:t>
            </a:r>
            <a:r>
              <a:rPr lang="ja-JP" altLang="en-US" sz="1050" b="1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。</a:t>
            </a:r>
            <a:endParaRPr lang="en-US" altLang="ja-JP" sz="1050" b="1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defRPr/>
            </a:pPr>
            <a:endParaRPr lang="ja-JP" altLang="en-US" sz="800" b="1" dirty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2" name="角丸四角形 51"/>
          <p:cNvSpPr/>
          <p:nvPr/>
        </p:nvSpPr>
        <p:spPr>
          <a:xfrm>
            <a:off x="6980715" y="3218298"/>
            <a:ext cx="2860558" cy="3574995"/>
          </a:xfrm>
          <a:prstGeom prst="roundRect">
            <a:avLst>
              <a:gd name="adj" fmla="val 0"/>
            </a:avLst>
          </a:prstGeom>
          <a:solidFill>
            <a:srgbClr val="CC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0" anchor="ctr"/>
          <a:lstStyle/>
          <a:p>
            <a:pPr lvl="0">
              <a:spcBef>
                <a:spcPct val="50000"/>
              </a:spcBef>
              <a:defRPr/>
            </a:pPr>
            <a:endParaRPr lang="en-US" altLang="ja-JP" sz="1600" b="1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lvl="0">
              <a:spcBef>
                <a:spcPct val="50000"/>
              </a:spcBef>
              <a:defRPr/>
            </a:pPr>
            <a:endParaRPr lang="en-US" altLang="ja-JP" sz="1600" b="1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lvl="0">
              <a:spcBef>
                <a:spcPct val="50000"/>
              </a:spcBef>
              <a:defRPr/>
            </a:pPr>
            <a:endParaRPr lang="en-US" altLang="ja-JP" sz="1600" b="1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lvl="0">
              <a:spcBef>
                <a:spcPct val="50000"/>
              </a:spcBef>
              <a:defRPr/>
            </a:pPr>
            <a:endParaRPr lang="en-US" altLang="ja-JP" sz="1600" b="1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lvl="0">
              <a:spcBef>
                <a:spcPct val="50000"/>
              </a:spcBef>
              <a:defRPr/>
            </a:pPr>
            <a:endParaRPr lang="en-US" altLang="ja-JP" sz="1600" b="1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lvl="0">
              <a:spcBef>
                <a:spcPct val="50000"/>
              </a:spcBef>
              <a:defRPr/>
            </a:pPr>
            <a:r>
              <a:rPr lang="ja-JP" altLang="en-US" sz="1600" b="1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◆手法　　</a:t>
            </a:r>
            <a:endParaRPr lang="en-US" altLang="ja-JP" sz="1200" b="1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lvl="0">
              <a:spcBef>
                <a:spcPct val="50000"/>
              </a:spcBef>
              <a:defRPr/>
            </a:pPr>
            <a:r>
              <a:rPr lang="ja-JP" altLang="en-US" sz="1600" b="1" u="sng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調査</a:t>
            </a:r>
            <a:r>
              <a:rPr lang="ja-JP" altLang="en-US" sz="1600" b="1" u="sng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内容</a:t>
            </a:r>
          </a:p>
          <a:p>
            <a:pPr lvl="0">
              <a:spcBef>
                <a:spcPct val="50000"/>
              </a:spcBef>
              <a:defRPr/>
            </a:pPr>
            <a:r>
              <a:rPr lang="ja-JP" altLang="en-US" sz="1600" b="1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①国民健康栄養調査項目</a:t>
            </a:r>
          </a:p>
          <a:p>
            <a:pPr marL="355600" lvl="0" indent="-355600">
              <a:spcBef>
                <a:spcPct val="50000"/>
              </a:spcBef>
              <a:defRPr/>
            </a:pPr>
            <a:r>
              <a:rPr lang="ja-JP" altLang="en-US" sz="1600" b="1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1600" b="1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②大阪府独自アンケート</a:t>
            </a:r>
            <a:r>
              <a:rPr lang="ja-JP" altLang="en-US" sz="1600" b="1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・　　</a:t>
            </a:r>
            <a:r>
              <a:rPr lang="en-US" altLang="ja-JP" sz="1600" b="1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BDHQ</a:t>
            </a:r>
          </a:p>
          <a:p>
            <a:pPr lvl="0">
              <a:spcBef>
                <a:spcPct val="50000"/>
              </a:spcBef>
              <a:defRPr/>
            </a:pPr>
            <a:r>
              <a:rPr lang="ja-JP" altLang="en-US" sz="1600" b="1" u="sng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調査対象</a:t>
            </a:r>
          </a:p>
          <a:p>
            <a:pPr marL="355600" lvl="0" indent="-355600">
              <a:spcBef>
                <a:spcPct val="50000"/>
              </a:spcBef>
              <a:defRPr/>
            </a:pPr>
            <a:r>
              <a:rPr lang="ja-JP" altLang="en-US" sz="1600" b="1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①国民健康栄養調査</a:t>
            </a:r>
            <a:r>
              <a:rPr lang="ja-JP" altLang="en-US" sz="1600" b="1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結果　</a:t>
            </a:r>
            <a:r>
              <a:rPr lang="en-US" altLang="ja-JP" sz="1600" b="1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</a:t>
            </a:r>
            <a:r>
              <a:rPr lang="ja-JP" altLang="en-US" sz="1600" b="1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年分（</a:t>
            </a:r>
            <a:r>
              <a:rPr lang="en-US" altLang="ja-JP" sz="1600" b="1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</a:t>
            </a:r>
            <a:r>
              <a:rPr lang="ja-JP" altLang="en-US" sz="1600" b="1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年移動平均）</a:t>
            </a:r>
          </a:p>
          <a:p>
            <a:pPr marL="355600" lvl="0" indent="-355600">
              <a:spcBef>
                <a:spcPct val="50000"/>
              </a:spcBef>
              <a:defRPr/>
            </a:pPr>
            <a:r>
              <a:rPr lang="ja-JP" altLang="en-US" sz="1600" b="1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②</a:t>
            </a:r>
            <a:r>
              <a:rPr lang="en-US" altLang="ja-JP" sz="1600" b="1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23</a:t>
            </a:r>
            <a:r>
              <a:rPr lang="ja-JP" altLang="en-US" sz="1600" b="1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単位区（国民健康栄養調査対象</a:t>
            </a:r>
            <a:r>
              <a:rPr lang="ja-JP" altLang="en-US" sz="1600" b="1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）＋</a:t>
            </a:r>
            <a:r>
              <a:rPr lang="en-US" altLang="ja-JP" sz="1600" b="1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54</a:t>
            </a:r>
            <a:r>
              <a:rPr lang="ja-JP" altLang="en-US" sz="1600" b="1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単位区（上乗せ</a:t>
            </a:r>
            <a:r>
              <a:rPr lang="ja-JP" altLang="en-US" sz="1600" b="1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）＋高校生</a:t>
            </a:r>
            <a:endParaRPr lang="en-US" altLang="ja-JP" sz="1600" b="1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lvl="0">
              <a:spcBef>
                <a:spcPct val="50000"/>
              </a:spcBef>
              <a:defRPr/>
            </a:pPr>
            <a:endParaRPr lang="en-US" altLang="ja-JP" sz="1600" b="1" dirty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lvl="0">
              <a:spcBef>
                <a:spcPct val="50000"/>
              </a:spcBef>
              <a:defRPr/>
            </a:pPr>
            <a:endParaRPr lang="en-US" altLang="ja-JP" sz="1600" b="1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lvl="0">
              <a:spcBef>
                <a:spcPct val="50000"/>
              </a:spcBef>
              <a:defRPr/>
            </a:pPr>
            <a:endParaRPr lang="en-US" altLang="ja-JP" sz="1600" b="1" dirty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lvl="0">
              <a:spcBef>
                <a:spcPct val="50000"/>
              </a:spcBef>
              <a:defRPr/>
            </a:pPr>
            <a:endParaRPr lang="en-US" altLang="ja-JP" sz="1600" b="1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lvl="0">
              <a:spcBef>
                <a:spcPct val="50000"/>
              </a:spcBef>
              <a:defRPr/>
            </a:pPr>
            <a:endParaRPr lang="ja-JP" altLang="en-US" sz="1600" b="1" dirty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171450" indent="-171450">
              <a:spcBef>
                <a:spcPts val="100"/>
              </a:spcBef>
              <a:buClr>
                <a:srgbClr val="8064A2">
                  <a:lumMod val="60000"/>
                  <a:lumOff val="40000"/>
                </a:srgbClr>
              </a:buClr>
              <a:buFont typeface="Wingdings" pitchFamily="2" charset="2"/>
              <a:buChar char="p"/>
              <a:defRPr/>
            </a:pPr>
            <a:endParaRPr lang="ja-JP" altLang="en-US" sz="100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ts val="100"/>
              </a:spcBef>
              <a:buClr>
                <a:srgbClr val="8064A2">
                  <a:lumMod val="60000"/>
                  <a:lumOff val="40000"/>
                </a:srgbClr>
              </a:buClr>
              <a:defRPr/>
            </a:pPr>
            <a:r>
              <a:rPr lang="ja-JP" altLang="en-US" sz="10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</a:t>
            </a:r>
            <a:endParaRPr lang="en-US" altLang="ja-JP" sz="100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2545160" y="2506510"/>
            <a:ext cx="4402043" cy="7134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36000" bIns="0">
            <a:spAutoFit/>
          </a:bodyPr>
          <a:lstStyle/>
          <a:p>
            <a:pPr>
              <a:defRPr/>
            </a:pPr>
            <a:r>
              <a:rPr lang="ja-JP" altLang="en-US" sz="1200" b="1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□食塩摂取量は、全国平均を下回る</a:t>
            </a:r>
            <a:r>
              <a:rPr lang="ja-JP" altLang="en-US" sz="1200" b="1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ものの、</a:t>
            </a:r>
            <a:r>
              <a:rPr lang="ja-JP" altLang="en-US" sz="1200" b="1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男性</a:t>
            </a:r>
            <a:r>
              <a:rPr lang="ja-JP" altLang="en-US" sz="1200" b="1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、</a:t>
            </a:r>
            <a:r>
              <a:rPr lang="ja-JP" altLang="en-US" sz="1200" b="1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女性共に</a:t>
            </a:r>
            <a:endParaRPr lang="en-US" altLang="ja-JP" sz="1200" b="1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defRPr/>
            </a:pPr>
            <a:r>
              <a:rPr lang="ja-JP" altLang="en-US" sz="1200" b="1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目安量</a:t>
            </a:r>
            <a:r>
              <a:rPr lang="ja-JP" altLang="en-US" sz="1200" b="1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よりは</a:t>
            </a:r>
            <a:r>
              <a:rPr lang="ja-JP" altLang="en-US" sz="1200" b="1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、大きく上回っている。</a:t>
            </a:r>
            <a:endParaRPr lang="en-US" altLang="ja-JP" sz="1200" b="1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defRPr/>
            </a:pPr>
            <a:r>
              <a:rPr lang="ja-JP" altLang="en-US" sz="1200" b="1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□食塩摂取量の更</a:t>
            </a:r>
            <a:r>
              <a:rPr lang="ja-JP" altLang="en-US" sz="1200" b="1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なる</a:t>
            </a:r>
            <a:r>
              <a:rPr lang="ja-JP" altLang="en-US" sz="1200" b="1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減少を</a:t>
            </a:r>
            <a:r>
              <a:rPr lang="ja-JP" altLang="en-US" sz="1200" b="1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目指して</a:t>
            </a:r>
            <a:r>
              <a:rPr lang="ja-JP" altLang="en-US" sz="1200" b="1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、取組みの強化が必要。</a:t>
            </a:r>
            <a:endParaRPr lang="en-US" altLang="ja-JP" sz="1200" b="1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defRPr/>
            </a:pPr>
            <a:endParaRPr lang="en-US" altLang="ja-JP" sz="800" b="1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2535258" y="3263643"/>
            <a:ext cx="4386468" cy="5903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36000" bIns="0">
            <a:spAutoFit/>
          </a:bodyPr>
          <a:lstStyle/>
          <a:p>
            <a:pPr>
              <a:defRPr/>
            </a:pPr>
            <a:r>
              <a:rPr lang="ja-JP" altLang="en-US" sz="1200" b="1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□飲酒習慣のある者の割合は、緩やか</a:t>
            </a:r>
            <a:r>
              <a:rPr lang="ja-JP" altLang="en-US" sz="1200" b="1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な減少傾向に</a:t>
            </a:r>
            <a:r>
              <a:rPr lang="ja-JP" altLang="en-US" sz="1200" b="1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ある</a:t>
            </a:r>
            <a:r>
              <a:rPr lang="ja-JP" altLang="en-US" sz="1200" b="1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が</a:t>
            </a:r>
            <a:r>
              <a:rPr lang="ja-JP" altLang="en-US" sz="1200" b="1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、</a:t>
            </a:r>
            <a:endParaRPr lang="en-US" altLang="ja-JP" sz="1200" b="1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defRPr/>
            </a:pPr>
            <a:r>
              <a:rPr lang="ja-JP" altLang="en-US" sz="1200" b="1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適正</a:t>
            </a:r>
            <a:r>
              <a:rPr lang="ja-JP" altLang="en-US" sz="1200" b="1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飲酒に向けて過剰摂取者への</a:t>
            </a:r>
            <a:r>
              <a:rPr lang="ja-JP" altLang="en-US" sz="1200" b="1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アプローチが必要。</a:t>
            </a:r>
            <a:endParaRPr lang="en-US" altLang="ja-JP" sz="1200" b="1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defRPr/>
            </a:pPr>
            <a:endParaRPr lang="en-US" altLang="ja-JP" sz="1200" b="1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2543047" y="3932057"/>
            <a:ext cx="4394257" cy="5903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36000" bIns="0">
            <a:spAutoFit/>
          </a:bodyPr>
          <a:lstStyle/>
          <a:p>
            <a:pPr>
              <a:defRPr/>
            </a:pPr>
            <a:r>
              <a:rPr lang="ja-JP" altLang="en-US" sz="1200" b="1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□野菜類摂取量は、全国</a:t>
            </a:r>
            <a:r>
              <a:rPr lang="ja-JP" altLang="en-US" sz="1200" b="1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平均の９０％</a:t>
            </a:r>
            <a:r>
              <a:rPr lang="ja-JP" altLang="en-US" sz="1200" b="1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程度で</a:t>
            </a:r>
            <a:r>
              <a:rPr lang="ja-JP" altLang="en-US" sz="1200" b="1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緩やか</a:t>
            </a:r>
            <a:r>
              <a:rPr lang="ja-JP" altLang="en-US" sz="1200" b="1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な減少傾</a:t>
            </a:r>
            <a:endParaRPr lang="en-US" altLang="ja-JP" sz="1200" b="1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defRPr/>
            </a:pPr>
            <a:r>
              <a:rPr lang="ja-JP" altLang="en-US" sz="1200" b="1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向</a:t>
            </a:r>
            <a:r>
              <a:rPr lang="ja-JP" altLang="en-US" sz="1200" b="1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にある</a:t>
            </a:r>
            <a:r>
              <a:rPr lang="ja-JP" altLang="en-US" sz="1200" b="1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。</a:t>
            </a:r>
            <a:endParaRPr lang="en-US" altLang="ja-JP" sz="1200" b="1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defRPr/>
            </a:pPr>
            <a:r>
              <a:rPr lang="ja-JP" altLang="en-US" sz="1200" b="1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□大阪では、摂取量が</a:t>
            </a:r>
            <a:r>
              <a:rPr lang="en-US" altLang="ja-JP" sz="1200" b="1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350</a:t>
            </a:r>
            <a:r>
              <a:rPr lang="ja-JP" altLang="en-US" sz="1200" b="1" dirty="0" err="1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ｇ</a:t>
            </a:r>
            <a:r>
              <a:rPr lang="ja-JP" altLang="en-US" sz="1200" b="1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に満たない人が</a:t>
            </a:r>
            <a:r>
              <a:rPr lang="en-US" altLang="ja-JP" sz="1200" b="1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75</a:t>
            </a:r>
            <a:r>
              <a:rPr lang="ja-JP" altLang="en-US" sz="1200" b="1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％以上</a:t>
            </a:r>
            <a:r>
              <a:rPr lang="ja-JP" altLang="en-US" sz="1050" b="1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。</a:t>
            </a:r>
            <a:endParaRPr lang="ja-JP" altLang="en-US" sz="1050" b="1" dirty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486891" y="5424043"/>
            <a:ext cx="1979163" cy="6211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36000" bIns="0">
            <a:spAutoFit/>
          </a:bodyPr>
          <a:lstStyle/>
          <a:p>
            <a:pPr>
              <a:defRPr/>
            </a:pPr>
            <a:r>
              <a:rPr lang="ja-JP" altLang="en-US" sz="1400" b="1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1400" b="1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●虚血性心疾患</a:t>
            </a:r>
            <a:endParaRPr lang="en-US" altLang="ja-JP" sz="1400" b="1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defRPr/>
            </a:pPr>
            <a:endParaRPr lang="en-US" altLang="ja-JP" sz="1400" b="1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defRPr/>
            </a:pPr>
            <a:endParaRPr lang="en-US" altLang="ja-JP" sz="1000" b="1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0" name="二等辺三角形 59"/>
          <p:cNvSpPr/>
          <p:nvPr/>
        </p:nvSpPr>
        <p:spPr>
          <a:xfrm rot="10800000">
            <a:off x="7345744" y="3019441"/>
            <a:ext cx="2130500" cy="123590"/>
          </a:xfrm>
          <a:prstGeom prst="triangle">
            <a:avLst/>
          </a:prstGeom>
          <a:solidFill>
            <a:srgbClr val="99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527471" y="5383708"/>
            <a:ext cx="4402043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□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年齢調整死亡率が男女とも全国平均より高い。</a:t>
            </a:r>
            <a:endParaRPr kumimoji="1"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□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受療率は入院・外来とも全国平均より高い。</a:t>
            </a:r>
            <a:endParaRPr kumimoji="1"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□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男性の急性心筋梗塞の発生率の増加。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70999" y="6539780"/>
            <a:ext cx="1995055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●</a:t>
            </a:r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肥満</a:t>
            </a:r>
            <a:endParaRPr kumimoji="1"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17712" y="6543954"/>
            <a:ext cx="4386466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□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男性のＢＭＩが上昇傾向にある（女性については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低下）。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82876" y="4900946"/>
            <a:ext cx="1983177" cy="46935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ja-JP" altLang="en-US" sz="14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●脳</a:t>
            </a:r>
            <a:r>
              <a:rPr lang="ja-JP" altLang="en-US" sz="14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卒中</a:t>
            </a:r>
            <a:endParaRPr lang="en-US" altLang="ja-JP" sz="1400" b="1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endParaRPr lang="en-US" altLang="ja-JP" sz="105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543047" y="4569599"/>
            <a:ext cx="4386468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ja-JP" altLang="en-US" sz="1200" b="1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□健康寿命が男女とも全国平均より低い。</a:t>
            </a:r>
            <a:endParaRPr lang="ja-JP" altLang="en-US" sz="1050" b="1" dirty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1" name="AutoShape 4"/>
          <p:cNvSpPr>
            <a:spLocks noChangeArrowheads="1"/>
          </p:cNvSpPr>
          <p:nvPr/>
        </p:nvSpPr>
        <p:spPr bwMode="auto">
          <a:xfrm>
            <a:off x="8265226" y="303117"/>
            <a:ext cx="1721926" cy="53375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72000" bIns="72000" anchor="ctr"/>
          <a:lstStyle/>
          <a:p>
            <a:pPr>
              <a:spcBef>
                <a:spcPct val="50000"/>
              </a:spcBef>
              <a:defRPr/>
            </a:pPr>
            <a:r>
              <a:rPr lang="ja-JP" altLang="en-US" sz="900" b="1" dirty="0" smtClean="0">
                <a:solidFill>
                  <a:srgbClr val="1F497D">
                    <a:lumMod val="75000"/>
                  </a:srgb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        平成</a:t>
            </a:r>
            <a:r>
              <a:rPr lang="en-US" altLang="ja-JP" sz="900" b="1" dirty="0" smtClean="0">
                <a:solidFill>
                  <a:srgbClr val="1F497D">
                    <a:lumMod val="75000"/>
                  </a:srgb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27</a:t>
            </a:r>
            <a:r>
              <a:rPr lang="ja-JP" altLang="en-US" sz="900" b="1" dirty="0" smtClean="0">
                <a:solidFill>
                  <a:srgbClr val="1F497D">
                    <a:lumMod val="75000"/>
                  </a:srgb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年</a:t>
            </a:r>
            <a:r>
              <a:rPr lang="en-US" altLang="ja-JP" sz="900" b="1" dirty="0" smtClean="0">
                <a:solidFill>
                  <a:srgbClr val="1F497D">
                    <a:lumMod val="75000"/>
                  </a:srgb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7</a:t>
            </a:r>
            <a:r>
              <a:rPr lang="ja-JP" altLang="en-US" sz="900" b="1" dirty="0" smtClean="0">
                <a:solidFill>
                  <a:srgbClr val="1F497D">
                    <a:lumMod val="75000"/>
                  </a:srgb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月</a:t>
            </a:r>
            <a:r>
              <a:rPr lang="en-US" altLang="ja-JP" sz="900" b="1" dirty="0" smtClean="0">
                <a:solidFill>
                  <a:srgbClr val="1F497D">
                    <a:lumMod val="75000"/>
                  </a:srgb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15</a:t>
            </a:r>
            <a:r>
              <a:rPr lang="ja-JP" altLang="en-US" sz="900" b="1" dirty="0" smtClean="0">
                <a:solidFill>
                  <a:srgbClr val="1F497D">
                    <a:lumMod val="75000"/>
                  </a:srgb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</a:t>
            </a:r>
            <a:r>
              <a:rPr lang="en-US" altLang="ja-JP" sz="900" b="1" dirty="0" smtClean="0">
                <a:solidFill>
                  <a:srgbClr val="1F497D">
                    <a:lumMod val="75000"/>
                  </a:srgb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</a:t>
            </a:r>
          </a:p>
          <a:p>
            <a:pPr>
              <a:spcBef>
                <a:spcPct val="50000"/>
              </a:spcBef>
              <a:defRPr/>
            </a:pPr>
            <a:r>
              <a:rPr lang="ja-JP" altLang="en-US" sz="900" b="1" dirty="0" smtClean="0">
                <a:solidFill>
                  <a:srgbClr val="1F497D">
                    <a:lumMod val="75000"/>
                  </a:srgb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        大阪府健康づくり課</a:t>
            </a:r>
            <a:endParaRPr lang="en-US" altLang="ja-JP" sz="900" b="1" dirty="0">
              <a:solidFill>
                <a:srgbClr val="1F497D">
                  <a:lumMod val="75000"/>
                </a:srgb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486892" y="4569599"/>
            <a:ext cx="1979162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◆生活習慣病</a:t>
            </a:r>
            <a:endParaRPr kumimoji="1"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2527471" y="4900946"/>
            <a:ext cx="4386468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□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血圧は、高齢になるにつれて、全国平均より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高い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状況。</a:t>
            </a:r>
            <a:endParaRPr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□要介護認定率が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極めて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高く、その原因疾患の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位は脳卒中。</a:t>
            </a:r>
            <a:endParaRPr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76687" y="6066652"/>
            <a:ext cx="1999571" cy="4308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●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糖尿病</a:t>
            </a:r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en-US" altLang="ja-JP" sz="8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2517712" y="6045170"/>
            <a:ext cx="4419731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□</a:t>
            </a:r>
            <a:r>
              <a:rPr lang="ja-JP" altLang="en-US" sz="12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ＨｂＡ１ｃが全国と比べて高く、高齢になると、その傾向</a:t>
            </a:r>
            <a:endParaRPr lang="en-US" altLang="ja-JP" sz="1200" b="1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が強くなる（特に</a:t>
            </a:r>
            <a:r>
              <a:rPr lang="en-US" altLang="ja-JP" sz="12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8.0</a:t>
            </a:r>
            <a:r>
              <a:rPr lang="ja-JP" altLang="en-US" sz="12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％以上の人が多い）。</a:t>
            </a:r>
            <a:endParaRPr kumimoji="1" lang="ja-JP" altLang="en-US" dirty="0"/>
          </a:p>
        </p:txBody>
      </p:sp>
      <p:sp>
        <p:nvSpPr>
          <p:cNvPr id="42" name="AutoShape 4"/>
          <p:cNvSpPr>
            <a:spLocks noChangeArrowheads="1"/>
          </p:cNvSpPr>
          <p:nvPr/>
        </p:nvSpPr>
        <p:spPr bwMode="auto">
          <a:xfrm>
            <a:off x="62286" y="96879"/>
            <a:ext cx="1588384" cy="63996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72000" bIns="72000" anchor="ctr"/>
          <a:lstStyle/>
          <a:p>
            <a:pPr>
              <a:spcBef>
                <a:spcPct val="50000"/>
              </a:spcBef>
              <a:defRPr/>
            </a:pPr>
            <a:endParaRPr lang="en-US" altLang="ja-JP" sz="1050" b="1" dirty="0">
              <a:solidFill>
                <a:srgbClr val="1F497D">
                  <a:lumMod val="75000"/>
                </a:srgb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3" name="AutoShape 3"/>
          <p:cNvSpPr>
            <a:spLocks noChangeArrowheads="1"/>
          </p:cNvSpPr>
          <p:nvPr/>
        </p:nvSpPr>
        <p:spPr bwMode="auto">
          <a:xfrm>
            <a:off x="436897" y="795759"/>
            <a:ext cx="2039362" cy="432470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vert="horz" wrap="square" lIns="74295" tIns="8890" rIns="74295" bIns="889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ja-JP" altLang="en-US" sz="1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大阪</a:t>
            </a:r>
            <a:r>
              <a:rPr lang="ja-JP" altLang="en-US" sz="14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の健康課題・要因</a:t>
            </a:r>
            <a:endParaRPr kumimoji="1" lang="ja-JP" sz="1400" b="1" i="0" u="none" strike="noStrike" cap="none" normalizeH="0" baseline="0" dirty="0" smtClean="0">
              <a:ln>
                <a:noFill/>
              </a:ln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7" name="AutoShape 4"/>
          <p:cNvSpPr>
            <a:spLocks noChangeArrowheads="1"/>
          </p:cNvSpPr>
          <p:nvPr/>
        </p:nvSpPr>
        <p:spPr bwMode="auto">
          <a:xfrm>
            <a:off x="7110469" y="1206843"/>
            <a:ext cx="2826974" cy="271716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72000" bIns="72000" anchor="ctr"/>
          <a:lstStyle/>
          <a:p>
            <a:pPr>
              <a:spcBef>
                <a:spcPct val="50000"/>
              </a:spcBef>
              <a:defRPr/>
            </a:pPr>
            <a:r>
              <a:rPr lang="ja-JP" altLang="en-US" sz="1050" b="1" dirty="0" smtClean="0">
                <a:solidFill>
                  <a:srgbClr val="1F497D">
                    <a:lumMod val="75000"/>
                  </a:srgb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         </a:t>
            </a:r>
            <a:endParaRPr lang="en-US" altLang="ja-JP" sz="1050" b="1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8" name="AutoShape 3"/>
          <p:cNvSpPr>
            <a:spLocks noChangeArrowheads="1"/>
          </p:cNvSpPr>
          <p:nvPr/>
        </p:nvSpPr>
        <p:spPr bwMode="auto">
          <a:xfrm>
            <a:off x="2517711" y="797620"/>
            <a:ext cx="4411803" cy="432470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vert="horz" wrap="square" lIns="74295" tIns="8890" rIns="74295" bIns="889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ja-JP" altLang="en-US" sz="1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課題</a:t>
            </a:r>
            <a:r>
              <a:rPr lang="ja-JP" altLang="en-US" sz="14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の根拠となるデータ・考え方</a:t>
            </a:r>
            <a:endParaRPr kumimoji="1" lang="ja-JP" sz="2000" b="1" i="0" u="none" strike="noStrike" cap="none" normalizeH="0" baseline="0" dirty="0" smtClean="0">
              <a:ln>
                <a:noFill/>
              </a:ln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7" name="AutoShape 3"/>
          <p:cNvSpPr>
            <a:spLocks noChangeArrowheads="1"/>
          </p:cNvSpPr>
          <p:nvPr/>
        </p:nvSpPr>
        <p:spPr bwMode="auto">
          <a:xfrm>
            <a:off x="6980715" y="799481"/>
            <a:ext cx="2826974" cy="432470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vert="horz" wrap="square" lIns="74295" tIns="8890" rIns="74295" bIns="889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ja-JP" altLang="en-US" sz="1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課題解決に向けた調査手法</a:t>
            </a:r>
            <a:endParaRPr kumimoji="1" lang="ja-JP" sz="1400" b="1" i="0" u="none" strike="noStrike" cap="none" normalizeH="0" baseline="0" dirty="0" smtClean="0">
              <a:ln>
                <a:noFill/>
              </a:ln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20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アース">
  <a:themeElements>
    <a:clrScheme name="アース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アース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アース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08F492603B92714F87F5C9CE5920A085" ma:contentTypeVersion="0" ma:contentTypeDescription="新しいドキュメントを作成します。" ma:contentTypeScope="" ma:versionID="434181a884945da64569af095483fa5d">
  <xsd:schema xmlns:xsd="http://www.w3.org/2001/XMLSchema" xmlns:p="http://schemas.microsoft.com/office/2006/metadata/properties" targetNamespace="http://schemas.microsoft.com/office/2006/metadata/properties" ma:root="true" ma:fieldsID="f4cff559f9a06213828a8956bc5bb22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BDBAC92A-ABED-4CD8-8575-E3AD013308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D798877E-A747-412F-A050-7B02889D546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68F6DF1-0FC6-424F-8E84-507E683D94A5}">
  <ds:schemaRefs>
    <ds:schemaRef ds:uri="http://purl.org/dc/dcmitype/"/>
    <ds:schemaRef ds:uri="http://schemas.openxmlformats.org/package/2006/metadata/core-properties"/>
    <ds:schemaRef ds:uri="http://www.w3.org/XML/1998/namespace"/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14724</TotalTime>
  <Words>297</Words>
  <Application>Microsoft Office PowerPoint</Application>
  <PresentationFormat>A4 210 x 297 mm</PresentationFormat>
  <Paragraphs>91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デザインの設定</vt:lpstr>
      <vt:lpstr>アース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大阪府職員端末機１７年度１２月調達</dc:creator>
  <cp:lastModifiedBy>HOSTNAME</cp:lastModifiedBy>
  <cp:revision>799</cp:revision>
  <cp:lastPrinted>2015-07-02T02:45:39Z</cp:lastPrinted>
  <dcterms:created xsi:type="dcterms:W3CDTF">2010-05-14T00:52:40Z</dcterms:created>
  <dcterms:modified xsi:type="dcterms:W3CDTF">2015-07-02T02:46:24Z</dcterms:modified>
</cp:coreProperties>
</file>