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3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4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5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6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7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8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9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0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1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2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3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4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84" r:id="rId3"/>
    <p:sldId id="293" r:id="rId4"/>
    <p:sldId id="285" r:id="rId5"/>
  </p:sldIdLst>
  <p:sldSz cx="15119350" cy="10691813"/>
  <p:notesSz cx="9939338" cy="14368463"/>
  <p:defaultTextStyle>
    <a:defPPr>
      <a:defRPr lang="ja-JP"/>
    </a:defPPr>
    <a:lvl1pPr marL="0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1pPr>
    <a:lvl2pPr marL="737096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2pPr>
    <a:lvl3pPr marL="1474190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3pPr>
    <a:lvl4pPr marL="2211287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4pPr>
    <a:lvl5pPr marL="2948383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5pPr>
    <a:lvl6pPr marL="3685477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6pPr>
    <a:lvl7pPr marL="4422574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7pPr>
    <a:lvl8pPr marL="5159668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8pPr>
    <a:lvl9pPr marL="5896765" algn="l" defTabSz="1474190" rtl="0" eaLnBrk="1" latinLnBrk="0" hangingPunct="1">
      <a:defRPr kumimoji="1" sz="28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TNA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5471" autoAdjust="0"/>
  </p:normalViewPr>
  <p:slideViewPr>
    <p:cSldViewPr>
      <p:cViewPr>
        <p:scale>
          <a:sx n="120" d="100"/>
          <a:sy n="120" d="100"/>
        </p:scale>
        <p:origin x="-1560" y="-279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ja-JP" sz="800" b="1" dirty="0" smtClean="0"/>
              <a:t>平均値</a:t>
            </a:r>
            <a:r>
              <a:rPr lang="ja-JP" altLang="en-US" sz="800" b="1" dirty="0" smtClean="0"/>
              <a:t>（男）</a:t>
            </a:r>
            <a:endParaRPr lang="ja-JP" sz="800" b="1" dirty="0"/>
          </a:p>
        </c:rich>
      </c:tx>
      <c:layout>
        <c:manualLayout>
          <c:xMode val="edge"/>
          <c:yMode val="edge"/>
          <c:x val="2.7468717592088196E-3"/>
          <c:y val="1.298389281643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24.02972621</c:v>
                </c:pt>
                <c:pt idx="1">
                  <c:v>24.123185838000001</c:v>
                </c:pt>
                <c:pt idx="2">
                  <c:v>24.021988524000001</c:v>
                </c:pt>
                <c:pt idx="3">
                  <c:v>23.829950507</c:v>
                </c:pt>
                <c:pt idx="4">
                  <c:v>23.648581131</c:v>
                </c:pt>
                <c:pt idx="5">
                  <c:v>23.408922625999999</c:v>
                </c:pt>
                <c:pt idx="6">
                  <c:v>23.323505643000001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24.198700921</c:v>
                </c:pt>
                <c:pt idx="1">
                  <c:v>24.285099878</c:v>
                </c:pt>
                <c:pt idx="2">
                  <c:v>24.158882345999999</c:v>
                </c:pt>
                <c:pt idx="3">
                  <c:v>23.989785221999998</c:v>
                </c:pt>
                <c:pt idx="4">
                  <c:v>23.708645221000001</c:v>
                </c:pt>
                <c:pt idx="5">
                  <c:v>23.415376888000001</c:v>
                </c:pt>
                <c:pt idx="6">
                  <c:v>23.314465744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24.001893843000001</c:v>
                </c:pt>
                <c:pt idx="1">
                  <c:v>24.089107445</c:v>
                </c:pt>
                <c:pt idx="2">
                  <c:v>23.989458260999999</c:v>
                </c:pt>
                <c:pt idx="3">
                  <c:v>23.78296529</c:v>
                </c:pt>
                <c:pt idx="4">
                  <c:v>23.601793222000001</c:v>
                </c:pt>
                <c:pt idx="5">
                  <c:v>23.385851443</c:v>
                </c:pt>
                <c:pt idx="6">
                  <c:v>23.441291504999999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437016"/>
        <c:axId val="68242643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24</c:v>
                </c:pt>
                <c:pt idx="2">
                  <c:v>23.9</c:v>
                </c:pt>
                <c:pt idx="3">
                  <c:v>23.8</c:v>
                </c:pt>
                <c:pt idx="4">
                  <c:v>23.6</c:v>
                </c:pt>
                <c:pt idx="5">
                  <c:v>23.4</c:v>
                </c:pt>
                <c:pt idx="6">
                  <c:v>23.4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37016"/>
        <c:axId val="682426432"/>
      </c:lineChart>
      <c:catAx>
        <c:axId val="68243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26432"/>
        <c:crosses val="autoZero"/>
        <c:auto val="1"/>
        <c:lblAlgn val="ctr"/>
        <c:lblOffset val="100"/>
        <c:noMultiLvlLbl val="0"/>
      </c:catAx>
      <c:valAx>
        <c:axId val="682426432"/>
        <c:scaling>
          <c:orientation val="minMax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535161379138659"/>
          <c:y val="1.1036308893966574E-2"/>
          <c:w val="0.69464838620861347"/>
          <c:h val="0.10633808216657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ﾒﾀﾎﾞﾘｯｸｼﾝﾄﾞﾛｰﾑ該当者（女）</a:t>
            </a:r>
            <a:endParaRPr lang="ja-JP" sz="800" b="1" dirty="0"/>
          </a:p>
        </c:rich>
      </c:tx>
      <c:layout>
        <c:manualLayout>
          <c:xMode val="edge"/>
          <c:yMode val="edge"/>
          <c:x val="1.0810247681851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3.5184619362117191E-2</c:v>
                </c:pt>
                <c:pt idx="1">
                  <c:v>4.1403414437424388E-2</c:v>
                </c:pt>
                <c:pt idx="2">
                  <c:v>4.8910185239291769E-2</c:v>
                </c:pt>
                <c:pt idx="3">
                  <c:v>5.4945369258051602E-2</c:v>
                </c:pt>
                <c:pt idx="4">
                  <c:v>6.0023640279149595E-2</c:v>
                </c:pt>
                <c:pt idx="5">
                  <c:v>6.0358652864849101E-2</c:v>
                </c:pt>
                <c:pt idx="6">
                  <c:v>6.8000177604120415E-2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3.5516301794606783E-2</c:v>
                </c:pt>
                <c:pt idx="1">
                  <c:v>4.2508577964163172E-2</c:v>
                </c:pt>
                <c:pt idx="2">
                  <c:v>4.7418141795836005E-2</c:v>
                </c:pt>
                <c:pt idx="3">
                  <c:v>5.3202971239921272E-2</c:v>
                </c:pt>
                <c:pt idx="4">
                  <c:v>5.802155279083894E-2</c:v>
                </c:pt>
                <c:pt idx="5">
                  <c:v>5.9340962706419718E-2</c:v>
                </c:pt>
                <c:pt idx="6">
                  <c:v>6.7046165974911309E-2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3.5073971915747244E-2</c:v>
                </c:pt>
                <c:pt idx="1">
                  <c:v>4.096917949294087E-2</c:v>
                </c:pt>
                <c:pt idx="2">
                  <c:v>4.9607683402649747E-2</c:v>
                </c:pt>
                <c:pt idx="3">
                  <c:v>5.6373952423090935E-2</c:v>
                </c:pt>
                <c:pt idx="4">
                  <c:v>6.5164644714038128E-2</c:v>
                </c:pt>
                <c:pt idx="5">
                  <c:v>6.8918205804749347E-2</c:v>
                </c:pt>
                <c:pt idx="6">
                  <c:v>8.9462702138758482E-2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2441720"/>
        <c:axId val="68243897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3.2970887407927044E-2</c:v>
                </c:pt>
                <c:pt idx="1">
                  <c:v>4.1039884903720111E-2</c:v>
                </c:pt>
                <c:pt idx="2">
                  <c:v>4.8002291907154535E-2</c:v>
                </c:pt>
                <c:pt idx="3">
                  <c:v>5.4370210108129952E-2</c:v>
                </c:pt>
                <c:pt idx="4">
                  <c:v>5.8550001748109128E-2</c:v>
                </c:pt>
                <c:pt idx="5">
                  <c:v>5.9871417090811681E-2</c:v>
                </c:pt>
                <c:pt idx="6">
                  <c:v>6.7539076699382042E-2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41720"/>
        <c:axId val="682438976"/>
      </c:lineChart>
      <c:catAx>
        <c:axId val="68244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8976"/>
        <c:crosses val="autoZero"/>
        <c:auto val="1"/>
        <c:lblAlgn val="ctr"/>
        <c:lblOffset val="100"/>
        <c:noMultiLvlLbl val="0"/>
      </c:catAx>
      <c:valAx>
        <c:axId val="6824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4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985672024661978"/>
          <c:y val="6.2971880159691657E-2"/>
          <c:w val="0.60014327975338022"/>
          <c:h val="0.10646792109473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度以上の高血圧（男）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8657774572798241"/>
          <c:w val="0.763924923374527"/>
          <c:h val="0.6861160527918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市町村国保＋協会けんぽ（人）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2228</c:v>
                </c:pt>
                <c:pt idx="1">
                  <c:v>2541</c:v>
                </c:pt>
                <c:pt idx="2">
                  <c:v>2595</c:v>
                </c:pt>
                <c:pt idx="3">
                  <c:v>2564</c:v>
                </c:pt>
                <c:pt idx="4">
                  <c:v>3565</c:v>
                </c:pt>
                <c:pt idx="5">
                  <c:v>4229</c:v>
                </c:pt>
                <c:pt idx="6">
                  <c:v>4132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75648"/>
        <c:axId val="7975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市町村国保＋協会けんぽ（％）</c:v>
                </c:pt>
              </c:strCache>
            </c:strRef>
          </c:tx>
          <c:spPr>
            <a:ln w="25400" cap="rnd">
              <a:solidFill>
                <a:srgbClr val="4F81B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3.0544816429491924E-2</c:v>
                </c:pt>
                <c:pt idx="1">
                  <c:v>4.5026845994364996E-2</c:v>
                </c:pt>
                <c:pt idx="2">
                  <c:v>5.5350553505535055E-2</c:v>
                </c:pt>
                <c:pt idx="3">
                  <c:v>5.9857593089763045E-2</c:v>
                </c:pt>
                <c:pt idx="4">
                  <c:v>6.4389697648376265E-2</c:v>
                </c:pt>
                <c:pt idx="5">
                  <c:v>6.2029716766651512E-2</c:v>
                </c:pt>
                <c:pt idx="6">
                  <c:v>5.8581676921768223E-2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7216"/>
        <c:axId val="7976432"/>
      </c:lineChart>
      <c:catAx>
        <c:axId val="79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975256"/>
        <c:crosses val="autoZero"/>
        <c:auto val="1"/>
        <c:lblAlgn val="ctr"/>
        <c:lblOffset val="100"/>
        <c:noMultiLvlLbl val="0"/>
      </c:catAx>
      <c:valAx>
        <c:axId val="7975256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975648"/>
        <c:crosses val="autoZero"/>
        <c:crossBetween val="between"/>
        <c:majorUnit val="2000"/>
      </c:valAx>
      <c:valAx>
        <c:axId val="7976432"/>
        <c:scaling>
          <c:orientation val="minMax"/>
          <c:max val="8.0000000000000016E-2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977216"/>
        <c:crosses val="max"/>
        <c:crossBetween val="between"/>
        <c:majorUnit val="2.0000000000000004E-2"/>
      </c:valAx>
      <c:catAx>
        <c:axId val="797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76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0"/>
          <c:w val="0.6542641095433841"/>
          <c:h val="0.1604049518814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度以上の高血圧における未治療者の割合（男）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0.87432675044883301</c:v>
                </c:pt>
                <c:pt idx="1">
                  <c:v>0.85202676111767017</c:v>
                </c:pt>
                <c:pt idx="2">
                  <c:v>0.77071290944123316</c:v>
                </c:pt>
                <c:pt idx="3">
                  <c:v>0.71450858034321374</c:v>
                </c:pt>
                <c:pt idx="4">
                  <c:v>0.66086956521739126</c:v>
                </c:pt>
                <c:pt idx="5">
                  <c:v>0.57933317569165288</c:v>
                </c:pt>
                <c:pt idx="6">
                  <c:v>0.52395934172313652</c:v>
                </c:pt>
                <c:pt idx="7">
                  <c:v>0.68252951404777162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4671896"/>
        <c:axId val="654673464"/>
      </c:barChart>
      <c:catAx>
        <c:axId val="65467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673464"/>
        <c:crosses val="autoZero"/>
        <c:auto val="1"/>
        <c:lblAlgn val="ctr"/>
        <c:lblOffset val="100"/>
        <c:noMultiLvlLbl val="0"/>
      </c:catAx>
      <c:valAx>
        <c:axId val="65467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671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216975891567599"/>
          <c:y val="0.15208291660184181"/>
          <c:w val="0.32367688312409731"/>
          <c:h val="7.0167497541517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度以上の高血圧（女）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8657774572798241"/>
          <c:w val="0.763924923374527"/>
          <c:h val="0.6861160527918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市町村国保＋協会けんぽ（人）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465</c:v>
                </c:pt>
                <c:pt idx="1">
                  <c:v>745</c:v>
                </c:pt>
                <c:pt idx="2">
                  <c:v>930</c:v>
                </c:pt>
                <c:pt idx="3">
                  <c:v>1123</c:v>
                </c:pt>
                <c:pt idx="4">
                  <c:v>2479</c:v>
                </c:pt>
                <c:pt idx="5">
                  <c:v>4008</c:v>
                </c:pt>
                <c:pt idx="6">
                  <c:v>4287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2867240"/>
        <c:axId val="4628664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市町村国保＋協会けんぽ（％）</c:v>
                </c:pt>
              </c:strCache>
            </c:strRef>
          </c:tx>
          <c:spPr>
            <a:ln w="25400" cap="rnd">
              <a:solidFill>
                <a:srgbClr val="C0504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9.8271270975104612E-3</c:v>
                </c:pt>
                <c:pt idx="1">
                  <c:v>1.8086914299587278E-2</c:v>
                </c:pt>
                <c:pt idx="2">
                  <c:v>2.4479481982574821E-2</c:v>
                </c:pt>
                <c:pt idx="3">
                  <c:v>2.9143850725352295E-2</c:v>
                </c:pt>
                <c:pt idx="4">
                  <c:v>3.8078122359952692E-2</c:v>
                </c:pt>
                <c:pt idx="5">
                  <c:v>4.4116675839295544E-2</c:v>
                </c:pt>
                <c:pt idx="6">
                  <c:v>4.6802331928644733E-2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866848"/>
        <c:axId val="462865280"/>
      </c:lineChart>
      <c:catAx>
        <c:axId val="46286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6456"/>
        <c:crosses val="autoZero"/>
        <c:auto val="1"/>
        <c:lblAlgn val="ctr"/>
        <c:lblOffset val="100"/>
        <c:noMultiLvlLbl val="0"/>
      </c:catAx>
      <c:valAx>
        <c:axId val="46286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7240"/>
        <c:crosses val="autoZero"/>
        <c:crossBetween val="between"/>
        <c:majorUnit val="1000"/>
      </c:valAx>
      <c:valAx>
        <c:axId val="46286528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6848"/>
        <c:crosses val="max"/>
        <c:crossBetween val="between"/>
        <c:majorUnit val="1.0000000000000002E-2"/>
      </c:valAx>
      <c:catAx>
        <c:axId val="46286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2865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0"/>
          <c:w val="0.6542641095433841"/>
          <c:h val="0.15099608087183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度以上の高血圧における未治療者の割合（女）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0.8666666666666667</c:v>
                </c:pt>
                <c:pt idx="1">
                  <c:v>0.84563758389261745</c:v>
                </c:pt>
                <c:pt idx="2">
                  <c:v>0.77311827956989243</c:v>
                </c:pt>
                <c:pt idx="3">
                  <c:v>0.74532502226179875</c:v>
                </c:pt>
                <c:pt idx="4">
                  <c:v>0.67083501411859625</c:v>
                </c:pt>
                <c:pt idx="5">
                  <c:v>0.57185628742514971</c:v>
                </c:pt>
                <c:pt idx="6">
                  <c:v>0.51271285281082346</c:v>
                </c:pt>
                <c:pt idx="7">
                  <c:v>0.62278264586450094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2864888"/>
        <c:axId val="462868024"/>
      </c:barChart>
      <c:catAx>
        <c:axId val="46286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8024"/>
        <c:crosses val="autoZero"/>
        <c:auto val="1"/>
        <c:lblAlgn val="ctr"/>
        <c:lblOffset val="100"/>
        <c:noMultiLvlLbl val="0"/>
      </c:catAx>
      <c:valAx>
        <c:axId val="46286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4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657899122319731"/>
          <c:y val="0.15208291660184181"/>
          <c:w val="0.32342100877680252"/>
          <c:h val="7.0167497541517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</a:t>
            </a:r>
            <a:r>
              <a:rPr lang="en-US" altLang="ja-JP" sz="700" b="1" baseline="0" dirty="0" smtClean="0"/>
              <a:t> 6.5%</a:t>
            </a:r>
            <a:r>
              <a:rPr lang="ja-JP" altLang="en-US" sz="700" b="1" baseline="0" dirty="0" smtClean="0"/>
              <a:t>以上</a:t>
            </a:r>
            <a:r>
              <a:rPr lang="ja-JP" altLang="en-US" sz="700" b="1" dirty="0" smtClean="0"/>
              <a:t>（男）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8657774572798241"/>
          <c:w val="0.763924923374527"/>
          <c:h val="0.6861160527918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市町村国保＋協会けんぽ（人）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923</c:v>
                </c:pt>
                <c:pt idx="1">
                  <c:v>1298</c:v>
                </c:pt>
                <c:pt idx="2">
                  <c:v>1547</c:v>
                </c:pt>
                <c:pt idx="3">
                  <c:v>2034</c:v>
                </c:pt>
                <c:pt idx="4">
                  <c:v>4379</c:v>
                </c:pt>
                <c:pt idx="5">
                  <c:v>7740</c:v>
                </c:pt>
                <c:pt idx="6">
                  <c:v>8555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2868416"/>
        <c:axId val="4628656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市町村国保＋協会けんぽ（％）</c:v>
                </c:pt>
              </c:strCache>
            </c:strRef>
          </c:tx>
          <c:spPr>
            <a:ln w="25400" cap="rnd">
              <a:solidFill>
                <a:srgbClr val="4F81B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1.2653889391571386E-2</c:v>
                </c:pt>
                <c:pt idx="1">
                  <c:v>2.3000726525260043E-2</c:v>
                </c:pt>
                <c:pt idx="2">
                  <c:v>3.2997035172663863E-2</c:v>
                </c:pt>
                <c:pt idx="3">
                  <c:v>4.7484533675732458E-2</c:v>
                </c:pt>
                <c:pt idx="4">
                  <c:v>7.9091861431203267E-2</c:v>
                </c:pt>
                <c:pt idx="5">
                  <c:v>0.11352802264693372</c:v>
                </c:pt>
                <c:pt idx="6">
                  <c:v>0.12128902373323504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67392"/>
        <c:axId val="648066608"/>
      </c:lineChart>
      <c:catAx>
        <c:axId val="4628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5672"/>
        <c:crosses val="autoZero"/>
        <c:auto val="1"/>
        <c:lblAlgn val="ctr"/>
        <c:lblOffset val="100"/>
        <c:noMultiLvlLbl val="0"/>
      </c:catAx>
      <c:valAx>
        <c:axId val="462865672"/>
        <c:scaling>
          <c:orientation val="minMax"/>
          <c:max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62868416"/>
        <c:crosses val="autoZero"/>
        <c:crossBetween val="between"/>
        <c:majorUnit val="2000"/>
      </c:valAx>
      <c:valAx>
        <c:axId val="648066608"/>
        <c:scaling>
          <c:orientation val="minMax"/>
          <c:max val="0.1400000000000000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48067392"/>
        <c:crosses val="max"/>
        <c:crossBetween val="between"/>
        <c:majorUnit val="2.0000000000000004E-2"/>
      </c:valAx>
      <c:catAx>
        <c:axId val="64806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8066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0"/>
          <c:w val="0.6542641095433841"/>
          <c:h val="0.15099608087183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 6.5%</a:t>
            </a:r>
            <a:r>
              <a:rPr lang="ja-JP" altLang="en-US" sz="700" b="1" dirty="0" smtClean="0"/>
              <a:t>以上における糖尿病未治療者の割合（男）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0.66522210184182018</c:v>
                </c:pt>
                <c:pt idx="1">
                  <c:v>0.58089368258859786</c:v>
                </c:pt>
                <c:pt idx="2">
                  <c:v>0.53846153846153844</c:v>
                </c:pt>
                <c:pt idx="3">
                  <c:v>0.49557522123893805</c:v>
                </c:pt>
                <c:pt idx="4">
                  <c:v>0.46494633477963004</c:v>
                </c:pt>
                <c:pt idx="5">
                  <c:v>0.4409560723514212</c:v>
                </c:pt>
                <c:pt idx="6">
                  <c:v>0.43915838690824077</c:v>
                </c:pt>
                <c:pt idx="7">
                  <c:v>0.46891524399456114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8067000"/>
        <c:axId val="648068960"/>
      </c:barChart>
      <c:catAx>
        <c:axId val="64806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48068960"/>
        <c:crosses val="autoZero"/>
        <c:auto val="1"/>
        <c:lblAlgn val="ctr"/>
        <c:lblOffset val="100"/>
        <c:noMultiLvlLbl val="0"/>
      </c:catAx>
      <c:valAx>
        <c:axId val="648068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48067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216975891567599"/>
          <c:y val="0.15208291660184181"/>
          <c:w val="0.32367688312409731"/>
          <c:h val="6.3597749318065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 6.5%</a:t>
            </a:r>
            <a:r>
              <a:rPr lang="ja-JP" altLang="en-US" sz="700" b="1" dirty="0" smtClean="0"/>
              <a:t>以上（女）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8657774572798241"/>
          <c:w val="0.763924923374527"/>
          <c:h val="0.6861160527918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市町村国保＋協会けんぽ（人）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234</c:v>
                </c:pt>
                <c:pt idx="1">
                  <c:v>369</c:v>
                </c:pt>
                <c:pt idx="2">
                  <c:v>544</c:v>
                </c:pt>
                <c:pt idx="3">
                  <c:v>975</c:v>
                </c:pt>
                <c:pt idx="4">
                  <c:v>3214</c:v>
                </c:pt>
                <c:pt idx="5">
                  <c:v>6277</c:v>
                </c:pt>
                <c:pt idx="6">
                  <c:v>6742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8065432"/>
        <c:axId val="6480681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市町村国保＋協会けんぽ（％）</c:v>
                </c:pt>
              </c:strCache>
            </c:strRef>
          </c:tx>
          <c:spPr>
            <a:ln w="25400" cap="rnd">
              <a:solidFill>
                <a:srgbClr val="C0504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4.9452639587471998E-3</c:v>
                </c:pt>
                <c:pt idx="1">
                  <c:v>8.9584850691915522E-3</c:v>
                </c:pt>
                <c:pt idx="2">
                  <c:v>1.431918085862441E-2</c:v>
                </c:pt>
                <c:pt idx="3">
                  <c:v>2.5302987050060986E-2</c:v>
                </c:pt>
                <c:pt idx="4">
                  <c:v>4.9367924673210141E-2</c:v>
                </c:pt>
                <c:pt idx="5">
                  <c:v>6.9091909741331864E-2</c:v>
                </c:pt>
                <c:pt idx="6">
                  <c:v>7.3604227166532019E-2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68568"/>
        <c:axId val="648065824"/>
      </c:lineChart>
      <c:catAx>
        <c:axId val="64806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48068176"/>
        <c:crosses val="autoZero"/>
        <c:auto val="1"/>
        <c:lblAlgn val="ctr"/>
        <c:lblOffset val="100"/>
        <c:noMultiLvlLbl val="0"/>
      </c:catAx>
      <c:valAx>
        <c:axId val="64806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48065432"/>
        <c:crosses val="autoZero"/>
        <c:crossBetween val="between"/>
        <c:majorUnit val="2000"/>
      </c:valAx>
      <c:valAx>
        <c:axId val="64806582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48068568"/>
        <c:crosses val="max"/>
        <c:crossBetween val="between"/>
        <c:majorUnit val="2.0000000000000004E-2"/>
      </c:valAx>
      <c:catAx>
        <c:axId val="648068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806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0"/>
          <c:w val="0.6542641095433841"/>
          <c:h val="0.15099608087183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</a:t>
            </a:r>
            <a:r>
              <a:rPr lang="en-US" altLang="ja-JP" sz="700" b="1" baseline="0" dirty="0" smtClean="0"/>
              <a:t> 6.5%</a:t>
            </a:r>
            <a:r>
              <a:rPr lang="ja-JP" altLang="en-US" sz="700" b="1" baseline="0" dirty="0" smtClean="0"/>
              <a:t>以上における糖尿病</a:t>
            </a:r>
            <a:r>
              <a:rPr lang="ja-JP" altLang="en-US" sz="700" b="1" dirty="0" smtClean="0"/>
              <a:t>未治療者の割合（女）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0.61538461538461542</c:v>
                </c:pt>
                <c:pt idx="1">
                  <c:v>0.59078590785907859</c:v>
                </c:pt>
                <c:pt idx="2">
                  <c:v>0.54779411764705888</c:v>
                </c:pt>
                <c:pt idx="3">
                  <c:v>0.54461538461538461</c:v>
                </c:pt>
                <c:pt idx="4">
                  <c:v>0.50186683260734288</c:v>
                </c:pt>
                <c:pt idx="5">
                  <c:v>0.48669746694280708</c:v>
                </c:pt>
                <c:pt idx="6">
                  <c:v>0.46558884603975081</c:v>
                </c:pt>
                <c:pt idx="7">
                  <c:v>0.49022064832470719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181480"/>
        <c:axId val="512182264"/>
      </c:barChart>
      <c:catAx>
        <c:axId val="51218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2182264"/>
        <c:crosses val="autoZero"/>
        <c:auto val="1"/>
        <c:lblAlgn val="ctr"/>
        <c:lblOffset val="100"/>
        <c:noMultiLvlLbl val="0"/>
      </c:catAx>
      <c:valAx>
        <c:axId val="512182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2181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216975891567599"/>
          <c:y val="0.15208291660184181"/>
          <c:w val="0.32367688312409731"/>
          <c:h val="6.3597749318065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0450953574481"/>
          <c:y val="6.3088690415170554E-2"/>
          <c:w val="0.78016044527254547"/>
          <c:h val="0.74915539281854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160以上/100以上
（未治療）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5737</c:v>
                </c:pt>
                <c:pt idx="1">
                  <c:v>3004</c:v>
                </c:pt>
                <c:pt idx="2">
                  <c:v>5873</c:v>
                </c:pt>
                <c:pt idx="3">
                  <c:v>9042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160以上/100以上
（治療中）</c:v>
                </c:pt>
              </c:strCache>
            </c:strRef>
          </c:tx>
          <c:spPr>
            <a:pattFill prst="smCheck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2885</c:v>
                </c:pt>
                <c:pt idx="1">
                  <c:v>2410</c:v>
                </c:pt>
                <c:pt idx="2">
                  <c:v>2193</c:v>
                </c:pt>
                <c:pt idx="3">
                  <c:v>4745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140-159/90-99
（未治療）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24226</c:v>
                </c:pt>
                <c:pt idx="1">
                  <c:v>9314</c:v>
                </c:pt>
                <c:pt idx="2">
                  <c:v>19393</c:v>
                </c:pt>
                <c:pt idx="3">
                  <c:v>25408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140-159/90-99
（治療中）</c:v>
                </c:pt>
              </c:strCache>
            </c:strRef>
          </c:tx>
          <c:spPr>
            <a:pattFill prst="sm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175"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13694</c:v>
                </c:pt>
                <c:pt idx="1">
                  <c:v>9918</c:v>
                </c:pt>
                <c:pt idx="2">
                  <c:v>8930</c:v>
                </c:pt>
                <c:pt idx="3">
                  <c:v>18797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2181872"/>
        <c:axId val="512180696"/>
      </c:barChart>
      <c:catAx>
        <c:axId val="51218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2180696"/>
        <c:crosses val="autoZero"/>
        <c:auto val="1"/>
        <c:lblAlgn val="ctr"/>
        <c:lblOffset val="100"/>
        <c:noMultiLvlLbl val="0"/>
      </c:catAx>
      <c:valAx>
        <c:axId val="512180696"/>
        <c:scaling>
          <c:orientation val="minMax"/>
          <c:max val="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218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91933182889914"/>
          <c:w val="1"/>
          <c:h val="0.11080668171100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ja-JP" sz="800" b="1" dirty="0" smtClean="0"/>
              <a:t>平均値</a:t>
            </a:r>
            <a:r>
              <a:rPr lang="ja-JP" altLang="en-US" sz="800" b="1" dirty="0" smtClean="0"/>
              <a:t>（女）</a:t>
            </a:r>
            <a:endParaRPr lang="ja-JP" sz="800" b="1" dirty="0"/>
          </a:p>
        </c:rich>
      </c:tx>
      <c:layout>
        <c:manualLayout>
          <c:xMode val="edge"/>
          <c:yMode val="edge"/>
          <c:x val="2.7468717592088196E-3"/>
          <c:y val="1.298389281643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市町村国保＋協会けんぽ2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21.678553010000002</c:v>
                </c:pt>
                <c:pt idx="1">
                  <c:v>21.89790473</c:v>
                </c:pt>
                <c:pt idx="2">
                  <c:v>21.910276117999999</c:v>
                </c:pt>
                <c:pt idx="3">
                  <c:v>22.052959953999999</c:v>
                </c:pt>
                <c:pt idx="4">
                  <c:v>22.24342176</c:v>
                </c:pt>
                <c:pt idx="5">
                  <c:v>22.431319346999999</c:v>
                </c:pt>
                <c:pt idx="6">
                  <c:v>22.555760685999999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21.682215825</c:v>
                </c:pt>
                <c:pt idx="1">
                  <c:v>21.839221782999999</c:v>
                </c:pt>
                <c:pt idx="2">
                  <c:v>21.898548753</c:v>
                </c:pt>
                <c:pt idx="3">
                  <c:v>21.995364613</c:v>
                </c:pt>
                <c:pt idx="4">
                  <c:v>22.252998169000001</c:v>
                </c:pt>
                <c:pt idx="5">
                  <c:v>22.429940464000001</c:v>
                </c:pt>
                <c:pt idx="6">
                  <c:v>22.549674581000001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21.677473729999999</c:v>
                </c:pt>
                <c:pt idx="1">
                  <c:v>21.918276970000001</c:v>
                </c:pt>
                <c:pt idx="2">
                  <c:v>21.915070830000001</c:v>
                </c:pt>
                <c:pt idx="3">
                  <c:v>22.093516139999998</c:v>
                </c:pt>
                <c:pt idx="4">
                  <c:v>22.222297730000001</c:v>
                </c:pt>
                <c:pt idx="5">
                  <c:v>22.44161618</c:v>
                </c:pt>
                <c:pt idx="6">
                  <c:v>22.672485550000001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429960"/>
        <c:axId val="6824311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21.6</c:v>
                </c:pt>
                <c:pt idx="1">
                  <c:v>21.9</c:v>
                </c:pt>
                <c:pt idx="2">
                  <c:v>22.1</c:v>
                </c:pt>
                <c:pt idx="3">
                  <c:v>22.3</c:v>
                </c:pt>
                <c:pt idx="4">
                  <c:v>22.4</c:v>
                </c:pt>
                <c:pt idx="5">
                  <c:v>22.6</c:v>
                </c:pt>
                <c:pt idx="6">
                  <c:v>22.8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29960"/>
        <c:axId val="682431136"/>
      </c:lineChart>
      <c:catAx>
        <c:axId val="68242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1136"/>
        <c:crosses val="autoZero"/>
        <c:auto val="1"/>
        <c:lblAlgn val="ctr"/>
        <c:lblOffset val="100"/>
        <c:noMultiLvlLbl val="0"/>
      </c:catAx>
      <c:valAx>
        <c:axId val="682431136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2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66904338778821"/>
          <c:y val="1.1036308893966574E-2"/>
          <c:w val="0.73026673169952927"/>
          <c:h val="0.11932197498300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0450953574481"/>
          <c:y val="6.3088690415170554E-2"/>
          <c:w val="0.78016044527254547"/>
          <c:h val="0.74915539281854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HbA1c7.0%以上
（未治療）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1997</c:v>
                </c:pt>
                <c:pt idx="1">
                  <c:v>2231</c:v>
                </c:pt>
                <c:pt idx="2">
                  <c:v>2196</c:v>
                </c:pt>
                <c:pt idx="3">
                  <c:v>5051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HbA1c7.0%以上
（治療中）</c:v>
                </c:pt>
              </c:strCache>
            </c:strRef>
          </c:tx>
          <c:spPr>
            <a:pattFill prst="smCheck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2874</c:v>
                </c:pt>
                <c:pt idx="1">
                  <c:v>3207</c:v>
                </c:pt>
                <c:pt idx="2">
                  <c:v>3168</c:v>
                </c:pt>
                <c:pt idx="3">
                  <c:v>6727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HbA1c6.5-6.9%
（未治療）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5386</c:v>
                </c:pt>
                <c:pt idx="1">
                  <c:v>3886</c:v>
                </c:pt>
                <c:pt idx="2">
                  <c:v>3054</c:v>
                </c:pt>
                <c:pt idx="3">
                  <c:v>6434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HbA1c6.5-6.9%
（治療中）</c:v>
                </c:pt>
              </c:strCache>
            </c:strRef>
          </c:tx>
          <c:spPr>
            <a:pattFill prst="sm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175"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1962</c:v>
                </c:pt>
                <c:pt idx="1">
                  <c:v>1540</c:v>
                </c:pt>
                <c:pt idx="2">
                  <c:v>1823</c:v>
                </c:pt>
                <c:pt idx="3">
                  <c:v>2986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2183048"/>
        <c:axId val="512183832"/>
      </c:barChart>
      <c:catAx>
        <c:axId val="512183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2183832"/>
        <c:crosses val="autoZero"/>
        <c:auto val="1"/>
        <c:lblAlgn val="ctr"/>
        <c:lblOffset val="100"/>
        <c:noMultiLvlLbl val="0"/>
      </c:catAx>
      <c:valAx>
        <c:axId val="51218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51218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91933182889914"/>
          <c:w val="1"/>
          <c:h val="0.11080668171100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LDL</a:t>
            </a:r>
            <a:r>
              <a:rPr lang="ja-JP" altLang="en-US" sz="700" b="1" dirty="0" smtClean="0"/>
              <a:t>ｺﾚｽﾃﾛｰﾙ</a:t>
            </a:r>
            <a:r>
              <a:rPr lang="en-US" altLang="ja-JP" sz="700" b="1" baseline="0" dirty="0" smtClean="0"/>
              <a:t> 180mg/</a:t>
            </a:r>
            <a:r>
              <a:rPr lang="en-US" altLang="ja-JP" sz="700" b="1" baseline="0" dirty="0" err="1" smtClean="0"/>
              <a:t>dL</a:t>
            </a:r>
            <a:r>
              <a:rPr lang="ja-JP" altLang="en-US" sz="700" b="1" baseline="0" dirty="0" smtClean="0"/>
              <a:t>以上</a:t>
            </a:r>
            <a:r>
              <a:rPr lang="ja-JP" altLang="en-US" sz="700" b="1" dirty="0" smtClean="0"/>
              <a:t>（男）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8657774572798241"/>
          <c:w val="0.763924923374527"/>
          <c:h val="0.6861160527918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市町村国保＋協会けんぽ（人）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4457</c:v>
                </c:pt>
                <c:pt idx="1">
                  <c:v>3638</c:v>
                </c:pt>
                <c:pt idx="2">
                  <c:v>2847</c:v>
                </c:pt>
                <c:pt idx="3">
                  <c:v>2180</c:v>
                </c:pt>
                <c:pt idx="4">
                  <c:v>2419</c:v>
                </c:pt>
                <c:pt idx="5">
                  <c:v>2444</c:v>
                </c:pt>
                <c:pt idx="6">
                  <c:v>1833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5749080"/>
        <c:axId val="685746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市町村国保＋協会けんぽ（％）</c:v>
                </c:pt>
              </c:strCache>
            </c:strRef>
          </c:tx>
          <c:spPr>
            <a:ln w="25400" cap="rnd">
              <a:solidFill>
                <a:srgbClr val="4F81B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6.1106693356000989E-2</c:v>
                </c:pt>
                <c:pt idx="1">
                  <c:v>6.4469253942938148E-2</c:v>
                </c:pt>
                <c:pt idx="2">
                  <c:v>6.072952218430034E-2</c:v>
                </c:pt>
                <c:pt idx="3">
                  <c:v>5.0897714272372815E-2</c:v>
                </c:pt>
                <c:pt idx="4">
                  <c:v>4.3694230699757954E-2</c:v>
                </c:pt>
                <c:pt idx="5">
                  <c:v>3.5849969929444211E-2</c:v>
                </c:pt>
                <c:pt idx="6">
                  <c:v>2.5991520496859179E-2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747512"/>
        <c:axId val="685747120"/>
      </c:lineChart>
      <c:catAx>
        <c:axId val="68574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6728"/>
        <c:crosses val="autoZero"/>
        <c:auto val="1"/>
        <c:lblAlgn val="ctr"/>
        <c:lblOffset val="100"/>
        <c:noMultiLvlLbl val="0"/>
      </c:catAx>
      <c:valAx>
        <c:axId val="68574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9080"/>
        <c:crosses val="autoZero"/>
        <c:crossBetween val="between"/>
        <c:majorUnit val="1000"/>
      </c:valAx>
      <c:valAx>
        <c:axId val="685747120"/>
        <c:scaling>
          <c:orientation val="minMax"/>
          <c:max val="0.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7512"/>
        <c:crosses val="max"/>
        <c:crossBetween val="between"/>
        <c:majorUnit val="2.0000000000000004E-2"/>
      </c:valAx>
      <c:catAx>
        <c:axId val="685747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5747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4.3799405833500008E-3"/>
          <c:w val="0.6542641095433841"/>
          <c:h val="0.1604049518814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LDL</a:t>
            </a:r>
            <a:r>
              <a:rPr lang="ja-JP" altLang="en-US" sz="700" b="1" dirty="0" smtClean="0"/>
              <a:t>ｺﾚｽﾃﾛｰﾙ</a:t>
            </a:r>
            <a:r>
              <a:rPr lang="en-US" altLang="ja-JP" sz="700" b="1" dirty="0" smtClean="0"/>
              <a:t> 180mg/</a:t>
            </a:r>
            <a:r>
              <a:rPr lang="en-US" altLang="ja-JP" sz="700" b="1" dirty="0" err="1" smtClean="0"/>
              <a:t>dL</a:t>
            </a:r>
            <a:r>
              <a:rPr lang="ja-JP" altLang="en-US" sz="700" b="1" dirty="0" smtClean="0"/>
              <a:t>以上で未治療者の割合（男）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0.97509535562037242</c:v>
                </c:pt>
                <c:pt idx="1">
                  <c:v>0.96673996701484333</c:v>
                </c:pt>
                <c:pt idx="2">
                  <c:v>0.95363540569020022</c:v>
                </c:pt>
                <c:pt idx="3">
                  <c:v>0.9224770642201835</c:v>
                </c:pt>
                <c:pt idx="4">
                  <c:v>0.9288962381149235</c:v>
                </c:pt>
                <c:pt idx="5">
                  <c:v>0.90834697217675942</c:v>
                </c:pt>
                <c:pt idx="6">
                  <c:v>0.90452809601745776</c:v>
                </c:pt>
                <c:pt idx="7">
                  <c:v>0.94429306690887072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5749864"/>
        <c:axId val="685747904"/>
      </c:barChart>
      <c:catAx>
        <c:axId val="6857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7904"/>
        <c:crosses val="autoZero"/>
        <c:auto val="1"/>
        <c:lblAlgn val="ctr"/>
        <c:lblOffset val="100"/>
        <c:noMultiLvlLbl val="0"/>
      </c:catAx>
      <c:valAx>
        <c:axId val="6857479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9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216975891567599"/>
          <c:y val="1.0949851458374998E-2"/>
          <c:w val="0.32367688312409731"/>
          <c:h val="6.3597749318065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baseline="0" dirty="0" smtClean="0"/>
              <a:t>LDL</a:t>
            </a:r>
            <a:r>
              <a:rPr lang="ja-JP" altLang="en-US" sz="700" b="1" baseline="0" dirty="0" smtClean="0"/>
              <a:t>ｺﾚｽﾃﾛｰﾙ</a:t>
            </a:r>
            <a:r>
              <a:rPr lang="en-US" altLang="ja-JP" sz="700" b="1" baseline="0" dirty="0" smtClean="0"/>
              <a:t> 180mg/</a:t>
            </a:r>
            <a:r>
              <a:rPr lang="en-US" altLang="ja-JP" sz="700" b="1" baseline="0" dirty="0" err="1" smtClean="0"/>
              <a:t>dL</a:t>
            </a:r>
            <a:r>
              <a:rPr lang="ja-JP" altLang="en-US" sz="700" b="1" baseline="0" dirty="0" smtClean="0"/>
              <a:t>以上で</a:t>
            </a:r>
            <a:r>
              <a:rPr lang="ja-JP" altLang="en-US" sz="700" b="1" dirty="0" smtClean="0"/>
              <a:t>治療者の割合（女）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0.97389330306469923</c:v>
                </c:pt>
                <c:pt idx="1">
                  <c:v>0.96409872849663425</c:v>
                </c:pt>
                <c:pt idx="2">
                  <c:v>0.95490605427974951</c:v>
                </c:pt>
                <c:pt idx="3">
                  <c:v>0.94827067669172938</c:v>
                </c:pt>
                <c:pt idx="4">
                  <c:v>0.9227854952191954</c:v>
                </c:pt>
                <c:pt idx="5">
                  <c:v>0.90199664685261394</c:v>
                </c:pt>
                <c:pt idx="6">
                  <c:v>0.86878481534970087</c:v>
                </c:pt>
                <c:pt idx="7">
                  <c:v>0.91731286913897703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5748296"/>
        <c:axId val="685748688"/>
      </c:barChart>
      <c:catAx>
        <c:axId val="68574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8688"/>
        <c:crosses val="autoZero"/>
        <c:auto val="1"/>
        <c:lblAlgn val="ctr"/>
        <c:lblOffset val="100"/>
        <c:noMultiLvlLbl val="0"/>
      </c:catAx>
      <c:valAx>
        <c:axId val="6857486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5748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216975891567599"/>
          <c:y val="2.0358722467939447E-2"/>
          <c:w val="0.32367688312409731"/>
          <c:h val="6.3597749318065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LDL</a:t>
            </a:r>
            <a:r>
              <a:rPr lang="ja-JP" altLang="en-US" sz="700" b="1" dirty="0" smtClean="0"/>
              <a:t>ｺﾚｽﾃﾛｰﾙ</a:t>
            </a:r>
            <a:r>
              <a:rPr lang="en-US" altLang="ja-JP" sz="700" b="1" dirty="0" smtClean="0"/>
              <a:t> 180mg/</a:t>
            </a:r>
            <a:r>
              <a:rPr lang="en-US" altLang="ja-JP" sz="700" b="1" dirty="0" err="1" smtClean="0"/>
              <a:t>dL</a:t>
            </a:r>
            <a:r>
              <a:rPr lang="ja-JP" altLang="en-US" sz="700" b="1" dirty="0" smtClean="0"/>
              <a:t>以上（女）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8657774572798241"/>
          <c:w val="0.763924923374527"/>
          <c:h val="0.68611605279180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市町村国保＋協会けんぽ（人）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881</c:v>
                </c:pt>
                <c:pt idx="1">
                  <c:v>1337</c:v>
                </c:pt>
                <c:pt idx="2">
                  <c:v>2395</c:v>
                </c:pt>
                <c:pt idx="3">
                  <c:v>3325</c:v>
                </c:pt>
                <c:pt idx="4">
                  <c:v>5543</c:v>
                </c:pt>
                <c:pt idx="5">
                  <c:v>6561</c:v>
                </c:pt>
                <c:pt idx="6">
                  <c:v>4847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9726624"/>
        <c:axId val="4997258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市町村国保＋協会けんぽ（％）</c:v>
                </c:pt>
              </c:strCache>
            </c:strRef>
          </c:tx>
          <c:spPr>
            <a:ln w="25400" cap="rnd">
              <a:solidFill>
                <a:srgbClr val="C0504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1.8622249466274915E-2</c:v>
                </c:pt>
                <c:pt idx="1">
                  <c:v>3.2465640328298774E-2</c:v>
                </c:pt>
                <c:pt idx="2">
                  <c:v>6.3056184508451366E-2</c:v>
                </c:pt>
                <c:pt idx="3">
                  <c:v>8.6298632199122732E-2</c:v>
                </c:pt>
                <c:pt idx="4">
                  <c:v>8.5149853295850814E-2</c:v>
                </c:pt>
                <c:pt idx="5">
                  <c:v>7.2228277023679774E-2</c:v>
                </c:pt>
                <c:pt idx="6">
                  <c:v>5.2922357976568725E-2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723880"/>
        <c:axId val="499725448"/>
      </c:lineChart>
      <c:catAx>
        <c:axId val="4997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725840"/>
        <c:crosses val="autoZero"/>
        <c:auto val="1"/>
        <c:lblAlgn val="ctr"/>
        <c:lblOffset val="100"/>
        <c:noMultiLvlLbl val="0"/>
      </c:catAx>
      <c:valAx>
        <c:axId val="49972584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726624"/>
        <c:crosses val="autoZero"/>
        <c:crossBetween val="between"/>
        <c:majorUnit val="2000"/>
      </c:valAx>
      <c:valAx>
        <c:axId val="4997254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723880"/>
        <c:crosses val="max"/>
        <c:crossBetween val="between"/>
        <c:majorUnit val="2.0000000000000004E-2"/>
      </c:valAx>
      <c:catAx>
        <c:axId val="49972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725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4.3799405833500008E-3"/>
          <c:w val="0.6542641095433841"/>
          <c:h val="0.1604049518814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度以上の高血圧（男）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4715925638726959"/>
          <c:w val="0.763924923374527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市町村国保（人）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322</c:v>
                </c:pt>
                <c:pt idx="1">
                  <c:v>457</c:v>
                </c:pt>
                <c:pt idx="2">
                  <c:v>491</c:v>
                </c:pt>
                <c:pt idx="3">
                  <c:v>582</c:v>
                </c:pt>
                <c:pt idx="4">
                  <c:v>1544</c:v>
                </c:pt>
                <c:pt idx="5">
                  <c:v>3308</c:v>
                </c:pt>
                <c:pt idx="6">
                  <c:v>3840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協会けんぽ（人）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 w="3175">
              <a:solidFill>
                <a:srgbClr val="4F81B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1906</c:v>
                </c:pt>
                <c:pt idx="1">
                  <c:v>2084</c:v>
                </c:pt>
                <c:pt idx="2">
                  <c:v>2104</c:v>
                </c:pt>
                <c:pt idx="3">
                  <c:v>1982</c:v>
                </c:pt>
                <c:pt idx="4">
                  <c:v>2021</c:v>
                </c:pt>
                <c:pt idx="5">
                  <c:v>921</c:v>
                </c:pt>
                <c:pt idx="6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9723096"/>
        <c:axId val="4997242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市町村国保（％）</c:v>
                </c:pt>
              </c:strCache>
            </c:strRef>
          </c:tx>
          <c:spPr>
            <a:ln w="25400" cap="rnd">
              <a:solidFill>
                <a:srgbClr val="5B9BD5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4F81BD"/>
              </a:solidFill>
              <a:ln w="31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3.1213648701046915E-2</c:v>
                </c:pt>
                <c:pt idx="1">
                  <c:v>4.6575621687729309E-2</c:v>
                </c:pt>
                <c:pt idx="2">
                  <c:v>5.4543434792268392E-2</c:v>
                </c:pt>
                <c:pt idx="3">
                  <c:v>5.9802712700369909E-2</c:v>
                </c:pt>
                <c:pt idx="4">
                  <c:v>6.4416538028286535E-2</c:v>
                </c:pt>
                <c:pt idx="5">
                  <c:v>6.2696637731700852E-2</c:v>
                </c:pt>
                <c:pt idx="6">
                  <c:v>5.8514285714285713E-2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協会けんぽ（％）</c:v>
                </c:pt>
              </c:strCache>
            </c:strRef>
          </c:tx>
          <c:spPr>
            <a:ln w="25400" cap="rnd">
              <a:solidFill>
                <a:srgbClr val="4F81B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>
                  <a:lumMod val="20000"/>
                  <a:lumOff val="80000"/>
                </a:srgbClr>
              </a:solidFill>
              <a:ln w="31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3.0436000000000001E-2</c:v>
                </c:pt>
                <c:pt idx="1">
                  <c:v>4.4703E-2</c:v>
                </c:pt>
                <c:pt idx="2">
                  <c:v>5.5546999999999999E-2</c:v>
                </c:pt>
                <c:pt idx="3">
                  <c:v>5.9879000000000002E-2</c:v>
                </c:pt>
                <c:pt idx="4">
                  <c:v>6.4373E-2</c:v>
                </c:pt>
                <c:pt idx="5">
                  <c:v>5.9747000000000001E-2</c:v>
                </c:pt>
                <c:pt idx="6">
                  <c:v>5.9494999999999999E-2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723488"/>
        <c:axId val="499724664"/>
      </c:lineChart>
      <c:catAx>
        <c:axId val="49972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724272"/>
        <c:crosses val="autoZero"/>
        <c:auto val="1"/>
        <c:lblAlgn val="ctr"/>
        <c:lblOffset val="100"/>
        <c:noMultiLvlLbl val="0"/>
      </c:catAx>
      <c:valAx>
        <c:axId val="499724272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723096"/>
        <c:crosses val="autoZero"/>
        <c:crossBetween val="between"/>
        <c:majorUnit val="1000"/>
      </c:valAx>
      <c:valAx>
        <c:axId val="49972466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723488"/>
        <c:crosses val="max"/>
        <c:crossBetween val="between"/>
        <c:majorUnit val="1.0000000000000002E-2"/>
      </c:valAx>
      <c:catAx>
        <c:axId val="49972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724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4.54450694039583E-3"/>
          <c:w val="0.64907718586823682"/>
          <c:h val="0.10364614445887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度以上の高血圧における未治療者の割合（男）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0.87577639751552794</c:v>
                </c:pt>
                <c:pt idx="1">
                  <c:v>0.85995623632385121</c:v>
                </c:pt>
                <c:pt idx="2">
                  <c:v>0.74541751527494904</c:v>
                </c:pt>
                <c:pt idx="3">
                  <c:v>0.70274914089347074</c:v>
                </c:pt>
                <c:pt idx="4">
                  <c:v>0.65220207253886009</c:v>
                </c:pt>
                <c:pt idx="5">
                  <c:v>0.57255139056831927</c:v>
                </c:pt>
                <c:pt idx="6">
                  <c:v>0.52109375000000002</c:v>
                </c:pt>
                <c:pt idx="7">
                  <c:v>0.60242792109256449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 w="3175">
              <a:solidFill>
                <a:srgbClr val="4F81B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0.87408184679958023</c:v>
                </c:pt>
                <c:pt idx="1">
                  <c:v>0.85028790786948172</c:v>
                </c:pt>
                <c:pt idx="2">
                  <c:v>0.77661596958174905</c:v>
                </c:pt>
                <c:pt idx="3">
                  <c:v>0.7179616548940464</c:v>
                </c:pt>
                <c:pt idx="4">
                  <c:v>0.66749134092033646</c:v>
                </c:pt>
                <c:pt idx="5">
                  <c:v>0.60369163952225846</c:v>
                </c:pt>
                <c:pt idx="6">
                  <c:v>0.56164383561643838</c:v>
                </c:pt>
                <c:pt idx="7">
                  <c:v>0.75720600000000005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9663704"/>
        <c:axId val="499664880"/>
      </c:barChart>
      <c:catAx>
        <c:axId val="499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664880"/>
        <c:crosses val="autoZero"/>
        <c:auto val="1"/>
        <c:lblAlgn val="ctr"/>
        <c:lblOffset val="100"/>
        <c:noMultiLvlLbl val="0"/>
      </c:catAx>
      <c:valAx>
        <c:axId val="49966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6637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392767947128873"/>
          <c:y val="4.54450694039583E-3"/>
          <c:w val="0.32607232052871127"/>
          <c:h val="0.1095859868822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度以上の高血圧（女）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4715925638726959"/>
          <c:w val="0.763924923374527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市町村国保（人）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106</c:v>
                </c:pt>
                <c:pt idx="1">
                  <c:v>169</c:v>
                </c:pt>
                <c:pt idx="2">
                  <c:v>289</c:v>
                </c:pt>
                <c:pt idx="3">
                  <c:v>442</c:v>
                </c:pt>
                <c:pt idx="4">
                  <c:v>1664</c:v>
                </c:pt>
                <c:pt idx="5">
                  <c:v>3472</c:v>
                </c:pt>
                <c:pt idx="6">
                  <c:v>4054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協会けんぽ（人）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359</c:v>
                </c:pt>
                <c:pt idx="1">
                  <c:v>576</c:v>
                </c:pt>
                <c:pt idx="2">
                  <c:v>641</c:v>
                </c:pt>
                <c:pt idx="3">
                  <c:v>681</c:v>
                </c:pt>
                <c:pt idx="4">
                  <c:v>815</c:v>
                </c:pt>
                <c:pt idx="5">
                  <c:v>536</c:v>
                </c:pt>
                <c:pt idx="6">
                  <c:v>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9664488"/>
        <c:axId val="4996652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市町村国保（％）</c:v>
                </c:pt>
              </c:strCache>
            </c:strRef>
          </c:tx>
          <c:spPr>
            <a:ln w="25400" cap="rnd">
              <a:solidFill>
                <a:srgbClr val="C0504D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C0504D"/>
              </a:solidFill>
              <a:ln w="317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9.8430680657442659E-3</c:v>
                </c:pt>
                <c:pt idx="1">
                  <c:v>1.5922366685509705E-2</c:v>
                </c:pt>
                <c:pt idx="2">
                  <c:v>2.6213151927437645E-2</c:v>
                </c:pt>
                <c:pt idx="3">
                  <c:v>2.7760331616631075E-2</c:v>
                </c:pt>
                <c:pt idx="4">
                  <c:v>3.7147832298968612E-2</c:v>
                </c:pt>
                <c:pt idx="5">
                  <c:v>4.333499750374438E-2</c:v>
                </c:pt>
                <c:pt idx="6">
                  <c:v>4.6451938171026552E-2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協会けんぽ（％）</c:v>
                </c:pt>
              </c:strCache>
            </c:strRef>
          </c:tx>
          <c:spPr>
            <a:ln w="25400" cap="rnd">
              <a:solidFill>
                <a:srgbClr val="C0504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9.8239999999999994E-3</c:v>
                </c:pt>
                <c:pt idx="1">
                  <c:v>1.8841E-2</c:v>
                </c:pt>
                <c:pt idx="2">
                  <c:v>2.3777E-2</c:v>
                </c:pt>
                <c:pt idx="3">
                  <c:v>3.0119E-2</c:v>
                </c:pt>
                <c:pt idx="4">
                  <c:v>4.0134000000000003E-2</c:v>
                </c:pt>
                <c:pt idx="5">
                  <c:v>4.9963E-2</c:v>
                </c:pt>
                <c:pt idx="6">
                  <c:v>5.3872999999999997E-2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62920"/>
        <c:axId val="499664096"/>
      </c:lineChart>
      <c:catAx>
        <c:axId val="49966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665272"/>
        <c:crosses val="autoZero"/>
        <c:auto val="1"/>
        <c:lblAlgn val="ctr"/>
        <c:lblOffset val="100"/>
        <c:noMultiLvlLbl val="0"/>
      </c:catAx>
      <c:valAx>
        <c:axId val="499665272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664488"/>
        <c:crosses val="autoZero"/>
        <c:crossBetween val="between"/>
        <c:majorUnit val="1000"/>
      </c:valAx>
      <c:valAx>
        <c:axId val="4996640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662920"/>
        <c:crosses val="max"/>
        <c:crossBetween val="between"/>
        <c:majorUnit val="1.0000000000000002E-2"/>
      </c:valAx>
      <c:catAx>
        <c:axId val="499662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664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4.54450694039583E-3"/>
          <c:w val="0.64907718586823682"/>
          <c:h val="0.113815695701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II</a:t>
            </a:r>
            <a:r>
              <a:rPr lang="ja-JP" altLang="en-US" sz="700" b="1" dirty="0" smtClean="0"/>
              <a:t>度以上の高血圧における未治療者の割合（女）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0.85849056603773588</c:v>
                </c:pt>
                <c:pt idx="1">
                  <c:v>0.84615384615384615</c:v>
                </c:pt>
                <c:pt idx="2">
                  <c:v>0.75778546712802763</c:v>
                </c:pt>
                <c:pt idx="3">
                  <c:v>0.72850678733031671</c:v>
                </c:pt>
                <c:pt idx="4">
                  <c:v>0.65985576923076927</c:v>
                </c:pt>
                <c:pt idx="5">
                  <c:v>0.55760368663594473</c:v>
                </c:pt>
                <c:pt idx="6">
                  <c:v>0.50986679822397629</c:v>
                </c:pt>
                <c:pt idx="7">
                  <c:v>0.57630443311102397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0.86908099999999999</c:v>
                </c:pt>
                <c:pt idx="1">
                  <c:v>0.84548599999999996</c:v>
                </c:pt>
                <c:pt idx="2">
                  <c:v>0.78003100000000003</c:v>
                </c:pt>
                <c:pt idx="3">
                  <c:v>0.75624100000000005</c:v>
                </c:pt>
                <c:pt idx="4">
                  <c:v>0.69325199999999998</c:v>
                </c:pt>
                <c:pt idx="5">
                  <c:v>0.66417899999999996</c:v>
                </c:pt>
                <c:pt idx="6">
                  <c:v>0.56223199999999995</c:v>
                </c:pt>
                <c:pt idx="7">
                  <c:v>0.74615985420463427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9665664"/>
        <c:axId val="722688456"/>
      </c:barChart>
      <c:catAx>
        <c:axId val="4996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8456"/>
        <c:crosses val="autoZero"/>
        <c:auto val="1"/>
        <c:lblAlgn val="ctr"/>
        <c:lblOffset val="100"/>
        <c:noMultiLvlLbl val="0"/>
      </c:catAx>
      <c:valAx>
        <c:axId val="72268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4996656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595532783785116"/>
          <c:y val="4.54450694039583E-3"/>
          <c:w val="0.33404467216214884"/>
          <c:h val="0.1095859868822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</a:t>
            </a:r>
            <a:r>
              <a:rPr lang="en-US" altLang="ja-JP" sz="700" b="1" baseline="0" dirty="0" smtClean="0"/>
              <a:t> 6.5%</a:t>
            </a:r>
            <a:r>
              <a:rPr lang="ja-JP" altLang="en-US" sz="700" b="1" baseline="0" dirty="0" smtClean="0"/>
              <a:t>以上</a:t>
            </a:r>
            <a:r>
              <a:rPr lang="ja-JP" altLang="en-US" sz="700" b="1" dirty="0" smtClean="0"/>
              <a:t>（男）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4715925638726959"/>
          <c:w val="0.763924923374527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市町村国保（人）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367</c:v>
                </c:pt>
                <c:pt idx="1">
                  <c:v>547</c:v>
                </c:pt>
                <c:pt idx="2">
                  <c:v>708</c:v>
                </c:pt>
                <c:pt idx="3">
                  <c:v>1027</c:v>
                </c:pt>
                <c:pt idx="4">
                  <c:v>2906</c:v>
                </c:pt>
                <c:pt idx="5">
                  <c:v>7024</c:v>
                </c:pt>
                <c:pt idx="6">
                  <c:v>8336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協会けんぽ（人）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 w="3175">
              <a:solidFill>
                <a:srgbClr val="4F81B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556</c:v>
                </c:pt>
                <c:pt idx="1">
                  <c:v>751</c:v>
                </c:pt>
                <c:pt idx="2">
                  <c:v>839</c:v>
                </c:pt>
                <c:pt idx="3">
                  <c:v>1007</c:v>
                </c:pt>
                <c:pt idx="4">
                  <c:v>1473</c:v>
                </c:pt>
                <c:pt idx="5">
                  <c:v>716</c:v>
                </c:pt>
                <c:pt idx="6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2689240"/>
        <c:axId val="7226880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市町村国保（％）</c:v>
                </c:pt>
              </c:strCache>
            </c:strRef>
          </c:tx>
          <c:spPr>
            <a:ln w="25400" cap="rnd">
              <a:solidFill>
                <a:srgbClr val="5B9BD5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4F81BD"/>
              </a:solidFill>
              <a:ln w="31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3.5704E-2</c:v>
                </c:pt>
                <c:pt idx="1">
                  <c:v>5.5930000000000001E-2</c:v>
                </c:pt>
                <c:pt idx="2">
                  <c:v>7.8851000000000004E-2</c:v>
                </c:pt>
                <c:pt idx="3">
                  <c:v>0.105865</c:v>
                </c:pt>
                <c:pt idx="4">
                  <c:v>0.121809</c:v>
                </c:pt>
                <c:pt idx="5">
                  <c:v>0.133913</c:v>
                </c:pt>
                <c:pt idx="6">
                  <c:v>0.127808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協会けんぽ（％）</c:v>
                </c:pt>
              </c:strCache>
            </c:strRef>
          </c:tx>
          <c:spPr>
            <a:ln w="25400" cap="rnd">
              <a:solidFill>
                <a:srgbClr val="4F81B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>
                  <a:lumMod val="20000"/>
                  <a:lumOff val="80000"/>
                </a:srgbClr>
              </a:solidFill>
              <a:ln w="31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3.5048000000000003E-2</c:v>
                </c:pt>
                <c:pt idx="1">
                  <c:v>6.3963999999999993E-2</c:v>
                </c:pt>
                <c:pt idx="2">
                  <c:v>8.3241999999999997E-2</c:v>
                </c:pt>
                <c:pt idx="3">
                  <c:v>0.10854800000000001</c:v>
                </c:pt>
                <c:pt idx="4">
                  <c:v>0.14265</c:v>
                </c:pt>
                <c:pt idx="5">
                  <c:v>0.15964300000000001</c:v>
                </c:pt>
                <c:pt idx="6">
                  <c:v>0.172849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687280"/>
        <c:axId val="722688848"/>
      </c:lineChart>
      <c:catAx>
        <c:axId val="72268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8064"/>
        <c:crosses val="autoZero"/>
        <c:auto val="1"/>
        <c:lblAlgn val="ctr"/>
        <c:lblOffset val="100"/>
        <c:noMultiLvlLbl val="0"/>
      </c:catAx>
      <c:valAx>
        <c:axId val="722688064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9240"/>
        <c:crosses val="autoZero"/>
        <c:crossBetween val="between"/>
        <c:majorUnit val="2000"/>
      </c:valAx>
      <c:valAx>
        <c:axId val="722688848"/>
        <c:scaling>
          <c:orientation val="minMax"/>
          <c:max val="0.1800000000000000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7280"/>
        <c:crosses val="max"/>
        <c:crossBetween val="between"/>
        <c:majorUnit val="3.0000000000000006E-2"/>
      </c:valAx>
      <c:catAx>
        <c:axId val="72268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2688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4.54450694039583E-3"/>
          <c:w val="0.64907718586823682"/>
          <c:h val="0.113815695701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腹囲平均値（男）</a:t>
            </a:r>
            <a:endParaRPr lang="ja-JP" sz="800" b="1" dirty="0"/>
          </a:p>
        </c:rich>
      </c:tx>
      <c:layout>
        <c:manualLayout>
          <c:xMode val="edge"/>
          <c:yMode val="edge"/>
          <c:x val="2.746871759208836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84.271277659999996</c:v>
                </c:pt>
                <c:pt idx="1">
                  <c:v>85.199761647000003</c:v>
                </c:pt>
                <c:pt idx="2">
                  <c:v>85.431050666999994</c:v>
                </c:pt>
                <c:pt idx="3">
                  <c:v>85.437852856999996</c:v>
                </c:pt>
                <c:pt idx="4">
                  <c:v>85.464698975999994</c:v>
                </c:pt>
                <c:pt idx="5">
                  <c:v>85.094760891999996</c:v>
                </c:pt>
                <c:pt idx="6">
                  <c:v>84.740819626000004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84.828489724999997</c:v>
                </c:pt>
                <c:pt idx="1">
                  <c:v>85.781410518000001</c:v>
                </c:pt>
                <c:pt idx="2">
                  <c:v>85.942400000000006</c:v>
                </c:pt>
                <c:pt idx="3">
                  <c:v>85.894049331999994</c:v>
                </c:pt>
                <c:pt idx="4">
                  <c:v>85.683189385000006</c:v>
                </c:pt>
                <c:pt idx="5">
                  <c:v>85.120736585000003</c:v>
                </c:pt>
                <c:pt idx="6">
                  <c:v>84.717209217000004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84.179485643999996</c:v>
                </c:pt>
                <c:pt idx="1">
                  <c:v>85.077335520999995</c:v>
                </c:pt>
                <c:pt idx="2">
                  <c:v>85.309541913999993</c:v>
                </c:pt>
                <c:pt idx="3">
                  <c:v>85.301486405000006</c:v>
                </c:pt>
                <c:pt idx="4">
                  <c:v>85.292075675999996</c:v>
                </c:pt>
                <c:pt idx="5">
                  <c:v>85.002358246</c:v>
                </c:pt>
                <c:pt idx="6">
                  <c:v>84.993480032999997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437408"/>
        <c:axId val="682438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84</c:v>
                </c:pt>
                <c:pt idx="1">
                  <c:v>84.7</c:v>
                </c:pt>
                <c:pt idx="2">
                  <c:v>84.9</c:v>
                </c:pt>
                <c:pt idx="3">
                  <c:v>85</c:v>
                </c:pt>
                <c:pt idx="4">
                  <c:v>84.8</c:v>
                </c:pt>
                <c:pt idx="5">
                  <c:v>84.4</c:v>
                </c:pt>
                <c:pt idx="6">
                  <c:v>84.7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37408"/>
        <c:axId val="682438584"/>
      </c:lineChart>
      <c:catAx>
        <c:axId val="6824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8584"/>
        <c:crosses val="autoZero"/>
        <c:auto val="1"/>
        <c:lblAlgn val="ctr"/>
        <c:lblOffset val="100"/>
        <c:noMultiLvlLbl val="0"/>
      </c:catAx>
      <c:valAx>
        <c:axId val="68243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05592713433049"/>
          <c:y val="4.5443624857509444E-3"/>
          <c:w val="0.69590123844308083"/>
          <c:h val="0.10633808216657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 6.5%</a:t>
            </a:r>
            <a:r>
              <a:rPr lang="ja-JP" altLang="en-US" sz="700" b="1" dirty="0" smtClean="0"/>
              <a:t>以上における糖尿病未治療者の割合（男）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0.68937329700272476</c:v>
                </c:pt>
                <c:pt idx="1">
                  <c:v>0.6453382084095064</c:v>
                </c:pt>
                <c:pt idx="2">
                  <c:v>0.53954802259887003</c:v>
                </c:pt>
                <c:pt idx="3">
                  <c:v>0.51898734177215189</c:v>
                </c:pt>
                <c:pt idx="4">
                  <c:v>0.47453544390915348</c:v>
                </c:pt>
                <c:pt idx="5">
                  <c:v>0.44063211845102507</c:v>
                </c:pt>
                <c:pt idx="6">
                  <c:v>0.43965930902111322</c:v>
                </c:pt>
                <c:pt idx="7">
                  <c:v>0.46186899999999997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 w="3175">
              <a:solidFill>
                <a:srgbClr val="4F81B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0.649281</c:v>
                </c:pt>
                <c:pt idx="1">
                  <c:v>0.53395499999999996</c:v>
                </c:pt>
                <c:pt idx="2">
                  <c:v>0.53754500000000005</c:v>
                </c:pt>
                <c:pt idx="3">
                  <c:v>0.47169800000000001</c:v>
                </c:pt>
                <c:pt idx="4">
                  <c:v>0.44602900000000001</c:v>
                </c:pt>
                <c:pt idx="5">
                  <c:v>0.44413399999999997</c:v>
                </c:pt>
                <c:pt idx="6">
                  <c:v>0.42009099999999999</c:v>
                </c:pt>
                <c:pt idx="7">
                  <c:v>0.49541400000000002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2689632"/>
        <c:axId val="722682184"/>
      </c:barChart>
      <c:catAx>
        <c:axId val="7226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2184"/>
        <c:crosses val="autoZero"/>
        <c:auto val="1"/>
        <c:lblAlgn val="ctr"/>
        <c:lblOffset val="100"/>
        <c:noMultiLvlLbl val="0"/>
      </c:catAx>
      <c:valAx>
        <c:axId val="722682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96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392767947128873"/>
          <c:y val="4.54450694039583E-3"/>
          <c:w val="0.32378984253350029"/>
          <c:h val="0.1095859868822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 6.5%</a:t>
            </a:r>
            <a:r>
              <a:rPr lang="ja-JP" altLang="en-US" sz="700" b="1" dirty="0" smtClean="0"/>
              <a:t>以上（女）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4715925638726959"/>
          <c:w val="0.763924923374527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市町村国保（人）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98</c:v>
                </c:pt>
                <c:pt idx="1">
                  <c:v>169</c:v>
                </c:pt>
                <c:pt idx="2">
                  <c:v>283</c:v>
                </c:pt>
                <c:pt idx="3">
                  <c:v>578</c:v>
                </c:pt>
                <c:pt idx="4">
                  <c:v>2558</c:v>
                </c:pt>
                <c:pt idx="5">
                  <c:v>5821</c:v>
                </c:pt>
                <c:pt idx="6">
                  <c:v>6518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協会けんぽ（人）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136</c:v>
                </c:pt>
                <c:pt idx="1">
                  <c:v>200</c:v>
                </c:pt>
                <c:pt idx="2">
                  <c:v>261</c:v>
                </c:pt>
                <c:pt idx="3">
                  <c:v>397</c:v>
                </c:pt>
                <c:pt idx="4">
                  <c:v>656</c:v>
                </c:pt>
                <c:pt idx="5">
                  <c:v>456</c:v>
                </c:pt>
                <c:pt idx="6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2687672"/>
        <c:axId val="7226868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市町村国保（％）</c:v>
                </c:pt>
              </c:strCache>
            </c:strRef>
          </c:tx>
          <c:spPr>
            <a:ln w="25400" cap="rnd">
              <a:solidFill>
                <a:srgbClr val="C0504D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C0504D"/>
              </a:solidFill>
              <a:ln w="317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9.1249999999999994E-3</c:v>
                </c:pt>
                <c:pt idx="1">
                  <c:v>1.5980000000000001E-2</c:v>
                </c:pt>
                <c:pt idx="2">
                  <c:v>2.5776E-2</c:v>
                </c:pt>
                <c:pt idx="3">
                  <c:v>3.6426E-2</c:v>
                </c:pt>
                <c:pt idx="4">
                  <c:v>5.7349999999999998E-2</c:v>
                </c:pt>
                <c:pt idx="5">
                  <c:v>7.2998999999999994E-2</c:v>
                </c:pt>
                <c:pt idx="6">
                  <c:v>7.4963000000000002E-2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協会けんぽ（％）</c:v>
                </c:pt>
              </c:strCache>
            </c:strRef>
          </c:tx>
          <c:spPr>
            <a:ln w="25400" cap="rnd">
              <a:solidFill>
                <a:srgbClr val="C0504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8.1799999999999998E-3</c:v>
                </c:pt>
                <c:pt idx="1">
                  <c:v>1.5348000000000001E-2</c:v>
                </c:pt>
                <c:pt idx="2">
                  <c:v>2.1982999999999999E-2</c:v>
                </c:pt>
                <c:pt idx="3">
                  <c:v>3.6941000000000002E-2</c:v>
                </c:pt>
                <c:pt idx="4">
                  <c:v>5.9887000000000003E-2</c:v>
                </c:pt>
                <c:pt idx="5">
                  <c:v>7.2995000000000004E-2</c:v>
                </c:pt>
                <c:pt idx="6">
                  <c:v>7.9320000000000002E-2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682968"/>
        <c:axId val="722682576"/>
      </c:lineChart>
      <c:catAx>
        <c:axId val="72268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6888"/>
        <c:crosses val="autoZero"/>
        <c:auto val="1"/>
        <c:lblAlgn val="ctr"/>
        <c:lblOffset val="100"/>
        <c:noMultiLvlLbl val="0"/>
      </c:catAx>
      <c:valAx>
        <c:axId val="72268688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7672"/>
        <c:crosses val="autoZero"/>
        <c:crossBetween val="between"/>
        <c:majorUnit val="1000"/>
      </c:valAx>
      <c:valAx>
        <c:axId val="7226825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2968"/>
        <c:crosses val="max"/>
        <c:crossBetween val="between"/>
        <c:majorUnit val="1.0000000000000002E-2"/>
      </c:valAx>
      <c:catAx>
        <c:axId val="722682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2682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3589045661596"/>
          <c:y val="4.54450694039583E-3"/>
          <c:w val="0.64907718586823682"/>
          <c:h val="0.113815695701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HbA1c</a:t>
            </a:r>
            <a:r>
              <a:rPr lang="en-US" altLang="ja-JP" sz="700" b="1" baseline="0" dirty="0" smtClean="0"/>
              <a:t> 6.5%</a:t>
            </a:r>
            <a:r>
              <a:rPr lang="ja-JP" altLang="en-US" sz="700" b="1" baseline="0" dirty="0" smtClean="0"/>
              <a:t>以上における糖尿病</a:t>
            </a:r>
            <a:r>
              <a:rPr lang="ja-JP" altLang="en-US" sz="700" b="1" dirty="0" smtClean="0"/>
              <a:t>未治療者の割合（女）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0.61224500000000004</c:v>
                </c:pt>
                <c:pt idx="1">
                  <c:v>0.55029600000000001</c:v>
                </c:pt>
                <c:pt idx="2">
                  <c:v>0.51943499999999998</c:v>
                </c:pt>
                <c:pt idx="3">
                  <c:v>0.52595199999999998</c:v>
                </c:pt>
                <c:pt idx="4">
                  <c:v>0.49687300000000001</c:v>
                </c:pt>
                <c:pt idx="5">
                  <c:v>0.48221999999999998</c:v>
                </c:pt>
                <c:pt idx="6">
                  <c:v>0.46440599999999999</c:v>
                </c:pt>
                <c:pt idx="7">
                  <c:v>0.48106100000000002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0.61764699999999995</c:v>
                </c:pt>
                <c:pt idx="1">
                  <c:v>0.625</c:v>
                </c:pt>
                <c:pt idx="2">
                  <c:v>0.57854399999999995</c:v>
                </c:pt>
                <c:pt idx="3">
                  <c:v>0.57178799999999996</c:v>
                </c:pt>
                <c:pt idx="4">
                  <c:v>0.52134100000000005</c:v>
                </c:pt>
                <c:pt idx="5">
                  <c:v>0.54386000000000001</c:v>
                </c:pt>
                <c:pt idx="6">
                  <c:v>0.5</c:v>
                </c:pt>
                <c:pt idx="7">
                  <c:v>0.55321900000000002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2684928"/>
        <c:axId val="722686496"/>
      </c:barChart>
      <c:catAx>
        <c:axId val="7226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6496"/>
        <c:crosses val="autoZero"/>
        <c:auto val="1"/>
        <c:lblAlgn val="ctr"/>
        <c:lblOffset val="100"/>
        <c:noMultiLvlLbl val="0"/>
      </c:catAx>
      <c:valAx>
        <c:axId val="722686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4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595532783785116"/>
          <c:y val="4.54450694039583E-3"/>
          <c:w val="0.33176219416693792"/>
          <c:h val="0.1095859868822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0450953574481"/>
          <c:y val="6.3088690415170554E-2"/>
          <c:w val="0.78016044527254547"/>
          <c:h val="0.64771048023423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160以上/100以上
（未治療）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4063</c:v>
                </c:pt>
                <c:pt idx="1">
                  <c:v>1812</c:v>
                </c:pt>
                <c:pt idx="2">
                  <c:v>2762</c:v>
                </c:pt>
                <c:pt idx="3">
                  <c:v>3589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160以上/100以上
（治療中）</c:v>
                </c:pt>
              </c:strCache>
            </c:strRef>
          </c:tx>
          <c:spPr>
            <a:pattFill prst="smCheck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2394</c:v>
                </c:pt>
                <c:pt idx="1">
                  <c:v>1926</c:v>
                </c:pt>
                <c:pt idx="2">
                  <c:v>1418</c:v>
                </c:pt>
                <c:pt idx="3">
                  <c:v>2774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140-159/90-99
（未治療）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17637</c:v>
                </c:pt>
                <c:pt idx="1">
                  <c:v>6087</c:v>
                </c:pt>
                <c:pt idx="2">
                  <c:v>9448</c:v>
                </c:pt>
                <c:pt idx="3">
                  <c:v>10571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140-159/90-99
（治療中）</c:v>
                </c:pt>
              </c:strCache>
            </c:strRef>
          </c:tx>
          <c:spPr>
            <a:pattFill prst="sm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175"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11731</c:v>
                </c:pt>
                <c:pt idx="1">
                  <c:v>8255</c:v>
                </c:pt>
                <c:pt idx="2">
                  <c:v>6102</c:v>
                </c:pt>
                <c:pt idx="3">
                  <c:v>11855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22683752"/>
        <c:axId val="722684144"/>
      </c:barChart>
      <c:catAx>
        <c:axId val="722683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4144"/>
        <c:crosses val="autoZero"/>
        <c:auto val="1"/>
        <c:lblAlgn val="ctr"/>
        <c:lblOffset val="100"/>
        <c:noMultiLvlLbl val="0"/>
      </c:catAx>
      <c:valAx>
        <c:axId val="72268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268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156363465312177"/>
          <c:w val="1"/>
          <c:h val="0.17843636534687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0450953574481"/>
          <c:y val="6.3088690415170554E-2"/>
          <c:w val="0.78016044527254547"/>
          <c:h val="0.64771048023423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HbA1c7.0%以上
（未治療）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1447</c:v>
                </c:pt>
                <c:pt idx="1">
                  <c:v>1492</c:v>
                </c:pt>
                <c:pt idx="2">
                  <c:v>1463</c:v>
                </c:pt>
                <c:pt idx="3">
                  <c:v>3029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HbA1c7.0%以上
（治療中）</c:v>
                </c:pt>
              </c:strCache>
            </c:strRef>
          </c:tx>
          <c:spPr>
            <a:pattFill prst="smCheck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2423</c:v>
                </c:pt>
                <c:pt idx="1">
                  <c:v>2617</c:v>
                </c:pt>
                <c:pt idx="2">
                  <c:v>2367</c:v>
                </c:pt>
                <c:pt idx="3">
                  <c:v>4722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HbA1c6.5-6.9%
（未治療）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2585</c:v>
                </c:pt>
                <c:pt idx="1">
                  <c:v>2185</c:v>
                </c:pt>
                <c:pt idx="2">
                  <c:v>1751</c:v>
                </c:pt>
                <c:pt idx="3">
                  <c:v>3417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HbA1c6.5-6.9%
（治療中）</c:v>
                </c:pt>
              </c:strCache>
            </c:strRef>
          </c:tx>
          <c:spPr>
            <a:pattFill prst="sm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175"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1840</c:v>
                </c:pt>
                <c:pt idx="1">
                  <c:v>1436</c:v>
                </c:pt>
                <c:pt idx="2">
                  <c:v>1615</c:v>
                </c:pt>
                <c:pt idx="3">
                  <c:v>2550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4815856"/>
        <c:axId val="654812328"/>
      </c:barChart>
      <c:catAx>
        <c:axId val="65481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2328"/>
        <c:crosses val="autoZero"/>
        <c:auto val="1"/>
        <c:lblAlgn val="ctr"/>
        <c:lblOffset val="100"/>
        <c:noMultiLvlLbl val="0"/>
      </c:catAx>
      <c:valAx>
        <c:axId val="654812328"/>
        <c:scaling>
          <c:orientation val="minMax"/>
          <c:max val="1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283528042878407"/>
          <c:w val="1"/>
          <c:h val="0.16716471957121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0450953574481"/>
          <c:y val="6.3088690415170554E-2"/>
          <c:w val="0.78016044527254547"/>
          <c:h val="0.64771048023423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160以上/100以上
（未治療）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1674</c:v>
                </c:pt>
                <c:pt idx="1">
                  <c:v>1192</c:v>
                </c:pt>
                <c:pt idx="2">
                  <c:v>3111</c:v>
                </c:pt>
                <c:pt idx="3">
                  <c:v>5453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160以上/100以上
（治療中）</c:v>
                </c:pt>
              </c:strCache>
            </c:strRef>
          </c:tx>
          <c:spPr>
            <a:pattFill prst="smCheck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491</c:v>
                </c:pt>
                <c:pt idx="1">
                  <c:v>484</c:v>
                </c:pt>
                <c:pt idx="2">
                  <c:v>775</c:v>
                </c:pt>
                <c:pt idx="3">
                  <c:v>1971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140-159/90-99
（未治療）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6589</c:v>
                </c:pt>
                <c:pt idx="1">
                  <c:v>3227</c:v>
                </c:pt>
                <c:pt idx="2">
                  <c:v>9945</c:v>
                </c:pt>
                <c:pt idx="3">
                  <c:v>14837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140-159/90-99
（治療中）</c:v>
                </c:pt>
              </c:strCache>
            </c:strRef>
          </c:tx>
          <c:spPr>
            <a:pattFill prst="sm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175"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1963</c:v>
                </c:pt>
                <c:pt idx="1">
                  <c:v>1663</c:v>
                </c:pt>
                <c:pt idx="2">
                  <c:v>2828</c:v>
                </c:pt>
                <c:pt idx="3">
                  <c:v>6942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4816640"/>
        <c:axId val="654815464"/>
      </c:barChart>
      <c:catAx>
        <c:axId val="65481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5464"/>
        <c:crosses val="autoZero"/>
        <c:auto val="1"/>
        <c:lblAlgn val="ctr"/>
        <c:lblOffset val="100"/>
        <c:noMultiLvlLbl val="0"/>
      </c:catAx>
      <c:valAx>
        <c:axId val="65481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410692620444649"/>
          <c:w val="1"/>
          <c:h val="0.15589307379555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0450953574481"/>
          <c:y val="6.3088690415170554E-2"/>
          <c:w val="0.78016044527254547"/>
          <c:h val="0.64771048023423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HbA1c7.0%以上
（未治療）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550</c:v>
                </c:pt>
                <c:pt idx="1">
                  <c:v>739</c:v>
                </c:pt>
                <c:pt idx="2">
                  <c:v>733</c:v>
                </c:pt>
                <c:pt idx="3">
                  <c:v>2022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HbA1c7.0%以上
（治療中）</c:v>
                </c:pt>
              </c:strCache>
            </c:strRef>
          </c:tx>
          <c:spPr>
            <a:pattFill prst="smCheck">
              <a:fgClr>
                <a:schemeClr val="accent2"/>
              </a:fgClr>
              <a:bgClr>
                <a:schemeClr val="bg1"/>
              </a:bgClr>
            </a:patt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451</c:v>
                </c:pt>
                <c:pt idx="1">
                  <c:v>590</c:v>
                </c:pt>
                <c:pt idx="2">
                  <c:v>801</c:v>
                </c:pt>
                <c:pt idx="3">
                  <c:v>2005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HbA1c6.5-6.9%
（未治療）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2801</c:v>
                </c:pt>
                <c:pt idx="1">
                  <c:v>1701</c:v>
                </c:pt>
                <c:pt idx="2">
                  <c:v>1303</c:v>
                </c:pt>
                <c:pt idx="3">
                  <c:v>3017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HbA1c6.5-6.9%
（治療中）</c:v>
                </c:pt>
              </c:strCache>
            </c:strRef>
          </c:tx>
          <c:spPr>
            <a:pattFill prst="sm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175"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非肥満</c:v>
                </c:pt>
                <c:pt idx="1">
                  <c:v>肥満</c:v>
                </c:pt>
                <c:pt idx="2">
                  <c:v>非肥満</c:v>
                </c:pt>
                <c:pt idx="3">
                  <c:v>肥満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122</c:v>
                </c:pt>
                <c:pt idx="1">
                  <c:v>104</c:v>
                </c:pt>
                <c:pt idx="2">
                  <c:v>208</c:v>
                </c:pt>
                <c:pt idx="3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4813504"/>
        <c:axId val="654813896"/>
      </c:barChart>
      <c:catAx>
        <c:axId val="65481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3896"/>
        <c:crosses val="autoZero"/>
        <c:auto val="1"/>
        <c:lblAlgn val="ctr"/>
        <c:lblOffset val="100"/>
        <c:noMultiLvlLbl val="0"/>
      </c:catAx>
      <c:valAx>
        <c:axId val="654813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410692620444649"/>
          <c:w val="1"/>
          <c:h val="0.15589307379555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baseline="0" dirty="0" smtClean="0"/>
              <a:t>LDL</a:t>
            </a:r>
            <a:r>
              <a:rPr lang="ja-JP" altLang="en-US" sz="700" b="1" baseline="0" dirty="0" smtClean="0"/>
              <a:t>ｺﾚｽﾃﾛｰﾙ</a:t>
            </a:r>
            <a:r>
              <a:rPr lang="en-US" altLang="ja-JP" sz="700" b="1" baseline="0" dirty="0" smtClean="0"/>
              <a:t> 180mg/</a:t>
            </a:r>
            <a:r>
              <a:rPr lang="en-US" altLang="ja-JP" sz="700" b="1" baseline="0" dirty="0" err="1" smtClean="0"/>
              <a:t>dL</a:t>
            </a:r>
            <a:r>
              <a:rPr lang="ja-JP" altLang="en-US" sz="700" b="1" baseline="0" dirty="0" smtClean="0"/>
              <a:t>以上</a:t>
            </a:r>
            <a:r>
              <a:rPr lang="ja-JP" altLang="en-US" sz="700" b="1" dirty="0" smtClean="0"/>
              <a:t>（男）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7544798074351431"/>
          <c:w val="0.763924923374527"/>
          <c:h val="0.69502556801347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市町村国保（人）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608</c:v>
                </c:pt>
                <c:pt idx="1">
                  <c:v>581</c:v>
                </c:pt>
                <c:pt idx="2">
                  <c:v>566</c:v>
                </c:pt>
                <c:pt idx="3">
                  <c:v>448</c:v>
                </c:pt>
                <c:pt idx="4">
                  <c:v>1063</c:v>
                </c:pt>
                <c:pt idx="5">
                  <c:v>1858</c:v>
                </c:pt>
                <c:pt idx="6">
                  <c:v>1692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協会けんぽ（人）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 w="3175">
              <a:solidFill>
                <a:srgbClr val="4F81B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3849</c:v>
                </c:pt>
                <c:pt idx="1">
                  <c:v>3057</c:v>
                </c:pt>
                <c:pt idx="2">
                  <c:v>2281</c:v>
                </c:pt>
                <c:pt idx="3">
                  <c:v>1732</c:v>
                </c:pt>
                <c:pt idx="4">
                  <c:v>1356</c:v>
                </c:pt>
                <c:pt idx="5">
                  <c:v>586</c:v>
                </c:pt>
                <c:pt idx="6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4816248"/>
        <c:axId val="6548111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市町村国保（％）</c:v>
                </c:pt>
              </c:strCache>
            </c:strRef>
          </c:tx>
          <c:spPr>
            <a:ln w="25400" cap="rnd">
              <a:solidFill>
                <a:srgbClr val="5B9BD5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4F81BD"/>
              </a:solidFill>
              <a:ln w="31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5.8949001399999999E-2</c:v>
                </c:pt>
                <c:pt idx="1">
                  <c:v>5.9225280299999995E-2</c:v>
                </c:pt>
                <c:pt idx="2">
                  <c:v>6.2909858799999996E-2</c:v>
                </c:pt>
                <c:pt idx="3">
                  <c:v>4.6057366099999997E-2</c:v>
                </c:pt>
                <c:pt idx="4">
                  <c:v>4.4367461099999998E-2</c:v>
                </c:pt>
                <c:pt idx="5">
                  <c:v>3.5219410499999999E-2</c:v>
                </c:pt>
                <c:pt idx="6">
                  <c:v>2.5787572599999999E-2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協会けんぽ（％）</c:v>
                </c:pt>
              </c:strCache>
            </c:strRef>
          </c:tx>
          <c:spPr>
            <a:ln w="25400" cap="rnd">
              <a:solidFill>
                <a:srgbClr val="4F81B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>
                  <a:lumMod val="20000"/>
                  <a:lumOff val="80000"/>
                </a:srgbClr>
              </a:solidFill>
              <a:ln w="31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6.1490534400000005E-2</c:v>
                </c:pt>
                <c:pt idx="1">
                  <c:v>6.5602266100000001E-2</c:v>
                </c:pt>
                <c:pt idx="2">
                  <c:v>6.0238736599999995E-2</c:v>
                </c:pt>
                <c:pt idx="3">
                  <c:v>5.2351589899999995E-2</c:v>
                </c:pt>
                <c:pt idx="4">
                  <c:v>4.3228768100000002E-2</c:v>
                </c:pt>
                <c:pt idx="5">
                  <c:v>3.8032191E-2</c:v>
                </c:pt>
                <c:pt idx="6">
                  <c:v>2.8769638799999997E-2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815072"/>
        <c:axId val="654817032"/>
      </c:lineChart>
      <c:catAx>
        <c:axId val="65481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1152"/>
        <c:crosses val="autoZero"/>
        <c:auto val="1"/>
        <c:lblAlgn val="ctr"/>
        <c:lblOffset val="100"/>
        <c:noMultiLvlLbl val="0"/>
      </c:catAx>
      <c:valAx>
        <c:axId val="654811152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6248"/>
        <c:crosses val="autoZero"/>
        <c:crossBetween val="between"/>
        <c:majorUnit val="1000"/>
      </c:valAx>
      <c:valAx>
        <c:axId val="654817032"/>
        <c:scaling>
          <c:orientation val="minMax"/>
          <c:max val="8.0000000000000016E-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15072"/>
        <c:crosses val="max"/>
        <c:crossBetween val="between"/>
        <c:majorUnit val="2.0000000000000004E-2"/>
      </c:valAx>
      <c:catAx>
        <c:axId val="65481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4817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755606619060635"/>
          <c:y val="2.4883370461537473E-2"/>
          <c:w val="0.59725688329387439"/>
          <c:h val="0.113815695701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LDL</a:t>
            </a:r>
            <a:r>
              <a:rPr lang="ja-JP" altLang="en-US" sz="700" b="1" dirty="0" smtClean="0"/>
              <a:t>ｺﾚｽﾃﾛｰﾙ</a:t>
            </a:r>
            <a:r>
              <a:rPr lang="en-US" altLang="ja-JP" sz="700" b="1" dirty="0" smtClean="0"/>
              <a:t> 180mg/</a:t>
            </a:r>
            <a:r>
              <a:rPr lang="en-US" altLang="ja-JP" sz="700" b="1" dirty="0" err="1" smtClean="0"/>
              <a:t>dL</a:t>
            </a:r>
            <a:r>
              <a:rPr lang="ja-JP" altLang="en-US" sz="700" b="1" dirty="0" smtClean="0"/>
              <a:t>以上で未治療者の割合（男）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0.95723684210526316</c:v>
                </c:pt>
                <c:pt idx="1">
                  <c:v>0.95008605851979344</c:v>
                </c:pt>
                <c:pt idx="2">
                  <c:v>0.95229681978798586</c:v>
                </c:pt>
                <c:pt idx="3">
                  <c:v>0.9151785714285714</c:v>
                </c:pt>
                <c:pt idx="4">
                  <c:v>0.91439322671683909</c:v>
                </c:pt>
                <c:pt idx="5">
                  <c:v>0.90365984930032295</c:v>
                </c:pt>
                <c:pt idx="6">
                  <c:v>0.90366430260047281</c:v>
                </c:pt>
                <c:pt idx="7">
                  <c:v>0.91886737089201875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 w="3175">
              <a:solidFill>
                <a:srgbClr val="4F81B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0.97791634190698884</c:v>
                </c:pt>
                <c:pt idx="1">
                  <c:v>0.96990513575400716</c:v>
                </c:pt>
                <c:pt idx="2">
                  <c:v>0.9539675580885576</c:v>
                </c:pt>
                <c:pt idx="3">
                  <c:v>0.92436489607390304</c:v>
                </c:pt>
                <c:pt idx="4">
                  <c:v>0.94026548672566368</c:v>
                </c:pt>
                <c:pt idx="5">
                  <c:v>0.92320819112627983</c:v>
                </c:pt>
                <c:pt idx="6">
                  <c:v>0.91489361702127658</c:v>
                </c:pt>
                <c:pt idx="7">
                  <c:v>0.9576219043224119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3272528"/>
        <c:axId val="683272920"/>
      </c:barChart>
      <c:catAx>
        <c:axId val="6832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3272920"/>
        <c:crosses val="autoZero"/>
        <c:auto val="1"/>
        <c:lblAlgn val="ctr"/>
        <c:lblOffset val="100"/>
        <c:noMultiLvlLbl val="0"/>
      </c:catAx>
      <c:valAx>
        <c:axId val="6832729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3272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392767947128873"/>
          <c:y val="4.54450694039583E-3"/>
          <c:w val="0.32607232052871127"/>
          <c:h val="0.1095859868822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LDL</a:t>
            </a:r>
            <a:r>
              <a:rPr lang="ja-JP" altLang="en-US" sz="700" b="1" dirty="0" smtClean="0"/>
              <a:t>ｺﾚｽﾃﾛｰﾙ</a:t>
            </a:r>
            <a:r>
              <a:rPr lang="en-US" altLang="ja-JP" sz="700" b="1" dirty="0" smtClean="0"/>
              <a:t> 180mg/</a:t>
            </a:r>
            <a:r>
              <a:rPr lang="en-US" altLang="ja-JP" sz="700" b="1" dirty="0" err="1" smtClean="0"/>
              <a:t>dL</a:t>
            </a:r>
            <a:r>
              <a:rPr lang="ja-JP" altLang="en-US" sz="700" b="1" dirty="0" smtClean="0"/>
              <a:t>以上（女）</a:t>
            </a:r>
            <a:endParaRPr lang="en-US" altLang="ja-JP" sz="700" b="1" dirty="0" smtClean="0"/>
          </a:p>
        </c:rich>
      </c:tx>
      <c:layout>
        <c:manualLayout>
          <c:xMode val="edge"/>
          <c:yMode val="edge"/>
          <c:x val="4.2174386566833392E-3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11536953410404"/>
          <c:y val="0.15510887825846034"/>
          <c:w val="0.763924923374527"/>
          <c:h val="0.71536467049853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市町村国保（人）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192</c:v>
                </c:pt>
                <c:pt idx="1">
                  <c:v>323</c:v>
                </c:pt>
                <c:pt idx="2">
                  <c:v>667</c:v>
                </c:pt>
                <c:pt idx="3">
                  <c:v>1315</c:v>
                </c:pt>
                <c:pt idx="4">
                  <c:v>3745</c:v>
                </c:pt>
                <c:pt idx="5">
                  <c:v>5614</c:v>
                </c:pt>
                <c:pt idx="6">
                  <c:v>4559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協会けんぽ（人）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689</c:v>
                </c:pt>
                <c:pt idx="1">
                  <c:v>1014</c:v>
                </c:pt>
                <c:pt idx="2">
                  <c:v>1728</c:v>
                </c:pt>
                <c:pt idx="3">
                  <c:v>2010</c:v>
                </c:pt>
                <c:pt idx="4">
                  <c:v>1798</c:v>
                </c:pt>
                <c:pt idx="5">
                  <c:v>947</c:v>
                </c:pt>
                <c:pt idx="6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4844768"/>
        <c:axId val="6548428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市町村国保（％）</c:v>
                </c:pt>
              </c:strCache>
            </c:strRef>
          </c:tx>
          <c:spPr>
            <a:ln w="25400" cap="rnd">
              <a:solidFill>
                <a:srgbClr val="C0504D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rgbClr val="C0504D"/>
              </a:solidFill>
              <a:ln w="317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1.7830609300000001E-2</c:v>
                </c:pt>
                <c:pt idx="1">
                  <c:v>3.0431505600000002E-2</c:v>
                </c:pt>
                <c:pt idx="2">
                  <c:v>6.0498866200000001E-2</c:v>
                </c:pt>
                <c:pt idx="3">
                  <c:v>8.2590126799999997E-2</c:v>
                </c:pt>
                <c:pt idx="4">
                  <c:v>8.3606813599999996E-2</c:v>
                </c:pt>
                <c:pt idx="5">
                  <c:v>7.0073393599999992E-2</c:v>
                </c:pt>
                <c:pt idx="6">
                  <c:v>5.22383784E-2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協会けんぽ（％）</c:v>
                </c:pt>
              </c:strCache>
            </c:strRef>
          </c:tx>
          <c:spPr>
            <a:ln w="25400" cap="rnd">
              <a:solidFill>
                <a:srgbClr val="C0504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>
                  <a:lumMod val="20000"/>
                  <a:lumOff val="80000"/>
                </a:srgbClr>
              </a:solidFill>
              <a:ln w="3175">
                <a:solidFill>
                  <a:srgbClr val="C0504D">
                    <a:lumMod val="50000"/>
                  </a:srgb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1.8865857999999999E-2</c:v>
                </c:pt>
                <c:pt idx="1">
                  <c:v>3.3189316599999998E-2</c:v>
                </c:pt>
                <c:pt idx="2">
                  <c:v>6.4121117700000008E-2</c:v>
                </c:pt>
                <c:pt idx="3">
                  <c:v>8.8965608899999993E-2</c:v>
                </c:pt>
                <c:pt idx="4">
                  <c:v>8.8706892300000006E-2</c:v>
                </c:pt>
                <c:pt idx="5">
                  <c:v>8.8364281099999997E-2</c:v>
                </c:pt>
                <c:pt idx="6">
                  <c:v>6.6589595399999993E-2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834576"/>
        <c:axId val="654838104"/>
      </c:lineChart>
      <c:catAx>
        <c:axId val="65484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42808"/>
        <c:crosses val="autoZero"/>
        <c:auto val="1"/>
        <c:lblAlgn val="ctr"/>
        <c:lblOffset val="100"/>
        <c:noMultiLvlLbl val="0"/>
      </c:catAx>
      <c:valAx>
        <c:axId val="654842808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44768"/>
        <c:crosses val="autoZero"/>
        <c:crossBetween val="between"/>
        <c:majorUnit val="2000"/>
      </c:valAx>
      <c:valAx>
        <c:axId val="6548381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34576"/>
        <c:crosses val="max"/>
        <c:crossBetween val="between"/>
        <c:majorUnit val="2.0000000000000004E-2"/>
      </c:valAx>
      <c:catAx>
        <c:axId val="65483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4838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748694527420027"/>
          <c:y val="4.5442679764835098E-3"/>
          <c:w val="0.57732600421028057"/>
          <c:h val="0.113815695701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腹囲平均値（女）</a:t>
            </a:r>
            <a:endParaRPr lang="ja-JP" sz="800" b="1" dirty="0"/>
          </a:p>
        </c:rich>
      </c:tx>
      <c:layout>
        <c:manualLayout>
          <c:xMode val="edge"/>
          <c:yMode val="edge"/>
          <c:x val="2.746871759208836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76.632611546000007</c:v>
                </c:pt>
                <c:pt idx="1">
                  <c:v>77.566917603999997</c:v>
                </c:pt>
                <c:pt idx="2">
                  <c:v>78.106973437999997</c:v>
                </c:pt>
                <c:pt idx="3">
                  <c:v>79.336133101000001</c:v>
                </c:pt>
                <c:pt idx="4">
                  <c:v>80.365354777999997</c:v>
                </c:pt>
                <c:pt idx="5">
                  <c:v>81.112176622000007</c:v>
                </c:pt>
                <c:pt idx="6">
                  <c:v>81.924824197000007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76.795412760000005</c:v>
                </c:pt>
                <c:pt idx="1">
                  <c:v>77.600037689999994</c:v>
                </c:pt>
                <c:pt idx="2">
                  <c:v>78.225834539999994</c:v>
                </c:pt>
                <c:pt idx="3">
                  <c:v>79.30850556</c:v>
                </c:pt>
                <c:pt idx="4">
                  <c:v>80.404179319999997</c:v>
                </c:pt>
                <c:pt idx="5">
                  <c:v>81.120756929999999</c:v>
                </c:pt>
                <c:pt idx="6">
                  <c:v>81.912337559999997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76.580995537000007</c:v>
                </c:pt>
                <c:pt idx="1">
                  <c:v>77.550611751000005</c:v>
                </c:pt>
                <c:pt idx="2">
                  <c:v>78.058376292999995</c:v>
                </c:pt>
                <c:pt idx="3">
                  <c:v>79.352541023000001</c:v>
                </c:pt>
                <c:pt idx="4">
                  <c:v>80.275805180999996</c:v>
                </c:pt>
                <c:pt idx="5">
                  <c:v>81.035266151000002</c:v>
                </c:pt>
                <c:pt idx="6">
                  <c:v>82.061687860999996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432704"/>
        <c:axId val="6824354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76.5</c:v>
                </c:pt>
                <c:pt idx="1">
                  <c:v>77.5</c:v>
                </c:pt>
                <c:pt idx="2">
                  <c:v>78.8</c:v>
                </c:pt>
                <c:pt idx="3">
                  <c:v>80.099999999999994</c:v>
                </c:pt>
                <c:pt idx="4">
                  <c:v>80.900000000000006</c:v>
                </c:pt>
                <c:pt idx="5">
                  <c:v>81.900000000000006</c:v>
                </c:pt>
                <c:pt idx="6">
                  <c:v>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32704"/>
        <c:axId val="682435448"/>
      </c:lineChart>
      <c:catAx>
        <c:axId val="6824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5448"/>
        <c:crosses val="autoZero"/>
        <c:auto val="1"/>
        <c:lblAlgn val="ctr"/>
        <c:lblOffset val="100"/>
        <c:noMultiLvlLbl val="0"/>
      </c:catAx>
      <c:valAx>
        <c:axId val="68243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246455382021835"/>
          <c:y val="1.1036308893966579E-2"/>
          <c:w val="0.70449261175719291"/>
          <c:h val="9.997597468652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en-US" altLang="ja-JP" sz="700" b="1" dirty="0" smtClean="0"/>
              <a:t>LDL</a:t>
            </a:r>
            <a:r>
              <a:rPr lang="ja-JP" altLang="en-US" sz="700" b="1" dirty="0" smtClean="0"/>
              <a:t>ｺﾚｽﾃﾛｰﾙ</a:t>
            </a:r>
            <a:r>
              <a:rPr lang="en-US" altLang="ja-JP" sz="700" b="1" baseline="0" dirty="0" smtClean="0"/>
              <a:t> 180mg/</a:t>
            </a:r>
            <a:r>
              <a:rPr lang="en-US" altLang="ja-JP" sz="700" b="1" baseline="0" dirty="0" err="1" smtClean="0"/>
              <a:t>dL</a:t>
            </a:r>
            <a:r>
              <a:rPr lang="ja-JP" altLang="en-US" sz="700" b="1" baseline="0" dirty="0" smtClean="0"/>
              <a:t>以上で</a:t>
            </a:r>
            <a:r>
              <a:rPr lang="ja-JP" altLang="en-US" sz="700" b="1" dirty="0" smtClean="0"/>
              <a:t>未治療者の割合（女）</a:t>
            </a:r>
            <a:endParaRPr lang="ja-JP" sz="700" b="1" dirty="0"/>
          </a:p>
        </c:rich>
      </c:tx>
      <c:layout>
        <c:manualLayout>
          <c:xMode val="edge"/>
          <c:yMode val="edge"/>
          <c:x val="8.2629707810248331E-5"/>
          <c:y val="1.298378824097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076396201995466E-2"/>
          <c:y val="0.14715925638726959"/>
          <c:w val="0.90278672749779398"/>
          <c:h val="0.7255345421325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C0504D">
                  <a:lumMod val="50000"/>
                </a:srgb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0.95833333333333337</c:v>
                </c:pt>
                <c:pt idx="1">
                  <c:v>0.94736842105263153</c:v>
                </c:pt>
                <c:pt idx="2">
                  <c:v>0.93703148425787108</c:v>
                </c:pt>
                <c:pt idx="3">
                  <c:v>0.92851711026615968</c:v>
                </c:pt>
                <c:pt idx="4">
                  <c:v>0.91748998664886516</c:v>
                </c:pt>
                <c:pt idx="5">
                  <c:v>0.89650872817955107</c:v>
                </c:pt>
                <c:pt idx="6">
                  <c:v>0.8648826497038824</c:v>
                </c:pt>
                <c:pt idx="7">
                  <c:v>0.89844654279622294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全体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0.97822931785195932</c:v>
                </c:pt>
                <c:pt idx="1">
                  <c:v>0.96942800788954631</c:v>
                </c:pt>
                <c:pt idx="2">
                  <c:v>0.96180555555555558</c:v>
                </c:pt>
                <c:pt idx="3">
                  <c:v>0.96119402985074631</c:v>
                </c:pt>
                <c:pt idx="4">
                  <c:v>0.93381535038932151</c:v>
                </c:pt>
                <c:pt idx="5">
                  <c:v>0.93453009503695883</c:v>
                </c:pt>
                <c:pt idx="6">
                  <c:v>0.93055555555555558</c:v>
                </c:pt>
                <c:pt idx="7">
                  <c:v>0.95385886240264339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4841632"/>
        <c:axId val="654838888"/>
      </c:barChart>
      <c:catAx>
        <c:axId val="6548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38888"/>
        <c:crosses val="autoZero"/>
        <c:auto val="1"/>
        <c:lblAlgn val="ctr"/>
        <c:lblOffset val="100"/>
        <c:noMultiLvlLbl val="0"/>
      </c:catAx>
      <c:valAx>
        <c:axId val="6548388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548416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595532783785116"/>
          <c:y val="4.54450694039583E-3"/>
          <c:w val="0.33176219416693792"/>
          <c:h val="0.10958598688223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4.4207219407875111E-3</c:v>
                </c:pt>
                <c:pt idx="1">
                  <c:v>1.2496856136820925E-2</c:v>
                </c:pt>
                <c:pt idx="2">
                  <c:v>3.3555016205365988E-2</c:v>
                </c:pt>
                <c:pt idx="3">
                  <c:v>7.3501207916394695E-2</c:v>
                </c:pt>
                <c:pt idx="4">
                  <c:v>8.3875808757946008E-2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1.1861292967980466E-2</c:v>
                </c:pt>
                <c:pt idx="1">
                  <c:v>2.0962991012970344E-2</c:v>
                </c:pt>
                <c:pt idx="2">
                  <c:v>2.7724930204757012E-2</c:v>
                </c:pt>
                <c:pt idx="3">
                  <c:v>3.414605401807997E-2</c:v>
                </c:pt>
                <c:pt idx="4">
                  <c:v>3.6527699449047761E-2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2.7560863573725309E-3</c:v>
                </c:pt>
                <c:pt idx="1">
                  <c:v>9.1858562979740786E-3</c:v>
                </c:pt>
                <c:pt idx="2">
                  <c:v>2.462121212121212E-2</c:v>
                </c:pt>
                <c:pt idx="3">
                  <c:v>4.4377811094452775E-2</c:v>
                </c:pt>
                <c:pt idx="4">
                  <c:v>6.2298603651987111E-2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7.7003850192509625E-3</c:v>
                </c:pt>
                <c:pt idx="1">
                  <c:v>1.3479780329505741E-2</c:v>
                </c:pt>
                <c:pt idx="2">
                  <c:v>1.9018598297782914E-2</c:v>
                </c:pt>
                <c:pt idx="3">
                  <c:v>2.5720966484801246E-2</c:v>
                </c:pt>
                <c:pt idx="4">
                  <c:v>2.2916666666666665E-2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97472"/>
        <c:axId val="724591984"/>
      </c:lineChart>
      <c:catAx>
        <c:axId val="7245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91984"/>
        <c:crosses val="autoZero"/>
        <c:auto val="1"/>
        <c:lblAlgn val="ctr"/>
        <c:lblOffset val="100"/>
        <c:noMultiLvlLbl val="0"/>
      </c:catAx>
      <c:valAx>
        <c:axId val="72459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52158729427934"/>
          <c:y val="2.3555400168226361E-2"/>
          <c:w val="0.75254350582194907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5.0724525617431918E-3</c:v>
                </c:pt>
                <c:pt idx="1">
                  <c:v>1.4153672032193159E-2</c:v>
                </c:pt>
                <c:pt idx="2">
                  <c:v>2.8773314524738487E-2</c:v>
                </c:pt>
                <c:pt idx="3">
                  <c:v>6.8605613614799166E-2</c:v>
                </c:pt>
                <c:pt idx="4">
                  <c:v>8.1389718686732837E-2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3.2573886829795713E-3</c:v>
                </c:pt>
                <c:pt idx="1">
                  <c:v>6.5502120291493111E-3</c:v>
                </c:pt>
                <c:pt idx="2">
                  <c:v>1.4319869958523766E-2</c:v>
                </c:pt>
                <c:pt idx="3">
                  <c:v>2.7834008097165991E-2</c:v>
                </c:pt>
                <c:pt idx="4">
                  <c:v>6.2139386577588822E-2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3.3302710151584748E-3</c:v>
                </c:pt>
                <c:pt idx="1">
                  <c:v>1.006669183339625E-2</c:v>
                </c:pt>
                <c:pt idx="2">
                  <c:v>2.751782531194296E-2</c:v>
                </c:pt>
                <c:pt idx="3">
                  <c:v>4.4977511244377814E-2</c:v>
                </c:pt>
                <c:pt idx="4">
                  <c:v>6.5162907268170422E-2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1.6334150040835376E-3</c:v>
                </c:pt>
                <c:pt idx="1">
                  <c:v>4.4932601098352475E-3</c:v>
                </c:pt>
                <c:pt idx="2">
                  <c:v>1.292424083219502E-2</c:v>
                </c:pt>
                <c:pt idx="3">
                  <c:v>2.5201351000259806E-2</c:v>
                </c:pt>
                <c:pt idx="4">
                  <c:v>4.912280701754386E-2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93160"/>
        <c:axId val="724598256"/>
      </c:lineChart>
      <c:catAx>
        <c:axId val="72459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98256"/>
        <c:crosses val="autoZero"/>
        <c:auto val="1"/>
        <c:lblAlgn val="ctr"/>
        <c:lblOffset val="100"/>
        <c:noMultiLvlLbl val="0"/>
      </c:catAx>
      <c:valAx>
        <c:axId val="72459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9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93556935055237"/>
          <c:y val="2.3555400168226361E-2"/>
          <c:w val="0.73630155965313004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2.7483148897249699E-3</c:v>
                </c:pt>
                <c:pt idx="1">
                  <c:v>7.6773138832997986E-3</c:v>
                </c:pt>
                <c:pt idx="2">
                  <c:v>1.7198357515305067E-2</c:v>
                </c:pt>
                <c:pt idx="3">
                  <c:v>4.7448571024811072E-2</c:v>
                </c:pt>
                <c:pt idx="4">
                  <c:v>5.6871434032251214E-2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2.1761738740018236E-3</c:v>
                </c:pt>
                <c:pt idx="1">
                  <c:v>5.2205132059327695E-3</c:v>
                </c:pt>
                <c:pt idx="2">
                  <c:v>1.1661090336547924E-2</c:v>
                </c:pt>
                <c:pt idx="3">
                  <c:v>2.3677971271698742E-2</c:v>
                </c:pt>
                <c:pt idx="4">
                  <c:v>4.7102078000954409E-2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1.3780431786862655E-3</c:v>
                </c:pt>
                <c:pt idx="1">
                  <c:v>5.4108468604504847E-3</c:v>
                </c:pt>
                <c:pt idx="2">
                  <c:v>1.6599821746880572E-2</c:v>
                </c:pt>
                <c:pt idx="3">
                  <c:v>3.2083958020989505E-2</c:v>
                </c:pt>
                <c:pt idx="4">
                  <c:v>5.2631578947368418E-2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1.1667250029168126E-3</c:v>
                </c:pt>
                <c:pt idx="1">
                  <c:v>3.8691962056914627E-3</c:v>
                </c:pt>
                <c:pt idx="2">
                  <c:v>8.4060102973626139E-3</c:v>
                </c:pt>
                <c:pt idx="3">
                  <c:v>2.2343465835281892E-2</c:v>
                </c:pt>
                <c:pt idx="4">
                  <c:v>4.4298245614035087E-2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73168"/>
        <c:axId val="724577480"/>
      </c:lineChart>
      <c:catAx>
        <c:axId val="7245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7480"/>
        <c:crosses val="autoZero"/>
        <c:auto val="1"/>
        <c:lblAlgn val="ctr"/>
        <c:lblOffset val="100"/>
        <c:noMultiLvlLbl val="0"/>
      </c:catAx>
      <c:valAx>
        <c:axId val="72457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237475157495722"/>
          <c:y val="2.3555400168226361E-2"/>
          <c:w val="0.75254350582194907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6.1638251948011784E-4</c:v>
                </c:pt>
                <c:pt idx="1">
                  <c:v>1.4587525150905434E-3</c:v>
                </c:pt>
                <c:pt idx="2">
                  <c:v>3.9144322581607495E-3</c:v>
                </c:pt>
                <c:pt idx="3">
                  <c:v>1.4111424399238239E-2</c:v>
                </c:pt>
                <c:pt idx="4">
                  <c:v>1.7569691220817463E-2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5.9100300999207411E-4</c:v>
                </c:pt>
                <c:pt idx="1">
                  <c:v>8.5852293585937569E-4</c:v>
                </c:pt>
                <c:pt idx="2">
                  <c:v>1.4505747629148535E-3</c:v>
                </c:pt>
                <c:pt idx="3">
                  <c:v>2.9879097110531863E-3</c:v>
                </c:pt>
                <c:pt idx="4">
                  <c:v>5.6089395977036429E-3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3.4451079467156636E-4</c:v>
                </c:pt>
                <c:pt idx="1">
                  <c:v>8.8083553542217194E-4</c:v>
                </c:pt>
                <c:pt idx="2">
                  <c:v>3.4536541889483067E-3</c:v>
                </c:pt>
                <c:pt idx="3">
                  <c:v>6.8965517241379309E-3</c:v>
                </c:pt>
                <c:pt idx="4">
                  <c:v>1.5216612960973864E-2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5.833625014584063E-4</c:v>
                </c:pt>
                <c:pt idx="1">
                  <c:v>7.4887668497254113E-4</c:v>
                </c:pt>
                <c:pt idx="2">
                  <c:v>1.2609015446043922E-3</c:v>
                </c:pt>
                <c:pt idx="3">
                  <c:v>3.3775006495193557E-3</c:v>
                </c:pt>
                <c:pt idx="4">
                  <c:v>4.9342105263157892E-3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77872"/>
        <c:axId val="724568072"/>
      </c:lineChart>
      <c:catAx>
        <c:axId val="72457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8072"/>
        <c:crosses val="autoZero"/>
        <c:auto val="1"/>
        <c:lblAlgn val="ctr"/>
        <c:lblOffset val="100"/>
        <c:noMultiLvlLbl val="0"/>
      </c:catAx>
      <c:valAx>
        <c:axId val="724568072"/>
        <c:scaling>
          <c:orientation val="minMax"/>
          <c:max val="1.8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52158729427934"/>
          <c:y val="2.3555400168226361E-2"/>
          <c:w val="0.75254350582194907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1.6414774622714248E-3</c:v>
                </c:pt>
                <c:pt idx="1">
                  <c:v>3.7883551307847083E-3</c:v>
                </c:pt>
                <c:pt idx="2">
                  <c:v>5.8982844260146734E-3</c:v>
                </c:pt>
                <c:pt idx="3">
                  <c:v>1.1931118483476107E-2</c:v>
                </c:pt>
                <c:pt idx="4">
                  <c:v>1.2988263276372234E-2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8.5901600289545665E-4</c:v>
                </c:pt>
                <c:pt idx="1">
                  <c:v>1.8066560098050834E-3</c:v>
                </c:pt>
                <c:pt idx="2">
                  <c:v>3.323930109995845E-3</c:v>
                </c:pt>
                <c:pt idx="3">
                  <c:v>4.8978148743830073E-3</c:v>
                </c:pt>
                <c:pt idx="4">
                  <c:v>6.5850360794181021E-3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1.4928801102434544E-3</c:v>
                </c:pt>
                <c:pt idx="1">
                  <c:v>3.9008430854410468E-3</c:v>
                </c:pt>
                <c:pt idx="2">
                  <c:v>6.5730837789661316E-3</c:v>
                </c:pt>
                <c:pt idx="3">
                  <c:v>8.9955022488755615E-3</c:v>
                </c:pt>
                <c:pt idx="4">
                  <c:v>1.1815252416756176E-2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9.3338000233344999E-4</c:v>
                </c:pt>
                <c:pt idx="1">
                  <c:v>2.1218172740888669E-3</c:v>
                </c:pt>
                <c:pt idx="2">
                  <c:v>3.4674792476620782E-3</c:v>
                </c:pt>
                <c:pt idx="3">
                  <c:v>4.9363471031436739E-3</c:v>
                </c:pt>
                <c:pt idx="4">
                  <c:v>6.0307017543859646E-3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66112"/>
        <c:axId val="724578264"/>
      </c:lineChart>
      <c:catAx>
        <c:axId val="7245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8264"/>
        <c:crosses val="autoZero"/>
        <c:auto val="1"/>
        <c:lblAlgn val="ctr"/>
        <c:lblOffset val="100"/>
        <c:noMultiLvlLbl val="0"/>
      </c:catAx>
      <c:valAx>
        <c:axId val="72457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52158729427934"/>
          <c:y val="2.3555400168226361E-2"/>
          <c:w val="0.75254350582194907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3.1981194810015004E-2</c:v>
                </c:pt>
                <c:pt idx="1">
                  <c:v>9.6648641851106637E-2</c:v>
                </c:pt>
                <c:pt idx="2">
                  <c:v>0.17857013482097386</c:v>
                </c:pt>
                <c:pt idx="3">
                  <c:v>0.26731122521079653</c:v>
                </c:pt>
                <c:pt idx="4">
                  <c:v>0.29051010151062534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1.9177818603308701E-2</c:v>
                </c:pt>
                <c:pt idx="1">
                  <c:v>7.4107584197396686E-2</c:v>
                </c:pt>
                <c:pt idx="2">
                  <c:v>0.16305298607010868</c:v>
                </c:pt>
                <c:pt idx="3">
                  <c:v>0.24352157395596472</c:v>
                </c:pt>
                <c:pt idx="4">
                  <c:v>0.32567820629618383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1.9866789159393661E-2</c:v>
                </c:pt>
                <c:pt idx="1">
                  <c:v>6.7572668931672325E-2</c:v>
                </c:pt>
                <c:pt idx="2">
                  <c:v>0.13848039215686275</c:v>
                </c:pt>
                <c:pt idx="3">
                  <c:v>0.19220389805097451</c:v>
                </c:pt>
                <c:pt idx="4">
                  <c:v>0.21661296097386323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1.5517442538793606E-2</c:v>
                </c:pt>
                <c:pt idx="1">
                  <c:v>6.602596105841238E-2</c:v>
                </c:pt>
                <c:pt idx="2">
                  <c:v>0.14500367762950508</c:v>
                </c:pt>
                <c:pt idx="3">
                  <c:v>0.21823850350740451</c:v>
                </c:pt>
                <c:pt idx="4">
                  <c:v>0.26293859649122808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69248"/>
        <c:axId val="724571600"/>
      </c:lineChart>
      <c:catAx>
        <c:axId val="7245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1600"/>
        <c:crosses val="autoZero"/>
        <c:auto val="1"/>
        <c:lblAlgn val="ctr"/>
        <c:lblOffset val="100"/>
        <c:noMultiLvlLbl val="0"/>
      </c:catAx>
      <c:valAx>
        <c:axId val="72457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10760523800633"/>
          <c:y val="2.3555400168226361E-2"/>
          <c:w val="0.75254350582194907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1.6695350178176523E-2</c:v>
                </c:pt>
                <c:pt idx="1">
                  <c:v>4.0241448692152917E-2</c:v>
                </c:pt>
                <c:pt idx="2">
                  <c:v>7.0265870284622056E-2</c:v>
                </c:pt>
                <c:pt idx="3">
                  <c:v>9.4579180770240176E-2</c:v>
                </c:pt>
                <c:pt idx="4">
                  <c:v>9.6634717483329316E-2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7.224897261686054E-3</c:v>
                </c:pt>
                <c:pt idx="1">
                  <c:v>1.7942262164576245E-2</c:v>
                </c:pt>
                <c:pt idx="2">
                  <c:v>3.9692171998804551E-2</c:v>
                </c:pt>
                <c:pt idx="3">
                  <c:v>5.6572708113804007E-2</c:v>
                </c:pt>
                <c:pt idx="4">
                  <c:v>6.1971281072404669E-2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1.1828203950390446E-2</c:v>
                </c:pt>
                <c:pt idx="1">
                  <c:v>2.8564238077261859E-2</c:v>
                </c:pt>
                <c:pt idx="2">
                  <c:v>5.6372549019607844E-2</c:v>
                </c:pt>
                <c:pt idx="3">
                  <c:v>7.4662668665667162E-2</c:v>
                </c:pt>
                <c:pt idx="4">
                  <c:v>6.5162907268170422E-2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5.6002800140006999E-3</c:v>
                </c:pt>
                <c:pt idx="1">
                  <c:v>1.797304043934099E-2</c:v>
                </c:pt>
                <c:pt idx="2">
                  <c:v>3.8877797625302093E-2</c:v>
                </c:pt>
                <c:pt idx="3">
                  <c:v>5.3520394907768248E-2</c:v>
                </c:pt>
                <c:pt idx="4">
                  <c:v>4.6491228070175437E-2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73560"/>
        <c:axId val="724568464"/>
      </c:lineChart>
      <c:catAx>
        <c:axId val="72457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8464"/>
        <c:crosses val="autoZero"/>
        <c:auto val="1"/>
        <c:lblAlgn val="ctr"/>
        <c:lblOffset val="100"/>
        <c:noMultiLvlLbl val="0"/>
      </c:catAx>
      <c:valAx>
        <c:axId val="72456846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52158729427934"/>
          <c:y val="2.3555400168226361E-2"/>
          <c:w val="0.74712952376567598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3.9042851325780258E-3</c:v>
                </c:pt>
                <c:pt idx="1">
                  <c:v>1.068408486581013E-2</c:v>
                </c:pt>
                <c:pt idx="2">
                  <c:v>3.2930271113070134E-2</c:v>
                </c:pt>
                <c:pt idx="3">
                  <c:v>5.7522269181516698E-2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1.1624671720084962E-2</c:v>
                </c:pt>
                <c:pt idx="1">
                  <c:v>1.9537433311836782E-2</c:v>
                </c:pt>
                <c:pt idx="2">
                  <c:v>2.7130987267193908E-2</c:v>
                </c:pt>
                <c:pt idx="3">
                  <c:v>3.3756876872173387E-2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4.7226452414710568E-3</c:v>
                </c:pt>
                <c:pt idx="1">
                  <c:v>1.3674052487204883E-2</c:v>
                </c:pt>
                <c:pt idx="2">
                  <c:v>3.4704113550697892E-2</c:v>
                </c:pt>
                <c:pt idx="3">
                  <c:v>6.4326443335709194E-2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1.1981866404783064E-2</c:v>
                </c:pt>
                <c:pt idx="1">
                  <c:v>2.1891573224114145E-2</c:v>
                </c:pt>
                <c:pt idx="2">
                  <c:v>2.9180237164090891E-2</c:v>
                </c:pt>
                <c:pt idx="3">
                  <c:v>3.7147775663676726E-2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67288"/>
        <c:axId val="724573952"/>
      </c:lineChart>
      <c:catAx>
        <c:axId val="72456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3952"/>
        <c:crosses val="autoZero"/>
        <c:auto val="1"/>
        <c:lblAlgn val="ctr"/>
        <c:lblOffset val="100"/>
        <c:noMultiLvlLbl val="0"/>
      </c:catAx>
      <c:valAx>
        <c:axId val="72457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8.723349862299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4.7007113942848927E-3</c:v>
                </c:pt>
                <c:pt idx="1">
                  <c:v>1.3542756302252601E-2</c:v>
                </c:pt>
                <c:pt idx="2">
                  <c:v>2.8703380854325243E-2</c:v>
                </c:pt>
                <c:pt idx="3">
                  <c:v>4.937918353370515E-2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3.4677216864935296E-3</c:v>
                </c:pt>
                <c:pt idx="1">
                  <c:v>6.2950694729436594E-3</c:v>
                </c:pt>
                <c:pt idx="2">
                  <c:v>1.4233953123155643E-2</c:v>
                </c:pt>
                <c:pt idx="3">
                  <c:v>2.7707187187971102E-2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5.2897827723222884E-3</c:v>
                </c:pt>
                <c:pt idx="1">
                  <c:v>1.4550394872619226E-2</c:v>
                </c:pt>
                <c:pt idx="2">
                  <c:v>2.8901943938578076E-2</c:v>
                </c:pt>
                <c:pt idx="3">
                  <c:v>5.3777619387027797E-2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3.1502107632777406E-3</c:v>
                </c:pt>
                <c:pt idx="1">
                  <c:v>6.7164072233599223E-3</c:v>
                </c:pt>
                <c:pt idx="2">
                  <c:v>1.4530387435081674E-2</c:v>
                </c:pt>
                <c:pt idx="3">
                  <c:v>2.8812177222071213E-2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76696"/>
        <c:axId val="724571992"/>
      </c:lineChart>
      <c:catAx>
        <c:axId val="72457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1992"/>
        <c:crosses val="autoZero"/>
        <c:auto val="1"/>
        <c:lblAlgn val="ctr"/>
        <c:lblOffset val="100"/>
        <c:noMultiLvlLbl val="0"/>
      </c:catAx>
      <c:valAx>
        <c:axId val="72457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7.545579853888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喫煙率（男）</a:t>
            </a:r>
            <a:endParaRPr lang="ja-JP" sz="800" b="1" dirty="0"/>
          </a:p>
        </c:rich>
      </c:tx>
      <c:layout>
        <c:manualLayout>
          <c:xMode val="edge"/>
          <c:yMode val="edge"/>
          <c:x val="2.7468717592088196E-3"/>
          <c:y val="1.298389281643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0.42643853079999999</c:v>
                </c:pt>
                <c:pt idx="1">
                  <c:v>0.43366469969999999</c:v>
                </c:pt>
                <c:pt idx="2">
                  <c:v>0.41317748440000002</c:v>
                </c:pt>
                <c:pt idx="3">
                  <c:v>0.3910587137</c:v>
                </c:pt>
                <c:pt idx="4">
                  <c:v>0.33376079180000001</c:v>
                </c:pt>
                <c:pt idx="5">
                  <c:v>0.26273175310000002</c:v>
                </c:pt>
                <c:pt idx="6">
                  <c:v>0.1871012561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0.37553315238464519</c:v>
                </c:pt>
                <c:pt idx="1">
                  <c:v>0.3792295148797391</c:v>
                </c:pt>
                <c:pt idx="2">
                  <c:v>0.36702954898911355</c:v>
                </c:pt>
                <c:pt idx="3">
                  <c:v>0.35110974106041926</c:v>
                </c:pt>
                <c:pt idx="4">
                  <c:v>0.29896950227377028</c:v>
                </c:pt>
                <c:pt idx="5">
                  <c:v>0.24942193245138547</c:v>
                </c:pt>
                <c:pt idx="6">
                  <c:v>0.18386285714285713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0.4348242658</c:v>
                </c:pt>
                <c:pt idx="1">
                  <c:v>0.4451212973</c:v>
                </c:pt>
                <c:pt idx="2">
                  <c:v>0.42414403000000001</c:v>
                </c:pt>
                <c:pt idx="3">
                  <c:v>0.40280337129999999</c:v>
                </c:pt>
                <c:pt idx="4">
                  <c:v>0.36032104980000002</c:v>
                </c:pt>
                <c:pt idx="5">
                  <c:v>0.3082911639</c:v>
                </c:pt>
                <c:pt idx="6">
                  <c:v>0.23039315539999999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2431920"/>
        <c:axId val="6824303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0.4121758737316798</c:v>
                </c:pt>
                <c:pt idx="1">
                  <c:v>0.40593047034764829</c:v>
                </c:pt>
                <c:pt idx="2">
                  <c:v>0.39946452476572958</c:v>
                </c:pt>
                <c:pt idx="3">
                  <c:v>0.39004689942678478</c:v>
                </c:pt>
                <c:pt idx="4">
                  <c:v>0.34144844517184941</c:v>
                </c:pt>
                <c:pt idx="5">
                  <c:v>0.27918424753867793</c:v>
                </c:pt>
                <c:pt idx="6">
                  <c:v>0.20361247947454844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31920"/>
        <c:axId val="682430352"/>
      </c:lineChart>
      <c:catAx>
        <c:axId val="68243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0352"/>
        <c:crosses val="autoZero"/>
        <c:auto val="1"/>
        <c:lblAlgn val="ctr"/>
        <c:lblOffset val="100"/>
        <c:noMultiLvlLbl val="0"/>
      </c:catAx>
      <c:valAx>
        <c:axId val="68243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964730044844263"/>
          <c:y val="0"/>
          <c:w val="0.67871849181485666"/>
          <c:h val="8.037029653370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3.0659416992023761E-3</c:v>
                </c:pt>
                <c:pt idx="1">
                  <c:v>8.9592998650515447E-3</c:v>
                </c:pt>
                <c:pt idx="2">
                  <c:v>1.8772655802845997E-2</c:v>
                </c:pt>
                <c:pt idx="3">
                  <c:v>3.3763784846167919E-2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2.4294410249798113E-3</c:v>
                </c:pt>
                <c:pt idx="1">
                  <c:v>5.8407105587148971E-3</c:v>
                </c:pt>
                <c:pt idx="2">
                  <c:v>1.1832117874683733E-2</c:v>
                </c:pt>
                <c:pt idx="3">
                  <c:v>2.3850265285745052E-2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2.562621435698157E-3</c:v>
                </c:pt>
                <c:pt idx="1">
                  <c:v>6.8448044304552317E-3</c:v>
                </c:pt>
                <c:pt idx="2">
                  <c:v>1.4302741358760428E-2</c:v>
                </c:pt>
                <c:pt idx="3">
                  <c:v>3.2822523164647184E-2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2.0471183006151731E-3</c:v>
                </c:pt>
                <c:pt idx="1">
                  <c:v>4.8165279945772289E-3</c:v>
                </c:pt>
                <c:pt idx="2">
                  <c:v>1.1242030607497202E-2</c:v>
                </c:pt>
                <c:pt idx="3">
                  <c:v>2.2349068285464044E-2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67680"/>
        <c:axId val="724575128"/>
      </c:lineChart>
      <c:catAx>
        <c:axId val="7245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5128"/>
        <c:crosses val="autoZero"/>
        <c:auto val="1"/>
        <c:lblAlgn val="ctr"/>
        <c:lblOffset val="100"/>
        <c:noMultiLvlLbl val="0"/>
      </c:catAx>
      <c:valAx>
        <c:axId val="72457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671463369508954E-3"/>
          <c:y val="2.3555400168226361E-2"/>
          <c:w val="0.99673285366304909"/>
          <c:h val="7.9381698566922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5.9881673812546413E-4</c:v>
                </c:pt>
                <c:pt idx="1">
                  <c:v>1.6529189590603116E-3</c:v>
                </c:pt>
                <c:pt idx="2">
                  <c:v>4.0064998717130587E-3</c:v>
                </c:pt>
                <c:pt idx="3">
                  <c:v>9.2078785291786081E-3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6.8540095956134343E-4</c:v>
                </c:pt>
                <c:pt idx="1">
                  <c:v>9.5268804596353401E-4</c:v>
                </c:pt>
                <c:pt idx="2">
                  <c:v>1.4626560808002013E-3</c:v>
                </c:pt>
                <c:pt idx="3">
                  <c:v>2.9289112516396811E-3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6.2665196310105202E-4</c:v>
                </c:pt>
                <c:pt idx="1">
                  <c:v>1.332662680778026E-3</c:v>
                </c:pt>
                <c:pt idx="2">
                  <c:v>3.7450917517228028E-3</c:v>
                </c:pt>
                <c:pt idx="3">
                  <c:v>7.8403421240199576E-3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5.4290130607530772E-4</c:v>
                </c:pt>
                <c:pt idx="1">
                  <c:v>7.9718550554449684E-4</c:v>
                </c:pt>
                <c:pt idx="2">
                  <c:v>1.4209725488223532E-3</c:v>
                </c:pt>
                <c:pt idx="3">
                  <c:v>3.4429645737066232E-3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68856"/>
        <c:axId val="724575912"/>
      </c:lineChart>
      <c:catAx>
        <c:axId val="7245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5912"/>
        <c:crosses val="autoZero"/>
        <c:auto val="1"/>
        <c:lblAlgn val="ctr"/>
        <c:lblOffset val="100"/>
        <c:noMultiLvlLbl val="0"/>
      </c:catAx>
      <c:valAx>
        <c:axId val="72457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5085298679073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2.5928764760832597E-3</c:v>
                </c:pt>
                <c:pt idx="1">
                  <c:v>5.7652535673504588E-3</c:v>
                </c:pt>
                <c:pt idx="2">
                  <c:v>6.9570995309303106E-3</c:v>
                </c:pt>
                <c:pt idx="3">
                  <c:v>1.079803177492061E-2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1.2893681417490619E-3</c:v>
                </c:pt>
                <c:pt idx="1">
                  <c:v>2.4330187019991792E-3</c:v>
                </c:pt>
                <c:pt idx="2">
                  <c:v>3.5155067205197817E-3</c:v>
                </c:pt>
                <c:pt idx="3">
                  <c:v>4.9298118526929927E-3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1.0852631763202576E-3</c:v>
                </c:pt>
                <c:pt idx="1">
                  <c:v>2.5045761665983914E-3</c:v>
                </c:pt>
                <c:pt idx="2">
                  <c:v>3.9507995377625043E-3</c:v>
                </c:pt>
                <c:pt idx="3">
                  <c:v>7.2344975053456875E-3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6.3972446894224153E-4</c:v>
                </c:pt>
                <c:pt idx="1">
                  <c:v>1.3986548091289674E-3</c:v>
                </c:pt>
                <c:pt idx="2">
                  <c:v>2.8545200759528691E-3</c:v>
                </c:pt>
                <c:pt idx="3">
                  <c:v>4.6510223188668421E-3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70424"/>
        <c:axId val="724572384"/>
      </c:lineChart>
      <c:catAx>
        <c:axId val="72457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2384"/>
        <c:crosses val="autoZero"/>
        <c:auto val="1"/>
        <c:lblAlgn val="ctr"/>
        <c:lblOffset val="100"/>
        <c:noMultiLvlLbl val="0"/>
      </c:catAx>
      <c:valAx>
        <c:axId val="72457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5085298679073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2.6647344846583151E-2</c:v>
                </c:pt>
                <c:pt idx="1">
                  <c:v>8.0410115544624822E-2</c:v>
                </c:pt>
                <c:pt idx="2">
                  <c:v>0.17212160286310138</c:v>
                </c:pt>
                <c:pt idx="3">
                  <c:v>0.23154319916317598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1.7562551320245114E-2</c:v>
                </c:pt>
                <c:pt idx="1">
                  <c:v>6.9165152136952568E-2</c:v>
                </c:pt>
                <c:pt idx="2">
                  <c:v>0.16418699416477206</c:v>
                </c:pt>
                <c:pt idx="3">
                  <c:v>0.24392975311784168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3.5099511631570657E-2</c:v>
                </c:pt>
                <c:pt idx="1">
                  <c:v>0.10719378574725041</c:v>
                </c:pt>
                <c:pt idx="2">
                  <c:v>0.19043095781175318</c:v>
                </c:pt>
                <c:pt idx="3">
                  <c:v>0.24707769066286528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2.0000899072226623E-2</c:v>
                </c:pt>
                <c:pt idx="1">
                  <c:v>7.7326994037816191E-2</c:v>
                </c:pt>
                <c:pt idx="2">
                  <c:v>0.16027438602668409</c:v>
                </c:pt>
                <c:pt idx="3">
                  <c:v>0.24037328984325451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71208"/>
        <c:axId val="724574344"/>
      </c:lineChart>
      <c:catAx>
        <c:axId val="72457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4344"/>
        <c:crosses val="autoZero"/>
        <c:auto val="1"/>
        <c:lblAlgn val="ctr"/>
        <c:lblOffset val="100"/>
        <c:noMultiLvlLbl val="0"/>
      </c:catAx>
      <c:valAx>
        <c:axId val="72457434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7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901119870711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1.6581235478694101E-2</c:v>
                </c:pt>
                <c:pt idx="1">
                  <c:v>3.8360496035390032E-2</c:v>
                </c:pt>
                <c:pt idx="2">
                  <c:v>6.8761800753932484E-2</c:v>
                </c:pt>
                <c:pt idx="3">
                  <c:v>8.9925745941356647E-2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8.0958747005612144E-3</c:v>
                </c:pt>
                <c:pt idx="1">
                  <c:v>1.8232983525825173E-2</c:v>
                </c:pt>
                <c:pt idx="2">
                  <c:v>3.9835566663758461E-2</c:v>
                </c:pt>
                <c:pt idx="3">
                  <c:v>5.6260156234704463E-2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1.6762064800714172E-2</c:v>
                </c:pt>
                <c:pt idx="1">
                  <c:v>4.1462921383272747E-2</c:v>
                </c:pt>
                <c:pt idx="2">
                  <c:v>7.3032314273095242E-2</c:v>
                </c:pt>
                <c:pt idx="3">
                  <c:v>0.10406272273699216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6.7810793707877605E-3</c:v>
                </c:pt>
                <c:pt idx="1">
                  <c:v>1.7752891587544811E-2</c:v>
                </c:pt>
                <c:pt idx="2">
                  <c:v>3.9340819637086126E-2</c:v>
                </c:pt>
                <c:pt idx="3">
                  <c:v>5.8983419407447675E-2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85320"/>
        <c:axId val="724588848"/>
      </c:lineChart>
      <c:catAx>
        <c:axId val="72458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88848"/>
        <c:crosses val="autoZero"/>
        <c:auto val="1"/>
        <c:lblAlgn val="ctr"/>
        <c:lblOffset val="100"/>
        <c:noMultiLvlLbl val="0"/>
      </c:catAx>
      <c:valAx>
        <c:axId val="72458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8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901119870711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2.1937915478270858E-3</c:v>
                </c:pt>
                <c:pt idx="1">
                  <c:v>7.2340291750503018E-3</c:v>
                </c:pt>
                <c:pt idx="2">
                  <c:v>1.5909173238665301E-2</c:v>
                </c:pt>
                <c:pt idx="3">
                  <c:v>3.4975740732017521E-2</c:v>
                </c:pt>
                <c:pt idx="4">
                  <c:v>8.1392550224399354E-2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9.3690012049131132E-4</c:v>
                </c:pt>
                <c:pt idx="1">
                  <c:v>2.3645513856328931E-3</c:v>
                </c:pt>
                <c:pt idx="2">
                  <c:v>6.2068563347839082E-3</c:v>
                </c:pt>
                <c:pt idx="3">
                  <c:v>1.2222006544284843E-2</c:v>
                </c:pt>
                <c:pt idx="4">
                  <c:v>6.2141194163666071E-2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1.722553973357832E-3</c:v>
                </c:pt>
                <c:pt idx="1">
                  <c:v>5.285013212533031E-3</c:v>
                </c:pt>
                <c:pt idx="2">
                  <c:v>1.4928698752228164E-2</c:v>
                </c:pt>
                <c:pt idx="3">
                  <c:v>2.0389805097451273E-2</c:v>
                </c:pt>
                <c:pt idx="4">
                  <c:v>3.3297529538131039E-2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  <c:pt idx="4">
                  <c:v>75歳以上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4.6669000116672499E-4</c:v>
                </c:pt>
                <c:pt idx="1">
                  <c:v>2.1218172740888669E-3</c:v>
                </c:pt>
                <c:pt idx="2">
                  <c:v>5.5689818220027321E-3</c:v>
                </c:pt>
                <c:pt idx="3">
                  <c:v>1.2210963886723825E-2</c:v>
                </c:pt>
                <c:pt idx="4">
                  <c:v>2.0723684210526314E-2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83360"/>
        <c:axId val="724581792"/>
      </c:lineChart>
      <c:catAx>
        <c:axId val="7245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81792"/>
        <c:crosses val="autoZero"/>
        <c:auto val="1"/>
        <c:lblAlgn val="ctr"/>
        <c:lblOffset val="100"/>
        <c:noMultiLvlLbl val="0"/>
      </c:catAx>
      <c:valAx>
        <c:axId val="72458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93556935055237"/>
          <c:y val="2.3555400168226361E-2"/>
          <c:w val="0.73630155965313004"/>
          <c:h val="9.5634924682999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市町村国保（男）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1.9760952358140313E-3</c:v>
                </c:pt>
                <c:pt idx="1">
                  <c:v>6.6835418779395209E-3</c:v>
                </c:pt>
                <c:pt idx="2">
                  <c:v>1.5812187917343738E-2</c:v>
                </c:pt>
                <c:pt idx="3">
                  <c:v>2.5958430861168832E-2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9.7720532848349939E-4</c:v>
                </c:pt>
                <c:pt idx="1">
                  <c:v>2.1398839186257839E-3</c:v>
                </c:pt>
                <c:pt idx="2">
                  <c:v>6.1354573494618965E-3</c:v>
                </c:pt>
                <c:pt idx="3">
                  <c:v>1.207980108463692E-2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協会けんぽ（男）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2.3210628577430025E-3</c:v>
                </c:pt>
                <c:pt idx="1">
                  <c:v>7.5915103683230744E-3</c:v>
                </c:pt>
                <c:pt idx="2">
                  <c:v>1.6087558914104898E-2</c:v>
                </c:pt>
                <c:pt idx="3">
                  <c:v>3.0185317177476835E-2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9.1636207713348113E-4</c:v>
                </c:pt>
                <c:pt idx="1">
                  <c:v>2.5108956641700917E-3</c:v>
                </c:pt>
                <c:pt idx="2">
                  <c:v>6.3818014913924271E-3</c:v>
                </c:pt>
                <c:pt idx="3">
                  <c:v>1.3318836640391411E-2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589240"/>
        <c:axId val="724583752"/>
      </c:lineChart>
      <c:catAx>
        <c:axId val="72458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83752"/>
        <c:crosses val="autoZero"/>
        <c:auto val="1"/>
        <c:lblAlgn val="ctr"/>
        <c:lblOffset val="100"/>
        <c:noMultiLvlLbl val="0"/>
      </c:catAx>
      <c:valAx>
        <c:axId val="72458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2458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7.545579853888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4.7226452414710568E-3</c:v>
                </c:pt>
                <c:pt idx="1">
                  <c:v>1.3674052487204883E-2</c:v>
                </c:pt>
                <c:pt idx="2">
                  <c:v>3.4704113550697892E-2</c:v>
                </c:pt>
                <c:pt idx="3">
                  <c:v>6.4326443335709194E-2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1.1981866404783064E-2</c:v>
                </c:pt>
                <c:pt idx="1">
                  <c:v>2.1891573224114145E-2</c:v>
                </c:pt>
                <c:pt idx="2">
                  <c:v>2.9180237164090891E-2</c:v>
                </c:pt>
                <c:pt idx="3">
                  <c:v>3.7147775663676726E-2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4.4292953873934348E-3</c:v>
                </c:pt>
                <c:pt idx="1">
                  <c:v>1.2865797372555492E-2</c:v>
                </c:pt>
                <c:pt idx="2">
                  <c:v>3.1329267205336249E-2</c:v>
                </c:pt>
                <c:pt idx="3">
                  <c:v>6.0122797225101665E-2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1.1766137102498811E-2</c:v>
                </c:pt>
                <c:pt idx="1">
                  <c:v>2.0126946896429073E-2</c:v>
                </c:pt>
                <c:pt idx="2">
                  <c:v>2.6811222952203003E-2</c:v>
                </c:pt>
                <c:pt idx="3">
                  <c:v>3.3258500346952935E-2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69424"/>
        <c:axId val="717973736"/>
      </c:lineChart>
      <c:catAx>
        <c:axId val="7179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3736"/>
        <c:crosses val="autoZero"/>
        <c:auto val="1"/>
        <c:lblAlgn val="ctr"/>
        <c:lblOffset val="100"/>
        <c:noMultiLvlLbl val="0"/>
      </c:catAx>
      <c:valAx>
        <c:axId val="71797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8.723349862299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5.2897827723222884E-3</c:v>
                </c:pt>
                <c:pt idx="1">
                  <c:v>1.4550394872619226E-2</c:v>
                </c:pt>
                <c:pt idx="2">
                  <c:v>2.8901943938578076E-2</c:v>
                </c:pt>
                <c:pt idx="3">
                  <c:v>5.3777619387027797E-2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3.1502107632777406E-3</c:v>
                </c:pt>
                <c:pt idx="1">
                  <c:v>6.7164072233599223E-3</c:v>
                </c:pt>
                <c:pt idx="2">
                  <c:v>1.4530387435081674E-2</c:v>
                </c:pt>
                <c:pt idx="3">
                  <c:v>2.8812177222071213E-2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5.7167576565674266E-3</c:v>
                </c:pt>
                <c:pt idx="1">
                  <c:v>1.5345710483898904E-2</c:v>
                </c:pt>
                <c:pt idx="2">
                  <c:v>3.1370233726049648E-2</c:v>
                </c:pt>
                <c:pt idx="3">
                  <c:v>5.6581080721898838E-2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3.1682455404188283E-3</c:v>
                </c:pt>
                <c:pt idx="1">
                  <c:v>6.9147990197934023E-3</c:v>
                </c:pt>
                <c:pt idx="2">
                  <c:v>1.4502340626444055E-2</c:v>
                </c:pt>
                <c:pt idx="3">
                  <c:v>3.0493761650135381E-2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65504"/>
        <c:axId val="717970208"/>
      </c:lineChart>
      <c:catAx>
        <c:axId val="7179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0208"/>
        <c:crosses val="autoZero"/>
        <c:auto val="1"/>
        <c:lblAlgn val="ctr"/>
        <c:lblOffset val="100"/>
        <c:noMultiLvlLbl val="0"/>
      </c:catAx>
      <c:valAx>
        <c:axId val="71797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7.545579853888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2.562621435698157E-3</c:v>
                </c:pt>
                <c:pt idx="1">
                  <c:v>6.8448044304552317E-3</c:v>
                </c:pt>
                <c:pt idx="2">
                  <c:v>1.4302741358760428E-2</c:v>
                </c:pt>
                <c:pt idx="3">
                  <c:v>3.2822523164647184E-2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2.0471183006151731E-3</c:v>
                </c:pt>
                <c:pt idx="1">
                  <c:v>4.8165279945772289E-3</c:v>
                </c:pt>
                <c:pt idx="2">
                  <c:v>1.1242030607497202E-2</c:v>
                </c:pt>
                <c:pt idx="3">
                  <c:v>2.2349068285464044E-2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2.6805756827785734E-3</c:v>
                </c:pt>
                <c:pt idx="1">
                  <c:v>7.6691873343073666E-3</c:v>
                </c:pt>
                <c:pt idx="2">
                  <c:v>1.6074298809802084E-2</c:v>
                </c:pt>
                <c:pt idx="3">
                  <c:v>3.491215479892619E-2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2.0134615699318953E-3</c:v>
                </c:pt>
                <c:pt idx="1">
                  <c:v>5.1752965653486544E-3</c:v>
                </c:pt>
                <c:pt idx="2">
                  <c:v>1.1378659112370161E-2</c:v>
                </c:pt>
                <c:pt idx="3">
                  <c:v>2.5549342150019728E-2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70992"/>
        <c:axId val="717967072"/>
      </c:lineChart>
      <c:catAx>
        <c:axId val="71797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7072"/>
        <c:crosses val="autoZero"/>
        <c:auto val="1"/>
        <c:lblAlgn val="ctr"/>
        <c:lblOffset val="100"/>
        <c:noMultiLvlLbl val="0"/>
      </c:catAx>
      <c:valAx>
        <c:axId val="71796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671463369508954E-3"/>
          <c:y val="2.3555400168226361E-2"/>
          <c:w val="0.99673285366304909"/>
          <c:h val="7.9381698566922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喫煙率（女）</a:t>
            </a:r>
            <a:endParaRPr lang="ja-JP" sz="800" b="1" dirty="0"/>
          </a:p>
        </c:rich>
      </c:tx>
      <c:layout>
        <c:manualLayout>
          <c:xMode val="edge"/>
          <c:yMode val="edge"/>
          <c:x val="2.7468717592088196E-3"/>
          <c:y val="1.298389281643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0.17976625739999999</c:v>
                </c:pt>
                <c:pt idx="1">
                  <c:v>0.1798295661</c:v>
                </c:pt>
                <c:pt idx="2">
                  <c:v>0.17294479979999999</c:v>
                </c:pt>
                <c:pt idx="3">
                  <c:v>0.1374182498</c:v>
                </c:pt>
                <c:pt idx="4">
                  <c:v>8.4711917999999997E-2</c:v>
                </c:pt>
                <c:pt idx="5">
                  <c:v>5.6917996700000001E-2</c:v>
                </c:pt>
                <c:pt idx="6">
                  <c:v>3.7588156900000003E-2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0.19955427616306062</c:v>
                </c:pt>
                <c:pt idx="1">
                  <c:v>0.18240060297719993</c:v>
                </c:pt>
                <c:pt idx="2">
                  <c:v>0.17424036281179139</c:v>
                </c:pt>
                <c:pt idx="3">
                  <c:v>0.12649164677804295</c:v>
                </c:pt>
                <c:pt idx="4">
                  <c:v>7.4027771576550425E-2</c:v>
                </c:pt>
                <c:pt idx="5">
                  <c:v>5.309535696455317E-2</c:v>
                </c:pt>
                <c:pt idx="6">
                  <c:v>3.6517594215851407E-2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0.1739356463</c:v>
                </c:pt>
                <c:pt idx="1">
                  <c:v>0.1789370401</c:v>
                </c:pt>
                <c:pt idx="2">
                  <c:v>0.17241507189999999</c:v>
                </c:pt>
                <c:pt idx="3">
                  <c:v>0.145112782</c:v>
                </c:pt>
                <c:pt idx="4">
                  <c:v>0.10827711850000001</c:v>
                </c:pt>
                <c:pt idx="5">
                  <c:v>8.5461323399999997E-2</c:v>
                </c:pt>
                <c:pt idx="6">
                  <c:v>5.9190751399999998E-2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2428000"/>
        <c:axId val="68243623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0.15967465753424659</c:v>
                </c:pt>
                <c:pt idx="1">
                  <c:v>0.1470803811385292</c:v>
                </c:pt>
                <c:pt idx="2">
                  <c:v>0.14974489795918366</c:v>
                </c:pt>
                <c:pt idx="3">
                  <c:v>0.12429099876695437</c:v>
                </c:pt>
                <c:pt idx="4">
                  <c:v>9.4191822697745509E-2</c:v>
                </c:pt>
                <c:pt idx="5">
                  <c:v>6.9465160877903262E-2</c:v>
                </c:pt>
                <c:pt idx="6">
                  <c:v>4.7539417104634496E-2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28000"/>
        <c:axId val="682436232"/>
      </c:lineChart>
      <c:catAx>
        <c:axId val="6824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6232"/>
        <c:crosses val="autoZero"/>
        <c:auto val="1"/>
        <c:lblAlgn val="ctr"/>
        <c:lblOffset val="100"/>
        <c:noMultiLvlLbl val="0"/>
      </c:catAx>
      <c:valAx>
        <c:axId val="68243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253436041961081"/>
          <c:y val="4.54436248575094E-3"/>
          <c:w val="0.67746563958038919"/>
          <c:h val="7.4008189053658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6.2665196310105202E-4</c:v>
                </c:pt>
                <c:pt idx="1">
                  <c:v>1.332662680778026E-3</c:v>
                </c:pt>
                <c:pt idx="2">
                  <c:v>3.7450917517228028E-3</c:v>
                </c:pt>
                <c:pt idx="3">
                  <c:v>7.8403421240199576E-3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5.4290130607530772E-4</c:v>
                </c:pt>
                <c:pt idx="1">
                  <c:v>7.9718550554449684E-4</c:v>
                </c:pt>
                <c:pt idx="2">
                  <c:v>1.4209725488223532E-3</c:v>
                </c:pt>
                <c:pt idx="3">
                  <c:v>3.4429645737066232E-3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5.2310200779048343E-4</c:v>
                </c:pt>
                <c:pt idx="1">
                  <c:v>1.2711337706294333E-3</c:v>
                </c:pt>
                <c:pt idx="2">
                  <c:v>3.5144455181421444E-3</c:v>
                </c:pt>
                <c:pt idx="3">
                  <c:v>8.734683571219733E-3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4.6500124586987192E-4</c:v>
                </c:pt>
                <c:pt idx="1">
                  <c:v>7.502965832043557E-4</c:v>
                </c:pt>
                <c:pt idx="2">
                  <c:v>1.4430514535993409E-3</c:v>
                </c:pt>
                <c:pt idx="3">
                  <c:v>2.9797134576921508E-3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67464"/>
        <c:axId val="717972952"/>
      </c:lineChart>
      <c:catAx>
        <c:axId val="71796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2952"/>
        <c:crosses val="autoZero"/>
        <c:auto val="1"/>
        <c:lblAlgn val="ctr"/>
        <c:lblOffset val="100"/>
        <c:noMultiLvlLbl val="0"/>
      </c:catAx>
      <c:valAx>
        <c:axId val="71797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5085298679073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1.0852631763202576E-3</c:v>
                </c:pt>
                <c:pt idx="1">
                  <c:v>2.5045761665983914E-3</c:v>
                </c:pt>
                <c:pt idx="2">
                  <c:v>3.9507995377625043E-3</c:v>
                </c:pt>
                <c:pt idx="3">
                  <c:v>7.2344975053456875E-3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6.3972446894224153E-4</c:v>
                </c:pt>
                <c:pt idx="1">
                  <c:v>1.3986548091289674E-3</c:v>
                </c:pt>
                <c:pt idx="2">
                  <c:v>2.8545200759528691E-3</c:v>
                </c:pt>
                <c:pt idx="3">
                  <c:v>4.6510223188668421E-3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1.2852075191404119E-3</c:v>
                </c:pt>
                <c:pt idx="1">
                  <c:v>2.646191591117958E-3</c:v>
                </c:pt>
                <c:pt idx="2">
                  <c:v>3.8238632392950866E-3</c:v>
                </c:pt>
                <c:pt idx="3">
                  <c:v>6.2860484278234059E-3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6.5612725595848461E-4</c:v>
                </c:pt>
                <c:pt idx="1">
                  <c:v>1.4752380700700587E-3</c:v>
                </c:pt>
                <c:pt idx="2">
                  <c:v>2.4747352982540734E-3</c:v>
                </c:pt>
                <c:pt idx="3">
                  <c:v>3.347075390832279E-3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67856"/>
        <c:axId val="717972168"/>
      </c:lineChart>
      <c:catAx>
        <c:axId val="71796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2168"/>
        <c:crosses val="autoZero"/>
        <c:auto val="1"/>
        <c:lblAlgn val="ctr"/>
        <c:lblOffset val="100"/>
        <c:noMultiLvlLbl val="0"/>
      </c:catAx>
      <c:valAx>
        <c:axId val="71797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5085298679073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3.5099511631570657E-2</c:v>
                </c:pt>
                <c:pt idx="1">
                  <c:v>0.10719378574725041</c:v>
                </c:pt>
                <c:pt idx="2">
                  <c:v>0.19043095781175318</c:v>
                </c:pt>
                <c:pt idx="3">
                  <c:v>0.24707769066286528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2.0000899072226623E-2</c:v>
                </c:pt>
                <c:pt idx="1">
                  <c:v>7.7326994037816191E-2</c:v>
                </c:pt>
                <c:pt idx="2">
                  <c:v>0.16027438602668409</c:v>
                </c:pt>
                <c:pt idx="3">
                  <c:v>0.24037328984325451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3.8668318861596038E-2</c:v>
                </c:pt>
                <c:pt idx="1">
                  <c:v>0.11570251638841511</c:v>
                </c:pt>
                <c:pt idx="2">
                  <c:v>0.19327715297139814</c:v>
                </c:pt>
                <c:pt idx="3">
                  <c:v>0.24710283603115116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2.303794021121431E-2</c:v>
                </c:pt>
                <c:pt idx="1">
                  <c:v>8.617304460425694E-2</c:v>
                </c:pt>
                <c:pt idx="2">
                  <c:v>0.16389759508167079</c:v>
                </c:pt>
                <c:pt idx="3">
                  <c:v>0.25431514211464412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73344"/>
        <c:axId val="717963544"/>
      </c:lineChart>
      <c:catAx>
        <c:axId val="71797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3544"/>
        <c:crosses val="autoZero"/>
        <c:auto val="1"/>
        <c:lblAlgn val="ctr"/>
        <c:lblOffset val="100"/>
        <c:noMultiLvlLbl val="0"/>
      </c:catAx>
      <c:valAx>
        <c:axId val="71796354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901119870711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1.6762064800714172E-2</c:v>
                </c:pt>
                <c:pt idx="1">
                  <c:v>4.1462921383272747E-2</c:v>
                </c:pt>
                <c:pt idx="2">
                  <c:v>7.3032314273095242E-2</c:v>
                </c:pt>
                <c:pt idx="3">
                  <c:v>0.10406272273699216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6.7810793707877605E-3</c:v>
                </c:pt>
                <c:pt idx="1">
                  <c:v>1.7752891587544811E-2</c:v>
                </c:pt>
                <c:pt idx="2">
                  <c:v>3.9340819637086126E-2</c:v>
                </c:pt>
                <c:pt idx="3">
                  <c:v>5.8983419407447675E-2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1.8387808630989863E-2</c:v>
                </c:pt>
                <c:pt idx="1">
                  <c:v>4.3273159270738451E-2</c:v>
                </c:pt>
                <c:pt idx="2">
                  <c:v>7.3115118332999982E-2</c:v>
                </c:pt>
                <c:pt idx="3">
                  <c:v>0.10099540174893018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7.7395227284025297E-3</c:v>
                </c:pt>
                <c:pt idx="1">
                  <c:v>1.9688410863980266E-2</c:v>
                </c:pt>
                <c:pt idx="2">
                  <c:v>4.0169368934964741E-2</c:v>
                </c:pt>
                <c:pt idx="3">
                  <c:v>6.1752180361103172E-2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61584"/>
        <c:axId val="717962368"/>
      </c:lineChart>
      <c:catAx>
        <c:axId val="7179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2368"/>
        <c:crosses val="autoZero"/>
        <c:auto val="1"/>
        <c:lblAlgn val="ctr"/>
        <c:lblOffset val="100"/>
        <c:noMultiLvlLbl val="0"/>
      </c:catAx>
      <c:valAx>
        <c:axId val="7179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901119870711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2.8721086751930048E-3</c:v>
                </c:pt>
                <c:pt idx="1">
                  <c:v>4.9073158889524704E-3</c:v>
                </c:pt>
                <c:pt idx="2">
                  <c:v>7.9736260989125458E-3</c:v>
                </c:pt>
                <c:pt idx="3">
                  <c:v>1.3916640945248577E-2</c:v>
                </c:pt>
                <c:pt idx="4">
                  <c:v>2.235992755803589E-2</c:v>
                </c:pt>
                <c:pt idx="5">
                  <c:v>4.0254311584292435E-2</c:v>
                </c:pt>
                <c:pt idx="6">
                  <c:v>5.624992026942556E-2</c:v>
                </c:pt>
                <c:pt idx="7">
                  <c:v>8.3695629680771613E-2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9.045708040485375E-3</c:v>
                </c:pt>
                <c:pt idx="1">
                  <c:v>1.3800824189080942E-2</c:v>
                </c:pt>
                <c:pt idx="2">
                  <c:v>1.7980628869164954E-2</c:v>
                </c:pt>
                <c:pt idx="3">
                  <c:v>2.0646758360277861E-2</c:v>
                </c:pt>
                <c:pt idx="4">
                  <c:v>2.284907315312593E-2</c:v>
                </c:pt>
                <c:pt idx="5">
                  <c:v>3.046439628482972E-2</c:v>
                </c:pt>
                <c:pt idx="6">
                  <c:v>3.317215099231622E-2</c:v>
                </c:pt>
                <c:pt idx="7">
                  <c:v>3.6392751963105097E-2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2.7175000600331385E-3</c:v>
                </c:pt>
                <c:pt idx="1">
                  <c:v>4.8468019627793679E-3</c:v>
                </c:pt>
                <c:pt idx="2">
                  <c:v>7.628395914836196E-3</c:v>
                </c:pt>
                <c:pt idx="3">
                  <c:v>1.2572617365363479E-2</c:v>
                </c:pt>
                <c:pt idx="4">
                  <c:v>2.0973424101742039E-2</c:v>
                </c:pt>
                <c:pt idx="5">
                  <c:v>3.8205489960464134E-2</c:v>
                </c:pt>
                <c:pt idx="6">
                  <c:v>5.2700092236473435E-2</c:v>
                </c:pt>
                <c:pt idx="7">
                  <c:v>7.3674162849229244E-2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8.9132624510352542E-3</c:v>
                </c:pt>
                <c:pt idx="1">
                  <c:v>1.3596953939582185E-2</c:v>
                </c:pt>
                <c:pt idx="2">
                  <c:v>1.6586360766835912E-2</c:v>
                </c:pt>
                <c:pt idx="3">
                  <c:v>1.7898938494857575E-2</c:v>
                </c:pt>
                <c:pt idx="4">
                  <c:v>2.1843860446241835E-2</c:v>
                </c:pt>
                <c:pt idx="5">
                  <c:v>2.7552688981048047E-2</c:v>
                </c:pt>
                <c:pt idx="6">
                  <c:v>3.1817845607633323E-2</c:v>
                </c:pt>
                <c:pt idx="7">
                  <c:v>3.1284368551652918E-2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70600"/>
        <c:axId val="717966288"/>
      </c:lineChart>
      <c:catAx>
        <c:axId val="71797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6288"/>
        <c:crosses val="autoZero"/>
        <c:auto val="1"/>
        <c:lblAlgn val="ctr"/>
        <c:lblOffset val="100"/>
        <c:noMultiLvlLbl val="0"/>
      </c:catAx>
      <c:valAx>
        <c:axId val="71796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8.723349862299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3.6595013929352125E-3</c:v>
                </c:pt>
                <c:pt idx="1">
                  <c:v>6.1948360470963602E-3</c:v>
                </c:pt>
                <c:pt idx="2">
                  <c:v>1.0520394983542352E-2</c:v>
                </c:pt>
                <c:pt idx="3">
                  <c:v>1.6071825029376569E-2</c:v>
                </c:pt>
                <c:pt idx="4" formatCode="General">
                  <c:v>2.1391953037623267E-2</c:v>
                </c:pt>
                <c:pt idx="5" formatCode="General">
                  <c:v>3.4817051360279419E-2</c:v>
                </c:pt>
                <c:pt idx="6" formatCode="General">
                  <c:v>4.7814425493372795E-2</c:v>
                </c:pt>
                <c:pt idx="7" formatCode="General">
                  <c:v>8.1215208733489724E-2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2.7733259608364903E-3</c:v>
                </c:pt>
                <c:pt idx="1">
                  <c:v>4.0147852186417287E-3</c:v>
                </c:pt>
                <c:pt idx="2">
                  <c:v>5.4980767386602165E-3</c:v>
                </c:pt>
                <c:pt idx="3">
                  <c:v>7.3366847692038625E-3</c:v>
                </c:pt>
                <c:pt idx="4" formatCode="General">
                  <c:v>1.0485519197921782E-2</c:v>
                </c:pt>
                <c:pt idx="5" formatCode="General">
                  <c:v>1.7415750329169779E-2</c:v>
                </c:pt>
                <c:pt idx="6" formatCode="General">
                  <c:v>2.7233293803064728E-2</c:v>
                </c:pt>
                <c:pt idx="7" formatCode="General">
                  <c:v>6.1551371095188295E-2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3.7620766663198084E-3</c:v>
                </c:pt>
                <c:pt idx="1">
                  <c:v>6.5108539293178887E-3</c:v>
                </c:pt>
                <c:pt idx="2">
                  <c:v>1.032173113441103E-2</c:v>
                </c:pt>
                <c:pt idx="3">
                  <c:v>1.4868896216046475E-2</c:v>
                </c:pt>
                <c:pt idx="4" formatCode="General">
                  <c:v>2.1658119539496055E-2</c:v>
                </c:pt>
                <c:pt idx="5" formatCode="General">
                  <c:v>3.7828191524553904E-2</c:v>
                </c:pt>
                <c:pt idx="6" formatCode="General">
                  <c:v>4.9520544369224345E-2</c:v>
                </c:pt>
                <c:pt idx="7" formatCode="General">
                  <c:v>7.608904045327905E-2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2.9949636261891437E-3</c:v>
                </c:pt>
                <c:pt idx="1">
                  <c:v>4.2199289895197955E-3</c:v>
                </c:pt>
                <c:pt idx="2">
                  <c:v>5.6600821224498605E-3</c:v>
                </c:pt>
                <c:pt idx="3">
                  <c:v>7.782428674559163E-3</c:v>
                </c:pt>
                <c:pt idx="4" formatCode="General">
                  <c:v>1.247923307170183E-2</c:v>
                </c:pt>
                <c:pt idx="5" formatCode="General">
                  <c:v>2.2111624492222932E-2</c:v>
                </c:pt>
                <c:pt idx="6" formatCode="General">
                  <c:v>3.2314036342118886E-2</c:v>
                </c:pt>
                <c:pt idx="7" formatCode="General">
                  <c:v>6.2397473478102219E-2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72560"/>
        <c:axId val="717963936"/>
      </c:lineChart>
      <c:catAx>
        <c:axId val="71797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3936"/>
        <c:crosses val="autoZero"/>
        <c:auto val="1"/>
        <c:lblAlgn val="ctr"/>
        <c:lblOffset val="100"/>
        <c:noMultiLvlLbl val="0"/>
      </c:catAx>
      <c:valAx>
        <c:axId val="71796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7.545579853888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2.4634143597934781E-3</c:v>
                </c:pt>
                <c:pt idx="1">
                  <c:v>4.1356708110076475E-3</c:v>
                </c:pt>
                <c:pt idx="2">
                  <c:v>7.4892712803633181E-3</c:v>
                </c:pt>
                <c:pt idx="3">
                  <c:v>1.0830070774512512E-2</c:v>
                </c:pt>
                <c:pt idx="4">
                  <c:v>1.490567216037152E-2</c:v>
                </c:pt>
                <c:pt idx="5">
                  <c:v>2.2962386292703797E-2</c:v>
                </c:pt>
                <c:pt idx="6">
                  <c:v>3.2070826263889067E-2</c:v>
                </c:pt>
                <c:pt idx="7">
                  <c:v>5.6954678937397828E-2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2.0130372239093529E-3</c:v>
                </c:pt>
                <c:pt idx="1">
                  <c:v>3.1799801190924271E-3</c:v>
                </c:pt>
                <c:pt idx="2">
                  <c:v>5.087852020756305E-3</c:v>
                </c:pt>
                <c:pt idx="3">
                  <c:v>6.3366354394162943E-3</c:v>
                </c:pt>
                <c:pt idx="4">
                  <c:v>8.6641402377864787E-3</c:v>
                </c:pt>
                <c:pt idx="5">
                  <c:v>1.4540407814668517E-2</c:v>
                </c:pt>
                <c:pt idx="6">
                  <c:v>2.316979514802555E-2</c:v>
                </c:pt>
                <c:pt idx="7">
                  <c:v>4.7007004289308804E-2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2.2772570458893309E-3</c:v>
                </c:pt>
                <c:pt idx="1">
                  <c:v>4.2603740107160937E-3</c:v>
                </c:pt>
                <c:pt idx="2">
                  <c:v>6.8067926458345801E-3</c:v>
                </c:pt>
                <c:pt idx="3">
                  <c:v>1.0507929031245094E-2</c:v>
                </c:pt>
                <c:pt idx="4">
                  <c:v>1.5172018162934382E-2</c:v>
                </c:pt>
                <c:pt idx="5">
                  <c:v>2.5833319922251487E-2</c:v>
                </c:pt>
                <c:pt idx="6">
                  <c:v>3.6522162858286487E-2</c:v>
                </c:pt>
                <c:pt idx="7">
                  <c:v>5.578081722395134E-2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1.8757694459988808E-3</c:v>
                </c:pt>
                <c:pt idx="1">
                  <c:v>2.9132504699222956E-3</c:v>
                </c:pt>
                <c:pt idx="2">
                  <c:v>4.613317649851888E-3</c:v>
                </c:pt>
                <c:pt idx="3">
                  <c:v>6.5393119478408942E-3</c:v>
                </c:pt>
                <c:pt idx="4" formatCode="General">
                  <c:v>9.9594546318487517E-3</c:v>
                </c:pt>
                <c:pt idx="5" formatCode="General">
                  <c:v>1.7278830664122346E-2</c:v>
                </c:pt>
                <c:pt idx="6" formatCode="General">
                  <c:v>2.6738824921718977E-2</c:v>
                </c:pt>
                <c:pt idx="7" formatCode="General">
                  <c:v>4.8456742195203469E-2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69032"/>
        <c:axId val="717974520"/>
      </c:lineChart>
      <c:catAx>
        <c:axId val="7179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4520"/>
        <c:crosses val="autoZero"/>
        <c:auto val="1"/>
        <c:lblAlgn val="ctr"/>
        <c:lblOffset val="100"/>
        <c:noMultiLvlLbl val="0"/>
      </c:catAx>
      <c:valAx>
        <c:axId val="717974520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6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671463369508954E-3"/>
          <c:y val="2.3555400168226361E-2"/>
          <c:w val="0.99673285366304909"/>
          <c:h val="7.9381698566922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5.2867796762691086E-4</c:v>
                </c:pt>
                <c:pt idx="1">
                  <c:v>7.8898541677504381E-4</c:v>
                </c:pt>
                <c:pt idx="2">
                  <c:v>1.5207699679180035E-3</c:v>
                </c:pt>
                <c:pt idx="3">
                  <c:v>1.7490564300837706E-3</c:v>
                </c:pt>
                <c:pt idx="4" formatCode="General">
                  <c:v>2.7336054638045656E-3</c:v>
                </c:pt>
                <c:pt idx="5" formatCode="General">
                  <c:v>5.0760620278999307E-3</c:v>
                </c:pt>
                <c:pt idx="6" formatCode="General">
                  <c:v>8.7384709589355646E-3</c:v>
                </c:pt>
                <c:pt idx="7" formatCode="General">
                  <c:v>1.7520030551411592E-2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6.4797335533562858E-4</c:v>
                </c:pt>
                <c:pt idx="1">
                  <c:v>7.286449134794483E-4</c:v>
                </c:pt>
                <c:pt idx="2">
                  <c:v>8.7372537319794141E-4</c:v>
                </c:pt>
                <c:pt idx="3">
                  <c:v>1.0404100650704743E-3</c:v>
                </c:pt>
                <c:pt idx="4" formatCode="General">
                  <c:v>1.1561979343716032E-3</c:v>
                </c:pt>
                <c:pt idx="5" formatCode="General">
                  <c:v>1.8020711006725739E-3</c:v>
                </c:pt>
                <c:pt idx="6" formatCode="General">
                  <c:v>2.8696046840040834E-3</c:v>
                </c:pt>
                <c:pt idx="7" formatCode="General">
                  <c:v>5.5825284997870666E-3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6.3234905667928696E-4</c:v>
                </c:pt>
                <c:pt idx="1">
                  <c:v>9.0720905404660353E-4</c:v>
                </c:pt>
                <c:pt idx="2">
                  <c:v>1.2786540941415879E-3</c:v>
                </c:pt>
                <c:pt idx="3">
                  <c:v>1.4680483592400691E-3</c:v>
                </c:pt>
                <c:pt idx="4" formatCode="General">
                  <c:v>2.5491026094760921E-3</c:v>
                </c:pt>
                <c:pt idx="5" formatCode="General">
                  <c:v>5.3715853150441938E-3</c:v>
                </c:pt>
                <c:pt idx="6" formatCode="General">
                  <c:v>8.4857555559422915E-3</c:v>
                </c:pt>
                <c:pt idx="7" formatCode="General">
                  <c:v>1.7372229723390455E-2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6.5360940123111364E-4</c:v>
                </c:pt>
                <c:pt idx="1">
                  <c:v>8.8896981251305335E-4</c:v>
                </c:pt>
                <c:pt idx="2">
                  <c:v>8.741022915508841E-4</c:v>
                </c:pt>
                <c:pt idx="3">
                  <c:v>1.026218756171071E-3</c:v>
                </c:pt>
                <c:pt idx="4" formatCode="General">
                  <c:v>1.3266555447265008E-3</c:v>
                </c:pt>
                <c:pt idx="5" formatCode="General">
                  <c:v>2.1388070614004485E-3</c:v>
                </c:pt>
                <c:pt idx="6" formatCode="General">
                  <c:v>3.3808772405631302E-3</c:v>
                </c:pt>
                <c:pt idx="7" formatCode="General">
                  <c:v>5.9584404529795078E-3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75304"/>
        <c:axId val="717985888"/>
      </c:lineChart>
      <c:catAx>
        <c:axId val="71797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5888"/>
        <c:crosses val="autoZero"/>
        <c:auto val="1"/>
        <c:lblAlgn val="ctr"/>
        <c:lblOffset val="100"/>
        <c:noMultiLvlLbl val="0"/>
      </c:catAx>
      <c:valAx>
        <c:axId val="717985888"/>
        <c:scaling>
          <c:orientation val="minMax"/>
          <c:max val="1.8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5085298679073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017103259167524"/>
          <c:w val="0.87822720691796075"/>
          <c:h val="0.723432022722736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1.9497343486949903E-3</c:v>
                </c:pt>
                <c:pt idx="1">
                  <c:v>3.3813660718930447E-3</c:v>
                </c:pt>
                <c:pt idx="2">
                  <c:v>5.1143702345735594E-3</c:v>
                </c:pt>
                <c:pt idx="3">
                  <c:v>6.3139312615407943E-3</c:v>
                </c:pt>
                <c:pt idx="4">
                  <c:v>7.459932667578815E-3</c:v>
                </c:pt>
                <c:pt idx="5">
                  <c:v>8.8405888582630231E-3</c:v>
                </c:pt>
                <c:pt idx="6">
                  <c:v>9.0015818545969468E-3</c:v>
                </c:pt>
                <c:pt idx="7">
                  <c:v>1.2852662807607001E-2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1.0237979014302932E-3</c:v>
                </c:pt>
                <c:pt idx="1">
                  <c:v>1.6599592730922532E-3</c:v>
                </c:pt>
                <c:pt idx="2">
                  <c:v>2.0671063707365933E-3</c:v>
                </c:pt>
                <c:pt idx="3">
                  <c:v>2.8297359959459883E-3</c:v>
                </c:pt>
                <c:pt idx="4">
                  <c:v>3.4979708831169923E-3</c:v>
                </c:pt>
                <c:pt idx="5">
                  <c:v>4.0710295007295111E-3</c:v>
                </c:pt>
                <c:pt idx="6">
                  <c:v>4.4122168494775214E-3</c:v>
                </c:pt>
                <c:pt idx="7">
                  <c:v>6.6378870724281116E-3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2.1371797232072102E-3</c:v>
                </c:pt>
                <c:pt idx="1">
                  <c:v>3.2829940906106371E-3</c:v>
                </c:pt>
                <c:pt idx="2">
                  <c:v>4.4997741951280559E-3</c:v>
                </c:pt>
                <c:pt idx="3">
                  <c:v>6.0645313235986814E-3</c:v>
                </c:pt>
                <c:pt idx="4">
                  <c:v>6.8585201788535517E-3</c:v>
                </c:pt>
                <c:pt idx="5">
                  <c:v>7.8195547878456267E-3</c:v>
                </c:pt>
                <c:pt idx="6">
                  <c:v>9.1540349106350397E-3</c:v>
                </c:pt>
                <c:pt idx="7">
                  <c:v>1.1130056659881623E-2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1.1773922775601567E-3</c:v>
                </c:pt>
                <c:pt idx="1">
                  <c:v>1.7886501046949388E-3</c:v>
                </c:pt>
                <c:pt idx="2">
                  <c:v>2.4280619209746781E-3</c:v>
                </c:pt>
                <c:pt idx="3">
                  <c:v>3.2534695582079696E-3</c:v>
                </c:pt>
                <c:pt idx="4" formatCode="General">
                  <c:v>3.5342797387615801E-3</c:v>
                </c:pt>
                <c:pt idx="5" formatCode="General">
                  <c:v>4.1517127142220054E-3</c:v>
                </c:pt>
                <c:pt idx="6" formatCode="General">
                  <c:v>4.769286718114352E-3</c:v>
                </c:pt>
                <c:pt idx="7" formatCode="General">
                  <c:v>6.0370427884274356E-3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81576"/>
        <c:axId val="717984712"/>
      </c:lineChart>
      <c:catAx>
        <c:axId val="71798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4712"/>
        <c:crosses val="autoZero"/>
        <c:auto val="1"/>
        <c:lblAlgn val="ctr"/>
        <c:lblOffset val="100"/>
        <c:noMultiLvlLbl val="0"/>
      </c:catAx>
      <c:valAx>
        <c:axId val="71798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5085298679073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1.7566356583915442E-2</c:v>
                </c:pt>
                <c:pt idx="1">
                  <c:v>3.6774523574190643E-2</c:v>
                </c:pt>
                <c:pt idx="2">
                  <c:v>6.34348568809633E-2</c:v>
                </c:pt>
                <c:pt idx="3">
                  <c:v>9.642553514087214E-2</c:v>
                </c:pt>
                <c:pt idx="4">
                  <c:v>0.13061127165168815</c:v>
                </c:pt>
                <c:pt idx="5">
                  <c:v>0.19939017120093139</c:v>
                </c:pt>
                <c:pt idx="6">
                  <c:v>0.22782214341297885</c:v>
                </c:pt>
                <c:pt idx="7">
                  <c:v>0.28941066251789532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1.1067384909132536E-2</c:v>
                </c:pt>
                <c:pt idx="1">
                  <c:v>2.4769101595298069E-2</c:v>
                </c:pt>
                <c:pt idx="2">
                  <c:v>5.1635038518502735E-2</c:v>
                </c:pt>
                <c:pt idx="3">
                  <c:v>8.3856154339451719E-2</c:v>
                </c:pt>
                <c:pt idx="4">
                  <c:v>0.12128327478900962</c:v>
                </c:pt>
                <c:pt idx="5">
                  <c:v>0.19428490089320666</c:v>
                </c:pt>
                <c:pt idx="6">
                  <c:v>0.24138087081055684</c:v>
                </c:pt>
                <c:pt idx="7">
                  <c:v>0.32460415043634905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1.8318111597601876E-2</c:v>
                </c:pt>
                <c:pt idx="1">
                  <c:v>3.6127971610872472E-2</c:v>
                </c:pt>
                <c:pt idx="2">
                  <c:v>6.1397160843802881E-2</c:v>
                </c:pt>
                <c:pt idx="3">
                  <c:v>8.6143821636049611E-2</c:v>
                </c:pt>
                <c:pt idx="4">
                  <c:v>0.12300923644892889</c:v>
                </c:pt>
                <c:pt idx="5">
                  <c:v>0.18462946969006097</c:v>
                </c:pt>
                <c:pt idx="6">
                  <c:v>0.21683228624632359</c:v>
                </c:pt>
                <c:pt idx="7">
                  <c:v>0.23384642683777487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1.1411303861219921E-2</c:v>
                </c:pt>
                <c:pt idx="1">
                  <c:v>2.7402762232706591E-2</c:v>
                </c:pt>
                <c:pt idx="2">
                  <c:v>5.5419164422957592E-2</c:v>
                </c:pt>
                <c:pt idx="3">
                  <c:v>8.6739764520024215E-2</c:v>
                </c:pt>
                <c:pt idx="4" formatCode="General">
                  <c:v>0.1379964553151197</c:v>
                </c:pt>
                <c:pt idx="5" formatCode="General">
                  <c:v>0.19866180454640606</c:v>
                </c:pt>
                <c:pt idx="6" formatCode="General">
                  <c:v>0.24487783229369561</c:v>
                </c:pt>
                <c:pt idx="7" formatCode="General">
                  <c:v>0.27940893599916666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80792"/>
        <c:axId val="717986280"/>
      </c:lineChart>
      <c:catAx>
        <c:axId val="71798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6280"/>
        <c:crosses val="autoZero"/>
        <c:auto val="1"/>
        <c:lblAlgn val="ctr"/>
        <c:lblOffset val="100"/>
        <c:noMultiLvlLbl val="0"/>
      </c:catAx>
      <c:valAx>
        <c:axId val="71798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901119870711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ﾒﾀﾎﾞﾘｯｸｼﾝﾄﾞﾛｰﾑ予備群（男）</a:t>
            </a:r>
            <a:endParaRPr lang="ja-JP" sz="800" b="1" dirty="0"/>
          </a:p>
        </c:rich>
      </c:tx>
      <c:layout>
        <c:manualLayout>
          <c:xMode val="edge"/>
          <c:yMode val="edge"/>
          <c:x val="1.08102476818513E-3"/>
          <c:y val="6.49194640821563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0.18082535697473717</c:v>
                </c:pt>
                <c:pt idx="1">
                  <c:v>0.19080524608658864</c:v>
                </c:pt>
                <c:pt idx="2">
                  <c:v>0.18994765412950756</c:v>
                </c:pt>
                <c:pt idx="3">
                  <c:v>0.18787894904797361</c:v>
                </c:pt>
                <c:pt idx="4">
                  <c:v>0.18175091518031</c:v>
                </c:pt>
                <c:pt idx="5">
                  <c:v>0.17408019222105423</c:v>
                </c:pt>
                <c:pt idx="6">
                  <c:v>0.1734112385486547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0.19284876905041032</c:v>
                </c:pt>
                <c:pt idx="1">
                  <c:v>0.20229555236728838</c:v>
                </c:pt>
                <c:pt idx="2">
                  <c:v>0.19447563440377275</c:v>
                </c:pt>
                <c:pt idx="3">
                  <c:v>0.18514676900736438</c:v>
                </c:pt>
                <c:pt idx="4">
                  <c:v>0.18269878706199461</c:v>
                </c:pt>
                <c:pt idx="5">
                  <c:v>0.1736513214469988</c:v>
                </c:pt>
                <c:pt idx="6">
                  <c:v>0.17238394113191213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0.17852469435824578</c:v>
                </c:pt>
                <c:pt idx="1">
                  <c:v>0.18799368088467613</c:v>
                </c:pt>
                <c:pt idx="2">
                  <c:v>0.18870140305334074</c:v>
                </c:pt>
                <c:pt idx="3">
                  <c:v>0.18882094195901727</c:v>
                </c:pt>
                <c:pt idx="4">
                  <c:v>0.18093582500362163</c:v>
                </c:pt>
                <c:pt idx="5">
                  <c:v>0.1756538812145011</c:v>
                </c:pt>
                <c:pt idx="6">
                  <c:v>0.18777009507346587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2427608"/>
        <c:axId val="68242682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0.17014490684666075</c:v>
                </c:pt>
                <c:pt idx="1">
                  <c:v>0.18027022235249179</c:v>
                </c:pt>
                <c:pt idx="2">
                  <c:v>0.17772730108971904</c:v>
                </c:pt>
                <c:pt idx="3">
                  <c:v>0.17519588099403849</c:v>
                </c:pt>
                <c:pt idx="4">
                  <c:v>0.17279565903341879</c:v>
                </c:pt>
                <c:pt idx="5">
                  <c:v>0.16797732716747621</c:v>
                </c:pt>
                <c:pt idx="6">
                  <c:v>0.16681945602826201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27608"/>
        <c:axId val="682426824"/>
      </c:lineChart>
      <c:catAx>
        <c:axId val="68242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26824"/>
        <c:crosses val="autoZero"/>
        <c:auto val="1"/>
        <c:lblAlgn val="ctr"/>
        <c:lblOffset val="100"/>
        <c:noMultiLvlLbl val="0"/>
      </c:catAx>
      <c:valAx>
        <c:axId val="68242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2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126534693250764"/>
          <c:y val="6.2971880159691657E-2"/>
          <c:w val="0.6087346530674923"/>
          <c:h val="0.11945181391116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4448952222202952"/>
          <c:w val="0.87822720691796075"/>
          <c:h val="0.71911353309238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1.2137096320626315E-2</c:v>
                </c:pt>
                <c:pt idx="1">
                  <c:v>2.1935528620229239E-2</c:v>
                </c:pt>
                <c:pt idx="2">
                  <c:v>3.3206949710428729E-2</c:v>
                </c:pt>
                <c:pt idx="3">
                  <c:v>4.3574789761251093E-2</c:v>
                </c:pt>
                <c:pt idx="4">
                  <c:v>5.4970165946599599E-2</c:v>
                </c:pt>
                <c:pt idx="5">
                  <c:v>7.8015303581823667E-2</c:v>
                </c:pt>
                <c:pt idx="6">
                  <c:v>8.7705226498615882E-2</c:v>
                </c:pt>
                <c:pt idx="7">
                  <c:v>9.6399674168442875E-2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6.596368757316699E-3</c:v>
                </c:pt>
                <c:pt idx="1">
                  <c:v>9.9308028605344691E-3</c:v>
                </c:pt>
                <c:pt idx="2">
                  <c:v>1.4123451002120382E-2</c:v>
                </c:pt>
                <c:pt idx="3">
                  <c:v>2.2014538833754132E-2</c:v>
                </c:pt>
                <c:pt idx="4">
                  <c:v>3.1626524985206544E-2</c:v>
                </c:pt>
                <c:pt idx="5">
                  <c:v>4.585601935874168E-2</c:v>
                </c:pt>
                <c:pt idx="6">
                  <c:v>5.5061538113434567E-2</c:v>
                </c:pt>
                <c:pt idx="7">
                  <c:v>6.1784426943899011E-2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1.2851093803779686E-2</c:v>
                </c:pt>
                <c:pt idx="1">
                  <c:v>2.2013603123605979E-2</c:v>
                </c:pt>
                <c:pt idx="2">
                  <c:v>3.0850930696948099E-2</c:v>
                </c:pt>
                <c:pt idx="3">
                  <c:v>4.1513581409954467E-2</c:v>
                </c:pt>
                <c:pt idx="4">
                  <c:v>5.3512649516896479E-2</c:v>
                </c:pt>
                <c:pt idx="5">
                  <c:v>7.6661320115371065E-2</c:v>
                </c:pt>
                <c:pt idx="6">
                  <c:v>8.7692521884408556E-2</c:v>
                </c:pt>
                <c:pt idx="7">
                  <c:v>7.7248548829885744E-2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6.0302182428651372E-3</c:v>
                </c:pt>
                <c:pt idx="1">
                  <c:v>9.3984459094000519E-3</c:v>
                </c:pt>
                <c:pt idx="2">
                  <c:v>1.5404703965294902E-2</c:v>
                </c:pt>
                <c:pt idx="3">
                  <c:v>2.3327862324822517E-2</c:v>
                </c:pt>
                <c:pt idx="4" formatCode="General">
                  <c:v>3.387914081278029E-2</c:v>
                </c:pt>
                <c:pt idx="5" formatCode="General">
                  <c:v>4.8127709534832218E-2</c:v>
                </c:pt>
                <c:pt idx="6" formatCode="General">
                  <c:v>5.8191461821050817E-2</c:v>
                </c:pt>
                <c:pt idx="7" formatCode="General">
                  <c:v>5.4888074747625797E-2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85496"/>
        <c:axId val="717980400"/>
      </c:lineChart>
      <c:catAx>
        <c:axId val="71798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0400"/>
        <c:crosses val="autoZero"/>
        <c:auto val="1"/>
        <c:lblAlgn val="ctr"/>
        <c:lblOffset val="100"/>
        <c:noMultiLvlLbl val="0"/>
      </c:catAx>
      <c:valAx>
        <c:axId val="71798040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9.901119870711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大阪（男）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2.3210628577430025E-3</c:v>
                </c:pt>
                <c:pt idx="1">
                  <c:v>7.5915103683230744E-3</c:v>
                </c:pt>
                <c:pt idx="2">
                  <c:v>1.6087558914104898E-2</c:v>
                </c:pt>
                <c:pt idx="3">
                  <c:v>3.0185317177476835E-2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大阪（女）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9.1636207713348113E-4</c:v>
                </c:pt>
                <c:pt idx="1">
                  <c:v>2.5108956641700917E-3</c:v>
                </c:pt>
                <c:pt idx="2">
                  <c:v>6.3818014913924271E-3</c:v>
                </c:pt>
                <c:pt idx="3">
                  <c:v>1.3318836640391411E-2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全国（男）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2.6970031473089397E-3</c:v>
                </c:pt>
                <c:pt idx="1">
                  <c:v>8.2104074841617709E-3</c:v>
                </c:pt>
                <c:pt idx="2">
                  <c:v>1.7586686362727214E-2</c:v>
                </c:pt>
                <c:pt idx="3">
                  <c:v>3.2563192727852644E-2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全国（女）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40-49歳</c:v>
                </c:pt>
                <c:pt idx="1">
                  <c:v>50-59歳</c:v>
                </c:pt>
                <c:pt idx="2">
                  <c:v>60-69歳</c:v>
                </c:pt>
                <c:pt idx="3">
                  <c:v>70-74歳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9.8156637491389302E-4</c:v>
                </c:pt>
                <c:pt idx="1">
                  <c:v>2.7701335535060385E-3</c:v>
                </c:pt>
                <c:pt idx="2">
                  <c:v>6.7210134008398124E-3</c:v>
                </c:pt>
                <c:pt idx="3">
                  <c:v>1.5023742465678872E-2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79224"/>
        <c:axId val="717981968"/>
      </c:lineChart>
      <c:catAx>
        <c:axId val="71797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1968"/>
        <c:crosses val="autoZero"/>
        <c:auto val="1"/>
        <c:lblAlgn val="ctr"/>
        <c:lblOffset val="100"/>
        <c:noMultiLvlLbl val="0"/>
      </c:catAx>
      <c:valAx>
        <c:axId val="71798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7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7.545579853888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916666666667"/>
          <c:y val="0.13585254296132096"/>
          <c:w val="0.87822720691796075"/>
          <c:h val="0.727750512353090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H25-27（男）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1.3573150658222817E-3</c:v>
                </c:pt>
                <c:pt idx="1">
                  <c:v>2.7527787892975427E-3</c:v>
                </c:pt>
                <c:pt idx="2">
                  <c:v>5.2393650264572307E-3</c:v>
                </c:pt>
                <c:pt idx="3">
                  <c:v>7.8842915238451078E-3</c:v>
                </c:pt>
                <c:pt idx="4" formatCode="General">
                  <c:v>1.1385764813416525E-2</c:v>
                </c:pt>
                <c:pt idx="5" formatCode="General">
                  <c:v>1.8731457908136427E-2</c:v>
                </c:pt>
                <c:pt idx="6" formatCode="General">
                  <c:v>2.5595109007641378E-2</c:v>
                </c:pt>
                <c:pt idx="7" formatCode="General">
                  <c:v>4.0464629780477573E-2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H25-27（女）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7.2573015797590401E-4</c:v>
                </c:pt>
                <c:pt idx="1">
                  <c:v>1.1291583427429862E-3</c:v>
                </c:pt>
                <c:pt idx="2">
                  <c:v>1.7048299964837882E-3</c:v>
                </c:pt>
                <c:pt idx="3">
                  <c:v>2.605509688818731E-3</c:v>
                </c:pt>
                <c:pt idx="4" formatCode="General">
                  <c:v>4.2407913346007445E-3</c:v>
                </c:pt>
                <c:pt idx="5" formatCode="General">
                  <c:v>7.416106188391872E-3</c:v>
                </c:pt>
                <c:pt idx="6" formatCode="General">
                  <c:v>1.2056066432147025E-2</c:v>
                </c:pt>
                <c:pt idx="7" formatCode="General">
                  <c:v>2.5109365060963926E-2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H20-23（男）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1.5048306665279233E-3</c:v>
                </c:pt>
                <c:pt idx="1">
                  <c:v>2.8519444848205378E-3</c:v>
                </c:pt>
                <c:pt idx="2">
                  <c:v>5.2615255703613419E-3</c:v>
                </c:pt>
                <c:pt idx="3">
                  <c:v>8.0153870309310725E-3</c:v>
                </c:pt>
                <c:pt idx="4" formatCode="General">
                  <c:v>1.1940533275966959E-2</c:v>
                </c:pt>
                <c:pt idx="5" formatCode="General">
                  <c:v>2.116447529589317E-2</c:v>
                </c:pt>
                <c:pt idx="6" formatCode="General">
                  <c:v>2.7662240476149041E-2</c:v>
                </c:pt>
                <c:pt idx="7" formatCode="General">
                  <c:v>3.9991311335647588E-2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H20-23（女）</c:v>
                </c:pt>
              </c:strCache>
            </c:strRef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  <c:pt idx="7">
                  <c:v>75歳以上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7.7448237269166199E-4</c:v>
                </c:pt>
                <c:pt idx="1">
                  <c:v>1.2477708814189244E-3</c:v>
                </c:pt>
                <c:pt idx="2">
                  <c:v>2.0179892409878434E-3</c:v>
                </c:pt>
                <c:pt idx="3">
                  <c:v>3.0883681179406995E-3</c:v>
                </c:pt>
                <c:pt idx="4" formatCode="General">
                  <c:v>5.4921805361422592E-3</c:v>
                </c:pt>
                <c:pt idx="5" formatCode="General">
                  <c:v>1.0496840329710003E-2</c:v>
                </c:pt>
                <c:pt idx="6" formatCode="General">
                  <c:v>1.5683941911782837E-2</c:v>
                </c:pt>
                <c:pt idx="7" formatCode="General">
                  <c:v>2.838247257385584E-2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84320"/>
        <c:axId val="717983536"/>
      </c:lineChart>
      <c:catAx>
        <c:axId val="7179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3536"/>
        <c:crosses val="autoZero"/>
        <c:auto val="1"/>
        <c:lblAlgn val="ctr"/>
        <c:lblOffset val="100"/>
        <c:noMultiLvlLbl val="0"/>
      </c:catAx>
      <c:valAx>
        <c:axId val="71798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71798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3555400168226361E-2"/>
          <c:w val="1"/>
          <c:h val="7.545579853888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ﾒﾀﾎﾞﾘｯｸｼﾝﾄﾞﾛｰﾑ予備群（女）</a:t>
            </a:r>
            <a:endParaRPr lang="ja-JP" sz="800" b="1" dirty="0"/>
          </a:p>
        </c:rich>
      </c:tx>
      <c:layout>
        <c:manualLayout>
          <c:xMode val="edge"/>
          <c:yMode val="edge"/>
          <c:x val="1.08102476818513E-3"/>
          <c:y val="6.49194640821563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3.5184619362117191E-2</c:v>
                </c:pt>
                <c:pt idx="1">
                  <c:v>4.1403414437424388E-2</c:v>
                </c:pt>
                <c:pt idx="2">
                  <c:v>4.8910185239291769E-2</c:v>
                </c:pt>
                <c:pt idx="3">
                  <c:v>5.4945369258051602E-2</c:v>
                </c:pt>
                <c:pt idx="4">
                  <c:v>6.0023640279149595E-2</c:v>
                </c:pt>
                <c:pt idx="5">
                  <c:v>6.0358652864849101E-2</c:v>
                </c:pt>
                <c:pt idx="6">
                  <c:v>6.8000177604120415E-2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3.5516301794606783E-2</c:v>
                </c:pt>
                <c:pt idx="1">
                  <c:v>4.2508577964163172E-2</c:v>
                </c:pt>
                <c:pt idx="2">
                  <c:v>4.7418141795836005E-2</c:v>
                </c:pt>
                <c:pt idx="3">
                  <c:v>5.3202971239921272E-2</c:v>
                </c:pt>
                <c:pt idx="4">
                  <c:v>5.802155279083894E-2</c:v>
                </c:pt>
                <c:pt idx="5">
                  <c:v>5.9340962706419718E-2</c:v>
                </c:pt>
                <c:pt idx="6">
                  <c:v>6.7046165974911309E-2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3.5073971915747244E-2</c:v>
                </c:pt>
                <c:pt idx="1">
                  <c:v>4.096917949294087E-2</c:v>
                </c:pt>
                <c:pt idx="2">
                  <c:v>4.9607683402649747E-2</c:v>
                </c:pt>
                <c:pt idx="3">
                  <c:v>5.6373952423090935E-2</c:v>
                </c:pt>
                <c:pt idx="4">
                  <c:v>6.5164644714038128E-2</c:v>
                </c:pt>
                <c:pt idx="5">
                  <c:v>6.8918205804749347E-2</c:v>
                </c:pt>
                <c:pt idx="6">
                  <c:v>8.9462702138758482E-2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2433096"/>
        <c:axId val="6824287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3.2970887407927044E-2</c:v>
                </c:pt>
                <c:pt idx="1">
                  <c:v>4.1039884903720111E-2</c:v>
                </c:pt>
                <c:pt idx="2">
                  <c:v>4.8002291907154535E-2</c:v>
                </c:pt>
                <c:pt idx="3">
                  <c:v>5.4370210108129952E-2</c:v>
                </c:pt>
                <c:pt idx="4">
                  <c:v>5.8550001748109128E-2</c:v>
                </c:pt>
                <c:pt idx="5">
                  <c:v>5.9871417090811681E-2</c:v>
                </c:pt>
                <c:pt idx="6">
                  <c:v>6.7539076699382042E-2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33096"/>
        <c:axId val="682428784"/>
      </c:lineChart>
      <c:catAx>
        <c:axId val="68243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28784"/>
        <c:crosses val="autoZero"/>
        <c:auto val="1"/>
        <c:lblAlgn val="ctr"/>
        <c:lblOffset val="100"/>
        <c:noMultiLvlLbl val="0"/>
      </c:catAx>
      <c:valAx>
        <c:axId val="682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415240690367582"/>
          <c:y val="6.2971880159691657E-2"/>
          <c:w val="0.59584759309632418"/>
          <c:h val="0.11945181391116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r>
              <a:rPr lang="ja-JP" altLang="en-US" sz="800" b="1" dirty="0" smtClean="0"/>
              <a:t>ﾒﾀﾎﾞﾘｯｸｼﾝﾄﾞﾛｰﾑ該当者（男）</a:t>
            </a:r>
            <a:endParaRPr lang="ja-JP" sz="800" b="1" dirty="0"/>
          </a:p>
        </c:rich>
      </c:tx>
      <c:layout>
        <c:manualLayout>
          <c:xMode val="edge"/>
          <c:yMode val="edge"/>
          <c:x val="1.0810247681851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562638891049893E-2"/>
          <c:y val="0.12088004212097513"/>
          <c:w val="0.87862359467806939"/>
          <c:h val="0.751813399990798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市町村国保＋協会けんぽ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0.12600031382394478</c:v>
                </c:pt>
                <c:pt idx="1">
                  <c:v>0.17700505671172714</c:v>
                </c:pt>
                <c:pt idx="2">
                  <c:v>0.21587824738270647</c:v>
                </c:pt>
                <c:pt idx="3">
                  <c:v>0.24662269971279652</c:v>
                </c:pt>
                <c:pt idx="4">
                  <c:v>0.27694913934107018</c:v>
                </c:pt>
                <c:pt idx="5">
                  <c:v>0.28511788556840367</c:v>
                </c:pt>
                <c:pt idx="6">
                  <c:v>0.27601529250522977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市町村国保</c:v>
                </c:pt>
              </c:strCache>
            </c:strRef>
          </c:tx>
          <c:spPr>
            <a:pattFill prst="pct25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0.14175459163735835</c:v>
                </c:pt>
                <c:pt idx="1">
                  <c:v>0.19430211108833778</c:v>
                </c:pt>
                <c:pt idx="2">
                  <c:v>0.23602066022905907</c:v>
                </c:pt>
                <c:pt idx="3">
                  <c:v>0.2740379628669225</c:v>
                </c:pt>
                <c:pt idx="4">
                  <c:v>0.29262129380053908</c:v>
                </c:pt>
                <c:pt idx="5">
                  <c:v>0.28871180416212805</c:v>
                </c:pt>
                <c:pt idx="6">
                  <c:v>0.27657798321146443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協会けんぽ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0.12298575541182188</c:v>
                </c:pt>
                <c:pt idx="1">
                  <c:v>0.17277263722761352</c:v>
                </c:pt>
                <c:pt idx="2">
                  <c:v>0.21033438407812596</c:v>
                </c:pt>
                <c:pt idx="3">
                  <c:v>0.23717054679397775</c:v>
                </c:pt>
                <c:pt idx="4">
                  <c:v>0.26347240330291177</c:v>
                </c:pt>
                <c:pt idx="5">
                  <c:v>0.27193043966061287</c:v>
                </c:pt>
                <c:pt idx="6">
                  <c:v>0.26815038893690579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2433488"/>
        <c:axId val="68243388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全国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40-44歳</c:v>
                </c:pt>
                <c:pt idx="1">
                  <c:v>45-49歳</c:v>
                </c:pt>
                <c:pt idx="2">
                  <c:v>50-54歳</c:v>
                </c:pt>
                <c:pt idx="3">
                  <c:v>55-59歳</c:v>
                </c:pt>
                <c:pt idx="4">
                  <c:v>60-64歳</c:v>
                </c:pt>
                <c:pt idx="5">
                  <c:v>65-69歳</c:v>
                </c:pt>
                <c:pt idx="6">
                  <c:v>70-74歳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0.12584976351981847</c:v>
                </c:pt>
                <c:pt idx="1">
                  <c:v>0.16986283370877084</c:v>
                </c:pt>
                <c:pt idx="2">
                  <c:v>0.20890317509543541</c:v>
                </c:pt>
                <c:pt idx="3">
                  <c:v>0.24067438313001213</c:v>
                </c:pt>
                <c:pt idx="4">
                  <c:v>0.26272434042777693</c:v>
                </c:pt>
                <c:pt idx="5">
                  <c:v>0.27351287510812428</c:v>
                </c:pt>
                <c:pt idx="6">
                  <c:v>0.26912409174851626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433488"/>
        <c:axId val="682433880"/>
      </c:lineChart>
      <c:catAx>
        <c:axId val="6824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3880"/>
        <c:crosses val="autoZero"/>
        <c:auto val="1"/>
        <c:lblAlgn val="ctr"/>
        <c:lblOffset val="100"/>
        <c:noMultiLvlLbl val="0"/>
      </c:catAx>
      <c:valAx>
        <c:axId val="68243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pPr>
            <a:endParaRPr lang="ja-JP"/>
          </a:p>
        </c:txPr>
        <c:crossAx val="6824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69696602754516"/>
          <c:y val="6.2971880159691657E-2"/>
          <c:w val="0.61303033972454835"/>
          <c:h val="9.997597468652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ＭＳ ゴシック" panose="020B0609070205080204" pitchFamily="49" charset="-128"/>
          <a:ea typeface="ＭＳ ゴシック" panose="020B0609070205080204" pitchFamily="49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6888" cy="72072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80" y="3"/>
            <a:ext cx="4308475" cy="72072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12B53D2A-D313-4784-BFB6-8F9C2A8384EC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1793875"/>
            <a:ext cx="6862762" cy="485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6" y="6915149"/>
            <a:ext cx="7951789" cy="565785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647742"/>
            <a:ext cx="4306888" cy="7207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80" y="13647742"/>
            <a:ext cx="4308475" cy="7207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8E63DFFF-4153-4A98-B72B-9AE69DAD1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3951" y="3321394"/>
            <a:ext cx="12851448" cy="229181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7903" y="6058695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6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6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6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961529" y="428172"/>
            <a:ext cx="3401854" cy="912269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55969" y="428172"/>
            <a:ext cx="9953572" cy="912269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41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3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324" y="6870483"/>
            <a:ext cx="12851448" cy="2123513"/>
          </a:xfrm>
        </p:spPr>
        <p:txBody>
          <a:bodyPr anchor="t"/>
          <a:lstStyle>
            <a:lvl1pPr algn="l">
              <a:defRPr sz="6033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94324" y="4531652"/>
            <a:ext cx="12851448" cy="2338832"/>
          </a:xfrm>
        </p:spPr>
        <p:txBody>
          <a:bodyPr anchor="b"/>
          <a:lstStyle>
            <a:lvl1pPr marL="0" indent="0">
              <a:buNone/>
              <a:defRPr sz="3017">
                <a:solidFill>
                  <a:schemeClr val="tx1">
                    <a:tint val="75000"/>
                  </a:schemeClr>
                </a:solidFill>
              </a:defRPr>
            </a:lvl1pPr>
            <a:lvl2pPr marL="695244" indent="0">
              <a:buNone/>
              <a:defRPr sz="2734">
                <a:solidFill>
                  <a:schemeClr val="tx1">
                    <a:tint val="75000"/>
                  </a:schemeClr>
                </a:solidFill>
              </a:defRPr>
            </a:lvl2pPr>
            <a:lvl3pPr marL="1390487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3pPr>
            <a:lvl4pPr marL="2085732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4pPr>
            <a:lvl5pPr marL="2780974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5pPr>
            <a:lvl6pPr marL="3476217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6pPr>
            <a:lvl7pPr marL="4171462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7pPr>
            <a:lvl8pPr marL="4866706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8pPr>
            <a:lvl9pPr marL="5561950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2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55971" y="2494759"/>
            <a:ext cx="6677713" cy="7056102"/>
          </a:xfrm>
        </p:spPr>
        <p:txBody>
          <a:bodyPr/>
          <a:lstStyle>
            <a:lvl1pPr>
              <a:defRPr sz="4242"/>
            </a:lvl1pPr>
            <a:lvl2pPr>
              <a:defRPr sz="3771"/>
            </a:lvl2pPr>
            <a:lvl3pPr>
              <a:defRPr sz="3017"/>
            </a:lvl3pPr>
            <a:lvl4pPr>
              <a:defRPr sz="2734"/>
            </a:lvl4pPr>
            <a:lvl5pPr>
              <a:defRPr sz="2734"/>
            </a:lvl5pPr>
            <a:lvl6pPr>
              <a:defRPr sz="2734"/>
            </a:lvl6pPr>
            <a:lvl7pPr>
              <a:defRPr sz="2734"/>
            </a:lvl7pPr>
            <a:lvl8pPr>
              <a:defRPr sz="2734"/>
            </a:lvl8pPr>
            <a:lvl9pPr>
              <a:defRPr sz="273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685672" y="2494759"/>
            <a:ext cx="6677713" cy="7056102"/>
          </a:xfrm>
        </p:spPr>
        <p:txBody>
          <a:bodyPr/>
          <a:lstStyle>
            <a:lvl1pPr>
              <a:defRPr sz="4242"/>
            </a:lvl1pPr>
            <a:lvl2pPr>
              <a:defRPr sz="3771"/>
            </a:lvl2pPr>
            <a:lvl3pPr>
              <a:defRPr sz="3017"/>
            </a:lvl3pPr>
            <a:lvl4pPr>
              <a:defRPr sz="2734"/>
            </a:lvl4pPr>
            <a:lvl5pPr>
              <a:defRPr sz="2734"/>
            </a:lvl5pPr>
            <a:lvl6pPr>
              <a:defRPr sz="2734"/>
            </a:lvl6pPr>
            <a:lvl7pPr>
              <a:defRPr sz="2734"/>
            </a:lvl7pPr>
            <a:lvl8pPr>
              <a:defRPr sz="2734"/>
            </a:lvl8pPr>
            <a:lvl9pPr>
              <a:defRPr sz="273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39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5972" y="2393286"/>
            <a:ext cx="6680338" cy="997407"/>
          </a:xfrm>
        </p:spPr>
        <p:txBody>
          <a:bodyPr anchor="b"/>
          <a:lstStyle>
            <a:lvl1pPr marL="0" indent="0">
              <a:buNone/>
              <a:defRPr sz="3771" b="1"/>
            </a:lvl1pPr>
            <a:lvl2pPr marL="695244" indent="0">
              <a:buNone/>
              <a:defRPr sz="3017" b="1"/>
            </a:lvl2pPr>
            <a:lvl3pPr marL="1390487" indent="0">
              <a:buNone/>
              <a:defRPr sz="2734" b="1"/>
            </a:lvl3pPr>
            <a:lvl4pPr marL="2085732" indent="0">
              <a:buNone/>
              <a:defRPr sz="2451" b="1"/>
            </a:lvl4pPr>
            <a:lvl5pPr marL="2780974" indent="0">
              <a:buNone/>
              <a:defRPr sz="2451" b="1"/>
            </a:lvl5pPr>
            <a:lvl6pPr marL="3476217" indent="0">
              <a:buNone/>
              <a:defRPr sz="2451" b="1"/>
            </a:lvl6pPr>
            <a:lvl7pPr marL="4171462" indent="0">
              <a:buNone/>
              <a:defRPr sz="2451" b="1"/>
            </a:lvl7pPr>
            <a:lvl8pPr marL="4866706" indent="0">
              <a:buNone/>
              <a:defRPr sz="2451" b="1"/>
            </a:lvl8pPr>
            <a:lvl9pPr marL="5561950" indent="0">
              <a:buNone/>
              <a:defRPr sz="245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5972" y="3390693"/>
            <a:ext cx="6680338" cy="6160168"/>
          </a:xfrm>
        </p:spPr>
        <p:txBody>
          <a:bodyPr/>
          <a:lstStyle>
            <a:lvl1pPr>
              <a:defRPr sz="3771"/>
            </a:lvl1pPr>
            <a:lvl2pPr>
              <a:defRPr sz="3017"/>
            </a:lvl2pPr>
            <a:lvl3pPr>
              <a:defRPr sz="2734"/>
            </a:lvl3pPr>
            <a:lvl4pPr>
              <a:defRPr sz="2451"/>
            </a:lvl4pPr>
            <a:lvl5pPr>
              <a:defRPr sz="2451"/>
            </a:lvl5pPr>
            <a:lvl6pPr>
              <a:defRPr sz="2451"/>
            </a:lvl6pPr>
            <a:lvl7pPr>
              <a:defRPr sz="2451"/>
            </a:lvl7pPr>
            <a:lvl8pPr>
              <a:defRPr sz="2451"/>
            </a:lvl8pPr>
            <a:lvl9pPr>
              <a:defRPr sz="245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0425" y="2393286"/>
            <a:ext cx="6682963" cy="997407"/>
          </a:xfrm>
        </p:spPr>
        <p:txBody>
          <a:bodyPr anchor="b"/>
          <a:lstStyle>
            <a:lvl1pPr marL="0" indent="0">
              <a:buNone/>
              <a:defRPr sz="3771" b="1"/>
            </a:lvl1pPr>
            <a:lvl2pPr marL="695244" indent="0">
              <a:buNone/>
              <a:defRPr sz="3017" b="1"/>
            </a:lvl2pPr>
            <a:lvl3pPr marL="1390487" indent="0">
              <a:buNone/>
              <a:defRPr sz="2734" b="1"/>
            </a:lvl3pPr>
            <a:lvl4pPr marL="2085732" indent="0">
              <a:buNone/>
              <a:defRPr sz="2451" b="1"/>
            </a:lvl4pPr>
            <a:lvl5pPr marL="2780974" indent="0">
              <a:buNone/>
              <a:defRPr sz="2451" b="1"/>
            </a:lvl5pPr>
            <a:lvl6pPr marL="3476217" indent="0">
              <a:buNone/>
              <a:defRPr sz="2451" b="1"/>
            </a:lvl6pPr>
            <a:lvl7pPr marL="4171462" indent="0">
              <a:buNone/>
              <a:defRPr sz="2451" b="1"/>
            </a:lvl7pPr>
            <a:lvl8pPr marL="4866706" indent="0">
              <a:buNone/>
              <a:defRPr sz="2451" b="1"/>
            </a:lvl8pPr>
            <a:lvl9pPr marL="5561950" indent="0">
              <a:buNone/>
              <a:defRPr sz="245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0425" y="3390693"/>
            <a:ext cx="6682963" cy="6160168"/>
          </a:xfrm>
        </p:spPr>
        <p:txBody>
          <a:bodyPr/>
          <a:lstStyle>
            <a:lvl1pPr>
              <a:defRPr sz="3771"/>
            </a:lvl1pPr>
            <a:lvl2pPr>
              <a:defRPr sz="3017"/>
            </a:lvl2pPr>
            <a:lvl3pPr>
              <a:defRPr sz="2734"/>
            </a:lvl3pPr>
            <a:lvl4pPr>
              <a:defRPr sz="2451"/>
            </a:lvl4pPr>
            <a:lvl5pPr>
              <a:defRPr sz="2451"/>
            </a:lvl5pPr>
            <a:lvl6pPr>
              <a:defRPr sz="2451"/>
            </a:lvl6pPr>
            <a:lvl7pPr>
              <a:defRPr sz="2451"/>
            </a:lvl7pPr>
            <a:lvl8pPr>
              <a:defRPr sz="2451"/>
            </a:lvl8pPr>
            <a:lvl9pPr>
              <a:defRPr sz="245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5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9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973" y="425694"/>
            <a:ext cx="4974163" cy="1811668"/>
          </a:xfrm>
        </p:spPr>
        <p:txBody>
          <a:bodyPr anchor="b"/>
          <a:lstStyle>
            <a:lvl1pPr algn="l">
              <a:defRPr sz="3017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11247" y="425695"/>
            <a:ext cx="8452137" cy="9125166"/>
          </a:xfrm>
        </p:spPr>
        <p:txBody>
          <a:bodyPr/>
          <a:lstStyle>
            <a:lvl1pPr>
              <a:defRPr sz="4807"/>
            </a:lvl1pPr>
            <a:lvl2pPr>
              <a:defRPr sz="4242"/>
            </a:lvl2pPr>
            <a:lvl3pPr>
              <a:defRPr sz="3771"/>
            </a:lvl3pPr>
            <a:lvl4pPr>
              <a:defRPr sz="3017"/>
            </a:lvl4pPr>
            <a:lvl5pPr>
              <a:defRPr sz="3017"/>
            </a:lvl5pPr>
            <a:lvl6pPr>
              <a:defRPr sz="3017"/>
            </a:lvl6pPr>
            <a:lvl7pPr>
              <a:defRPr sz="3017"/>
            </a:lvl7pPr>
            <a:lvl8pPr>
              <a:defRPr sz="3017"/>
            </a:lvl8pPr>
            <a:lvl9pPr>
              <a:defRPr sz="301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5973" y="2237362"/>
            <a:ext cx="4974163" cy="7313498"/>
          </a:xfrm>
        </p:spPr>
        <p:txBody>
          <a:bodyPr/>
          <a:lstStyle>
            <a:lvl1pPr marL="0" indent="0">
              <a:buNone/>
              <a:defRPr sz="2263"/>
            </a:lvl1pPr>
            <a:lvl2pPr marL="695244" indent="0">
              <a:buNone/>
              <a:defRPr sz="1791"/>
            </a:lvl2pPr>
            <a:lvl3pPr marL="1390487" indent="0">
              <a:buNone/>
              <a:defRPr sz="1508"/>
            </a:lvl3pPr>
            <a:lvl4pPr marL="2085732" indent="0">
              <a:buNone/>
              <a:defRPr sz="1414"/>
            </a:lvl4pPr>
            <a:lvl5pPr marL="2780974" indent="0">
              <a:buNone/>
              <a:defRPr sz="1414"/>
            </a:lvl5pPr>
            <a:lvl6pPr marL="3476217" indent="0">
              <a:buNone/>
              <a:defRPr sz="1414"/>
            </a:lvl6pPr>
            <a:lvl7pPr marL="4171462" indent="0">
              <a:buNone/>
              <a:defRPr sz="1414"/>
            </a:lvl7pPr>
            <a:lvl8pPr marL="4866706" indent="0">
              <a:buNone/>
              <a:defRPr sz="1414"/>
            </a:lvl8pPr>
            <a:lvl9pPr marL="5561950" indent="0">
              <a:buNone/>
              <a:defRPr sz="141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09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3501" y="7484274"/>
            <a:ext cx="9071610" cy="883560"/>
          </a:xfrm>
        </p:spPr>
        <p:txBody>
          <a:bodyPr anchor="b"/>
          <a:lstStyle>
            <a:lvl1pPr algn="l">
              <a:defRPr sz="3017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63501" y="955333"/>
            <a:ext cx="9071610" cy="6415088"/>
          </a:xfrm>
        </p:spPr>
        <p:txBody>
          <a:bodyPr/>
          <a:lstStyle>
            <a:lvl1pPr marL="0" indent="0">
              <a:buNone/>
              <a:defRPr sz="4807"/>
            </a:lvl1pPr>
            <a:lvl2pPr marL="695244" indent="0">
              <a:buNone/>
              <a:defRPr sz="4242"/>
            </a:lvl2pPr>
            <a:lvl3pPr marL="1390487" indent="0">
              <a:buNone/>
              <a:defRPr sz="3771"/>
            </a:lvl3pPr>
            <a:lvl4pPr marL="2085732" indent="0">
              <a:buNone/>
              <a:defRPr sz="3017"/>
            </a:lvl4pPr>
            <a:lvl5pPr marL="2780974" indent="0">
              <a:buNone/>
              <a:defRPr sz="3017"/>
            </a:lvl5pPr>
            <a:lvl6pPr marL="3476217" indent="0">
              <a:buNone/>
              <a:defRPr sz="3017"/>
            </a:lvl6pPr>
            <a:lvl7pPr marL="4171462" indent="0">
              <a:buNone/>
              <a:defRPr sz="3017"/>
            </a:lvl7pPr>
            <a:lvl8pPr marL="4866706" indent="0">
              <a:buNone/>
              <a:defRPr sz="3017"/>
            </a:lvl8pPr>
            <a:lvl9pPr marL="5561950" indent="0">
              <a:buNone/>
              <a:defRPr sz="301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963501" y="8367834"/>
            <a:ext cx="9071610" cy="1254802"/>
          </a:xfrm>
        </p:spPr>
        <p:txBody>
          <a:bodyPr/>
          <a:lstStyle>
            <a:lvl1pPr marL="0" indent="0">
              <a:buNone/>
              <a:defRPr sz="2263"/>
            </a:lvl1pPr>
            <a:lvl2pPr marL="695244" indent="0">
              <a:buNone/>
              <a:defRPr sz="1791"/>
            </a:lvl2pPr>
            <a:lvl3pPr marL="1390487" indent="0">
              <a:buNone/>
              <a:defRPr sz="1508"/>
            </a:lvl3pPr>
            <a:lvl4pPr marL="2085732" indent="0">
              <a:buNone/>
              <a:defRPr sz="1414"/>
            </a:lvl4pPr>
            <a:lvl5pPr marL="2780974" indent="0">
              <a:buNone/>
              <a:defRPr sz="1414"/>
            </a:lvl5pPr>
            <a:lvl6pPr marL="3476217" indent="0">
              <a:buNone/>
              <a:defRPr sz="1414"/>
            </a:lvl6pPr>
            <a:lvl7pPr marL="4171462" indent="0">
              <a:buNone/>
              <a:defRPr sz="1414"/>
            </a:lvl7pPr>
            <a:lvl8pPr marL="4866706" indent="0">
              <a:buNone/>
              <a:defRPr sz="1414"/>
            </a:lvl8pPr>
            <a:lvl9pPr marL="5561950" indent="0">
              <a:buNone/>
              <a:defRPr sz="141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8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5968" y="428170"/>
            <a:ext cx="13607415" cy="1781969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5968" y="2494759"/>
            <a:ext cx="13607415" cy="7056102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5968" y="9909731"/>
            <a:ext cx="3527848" cy="569240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7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469D-8C5F-4942-84CF-334BD6CBCC96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165778" y="9909731"/>
            <a:ext cx="4787794" cy="569240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7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35537" y="9909731"/>
            <a:ext cx="3527848" cy="569240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7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71C0-C57E-431E-AE64-BB239D6273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0487" rtl="0" eaLnBrk="1" latinLnBrk="0" hangingPunct="1">
        <a:spcBef>
          <a:spcPct val="0"/>
        </a:spcBef>
        <a:buNone/>
        <a:defRPr kumimoji="1" sz="6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433" indent="-521433" algn="l" defTabSz="139048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807" kern="1200">
          <a:solidFill>
            <a:schemeClr val="tx1"/>
          </a:solidFill>
          <a:latin typeface="+mn-lt"/>
          <a:ea typeface="+mn-ea"/>
          <a:cs typeface="+mn-cs"/>
        </a:defRPr>
      </a:lvl1pPr>
      <a:lvl2pPr marL="1129771" indent="-434527" algn="l" defTabSz="139048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242" kern="1200">
          <a:solidFill>
            <a:schemeClr val="tx1"/>
          </a:solidFill>
          <a:latin typeface="+mn-lt"/>
          <a:ea typeface="+mn-ea"/>
          <a:cs typeface="+mn-cs"/>
        </a:defRPr>
      </a:lvl2pPr>
      <a:lvl3pPr marL="1738109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71" kern="1200">
          <a:solidFill>
            <a:schemeClr val="tx1"/>
          </a:solidFill>
          <a:latin typeface="+mn-lt"/>
          <a:ea typeface="+mn-ea"/>
          <a:cs typeface="+mn-cs"/>
        </a:defRPr>
      </a:lvl3pPr>
      <a:lvl4pPr marL="2433354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17" kern="1200">
          <a:solidFill>
            <a:schemeClr val="tx1"/>
          </a:solidFill>
          <a:latin typeface="+mn-lt"/>
          <a:ea typeface="+mn-ea"/>
          <a:cs typeface="+mn-cs"/>
        </a:defRPr>
      </a:lvl4pPr>
      <a:lvl5pPr marL="3128597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017" kern="1200">
          <a:solidFill>
            <a:schemeClr val="tx1"/>
          </a:solidFill>
          <a:latin typeface="+mn-lt"/>
          <a:ea typeface="+mn-ea"/>
          <a:cs typeface="+mn-cs"/>
        </a:defRPr>
      </a:lvl5pPr>
      <a:lvl6pPr marL="3823841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17" kern="1200">
          <a:solidFill>
            <a:schemeClr val="tx1"/>
          </a:solidFill>
          <a:latin typeface="+mn-lt"/>
          <a:ea typeface="+mn-ea"/>
          <a:cs typeface="+mn-cs"/>
        </a:defRPr>
      </a:lvl6pPr>
      <a:lvl7pPr marL="4519083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17" kern="1200">
          <a:solidFill>
            <a:schemeClr val="tx1"/>
          </a:solidFill>
          <a:latin typeface="+mn-lt"/>
          <a:ea typeface="+mn-ea"/>
          <a:cs typeface="+mn-cs"/>
        </a:defRPr>
      </a:lvl7pPr>
      <a:lvl8pPr marL="5214326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17" kern="1200">
          <a:solidFill>
            <a:schemeClr val="tx1"/>
          </a:solidFill>
          <a:latin typeface="+mn-lt"/>
          <a:ea typeface="+mn-ea"/>
          <a:cs typeface="+mn-cs"/>
        </a:defRPr>
      </a:lvl8pPr>
      <a:lvl9pPr marL="5909571" indent="-347621" algn="l" defTabSz="139048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1pPr>
      <a:lvl2pPr marL="695244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2pPr>
      <a:lvl3pPr marL="1390487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3pPr>
      <a:lvl4pPr marL="2085732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4pPr>
      <a:lvl5pPr marL="2780974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5pPr>
      <a:lvl6pPr marL="3476217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6pPr>
      <a:lvl7pPr marL="4171462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7pPr>
      <a:lvl8pPr marL="4866706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8pPr>
      <a:lvl9pPr marL="5561950" algn="l" defTabSz="1390487" rtl="0" eaLnBrk="1" latinLnBrk="0" hangingPunct="1">
        <a:defRPr kumimoji="1" sz="27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chart" Target="../charts/chart22.xml"/><Relationship Id="rId18" Type="http://schemas.openxmlformats.org/officeDocument/2006/relationships/chart" Target="../charts/chart27.xml"/><Relationship Id="rId26" Type="http://schemas.openxmlformats.org/officeDocument/2006/relationships/chart" Target="../charts/chart35.xml"/><Relationship Id="rId3" Type="http://schemas.openxmlformats.org/officeDocument/2006/relationships/chart" Target="../charts/chart12.xml"/><Relationship Id="rId21" Type="http://schemas.openxmlformats.org/officeDocument/2006/relationships/chart" Target="../charts/chart30.xml"/><Relationship Id="rId7" Type="http://schemas.openxmlformats.org/officeDocument/2006/relationships/chart" Target="../charts/chart16.xml"/><Relationship Id="rId12" Type="http://schemas.openxmlformats.org/officeDocument/2006/relationships/chart" Target="../charts/chart21.xml"/><Relationship Id="rId17" Type="http://schemas.openxmlformats.org/officeDocument/2006/relationships/chart" Target="../charts/chart26.xml"/><Relationship Id="rId25" Type="http://schemas.openxmlformats.org/officeDocument/2006/relationships/chart" Target="../charts/chart34.xml"/><Relationship Id="rId2" Type="http://schemas.openxmlformats.org/officeDocument/2006/relationships/chart" Target="../charts/chart11.xml"/><Relationship Id="rId16" Type="http://schemas.openxmlformats.org/officeDocument/2006/relationships/chart" Target="../charts/chart25.xml"/><Relationship Id="rId20" Type="http://schemas.openxmlformats.org/officeDocument/2006/relationships/chart" Target="../charts/chart29.xml"/><Relationship Id="rId29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11" Type="http://schemas.openxmlformats.org/officeDocument/2006/relationships/chart" Target="../charts/chart20.xml"/><Relationship Id="rId24" Type="http://schemas.openxmlformats.org/officeDocument/2006/relationships/chart" Target="../charts/chart33.xml"/><Relationship Id="rId5" Type="http://schemas.openxmlformats.org/officeDocument/2006/relationships/chart" Target="../charts/chart14.xml"/><Relationship Id="rId15" Type="http://schemas.openxmlformats.org/officeDocument/2006/relationships/chart" Target="../charts/chart24.xml"/><Relationship Id="rId23" Type="http://schemas.openxmlformats.org/officeDocument/2006/relationships/chart" Target="../charts/chart32.xml"/><Relationship Id="rId28" Type="http://schemas.openxmlformats.org/officeDocument/2006/relationships/chart" Target="../charts/chart37.xml"/><Relationship Id="rId10" Type="http://schemas.openxmlformats.org/officeDocument/2006/relationships/chart" Target="../charts/chart19.xml"/><Relationship Id="rId19" Type="http://schemas.openxmlformats.org/officeDocument/2006/relationships/chart" Target="../charts/chart28.xml"/><Relationship Id="rId31" Type="http://schemas.openxmlformats.org/officeDocument/2006/relationships/chart" Target="../charts/chart40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Relationship Id="rId14" Type="http://schemas.openxmlformats.org/officeDocument/2006/relationships/chart" Target="../charts/chart23.xml"/><Relationship Id="rId22" Type="http://schemas.openxmlformats.org/officeDocument/2006/relationships/chart" Target="../charts/chart31.xml"/><Relationship Id="rId27" Type="http://schemas.openxmlformats.org/officeDocument/2006/relationships/chart" Target="../charts/chart36.xml"/><Relationship Id="rId30" Type="http://schemas.openxmlformats.org/officeDocument/2006/relationships/chart" Target="../charts/char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13" Type="http://schemas.openxmlformats.org/officeDocument/2006/relationships/chart" Target="../charts/chart52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12" Type="http://schemas.openxmlformats.org/officeDocument/2006/relationships/chart" Target="../charts/chart51.xml"/><Relationship Id="rId17" Type="http://schemas.openxmlformats.org/officeDocument/2006/relationships/chart" Target="../charts/chart56.xml"/><Relationship Id="rId2" Type="http://schemas.openxmlformats.org/officeDocument/2006/relationships/chart" Target="../charts/chart41.xml"/><Relationship Id="rId16" Type="http://schemas.openxmlformats.org/officeDocument/2006/relationships/chart" Target="../charts/chart5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11" Type="http://schemas.openxmlformats.org/officeDocument/2006/relationships/chart" Target="../charts/chart50.xml"/><Relationship Id="rId5" Type="http://schemas.openxmlformats.org/officeDocument/2006/relationships/chart" Target="../charts/chart44.xml"/><Relationship Id="rId15" Type="http://schemas.openxmlformats.org/officeDocument/2006/relationships/chart" Target="../charts/chart5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Relationship Id="rId14" Type="http://schemas.openxmlformats.org/officeDocument/2006/relationships/chart" Target="../charts/chart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3.xml"/><Relationship Id="rId13" Type="http://schemas.openxmlformats.org/officeDocument/2006/relationships/chart" Target="../charts/chart68.xml"/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12" Type="http://schemas.openxmlformats.org/officeDocument/2006/relationships/chart" Target="../charts/chart67.xml"/><Relationship Id="rId17" Type="http://schemas.openxmlformats.org/officeDocument/2006/relationships/chart" Target="../charts/chart72.xml"/><Relationship Id="rId2" Type="http://schemas.openxmlformats.org/officeDocument/2006/relationships/chart" Target="../charts/chart57.xml"/><Relationship Id="rId16" Type="http://schemas.openxmlformats.org/officeDocument/2006/relationships/chart" Target="../charts/chart7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1.xml"/><Relationship Id="rId11" Type="http://schemas.openxmlformats.org/officeDocument/2006/relationships/chart" Target="../charts/chart66.xml"/><Relationship Id="rId5" Type="http://schemas.openxmlformats.org/officeDocument/2006/relationships/chart" Target="../charts/chart60.xml"/><Relationship Id="rId15" Type="http://schemas.openxmlformats.org/officeDocument/2006/relationships/chart" Target="../charts/chart70.xml"/><Relationship Id="rId10" Type="http://schemas.openxmlformats.org/officeDocument/2006/relationships/chart" Target="../charts/chart65.xml"/><Relationship Id="rId4" Type="http://schemas.openxmlformats.org/officeDocument/2006/relationships/chart" Target="../charts/chart59.xml"/><Relationship Id="rId9" Type="http://schemas.openxmlformats.org/officeDocument/2006/relationships/chart" Target="../charts/chart64.xml"/><Relationship Id="rId14" Type="http://schemas.openxmlformats.org/officeDocument/2006/relationships/chart" Target="../charts/char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/>
          <p:cNvGraphicFramePr/>
          <p:nvPr>
            <p:extLst>
              <p:ext uri="{D42A27DB-BD31-4B8C-83A1-F6EECF244321}">
                <p14:modId xmlns:p14="http://schemas.microsoft.com/office/powerpoint/2010/main" val="3847991460"/>
              </p:ext>
            </p:extLst>
          </p:nvPr>
        </p:nvGraphicFramePr>
        <p:xfrm>
          <a:off x="7882949" y="436285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グラフ 17"/>
          <p:cNvGraphicFramePr/>
          <p:nvPr>
            <p:extLst>
              <p:ext uri="{D42A27DB-BD31-4B8C-83A1-F6EECF244321}">
                <p14:modId xmlns:p14="http://schemas.microsoft.com/office/powerpoint/2010/main" val="3509196905"/>
              </p:ext>
            </p:extLst>
          </p:nvPr>
        </p:nvGraphicFramePr>
        <p:xfrm>
          <a:off x="10937584" y="436285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3593957301"/>
              </p:ext>
            </p:extLst>
          </p:nvPr>
        </p:nvGraphicFramePr>
        <p:xfrm>
          <a:off x="7882949" y="2470767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グラフ 20"/>
          <p:cNvGraphicFramePr/>
          <p:nvPr>
            <p:extLst>
              <p:ext uri="{D42A27DB-BD31-4B8C-83A1-F6EECF244321}">
                <p14:modId xmlns:p14="http://schemas.microsoft.com/office/powerpoint/2010/main" val="1763180301"/>
              </p:ext>
            </p:extLst>
          </p:nvPr>
        </p:nvGraphicFramePr>
        <p:xfrm>
          <a:off x="10937584" y="2470767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グラフ 25"/>
          <p:cNvGraphicFramePr/>
          <p:nvPr>
            <p:extLst>
              <p:ext uri="{D42A27DB-BD31-4B8C-83A1-F6EECF244321}">
                <p14:modId xmlns:p14="http://schemas.microsoft.com/office/powerpoint/2010/main" val="4191502975"/>
              </p:ext>
            </p:extLst>
          </p:nvPr>
        </p:nvGraphicFramePr>
        <p:xfrm>
          <a:off x="7881015" y="4499911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グラフ 29"/>
          <p:cNvGraphicFramePr/>
          <p:nvPr>
            <p:extLst>
              <p:ext uri="{D42A27DB-BD31-4B8C-83A1-F6EECF244321}">
                <p14:modId xmlns:p14="http://schemas.microsoft.com/office/powerpoint/2010/main" val="735181476"/>
              </p:ext>
            </p:extLst>
          </p:nvPr>
        </p:nvGraphicFramePr>
        <p:xfrm>
          <a:off x="10940561" y="4499911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グラフ 31"/>
          <p:cNvGraphicFramePr/>
          <p:nvPr>
            <p:extLst>
              <p:ext uri="{D42A27DB-BD31-4B8C-83A1-F6EECF244321}">
                <p14:modId xmlns:p14="http://schemas.microsoft.com/office/powerpoint/2010/main" val="647315522"/>
              </p:ext>
            </p:extLst>
          </p:nvPr>
        </p:nvGraphicFramePr>
        <p:xfrm>
          <a:off x="7878038" y="6534393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グラフ 32"/>
          <p:cNvGraphicFramePr/>
          <p:nvPr>
            <p:extLst>
              <p:ext uri="{D42A27DB-BD31-4B8C-83A1-F6EECF244321}">
                <p14:modId xmlns:p14="http://schemas.microsoft.com/office/powerpoint/2010/main" val="1556108374"/>
              </p:ext>
            </p:extLst>
          </p:nvPr>
        </p:nvGraphicFramePr>
        <p:xfrm>
          <a:off x="10937584" y="6534393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グラフ 33"/>
          <p:cNvGraphicFramePr/>
          <p:nvPr>
            <p:extLst>
              <p:ext uri="{D42A27DB-BD31-4B8C-83A1-F6EECF244321}">
                <p14:modId xmlns:p14="http://schemas.microsoft.com/office/powerpoint/2010/main" val="1772316710"/>
              </p:ext>
            </p:extLst>
          </p:nvPr>
        </p:nvGraphicFramePr>
        <p:xfrm>
          <a:off x="7882949" y="8568875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グラフ 34"/>
          <p:cNvGraphicFramePr/>
          <p:nvPr>
            <p:extLst>
              <p:ext uri="{D42A27DB-BD31-4B8C-83A1-F6EECF244321}">
                <p14:modId xmlns:p14="http://schemas.microsoft.com/office/powerpoint/2010/main" val="1441608515"/>
              </p:ext>
            </p:extLst>
          </p:nvPr>
        </p:nvGraphicFramePr>
        <p:xfrm>
          <a:off x="10942495" y="8568875"/>
          <a:ext cx="2956454" cy="195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7630112" y="234410"/>
            <a:ext cx="7344831" cy="10336051"/>
          </a:xfrm>
          <a:prstGeom prst="roundRect">
            <a:avLst>
              <a:gd name="adj" fmla="val 15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770692" y="112969"/>
            <a:ext cx="5133962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/>
              <a:t>平成</a:t>
            </a:r>
            <a:r>
              <a:rPr lang="en-US" altLang="ja-JP" sz="1100" dirty="0" smtClean="0"/>
              <a:t>25</a:t>
            </a:r>
            <a:r>
              <a:rPr lang="ja-JP" altLang="en-US" sz="1100" dirty="0" smtClean="0"/>
              <a:t>年度特定健診受診者における健診成績の概要（</a:t>
            </a:r>
            <a:r>
              <a:rPr lang="ja-JP" altLang="en-US" sz="1100" b="1" u="sng" dirty="0" smtClean="0"/>
              <a:t>市町村国保＋協会けんぽ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sp>
        <p:nvSpPr>
          <p:cNvPr id="16" name="角丸四角形 15"/>
          <p:cNvSpPr/>
          <p:nvPr/>
        </p:nvSpPr>
        <p:spPr>
          <a:xfrm>
            <a:off x="142852" y="234410"/>
            <a:ext cx="7344831" cy="10336051"/>
          </a:xfrm>
          <a:prstGeom prst="roundRect">
            <a:avLst>
              <a:gd name="adj" fmla="val 15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0691" y="805711"/>
            <a:ext cx="458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特定健診データ分析対象：平成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年度特定健診受診者</a:t>
            </a:r>
            <a:endParaRPr lang="en-US" altLang="ja-JP" sz="1200" dirty="0"/>
          </a:p>
          <a:p>
            <a:r>
              <a:rPr lang="ja-JP" altLang="en-US" sz="1200" dirty="0" smtClean="0"/>
              <a:t>　市町村国保　　</a:t>
            </a:r>
            <a:r>
              <a:rPr lang="en-US" altLang="ja-JP" sz="1200" dirty="0" smtClean="0"/>
              <a:t>441,735</a:t>
            </a:r>
            <a:r>
              <a:rPr lang="ja-JP" altLang="en-US" sz="1200" dirty="0"/>
              <a:t>人（男：</a:t>
            </a:r>
            <a:r>
              <a:rPr lang="en-US" altLang="ja-JP" sz="1200" dirty="0"/>
              <a:t>181,218</a:t>
            </a:r>
            <a:r>
              <a:rPr lang="ja-JP" altLang="en-US" sz="1200" dirty="0"/>
              <a:t>人、女：</a:t>
            </a:r>
            <a:r>
              <a:rPr lang="en-US" altLang="ja-JP" sz="1200" dirty="0"/>
              <a:t>260,517</a:t>
            </a:r>
            <a:r>
              <a:rPr lang="ja-JP" altLang="en-US" sz="1200" dirty="0"/>
              <a:t>人）</a:t>
            </a:r>
            <a:endParaRPr lang="en-US" altLang="ja-JP" sz="1200" dirty="0"/>
          </a:p>
          <a:p>
            <a:r>
              <a:rPr lang="ja-JP" altLang="en-US" sz="1200" dirty="0" smtClean="0"/>
              <a:t>　協会けんぽ　　</a:t>
            </a:r>
            <a:r>
              <a:rPr lang="en-US" altLang="ja-JP" sz="1200" dirty="0" smtClean="0"/>
              <a:t>384,018</a:t>
            </a:r>
            <a:r>
              <a:rPr lang="ja-JP" altLang="en-US" sz="1200" dirty="0"/>
              <a:t>人（男：</a:t>
            </a:r>
            <a:r>
              <a:rPr lang="en-US" altLang="ja-JP" sz="1200" dirty="0"/>
              <a:t>231,952</a:t>
            </a:r>
            <a:r>
              <a:rPr lang="ja-JP" altLang="en-US" sz="1200" dirty="0"/>
              <a:t>人、女：</a:t>
            </a:r>
            <a:r>
              <a:rPr lang="en-US" altLang="ja-JP" sz="1200" dirty="0"/>
              <a:t>152,066</a:t>
            </a:r>
            <a:r>
              <a:rPr lang="ja-JP" altLang="en-US" sz="1200" dirty="0"/>
              <a:t>人）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データ</a:t>
            </a:r>
            <a:r>
              <a:rPr lang="ja-JP" altLang="en-US" sz="1200" dirty="0" smtClean="0"/>
              <a:t>出典</a:t>
            </a:r>
            <a:endParaRPr lang="en-US" altLang="ja-JP" sz="1200" dirty="0"/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86543"/>
              </p:ext>
            </p:extLst>
          </p:nvPr>
        </p:nvGraphicFramePr>
        <p:xfrm>
          <a:off x="870570" y="1776127"/>
          <a:ext cx="61461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830"/>
                <a:gridCol w="2002155"/>
                <a:gridCol w="2202180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 smtClean="0">
                          <a:solidFill>
                            <a:schemeClr val="bg1"/>
                          </a:solidFill>
                        </a:rPr>
                        <a:t>大阪府市町村国保</a:t>
                      </a:r>
                      <a:endParaRPr lang="en-US" altLang="ja-JP" sz="1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ja-JP" altLang="en-US" sz="1200" b="0" dirty="0" smtClean="0">
                          <a:solidFill>
                            <a:schemeClr val="bg1"/>
                          </a:solidFill>
                        </a:rPr>
                        <a:t>協会けんぽ大阪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全国</a:t>
                      </a:r>
                      <a:endParaRPr kumimoji="1" lang="en-US" altLang="ja-JP" sz="1200" b="0" dirty="0" smtClean="0"/>
                    </a:p>
                  </a:txBody>
                  <a:tcPr anchor="ctr"/>
                </a:tc>
              </a:tr>
              <a:tr h="149529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BMI</a:t>
                      </a:r>
                      <a:r>
                        <a:rPr kumimoji="1" lang="ja-JP" altLang="en-US" sz="1200" dirty="0" err="1" smtClean="0"/>
                        <a:t>、</a:t>
                      </a:r>
                      <a:r>
                        <a:rPr kumimoji="1" lang="ja-JP" altLang="en-US" sz="1200" dirty="0" smtClean="0"/>
                        <a:t>腹囲、血圧値、</a:t>
                      </a:r>
                      <a:r>
                        <a:rPr kumimoji="1" lang="en-US" altLang="ja-JP" sz="1200" dirty="0" smtClean="0"/>
                        <a:t>HbA1c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年度特定健診データ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9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年度特定健診集計結果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喫煙率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年度特定健診データ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9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年度国民生活基礎調査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8409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ﾒﾀﾎﾞﾘｯｸｼﾝﾄﾞﾛｰﾑ該当率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9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年度法定報告値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9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年度法定報告値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760691" y="3218503"/>
            <a:ext cx="6044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医療費データ分析対象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　平成</a:t>
            </a:r>
            <a:r>
              <a:rPr lang="en-US" altLang="ja-JP" sz="1200" dirty="0" smtClean="0"/>
              <a:t>26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6</a:t>
            </a:r>
            <a:r>
              <a:rPr lang="ja-JP" altLang="en-US" sz="1200" dirty="0" smtClean="0"/>
              <a:t>月審査分医科レセプト</a:t>
            </a:r>
            <a:endParaRPr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ja-JP" altLang="en-US" sz="1200" dirty="0" smtClean="0"/>
              <a:t>被保険者数（平成</a:t>
            </a:r>
            <a:r>
              <a:rPr kumimoji="1" lang="en-US" altLang="ja-JP" sz="1200" dirty="0" smtClean="0"/>
              <a:t>26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6</a:t>
            </a:r>
            <a:r>
              <a:rPr kumimoji="1" lang="ja-JP" altLang="en-US" sz="1200" dirty="0" smtClean="0"/>
              <a:t>月、</a:t>
            </a:r>
            <a:r>
              <a:rPr kumimoji="1" lang="en-US" altLang="ja-JP" sz="1200" dirty="0" smtClean="0"/>
              <a:t>40</a:t>
            </a:r>
            <a:r>
              <a:rPr kumimoji="1" lang="ja-JP" altLang="en-US" sz="1200" dirty="0" smtClean="0"/>
              <a:t>歳以上）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　市町村国保　　</a:t>
            </a:r>
            <a:r>
              <a:rPr lang="en-US" altLang="ja-JP" sz="1200" dirty="0" smtClean="0"/>
              <a:t>1,714,936</a:t>
            </a:r>
            <a:r>
              <a:rPr lang="ja-JP" altLang="en-US" sz="1200" dirty="0" smtClean="0"/>
              <a:t>人（</a:t>
            </a:r>
            <a:r>
              <a:rPr lang="ja-JP" altLang="en-US" sz="1200" dirty="0"/>
              <a:t>男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797,127</a:t>
            </a:r>
            <a:r>
              <a:rPr lang="ja-JP" altLang="en-US" sz="1200" dirty="0" smtClean="0"/>
              <a:t>人</a:t>
            </a:r>
            <a:r>
              <a:rPr lang="ja-JP" altLang="en-US" sz="1200" dirty="0"/>
              <a:t>、女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917,809</a:t>
            </a:r>
            <a:r>
              <a:rPr lang="ja-JP" altLang="en-US" sz="1200" dirty="0" smtClean="0"/>
              <a:t>人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kumimoji="1" lang="ja-JP" altLang="en-US" sz="1200" dirty="0" smtClean="0"/>
              <a:t>　協会けんぽ　　</a:t>
            </a:r>
            <a:r>
              <a:rPr kumimoji="1" lang="en-US" altLang="ja-JP" sz="1200" dirty="0" smtClean="0"/>
              <a:t>1,362,666</a:t>
            </a:r>
            <a:r>
              <a:rPr kumimoji="1" lang="ja-JP" altLang="en-US" sz="1200" dirty="0" smtClean="0"/>
              <a:t>人（男：</a:t>
            </a:r>
            <a:r>
              <a:rPr kumimoji="1" lang="en-US" altLang="ja-JP" sz="1200" dirty="0" smtClean="0"/>
              <a:t>671,935</a:t>
            </a:r>
            <a:r>
              <a:rPr kumimoji="1" lang="ja-JP" altLang="en-US" sz="1200" dirty="0" smtClean="0"/>
              <a:t>人、女：</a:t>
            </a:r>
            <a:r>
              <a:rPr kumimoji="1" lang="en-US" altLang="ja-JP" sz="1200" dirty="0" smtClean="0"/>
              <a:t>690,831</a:t>
            </a:r>
            <a:r>
              <a:rPr kumimoji="1" lang="ja-JP" altLang="en-US" sz="1200" dirty="0" smtClean="0"/>
              <a:t>人）</a:t>
            </a:r>
            <a:endParaRPr kumimoji="1" lang="en-US" altLang="ja-JP" sz="1200" dirty="0" smtClean="0"/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　後期高齢者医療制度　　</a:t>
            </a:r>
            <a:r>
              <a:rPr lang="en-US" altLang="ja-JP" sz="1200" dirty="0" smtClean="0"/>
              <a:t>929,777</a:t>
            </a:r>
            <a:r>
              <a:rPr lang="ja-JP" altLang="en-US" sz="1200" dirty="0" smtClean="0"/>
              <a:t>人（</a:t>
            </a:r>
            <a:r>
              <a:rPr lang="ja-JP" altLang="en-US" sz="1200" dirty="0"/>
              <a:t>男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365,460</a:t>
            </a:r>
            <a:r>
              <a:rPr lang="ja-JP" altLang="en-US" sz="1200" dirty="0" smtClean="0"/>
              <a:t>人</a:t>
            </a:r>
            <a:r>
              <a:rPr lang="ja-JP" altLang="en-US" sz="1200" dirty="0"/>
              <a:t>、女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564,317</a:t>
            </a:r>
            <a:r>
              <a:rPr lang="ja-JP" altLang="en-US" sz="1200" dirty="0" smtClean="0"/>
              <a:t>人）</a:t>
            </a:r>
            <a:endParaRPr lang="en-US" altLang="ja-JP" sz="1200" dirty="0" smtClean="0"/>
          </a:p>
          <a:p>
            <a:endParaRPr lang="en-US" altLang="ja-JP" sz="1200" dirty="0"/>
          </a:p>
          <a:p>
            <a:r>
              <a:rPr lang="ja-JP" altLang="en-US" sz="1200" dirty="0" smtClean="0"/>
              <a:t>比較として、全国の値を平成</a:t>
            </a:r>
            <a:r>
              <a:rPr lang="en-US" altLang="ja-JP" sz="1200" dirty="0" smtClean="0"/>
              <a:t>23</a:t>
            </a:r>
            <a:r>
              <a:rPr lang="ja-JP" altLang="en-US" sz="1200" dirty="0" smtClean="0"/>
              <a:t>年度患者調査より算出。</a:t>
            </a:r>
            <a:endParaRPr lang="en-US" altLang="ja-JP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32419" y="426789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697093" y="426789"/>
            <a:ext cx="392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632419" y="2439952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697093" y="2439952"/>
            <a:ext cx="392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4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32419" y="4474240"/>
            <a:ext cx="36580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697093" y="4474240"/>
            <a:ext cx="38897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6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32419" y="6481852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7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97093" y="6481852"/>
            <a:ext cx="392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8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632419" y="852536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9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697093" y="8525360"/>
            <a:ext cx="46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10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377877" y="112969"/>
            <a:ext cx="874783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分析データ</a:t>
            </a:r>
            <a:endParaRPr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2891" y="423287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分析データの種類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02891" y="5227139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分析データの特徴</a:t>
            </a:r>
            <a:endParaRPr kumimoji="1" lang="ja-JP" altLang="en-US" sz="2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0691" y="5657230"/>
            <a:ext cx="55018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レセプトデータでは、受療の有無は把握</a:t>
            </a:r>
            <a:r>
              <a:rPr lang="ja-JP" altLang="en-US" sz="1200" dirty="0" smtClean="0"/>
              <a:t>可能</a:t>
            </a:r>
            <a:endParaRPr lang="en-US" altLang="ja-JP" sz="1200" dirty="0" smtClean="0"/>
          </a:p>
          <a:p>
            <a:r>
              <a:rPr lang="ja-JP" altLang="en-US" sz="1200" dirty="0" smtClean="0"/>
              <a:t>　　全被</a:t>
            </a:r>
            <a:r>
              <a:rPr lang="ja-JP" altLang="en-US" sz="1200" dirty="0"/>
              <a:t>保険者をカバーしている</a:t>
            </a:r>
            <a:endParaRPr lang="en-US" altLang="ja-JP" sz="1200" dirty="0"/>
          </a:p>
          <a:p>
            <a:r>
              <a:rPr lang="ja-JP" altLang="en-US" sz="1200" dirty="0" smtClean="0"/>
              <a:t>　　受療</a:t>
            </a:r>
            <a:r>
              <a:rPr lang="ja-JP" altLang="en-US" sz="1200" dirty="0"/>
              <a:t>していない人の状況はわからない</a:t>
            </a:r>
            <a:endParaRPr lang="en-US" altLang="ja-JP" sz="1200" dirty="0"/>
          </a:p>
          <a:p>
            <a:r>
              <a:rPr lang="ja-JP" altLang="en-US" sz="1200" dirty="0" smtClean="0"/>
              <a:t>　　受療</a:t>
            </a:r>
            <a:r>
              <a:rPr lang="ja-JP" altLang="en-US" sz="1200" dirty="0"/>
              <a:t>している人の健康状態はわからない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特定健診データでは、健康状態は把握可能</a:t>
            </a:r>
            <a:endParaRPr lang="en-US" altLang="ja-JP" sz="1200" dirty="0"/>
          </a:p>
          <a:p>
            <a:r>
              <a:rPr lang="ja-JP" altLang="en-US" sz="1200" dirty="0" smtClean="0"/>
              <a:t>　　健</a:t>
            </a:r>
            <a:r>
              <a:rPr lang="ja-JP" altLang="en-US" sz="1200" dirty="0"/>
              <a:t>診受診者の健康状態しかわからない</a:t>
            </a:r>
            <a:endParaRPr lang="en-US" altLang="ja-JP" sz="1200" dirty="0"/>
          </a:p>
          <a:p>
            <a:r>
              <a:rPr lang="ja-JP" altLang="en-US" sz="1200" dirty="0" smtClean="0"/>
              <a:t>　　（</a:t>
            </a:r>
            <a:r>
              <a:rPr lang="ja-JP" altLang="en-US" sz="1200" dirty="0"/>
              <a:t>全被保険者をカバーできていない）</a:t>
            </a:r>
            <a:endParaRPr lang="en-US" altLang="ja-JP" sz="1200" dirty="0"/>
          </a:p>
          <a:p>
            <a:r>
              <a:rPr lang="ja-JP" altLang="en-US" sz="1200" dirty="0" smtClean="0"/>
              <a:t>　　不健康</a:t>
            </a:r>
            <a:r>
              <a:rPr lang="ja-JP" altLang="en-US" sz="1200" dirty="0"/>
              <a:t>になりやすい人（社会的弱者など</a:t>
            </a:r>
            <a:r>
              <a:rPr lang="ja-JP" altLang="en-US" sz="1200" dirty="0" smtClean="0"/>
              <a:t>）の方が</a:t>
            </a:r>
            <a:r>
              <a:rPr lang="ja-JP" altLang="en-US" sz="1200" dirty="0"/>
              <a:t>健診を受診しない傾向に</a:t>
            </a:r>
            <a:r>
              <a:rPr lang="ja-JP" altLang="en-US" sz="1200" dirty="0" smtClean="0"/>
              <a:t>ある</a:t>
            </a:r>
            <a:endParaRPr kumimoji="1" lang="ja-JP" altLang="en-US" sz="12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2891" y="749250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被</a:t>
            </a:r>
            <a:r>
              <a:rPr lang="ja-JP" altLang="en-US" sz="2000" b="1" dirty="0" smtClean="0"/>
              <a:t>保険者</a:t>
            </a:r>
            <a:r>
              <a:rPr kumimoji="1" lang="ja-JP" altLang="en-US" sz="2000" b="1" dirty="0" smtClean="0"/>
              <a:t>の特徴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66628" y="7916677"/>
            <a:ext cx="65770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市町村</a:t>
            </a:r>
            <a:r>
              <a:rPr lang="ja-JP" altLang="en-US" sz="1200" dirty="0" smtClean="0"/>
              <a:t>国保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40</a:t>
            </a:r>
            <a:r>
              <a:rPr lang="ja-JP" altLang="en-US" sz="1200" dirty="0"/>
              <a:t>～</a:t>
            </a:r>
            <a:r>
              <a:rPr lang="en-US" altLang="ja-JP" sz="1200" dirty="0"/>
              <a:t>59</a:t>
            </a:r>
            <a:r>
              <a:rPr lang="ja-JP" altLang="en-US" sz="1200" dirty="0" smtClean="0"/>
              <a:t>歳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住民</a:t>
            </a:r>
            <a:r>
              <a:rPr lang="ja-JP" altLang="en-US" sz="1200" dirty="0"/>
              <a:t>の</a:t>
            </a:r>
            <a:r>
              <a:rPr lang="en-US" altLang="ja-JP" sz="1200" dirty="0"/>
              <a:t>2</a:t>
            </a:r>
            <a:r>
              <a:rPr lang="ja-JP" altLang="en-US" sz="1200" dirty="0"/>
              <a:t>～</a:t>
            </a:r>
            <a:r>
              <a:rPr lang="en-US" altLang="ja-JP" sz="1200" dirty="0"/>
              <a:t>3</a:t>
            </a:r>
            <a:r>
              <a:rPr lang="ja-JP" altLang="en-US" sz="1200" dirty="0"/>
              <a:t>割が</a:t>
            </a:r>
            <a:r>
              <a:rPr lang="ja-JP" altLang="en-US" sz="1200" dirty="0" smtClean="0"/>
              <a:t>加入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自営業</a:t>
            </a:r>
            <a:r>
              <a:rPr lang="ja-JP" altLang="en-US" sz="1200" dirty="0"/>
              <a:t>・個人事業主（個人請負を含む</a:t>
            </a:r>
            <a:r>
              <a:rPr lang="ja-JP" altLang="en-US" sz="1200" dirty="0" smtClean="0"/>
              <a:t>）が中心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60</a:t>
            </a:r>
            <a:r>
              <a:rPr lang="ja-JP" altLang="en-US" sz="1200" dirty="0"/>
              <a:t>～</a:t>
            </a:r>
            <a:r>
              <a:rPr lang="en-US" altLang="ja-JP" sz="1200" dirty="0"/>
              <a:t>74</a:t>
            </a:r>
            <a:r>
              <a:rPr lang="ja-JP" altLang="en-US" sz="1200" dirty="0" smtClean="0"/>
              <a:t>歳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住民</a:t>
            </a:r>
            <a:r>
              <a:rPr lang="ja-JP" altLang="en-US" sz="1200" dirty="0"/>
              <a:t>の</a:t>
            </a:r>
            <a:r>
              <a:rPr lang="en-US" altLang="ja-JP" sz="1200" dirty="0"/>
              <a:t>8</a:t>
            </a:r>
            <a:r>
              <a:rPr lang="ja-JP" altLang="en-US" sz="1200" dirty="0"/>
              <a:t>割程度が</a:t>
            </a:r>
            <a:r>
              <a:rPr lang="ja-JP" altLang="en-US" sz="1200" dirty="0" smtClean="0"/>
              <a:t>加入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上記</a:t>
            </a:r>
            <a:r>
              <a:rPr lang="ja-JP" altLang="en-US" sz="1200" dirty="0"/>
              <a:t>加入者に加え、退職者が加入</a:t>
            </a:r>
            <a:endParaRPr lang="en-US" altLang="ja-JP" sz="1200" dirty="0"/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協会けんぽ</a:t>
            </a:r>
            <a:endParaRPr lang="en-US" altLang="ja-JP" sz="1200" dirty="0" smtClean="0"/>
          </a:p>
          <a:p>
            <a:r>
              <a:rPr lang="ja-JP" altLang="en-US" sz="1200" dirty="0" smtClean="0"/>
              <a:t>　　中小</a:t>
            </a:r>
            <a:r>
              <a:rPr lang="ja-JP" altLang="en-US" sz="1200" dirty="0"/>
              <a:t>企業従業員が中心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後期高齢者医療</a:t>
            </a:r>
            <a:r>
              <a:rPr lang="ja-JP" altLang="en-US" sz="1200" dirty="0" smtClean="0"/>
              <a:t>制度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75</a:t>
            </a:r>
            <a:r>
              <a:rPr lang="ja-JP" altLang="en-US" sz="1200" dirty="0"/>
              <a:t>歳以上の全住民および</a:t>
            </a:r>
            <a:r>
              <a:rPr lang="en-US" altLang="ja-JP" sz="1200" dirty="0"/>
              <a:t>65</a:t>
            </a:r>
            <a:r>
              <a:rPr lang="ja-JP" altLang="en-US" sz="1200" dirty="0"/>
              <a:t>～</a:t>
            </a:r>
            <a:r>
              <a:rPr lang="en-US" altLang="ja-JP" sz="1200" dirty="0"/>
              <a:t>74</a:t>
            </a:r>
            <a:r>
              <a:rPr lang="ja-JP" altLang="en-US" sz="1200" dirty="0"/>
              <a:t>歳</a:t>
            </a:r>
            <a:r>
              <a:rPr lang="ja-JP" altLang="en-US" sz="1200" dirty="0" smtClean="0"/>
              <a:t>の</a:t>
            </a:r>
            <a:r>
              <a:rPr lang="ja-JP" altLang="en-US" sz="1200" dirty="0" err="1" smtClean="0"/>
              <a:t>認定障がい</a:t>
            </a:r>
            <a:r>
              <a:rPr lang="ja-JP" altLang="en-US" sz="1200" dirty="0" smtClean="0"/>
              <a:t>者</a:t>
            </a:r>
            <a:endParaRPr lang="ja-JP" altLang="en-US" sz="1200" dirty="0"/>
          </a:p>
        </p:txBody>
      </p:sp>
      <p:sp>
        <p:nvSpPr>
          <p:cNvPr id="5" name="右中かっこ 4"/>
          <p:cNvSpPr/>
          <p:nvPr/>
        </p:nvSpPr>
        <p:spPr>
          <a:xfrm>
            <a:off x="3815259" y="5921970"/>
            <a:ext cx="144016" cy="53421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43652" y="595824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高血圧、糖尿病などの自覚症状の乏しい疾患・状態は過小評価される傾向にある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408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278810"/>
              </p:ext>
            </p:extLst>
          </p:nvPr>
        </p:nvGraphicFramePr>
        <p:xfrm>
          <a:off x="790939" y="410462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98848"/>
              </p:ext>
            </p:extLst>
          </p:nvPr>
        </p:nvGraphicFramePr>
        <p:xfrm>
          <a:off x="790939" y="1810855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9711"/>
              </p:ext>
            </p:extLst>
          </p:nvPr>
        </p:nvGraphicFramePr>
        <p:xfrm>
          <a:off x="3815275" y="410462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495996"/>
              </p:ext>
            </p:extLst>
          </p:nvPr>
        </p:nvGraphicFramePr>
        <p:xfrm>
          <a:off x="3815275" y="1810855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0130"/>
              </p:ext>
            </p:extLst>
          </p:nvPr>
        </p:nvGraphicFramePr>
        <p:xfrm>
          <a:off x="790939" y="3211248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039050"/>
              </p:ext>
            </p:extLst>
          </p:nvPr>
        </p:nvGraphicFramePr>
        <p:xfrm>
          <a:off x="790939" y="4611641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49417"/>
              </p:ext>
            </p:extLst>
          </p:nvPr>
        </p:nvGraphicFramePr>
        <p:xfrm>
          <a:off x="3815275" y="3211248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343314"/>
              </p:ext>
            </p:extLst>
          </p:nvPr>
        </p:nvGraphicFramePr>
        <p:xfrm>
          <a:off x="3815275" y="4611641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1580947" y="887805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高血圧有病者数</a:t>
            </a:r>
            <a:endParaRPr kumimoji="1" lang="ja-JP" altLang="en-US" sz="800" b="1" dirty="0"/>
          </a:p>
        </p:txBody>
      </p:sp>
      <p:sp>
        <p:nvSpPr>
          <p:cNvPr id="24" name="テキスト ボックス 23"/>
          <p:cNvSpPr txBox="1">
            <a:spLocks/>
          </p:cNvSpPr>
          <p:nvPr/>
        </p:nvSpPr>
        <p:spPr>
          <a:xfrm>
            <a:off x="5281332" y="8876287"/>
            <a:ext cx="902811" cy="204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糖尿病有病者数</a:t>
            </a:r>
            <a:endParaRPr kumimoji="1" lang="ja-JP" altLang="en-US" sz="800" b="1" dirty="0"/>
          </a:p>
        </p:txBody>
      </p:sp>
      <p:graphicFrame>
        <p:nvGraphicFramePr>
          <p:cNvPr id="25" name="グラフ 24"/>
          <p:cNvGraphicFramePr/>
          <p:nvPr>
            <p:extLst>
              <p:ext uri="{D42A27DB-BD31-4B8C-83A1-F6EECF244321}">
                <p14:modId xmlns:p14="http://schemas.microsoft.com/office/powerpoint/2010/main" val="658796339"/>
              </p:ext>
            </p:extLst>
          </p:nvPr>
        </p:nvGraphicFramePr>
        <p:xfrm>
          <a:off x="118527" y="8993741"/>
          <a:ext cx="3748542" cy="155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グラフ 25"/>
          <p:cNvGraphicFramePr/>
          <p:nvPr>
            <p:extLst>
              <p:ext uri="{D42A27DB-BD31-4B8C-83A1-F6EECF244321}">
                <p14:modId xmlns:p14="http://schemas.microsoft.com/office/powerpoint/2010/main" val="3818257867"/>
              </p:ext>
            </p:extLst>
          </p:nvPr>
        </p:nvGraphicFramePr>
        <p:xfrm>
          <a:off x="3739141" y="8993741"/>
          <a:ext cx="3748542" cy="155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164472" y="9250145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kumimoji="1" lang="ja-JP" altLang="en-US" sz="700" dirty="0" smtClean="0"/>
              <a:t>男性</a:t>
            </a:r>
            <a:endParaRPr kumimoji="1" lang="ja-JP" altLang="en-US" sz="7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4472" y="9813973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lang="ja-JP" altLang="en-US" sz="700" dirty="0"/>
              <a:t>女</a:t>
            </a:r>
            <a:r>
              <a:rPr kumimoji="1" lang="ja-JP" altLang="en-US" sz="700" dirty="0" smtClean="0"/>
              <a:t>性</a:t>
            </a:r>
            <a:endParaRPr kumimoji="1" lang="ja-JP" altLang="en-US" sz="7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78610" y="9250145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kumimoji="1" lang="ja-JP" altLang="en-US" sz="700" dirty="0" smtClean="0"/>
              <a:t>男性</a:t>
            </a:r>
            <a:endParaRPr kumimoji="1" lang="ja-JP" altLang="en-US" sz="7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78610" y="9813973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lang="ja-JP" altLang="en-US" sz="700" dirty="0"/>
              <a:t>女</a:t>
            </a:r>
            <a:r>
              <a:rPr kumimoji="1" lang="ja-JP" altLang="en-US" sz="700" dirty="0" smtClean="0"/>
              <a:t>性</a:t>
            </a:r>
            <a:endParaRPr kumimoji="1" lang="ja-JP" altLang="en-US" sz="700" dirty="0"/>
          </a:p>
        </p:txBody>
      </p:sp>
      <p:sp>
        <p:nvSpPr>
          <p:cNvPr id="39" name="角丸四角形 38"/>
          <p:cNvSpPr/>
          <p:nvPr/>
        </p:nvSpPr>
        <p:spPr>
          <a:xfrm>
            <a:off x="2913701" y="8802290"/>
            <a:ext cx="1765671" cy="2894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市町村国保＋協会けんぽ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42852" y="234410"/>
            <a:ext cx="7344831" cy="10336051"/>
          </a:xfrm>
          <a:prstGeom prst="roundRect">
            <a:avLst>
              <a:gd name="adj" fmla="val 15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14326" y="112969"/>
            <a:ext cx="5472197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平成</a:t>
            </a:r>
            <a:r>
              <a:rPr lang="en-US" altLang="ja-JP" sz="1100" dirty="0" smtClean="0"/>
              <a:t>25</a:t>
            </a:r>
            <a:r>
              <a:rPr lang="ja-JP" altLang="en-US" sz="1100" dirty="0" smtClean="0"/>
              <a:t>年度特定健診受診者における高血圧、糖尿病の状況（</a:t>
            </a:r>
            <a:r>
              <a:rPr lang="ja-JP" altLang="en-US" sz="1100" b="1" u="sng" dirty="0" smtClean="0"/>
              <a:t>市町村国保＋協会けんぽ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graphicFrame>
        <p:nvGraphicFramePr>
          <p:cNvPr id="40" name="グラフ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6141"/>
              </p:ext>
            </p:extLst>
          </p:nvPr>
        </p:nvGraphicFramePr>
        <p:xfrm>
          <a:off x="792641" y="6012034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3" name="グラフ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88325"/>
              </p:ext>
            </p:extLst>
          </p:nvPr>
        </p:nvGraphicFramePr>
        <p:xfrm>
          <a:off x="792641" y="7412427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415516"/>
              </p:ext>
            </p:extLst>
          </p:nvPr>
        </p:nvGraphicFramePr>
        <p:xfrm>
          <a:off x="3816977" y="7412427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022525"/>
              </p:ext>
            </p:extLst>
          </p:nvPr>
        </p:nvGraphicFramePr>
        <p:xfrm>
          <a:off x="3815275" y="6010873"/>
          <a:ext cx="2880320" cy="134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9" name="角丸四角形 88"/>
          <p:cNvSpPr/>
          <p:nvPr/>
        </p:nvSpPr>
        <p:spPr>
          <a:xfrm>
            <a:off x="7631668" y="234411"/>
            <a:ext cx="7343275" cy="10336049"/>
          </a:xfrm>
          <a:prstGeom prst="roundRect">
            <a:avLst>
              <a:gd name="adj" fmla="val 1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graphicFrame>
        <p:nvGraphicFramePr>
          <p:cNvPr id="90" name="グラフ 89"/>
          <p:cNvGraphicFramePr/>
          <p:nvPr>
            <p:extLst>
              <p:ext uri="{D42A27DB-BD31-4B8C-83A1-F6EECF244321}">
                <p14:modId xmlns:p14="http://schemas.microsoft.com/office/powerpoint/2010/main" val="1100914174"/>
              </p:ext>
            </p:extLst>
          </p:nvPr>
        </p:nvGraphicFramePr>
        <p:xfrm>
          <a:off x="7863435" y="430952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91" name="グラフ 90"/>
          <p:cNvGraphicFramePr/>
          <p:nvPr>
            <p:extLst>
              <p:ext uri="{D42A27DB-BD31-4B8C-83A1-F6EECF244321}">
                <p14:modId xmlns:p14="http://schemas.microsoft.com/office/powerpoint/2010/main" val="3011453362"/>
              </p:ext>
            </p:extLst>
          </p:nvPr>
        </p:nvGraphicFramePr>
        <p:xfrm>
          <a:off x="7863435" y="1657036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92" name="グラフ 91"/>
          <p:cNvGraphicFramePr/>
          <p:nvPr>
            <p:extLst>
              <p:ext uri="{D42A27DB-BD31-4B8C-83A1-F6EECF244321}">
                <p14:modId xmlns:p14="http://schemas.microsoft.com/office/powerpoint/2010/main" val="3467680787"/>
              </p:ext>
            </p:extLst>
          </p:nvPr>
        </p:nvGraphicFramePr>
        <p:xfrm>
          <a:off x="11193431" y="430952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3" name="グラフ 92"/>
          <p:cNvGraphicFramePr/>
          <p:nvPr>
            <p:extLst>
              <p:ext uri="{D42A27DB-BD31-4B8C-83A1-F6EECF244321}">
                <p14:modId xmlns:p14="http://schemas.microsoft.com/office/powerpoint/2010/main" val="2483596690"/>
              </p:ext>
            </p:extLst>
          </p:nvPr>
        </p:nvGraphicFramePr>
        <p:xfrm>
          <a:off x="11193431" y="1657036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4" name="グラフ 93"/>
          <p:cNvGraphicFramePr/>
          <p:nvPr>
            <p:extLst>
              <p:ext uri="{D42A27DB-BD31-4B8C-83A1-F6EECF244321}">
                <p14:modId xmlns:p14="http://schemas.microsoft.com/office/powerpoint/2010/main" val="2333224261"/>
              </p:ext>
            </p:extLst>
          </p:nvPr>
        </p:nvGraphicFramePr>
        <p:xfrm>
          <a:off x="7863435" y="2883120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95" name="グラフ 94"/>
          <p:cNvGraphicFramePr/>
          <p:nvPr>
            <p:extLst>
              <p:ext uri="{D42A27DB-BD31-4B8C-83A1-F6EECF244321}">
                <p14:modId xmlns:p14="http://schemas.microsoft.com/office/powerpoint/2010/main" val="3935015271"/>
              </p:ext>
            </p:extLst>
          </p:nvPr>
        </p:nvGraphicFramePr>
        <p:xfrm>
          <a:off x="7863435" y="4109204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96" name="グラフ 95"/>
          <p:cNvGraphicFramePr/>
          <p:nvPr>
            <p:extLst>
              <p:ext uri="{D42A27DB-BD31-4B8C-83A1-F6EECF244321}">
                <p14:modId xmlns:p14="http://schemas.microsoft.com/office/powerpoint/2010/main" val="2200823914"/>
              </p:ext>
            </p:extLst>
          </p:nvPr>
        </p:nvGraphicFramePr>
        <p:xfrm>
          <a:off x="11193431" y="2883120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97" name="グラフ 96"/>
          <p:cNvGraphicFramePr/>
          <p:nvPr>
            <p:extLst>
              <p:ext uri="{D42A27DB-BD31-4B8C-83A1-F6EECF244321}">
                <p14:modId xmlns:p14="http://schemas.microsoft.com/office/powerpoint/2010/main" val="3155409036"/>
              </p:ext>
            </p:extLst>
          </p:nvPr>
        </p:nvGraphicFramePr>
        <p:xfrm>
          <a:off x="11193431" y="4109204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98" name="テキスト ボックス 97"/>
          <p:cNvSpPr txBox="1"/>
          <p:nvPr/>
        </p:nvSpPr>
        <p:spPr>
          <a:xfrm>
            <a:off x="9113245" y="9134446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高血圧有病者数</a:t>
            </a:r>
            <a:endParaRPr kumimoji="1" lang="ja-JP" altLang="en-US" sz="800" b="1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2813630" y="9134446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糖尿病有病者数</a:t>
            </a:r>
            <a:endParaRPr kumimoji="1" lang="ja-JP" altLang="en-US" sz="800" b="1" dirty="0"/>
          </a:p>
        </p:txBody>
      </p:sp>
      <p:graphicFrame>
        <p:nvGraphicFramePr>
          <p:cNvPr id="100" name="グラフ 99"/>
          <p:cNvGraphicFramePr/>
          <p:nvPr>
            <p:extLst>
              <p:ext uri="{D42A27DB-BD31-4B8C-83A1-F6EECF244321}">
                <p14:modId xmlns:p14="http://schemas.microsoft.com/office/powerpoint/2010/main" val="3079051031"/>
              </p:ext>
            </p:extLst>
          </p:nvPr>
        </p:nvGraphicFramePr>
        <p:xfrm>
          <a:off x="7605772" y="7984188"/>
          <a:ext cx="3748541" cy="112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1" name="グラフ 100"/>
          <p:cNvGraphicFramePr/>
          <p:nvPr>
            <p:extLst>
              <p:ext uri="{D42A27DB-BD31-4B8C-83A1-F6EECF244321}">
                <p14:modId xmlns:p14="http://schemas.microsoft.com/office/powerpoint/2010/main" val="4190003414"/>
              </p:ext>
            </p:extLst>
          </p:nvPr>
        </p:nvGraphicFramePr>
        <p:xfrm>
          <a:off x="11226386" y="7984188"/>
          <a:ext cx="3748541" cy="112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02" name="テキスト ボックス 101"/>
          <p:cNvSpPr txBox="1"/>
          <p:nvPr/>
        </p:nvSpPr>
        <p:spPr>
          <a:xfrm>
            <a:off x="7651716" y="8113874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kumimoji="1" lang="ja-JP" altLang="en-US" sz="700" dirty="0" smtClean="0"/>
              <a:t>男性</a:t>
            </a:r>
            <a:endParaRPr kumimoji="1" lang="ja-JP" altLang="en-US" sz="7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651716" y="8469183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lang="ja-JP" altLang="en-US" sz="700" dirty="0"/>
              <a:t>女</a:t>
            </a:r>
            <a:r>
              <a:rPr kumimoji="1" lang="ja-JP" altLang="en-US" sz="700" dirty="0" smtClean="0"/>
              <a:t>性</a:t>
            </a:r>
            <a:endParaRPr kumimoji="1" lang="ja-JP" altLang="en-US" sz="7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1265854" y="8113874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kumimoji="1" lang="ja-JP" altLang="en-US" sz="700" dirty="0" smtClean="0"/>
              <a:t>男性</a:t>
            </a:r>
            <a:endParaRPr kumimoji="1" lang="ja-JP" altLang="en-US" sz="7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1265854" y="8469183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lang="ja-JP" altLang="en-US" sz="700" dirty="0"/>
              <a:t>女</a:t>
            </a:r>
            <a:r>
              <a:rPr kumimoji="1" lang="ja-JP" altLang="en-US" sz="700" dirty="0" smtClean="0"/>
              <a:t>性</a:t>
            </a:r>
            <a:endParaRPr kumimoji="1" lang="ja-JP" altLang="en-US" sz="700" dirty="0"/>
          </a:p>
        </p:txBody>
      </p:sp>
      <p:graphicFrame>
        <p:nvGraphicFramePr>
          <p:cNvPr id="106" name="グラフ 105"/>
          <p:cNvGraphicFramePr/>
          <p:nvPr>
            <p:extLst>
              <p:ext uri="{D42A27DB-BD31-4B8C-83A1-F6EECF244321}">
                <p14:modId xmlns:p14="http://schemas.microsoft.com/office/powerpoint/2010/main" val="1179946287"/>
              </p:ext>
            </p:extLst>
          </p:nvPr>
        </p:nvGraphicFramePr>
        <p:xfrm>
          <a:off x="7605772" y="9373427"/>
          <a:ext cx="3748541" cy="112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107" name="グラフ 106"/>
          <p:cNvGraphicFramePr/>
          <p:nvPr>
            <p:extLst>
              <p:ext uri="{D42A27DB-BD31-4B8C-83A1-F6EECF244321}">
                <p14:modId xmlns:p14="http://schemas.microsoft.com/office/powerpoint/2010/main" val="3368724150"/>
              </p:ext>
            </p:extLst>
          </p:nvPr>
        </p:nvGraphicFramePr>
        <p:xfrm>
          <a:off x="11226386" y="9373427"/>
          <a:ext cx="3748541" cy="112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08" name="テキスト ボックス 107"/>
          <p:cNvSpPr txBox="1"/>
          <p:nvPr/>
        </p:nvSpPr>
        <p:spPr>
          <a:xfrm>
            <a:off x="7651716" y="9464702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kumimoji="1" lang="ja-JP" altLang="en-US" sz="700" dirty="0" smtClean="0"/>
              <a:t>男性</a:t>
            </a:r>
            <a:endParaRPr kumimoji="1" lang="ja-JP" altLang="en-US" sz="7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651716" y="9857731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lang="ja-JP" altLang="en-US" sz="700" dirty="0"/>
              <a:t>女</a:t>
            </a:r>
            <a:r>
              <a:rPr kumimoji="1" lang="ja-JP" altLang="en-US" sz="700" dirty="0" smtClean="0"/>
              <a:t>性</a:t>
            </a:r>
            <a:endParaRPr kumimoji="1" lang="ja-JP" altLang="en-US" sz="7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1265854" y="9464701"/>
            <a:ext cx="292388" cy="271869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kumimoji="1" lang="ja-JP" altLang="en-US" sz="700" dirty="0" smtClean="0"/>
              <a:t>男性</a:t>
            </a:r>
            <a:endParaRPr kumimoji="1" lang="ja-JP" altLang="en-US" sz="7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1265854" y="9860455"/>
            <a:ext cx="292388" cy="247154"/>
          </a:xfrm>
          <a:prstGeom prst="rect">
            <a:avLst/>
          </a:prstGeom>
        </p:spPr>
        <p:txBody>
          <a:bodyPr vert="eaVert" wrap="none" rtlCol="0">
            <a:spAutoFit/>
          </a:bodyPr>
          <a:lstStyle/>
          <a:p>
            <a:r>
              <a:rPr lang="ja-JP" altLang="en-US" sz="700" dirty="0"/>
              <a:t>女</a:t>
            </a:r>
            <a:r>
              <a:rPr kumimoji="1" lang="ja-JP" altLang="en-US" sz="700" dirty="0" smtClean="0"/>
              <a:t>性</a:t>
            </a:r>
            <a:endParaRPr kumimoji="1" lang="ja-JP" altLang="en-US" sz="700" dirty="0"/>
          </a:p>
        </p:txBody>
      </p:sp>
      <p:sp>
        <p:nvSpPr>
          <p:cNvPr id="112" name="角丸四角形 111"/>
          <p:cNvSpPr/>
          <p:nvPr/>
        </p:nvSpPr>
        <p:spPr>
          <a:xfrm>
            <a:off x="10664638" y="7848538"/>
            <a:ext cx="1202432" cy="1829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100" dirty="0" smtClean="0">
                <a:solidFill>
                  <a:schemeClr val="tx1"/>
                </a:solidFill>
              </a:rPr>
              <a:t>市町村</a:t>
            </a:r>
            <a:r>
              <a:rPr lang="ja-JP" altLang="en-US" sz="1100" dirty="0">
                <a:solidFill>
                  <a:schemeClr val="tx1"/>
                </a:solidFill>
              </a:rPr>
              <a:t>国保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10664638" y="9232351"/>
            <a:ext cx="1202432" cy="1818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1100" dirty="0" smtClean="0">
                <a:solidFill>
                  <a:schemeClr val="tx1"/>
                </a:solidFill>
              </a:rPr>
              <a:t>協会けんぽ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332391" y="112969"/>
            <a:ext cx="5940273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平成</a:t>
            </a:r>
            <a:r>
              <a:rPr lang="en-US" altLang="ja-JP" sz="1100" dirty="0" smtClean="0"/>
              <a:t>25</a:t>
            </a:r>
            <a:r>
              <a:rPr lang="ja-JP" altLang="en-US" sz="1100" dirty="0" smtClean="0"/>
              <a:t>年度特定健診受診者における高血圧、糖尿病の状況（</a:t>
            </a:r>
            <a:r>
              <a:rPr lang="ja-JP" altLang="en-US" sz="1100" b="1" u="sng" dirty="0" smtClean="0"/>
              <a:t>市町村国保と協会けんぽの比較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graphicFrame>
        <p:nvGraphicFramePr>
          <p:cNvPr id="120" name="グラフ 119"/>
          <p:cNvGraphicFramePr/>
          <p:nvPr>
            <p:extLst>
              <p:ext uri="{D42A27DB-BD31-4B8C-83A1-F6EECF244321}">
                <p14:modId xmlns:p14="http://schemas.microsoft.com/office/powerpoint/2010/main" val="3215803126"/>
              </p:ext>
            </p:extLst>
          </p:nvPr>
        </p:nvGraphicFramePr>
        <p:xfrm>
          <a:off x="7863435" y="5335288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21" name="グラフ 120"/>
          <p:cNvGraphicFramePr/>
          <p:nvPr>
            <p:extLst>
              <p:ext uri="{D42A27DB-BD31-4B8C-83A1-F6EECF244321}">
                <p14:modId xmlns:p14="http://schemas.microsoft.com/office/powerpoint/2010/main" val="234259583"/>
              </p:ext>
            </p:extLst>
          </p:nvPr>
        </p:nvGraphicFramePr>
        <p:xfrm>
          <a:off x="7863435" y="6561372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22" name="グラフ 121"/>
          <p:cNvGraphicFramePr/>
          <p:nvPr>
            <p:extLst>
              <p:ext uri="{D42A27DB-BD31-4B8C-83A1-F6EECF244321}">
                <p14:modId xmlns:p14="http://schemas.microsoft.com/office/powerpoint/2010/main" val="2540691120"/>
              </p:ext>
            </p:extLst>
          </p:nvPr>
        </p:nvGraphicFramePr>
        <p:xfrm>
          <a:off x="11193431" y="5335288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123" name="グラフ 122"/>
          <p:cNvGraphicFramePr/>
          <p:nvPr>
            <p:extLst>
              <p:ext uri="{D42A27DB-BD31-4B8C-83A1-F6EECF244321}">
                <p14:modId xmlns:p14="http://schemas.microsoft.com/office/powerpoint/2010/main" val="3390353199"/>
              </p:ext>
            </p:extLst>
          </p:nvPr>
        </p:nvGraphicFramePr>
        <p:xfrm>
          <a:off x="11193431" y="6561372"/>
          <a:ext cx="3186011" cy="12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7632419" y="403642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25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944206" y="403642"/>
            <a:ext cx="50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26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632419" y="1589773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27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939846" y="1606539"/>
            <a:ext cx="50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28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632419" y="2837173"/>
            <a:ext cx="44435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29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939846" y="2853939"/>
            <a:ext cx="50826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30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632419" y="405705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31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939845" y="4073816"/>
            <a:ext cx="50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32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632419" y="5148401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33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939845" y="5165167"/>
            <a:ext cx="50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34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24747" y="37466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11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514567" y="374660"/>
            <a:ext cx="44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12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4747" y="1766274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13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514567" y="1766274"/>
            <a:ext cx="44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14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24747" y="3175605"/>
            <a:ext cx="44435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15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514567" y="3175605"/>
            <a:ext cx="44470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16</a:t>
            </a:r>
            <a:r>
              <a:rPr lang="ja-JP" altLang="en-US" sz="1200" dirty="0" err="1"/>
              <a:t>．</a:t>
            </a:r>
            <a:endParaRPr kumimoji="1" lang="ja-JP" altLang="en-US" sz="12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24747" y="4561751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17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514567" y="4561751"/>
            <a:ext cx="44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18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24747" y="595910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19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514567" y="5959109"/>
            <a:ext cx="44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20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24747" y="7368143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21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514567" y="7213207"/>
            <a:ext cx="44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22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169048" y="8841782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23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917589" y="8841782"/>
            <a:ext cx="48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24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633450" y="6367533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35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0940877" y="6384299"/>
            <a:ext cx="507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36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751524" y="7827755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37</a:t>
            </a:r>
            <a:r>
              <a:rPr kumimoji="1"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2096179" y="784452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38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747474" y="9225523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39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2092129" y="9242289"/>
            <a:ext cx="50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40</a:t>
            </a:r>
            <a:r>
              <a:rPr lang="ja-JP" altLang="en-US" sz="1200" dirty="0" err="1" smtClean="0"/>
              <a:t>．</a:t>
            </a:r>
            <a:endParaRPr kumimoji="1" lang="ja-JP" altLang="en-US" sz="12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9113245" y="7860392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高血圧有病者数</a:t>
            </a:r>
            <a:endParaRPr kumimoji="1" lang="ja-JP" altLang="en-US" sz="800" b="1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2813630" y="7860392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糖尿病有病者数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75502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グラフ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014581"/>
              </p:ext>
            </p:extLst>
          </p:nvPr>
        </p:nvGraphicFramePr>
        <p:xfrm>
          <a:off x="215637" y="3994184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943533" y="3795349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悪性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新生物</a:t>
            </a:r>
          </a:p>
        </p:txBody>
      </p:sp>
      <p:graphicFrame>
        <p:nvGraphicFramePr>
          <p:cNvPr id="47" name="グラフ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96052"/>
              </p:ext>
            </p:extLst>
          </p:nvPr>
        </p:nvGraphicFramePr>
        <p:xfrm>
          <a:off x="213431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1082391" y="46655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41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9" name="グラフ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704004"/>
              </p:ext>
            </p:extLst>
          </p:nvPr>
        </p:nvGraphicFramePr>
        <p:xfrm>
          <a:off x="5028166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テキスト ボックス 49"/>
          <p:cNvSpPr txBox="1"/>
          <p:nvPr/>
        </p:nvSpPr>
        <p:spPr>
          <a:xfrm>
            <a:off x="5756062" y="46655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脳血管疾患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1" name="グラフ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237449"/>
              </p:ext>
            </p:extLst>
          </p:nvPr>
        </p:nvGraphicFramePr>
        <p:xfrm>
          <a:off x="2621901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3561393" y="38056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en-US" altLang="ja-JP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COPD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3" name="グラフ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885509"/>
              </p:ext>
            </p:extLst>
          </p:nvPr>
        </p:nvGraphicFramePr>
        <p:xfrm>
          <a:off x="5028166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5897126" y="382215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腎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不全</a:t>
            </a:r>
          </a:p>
        </p:txBody>
      </p:sp>
      <p:graphicFrame>
        <p:nvGraphicFramePr>
          <p:cNvPr id="55" name="グラフ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462237"/>
              </p:ext>
            </p:extLst>
          </p:nvPr>
        </p:nvGraphicFramePr>
        <p:xfrm>
          <a:off x="215637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1084597" y="713486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47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高血圧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7" name="グラフ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144078"/>
              </p:ext>
            </p:extLst>
          </p:nvPr>
        </p:nvGraphicFramePr>
        <p:xfrm>
          <a:off x="2621902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3490862" y="714717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48</a:t>
            </a:r>
            <a:r>
              <a:rPr lang="ja-JP" altLang="en-US" sz="11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糖尿病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142852" y="234411"/>
            <a:ext cx="7343275" cy="10336049"/>
          </a:xfrm>
          <a:prstGeom prst="roundRect">
            <a:avLst>
              <a:gd name="adj" fmla="val 1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65010" y="104985"/>
            <a:ext cx="6098970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平成</a:t>
            </a:r>
            <a:r>
              <a:rPr lang="en-US" altLang="ja-JP" sz="1100" dirty="0" smtClean="0"/>
              <a:t>26</a:t>
            </a:r>
            <a:r>
              <a:rPr lang="ja-JP" altLang="en-US" sz="1100" dirty="0" smtClean="0"/>
              <a:t>年度レセプト分析（主要疾患の年齢階層別受療率：</a:t>
            </a:r>
            <a:r>
              <a:rPr lang="ja-JP" altLang="en-US" sz="1100" b="1" u="sng" dirty="0" smtClean="0"/>
              <a:t>市町村国保＋協会けんぽ＋後期高齢者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graphicFrame>
        <p:nvGraphicFramePr>
          <p:cNvPr id="71" name="グラフ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884509"/>
              </p:ext>
            </p:extLst>
          </p:nvPr>
        </p:nvGraphicFramePr>
        <p:xfrm>
          <a:off x="7704453" y="3994184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2" name="テキスト ボックス 71"/>
          <p:cNvSpPr txBox="1"/>
          <p:nvPr/>
        </p:nvSpPr>
        <p:spPr>
          <a:xfrm>
            <a:off x="8432349" y="3795349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52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悪性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新生物</a:t>
            </a:r>
          </a:p>
        </p:txBody>
      </p:sp>
      <p:graphicFrame>
        <p:nvGraphicFramePr>
          <p:cNvPr id="73" name="グラフ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576200"/>
              </p:ext>
            </p:extLst>
          </p:nvPr>
        </p:nvGraphicFramePr>
        <p:xfrm>
          <a:off x="7702247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4" name="テキスト ボックス 73"/>
          <p:cNvSpPr txBox="1"/>
          <p:nvPr/>
        </p:nvSpPr>
        <p:spPr>
          <a:xfrm>
            <a:off x="8571207" y="46655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49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5" name="グラフ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698112"/>
              </p:ext>
            </p:extLst>
          </p:nvPr>
        </p:nvGraphicFramePr>
        <p:xfrm>
          <a:off x="12516982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6" name="テキスト ボックス 75"/>
          <p:cNvSpPr txBox="1"/>
          <p:nvPr/>
        </p:nvSpPr>
        <p:spPr>
          <a:xfrm>
            <a:off x="13244878" y="46655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51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脳血管疾患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7" name="グラフ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925204"/>
              </p:ext>
            </p:extLst>
          </p:nvPr>
        </p:nvGraphicFramePr>
        <p:xfrm>
          <a:off x="10110717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8" name="テキスト ボックス 77"/>
          <p:cNvSpPr txBox="1"/>
          <p:nvPr/>
        </p:nvSpPr>
        <p:spPr>
          <a:xfrm>
            <a:off x="11050209" y="38056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53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en-US" altLang="ja-JP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COPD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9" name="グラフ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902867"/>
              </p:ext>
            </p:extLst>
          </p:nvPr>
        </p:nvGraphicFramePr>
        <p:xfrm>
          <a:off x="12516982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0" name="テキスト ボックス 79"/>
          <p:cNvSpPr txBox="1"/>
          <p:nvPr/>
        </p:nvSpPr>
        <p:spPr>
          <a:xfrm>
            <a:off x="13385942" y="382215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54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腎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不全</a:t>
            </a:r>
          </a:p>
        </p:txBody>
      </p:sp>
      <p:graphicFrame>
        <p:nvGraphicFramePr>
          <p:cNvPr id="81" name="グラフ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83701"/>
              </p:ext>
            </p:extLst>
          </p:nvPr>
        </p:nvGraphicFramePr>
        <p:xfrm>
          <a:off x="7704453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2" name="テキスト ボックス 81"/>
          <p:cNvSpPr txBox="1"/>
          <p:nvPr/>
        </p:nvSpPr>
        <p:spPr>
          <a:xfrm>
            <a:off x="8573413" y="713486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高血圧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83" name="グラフ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632562"/>
              </p:ext>
            </p:extLst>
          </p:nvPr>
        </p:nvGraphicFramePr>
        <p:xfrm>
          <a:off x="10110718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4" name="テキスト ボックス 83"/>
          <p:cNvSpPr txBox="1"/>
          <p:nvPr/>
        </p:nvSpPr>
        <p:spPr>
          <a:xfrm>
            <a:off x="10979678" y="714717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56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糖尿病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7631668" y="234411"/>
            <a:ext cx="7343275" cy="10336049"/>
          </a:xfrm>
          <a:prstGeom prst="roundRect">
            <a:avLst>
              <a:gd name="adj" fmla="val 1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9241270" y="104985"/>
            <a:ext cx="4124071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主要疾患の年齢階層別受療率（</a:t>
            </a:r>
            <a:r>
              <a:rPr lang="ja-JP" altLang="en-US" sz="1100" b="1" u="sng" dirty="0" smtClean="0"/>
              <a:t>市町村国保と協会けんぽの比較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graphicFrame>
        <p:nvGraphicFramePr>
          <p:cNvPr id="88" name="グラフ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302601"/>
              </p:ext>
            </p:extLst>
          </p:nvPr>
        </p:nvGraphicFramePr>
        <p:xfrm>
          <a:off x="2619697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9" name="テキスト ボックス 88"/>
          <p:cNvSpPr txBox="1"/>
          <p:nvPr/>
        </p:nvSpPr>
        <p:spPr>
          <a:xfrm>
            <a:off x="3277061" y="46655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虚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血性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90" name="グラフ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297041"/>
              </p:ext>
            </p:extLst>
          </p:nvPr>
        </p:nvGraphicFramePr>
        <p:xfrm>
          <a:off x="10108513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91" name="テキスト ボックス 90"/>
          <p:cNvSpPr txBox="1"/>
          <p:nvPr/>
        </p:nvSpPr>
        <p:spPr>
          <a:xfrm>
            <a:off x="10765877" y="46655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虚血性心疾患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65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グラフ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25232"/>
              </p:ext>
            </p:extLst>
          </p:nvPr>
        </p:nvGraphicFramePr>
        <p:xfrm>
          <a:off x="7704453" y="3995821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8432349" y="3796986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68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悪性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新生物</a:t>
            </a:r>
          </a:p>
        </p:txBody>
      </p:sp>
      <p:graphicFrame>
        <p:nvGraphicFramePr>
          <p:cNvPr id="47" name="グラフ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062271"/>
              </p:ext>
            </p:extLst>
          </p:nvPr>
        </p:nvGraphicFramePr>
        <p:xfrm>
          <a:off x="7699406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8568366" y="46655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65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9" name="グラフ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271041"/>
              </p:ext>
            </p:extLst>
          </p:nvPr>
        </p:nvGraphicFramePr>
        <p:xfrm>
          <a:off x="12516982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テキスト ボックス 49"/>
          <p:cNvSpPr txBox="1"/>
          <p:nvPr/>
        </p:nvSpPr>
        <p:spPr>
          <a:xfrm>
            <a:off x="13244878" y="46655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67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脳血管疾患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1" name="グラフ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699621"/>
              </p:ext>
            </p:extLst>
          </p:nvPr>
        </p:nvGraphicFramePr>
        <p:xfrm>
          <a:off x="10110717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1050209" y="38056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69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en-US" altLang="ja-JP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COPD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3" name="グラフ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740988"/>
              </p:ext>
            </p:extLst>
          </p:nvPr>
        </p:nvGraphicFramePr>
        <p:xfrm>
          <a:off x="12516982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13385942" y="382215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腎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不全</a:t>
            </a:r>
          </a:p>
        </p:txBody>
      </p:sp>
      <p:graphicFrame>
        <p:nvGraphicFramePr>
          <p:cNvPr id="55" name="グラフ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60091"/>
              </p:ext>
            </p:extLst>
          </p:nvPr>
        </p:nvGraphicFramePr>
        <p:xfrm>
          <a:off x="7704453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8573413" y="713486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71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高血圧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7" name="グラフ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20100"/>
              </p:ext>
            </p:extLst>
          </p:nvPr>
        </p:nvGraphicFramePr>
        <p:xfrm>
          <a:off x="10110718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10979678" y="714717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糖尿病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7631668" y="234412"/>
            <a:ext cx="7343275" cy="10296070"/>
          </a:xfrm>
          <a:prstGeom prst="roundRect">
            <a:avLst>
              <a:gd name="adj" fmla="val 1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9245278" y="104985"/>
            <a:ext cx="4116055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主要疾患の年齢階層別受療率（</a:t>
            </a:r>
            <a:r>
              <a:rPr lang="ja-JP" altLang="en-US" sz="1100" b="1" u="sng" dirty="0" smtClean="0"/>
              <a:t>協会けんぽの全国と大阪の比較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931888"/>
              </p:ext>
            </p:extLst>
          </p:nvPr>
        </p:nvGraphicFramePr>
        <p:xfrm>
          <a:off x="220116" y="3995821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948012" y="3796986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悪性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新生物</a:t>
            </a:r>
          </a:p>
        </p:txBody>
      </p:sp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37119"/>
              </p:ext>
            </p:extLst>
          </p:nvPr>
        </p:nvGraphicFramePr>
        <p:xfrm>
          <a:off x="215069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084029" y="46655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57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611300"/>
              </p:ext>
            </p:extLst>
          </p:nvPr>
        </p:nvGraphicFramePr>
        <p:xfrm>
          <a:off x="5032645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5760541" y="46655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59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脳血管疾患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60554"/>
              </p:ext>
            </p:extLst>
          </p:nvPr>
        </p:nvGraphicFramePr>
        <p:xfrm>
          <a:off x="2635683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3575175" y="38056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61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en-US" altLang="ja-JP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COPD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27" name="グラフ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56068"/>
              </p:ext>
            </p:extLst>
          </p:nvPr>
        </p:nvGraphicFramePr>
        <p:xfrm>
          <a:off x="5041948" y="3996120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5910908" y="382215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62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腎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不全</a:t>
            </a:r>
          </a:p>
        </p:txBody>
      </p:sp>
      <p:graphicFrame>
        <p:nvGraphicFramePr>
          <p:cNvPr id="29" name="グラフ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802786"/>
              </p:ext>
            </p:extLst>
          </p:nvPr>
        </p:nvGraphicFramePr>
        <p:xfrm>
          <a:off x="220116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1089076" y="713486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高血圧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01514"/>
              </p:ext>
            </p:extLst>
          </p:nvPr>
        </p:nvGraphicFramePr>
        <p:xfrm>
          <a:off x="2626381" y="7326853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3495341" y="714717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64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糖尿病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47331" y="234412"/>
            <a:ext cx="7343275" cy="10296070"/>
          </a:xfrm>
          <a:prstGeom prst="roundRect">
            <a:avLst>
              <a:gd name="adj" fmla="val 1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97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59342" y="104985"/>
            <a:ext cx="4119261" cy="275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5343" tIns="52671" rIns="105343" bIns="52671" rtlCol="0">
            <a:spAutoFit/>
          </a:bodyPr>
          <a:lstStyle/>
          <a:p>
            <a:pPr algn="ctr"/>
            <a:r>
              <a:rPr lang="ja-JP" altLang="en-US" sz="1100" dirty="0" smtClean="0"/>
              <a:t>主要疾患の年齢階層別受療率（</a:t>
            </a:r>
            <a:r>
              <a:rPr lang="ja-JP" altLang="en-US" sz="1100" b="1" u="sng" dirty="0" smtClean="0"/>
              <a:t>市町村</a:t>
            </a:r>
            <a:r>
              <a:rPr lang="ja-JP" altLang="en-US" sz="1100" b="1" u="sng" dirty="0"/>
              <a:t>国保</a:t>
            </a:r>
            <a:r>
              <a:rPr lang="ja-JP" altLang="en-US" sz="1100" b="1" u="sng" dirty="0" smtClean="0"/>
              <a:t>における経年比較</a:t>
            </a:r>
            <a:r>
              <a:rPr lang="ja-JP" altLang="en-US" sz="1100" dirty="0" smtClean="0"/>
              <a:t>）</a:t>
            </a:r>
            <a:endParaRPr lang="ja-JP" altLang="en-US" sz="1100" dirty="0"/>
          </a:p>
        </p:txBody>
      </p:sp>
      <p:graphicFrame>
        <p:nvGraphicFramePr>
          <p:cNvPr id="40" name="グラフ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370910"/>
              </p:ext>
            </p:extLst>
          </p:nvPr>
        </p:nvGraphicFramePr>
        <p:xfrm>
          <a:off x="10126267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1" name="テキスト ボックス 40"/>
          <p:cNvSpPr txBox="1"/>
          <p:nvPr/>
        </p:nvSpPr>
        <p:spPr>
          <a:xfrm>
            <a:off x="10783631" y="46655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66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虚血性心疾患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2" name="グラフ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60987"/>
              </p:ext>
            </p:extLst>
          </p:nvPr>
        </p:nvGraphicFramePr>
        <p:xfrm>
          <a:off x="2641930" y="665386"/>
          <a:ext cx="2345778" cy="323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3" name="テキスト ボックス 42"/>
          <p:cNvSpPr txBox="1"/>
          <p:nvPr/>
        </p:nvSpPr>
        <p:spPr>
          <a:xfrm>
            <a:off x="3299294" y="466552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58</a:t>
            </a:r>
            <a:r>
              <a:rPr lang="ja-JP" altLang="en-US" sz="1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虚血性心疾患</a:t>
            </a:r>
            <a:endParaRPr lang="ja-JP" altLang="en-US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09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1065817</TotalTime>
  <Words>774</Words>
  <Application>Microsoft Office PowerPoint</Application>
  <PresentationFormat>ユーザー設定</PresentationFormat>
  <Paragraphs>188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ＭＳ 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kajiuramitsugu</dc:creator>
  <cp:lastModifiedBy>Isao Muraki</cp:lastModifiedBy>
  <cp:revision>915</cp:revision>
  <cp:lastPrinted>2016-02-16T01:49:12Z</cp:lastPrinted>
  <dcterms:created xsi:type="dcterms:W3CDTF">2014-02-07T07:11:28Z</dcterms:created>
  <dcterms:modified xsi:type="dcterms:W3CDTF">2016-02-17T01:54:30Z</dcterms:modified>
</cp:coreProperties>
</file>