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2" r:id="rId2"/>
    <p:sldId id="271" r:id="rId3"/>
    <p:sldId id="272"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木村　優水" initials="木村　優水" lastIdx="6" clrIdx="0">
    <p:extLst>
      <p:ext uri="{19B8F6BF-5375-455C-9EA6-DF929625EA0E}">
        <p15:presenceInfo xmlns:p15="http://schemas.microsoft.com/office/powerpoint/2012/main" userId="S-1-5-21-161959346-1900351369-444732941-1957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7" d="100"/>
          <a:sy n="67"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86" tIns="45743" rIns="91486" bIns="457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1" y="0"/>
            <a:ext cx="2950051" cy="498714"/>
          </a:xfrm>
          <a:prstGeom prst="rect">
            <a:avLst/>
          </a:prstGeom>
        </p:spPr>
        <p:txBody>
          <a:bodyPr vert="horz" lIns="91486" tIns="45743" rIns="91486" bIns="45743" rtlCol="0"/>
          <a:lstStyle>
            <a:lvl1pPr algn="r">
              <a:defRPr sz="1200"/>
            </a:lvl1pPr>
          </a:lstStyle>
          <a:p>
            <a:fld id="{CEDAC877-19E0-481B-988C-18088475E556}" type="datetimeFigureOut">
              <a:rPr kumimoji="1" lang="ja-JP" altLang="en-US" smtClean="0"/>
              <a:t>2019/2/27</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64238" cy="3354388"/>
          </a:xfrm>
          <a:prstGeom prst="rect">
            <a:avLst/>
          </a:prstGeom>
          <a:noFill/>
          <a:ln w="12700">
            <a:solidFill>
              <a:prstClr val="black"/>
            </a:solidFill>
          </a:ln>
        </p:spPr>
        <p:txBody>
          <a:bodyPr vert="horz" lIns="91486" tIns="45743" rIns="91486" bIns="45743" rtlCol="0" anchor="ctr"/>
          <a:lstStyle/>
          <a:p>
            <a:endParaRPr lang="ja-JP" altLang="en-US"/>
          </a:p>
        </p:txBody>
      </p:sp>
      <p:sp>
        <p:nvSpPr>
          <p:cNvPr id="5" name="ノート プレースホルダー 4"/>
          <p:cNvSpPr>
            <a:spLocks noGrp="1"/>
          </p:cNvSpPr>
          <p:nvPr>
            <p:ph type="body" sz="quarter" idx="3"/>
          </p:nvPr>
        </p:nvSpPr>
        <p:spPr>
          <a:xfrm>
            <a:off x="681515" y="4783843"/>
            <a:ext cx="5445760" cy="3913475"/>
          </a:xfrm>
          <a:prstGeom prst="rect">
            <a:avLst/>
          </a:prstGeom>
        </p:spPr>
        <p:txBody>
          <a:bodyPr vert="horz" lIns="91486" tIns="45743" rIns="91486" bIns="457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25"/>
            <a:ext cx="2950052" cy="498714"/>
          </a:xfrm>
          <a:prstGeom prst="rect">
            <a:avLst/>
          </a:prstGeom>
        </p:spPr>
        <p:txBody>
          <a:bodyPr vert="horz" lIns="91486" tIns="45743" rIns="91486" bIns="457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1" y="9440625"/>
            <a:ext cx="2950051" cy="498714"/>
          </a:xfrm>
          <a:prstGeom prst="rect">
            <a:avLst/>
          </a:prstGeom>
        </p:spPr>
        <p:txBody>
          <a:bodyPr vert="horz" lIns="91486" tIns="45743" rIns="91486" bIns="45743" rtlCol="0" anchor="b"/>
          <a:lstStyle>
            <a:lvl1pPr algn="r">
              <a:defRPr sz="1200"/>
            </a:lvl1pPr>
          </a:lstStyle>
          <a:p>
            <a:fld id="{464C86B1-D7B9-4200-9537-85E44F66743C}" type="slidenum">
              <a:rPr kumimoji="1" lang="ja-JP" altLang="en-US" smtClean="0"/>
              <a:t>‹#›</a:t>
            </a:fld>
            <a:endParaRPr kumimoji="1" lang="ja-JP" altLang="en-US"/>
          </a:p>
        </p:txBody>
      </p:sp>
    </p:spTree>
    <p:extLst>
      <p:ext uri="{BB962C8B-B14F-4D97-AF65-F5344CB8AC3E}">
        <p14:creationId xmlns:p14="http://schemas.microsoft.com/office/powerpoint/2010/main" val="31485473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0851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931565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379302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4810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27529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19291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63602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17154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196519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406105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1741EB-BCE3-4985-B6B8-AB8DB10F32EC}"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216649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741EB-BCE3-4985-B6B8-AB8DB10F32EC}" type="datetimeFigureOut">
              <a:rPr kumimoji="1" lang="ja-JP" altLang="en-US" smtClean="0"/>
              <a:t>2019/2/27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8D74F-30DD-4F01-BDDE-36A698586010}" type="slidenum">
              <a:rPr kumimoji="1" lang="ja-JP" altLang="en-US" smtClean="0"/>
              <a:t>‹#›</a:t>
            </a:fld>
            <a:endParaRPr kumimoji="1" lang="ja-JP" altLang="en-US"/>
          </a:p>
        </p:txBody>
      </p:sp>
    </p:spTree>
    <p:extLst>
      <p:ext uri="{BB962C8B-B14F-4D97-AF65-F5344CB8AC3E}">
        <p14:creationId xmlns:p14="http://schemas.microsoft.com/office/powerpoint/2010/main" val="375341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772283237"/>
              </p:ext>
            </p:extLst>
          </p:nvPr>
        </p:nvGraphicFramePr>
        <p:xfrm>
          <a:off x="177082" y="669697"/>
          <a:ext cx="11732653" cy="5629503"/>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598924">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598924">
                <a:tc>
                  <a:txBody>
                    <a:bodyPr/>
                    <a:lstStyle/>
                    <a:p>
                      <a:r>
                        <a:rPr kumimoji="1" lang="ja-JP" altLang="en-US" sz="1200" b="1" dirty="0" smtClean="0">
                          <a:latin typeface="Meiryo UI" panose="020B0604030504040204" pitchFamily="50" charset="-128"/>
                          <a:ea typeface="Meiryo UI" panose="020B0604030504040204" pitchFamily="50" charset="-128"/>
                        </a:rPr>
                        <a:t>１がんの予防・早期発見</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917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（３）肝炎肝がん対策の推進</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atin typeface="Meiryo UI" panose="020B0604030504040204" pitchFamily="50" charset="-128"/>
                          <a:ea typeface="Meiryo UI" panose="020B0604030504040204" pitchFamily="50" charset="-128"/>
                        </a:rPr>
                        <a:t>①肝炎肝がんの予防</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25146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②肝炎ウイルス検査の受診促進</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6" name="右矢印 5"/>
          <p:cNvSpPr/>
          <p:nvPr/>
        </p:nvSpPr>
        <p:spPr>
          <a:xfrm>
            <a:off x="2036265" y="2113939"/>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600" dirty="0" smtClean="0"/>
              <a:t>府保健所や肝疾患診療連携拠点病院による、府民向け講習会等を通じた普及啓発</a:t>
            </a:r>
            <a:endParaRPr kumimoji="1" lang="ja-JP" altLang="en-US" sz="1600" dirty="0"/>
          </a:p>
        </p:txBody>
      </p:sp>
      <p:sp>
        <p:nvSpPr>
          <p:cNvPr id="8" name="右矢印 7"/>
          <p:cNvSpPr/>
          <p:nvPr/>
        </p:nvSpPr>
        <p:spPr>
          <a:xfrm>
            <a:off x="2036258" y="2649481"/>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肝炎ウイルス由来以外の、生活習慣病と関連のある肝がん（</a:t>
            </a:r>
            <a:r>
              <a:rPr kumimoji="1" lang="en-US" altLang="ja-JP" sz="1400" dirty="0" smtClean="0"/>
              <a:t>NASH</a:t>
            </a:r>
            <a:r>
              <a:rPr kumimoji="1" lang="ja-JP" altLang="en-US" sz="1400" dirty="0" smtClean="0"/>
              <a:t>他）に係る普及啓発</a:t>
            </a:r>
            <a:endParaRPr kumimoji="1" lang="ja-JP" altLang="en-US" sz="1400" dirty="0"/>
          </a:p>
        </p:txBody>
      </p:sp>
      <p:sp>
        <p:nvSpPr>
          <p:cNvPr id="11" name="右矢印 10"/>
          <p:cNvSpPr/>
          <p:nvPr/>
        </p:nvSpPr>
        <p:spPr>
          <a:xfrm>
            <a:off x="2036265" y="3186043"/>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市町村に対するＢ型肝炎ワクチン接種に関する最新情報を提供、接種率向上及び感染防止への啓発</a:t>
            </a:r>
            <a:endParaRPr kumimoji="1" lang="ja-JP" altLang="en-US" sz="1400" dirty="0"/>
          </a:p>
        </p:txBody>
      </p:sp>
      <p:sp>
        <p:nvSpPr>
          <p:cNvPr id="15" name="右矢印 14"/>
          <p:cNvSpPr/>
          <p:nvPr/>
        </p:nvSpPr>
        <p:spPr>
          <a:xfrm>
            <a:off x="2036222" y="4579885"/>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イベントや市民まつり会場での受検勧奨チラシ等配布や既存の広告媒体を利用した検査受検勧奨</a:t>
            </a:r>
            <a:endParaRPr kumimoji="1" lang="ja-JP" altLang="en-US" sz="1400" dirty="0"/>
          </a:p>
        </p:txBody>
      </p:sp>
      <p:sp>
        <p:nvSpPr>
          <p:cNvPr id="16" name="右矢印 15"/>
          <p:cNvSpPr/>
          <p:nvPr/>
        </p:nvSpPr>
        <p:spPr>
          <a:xfrm>
            <a:off x="2036222" y="5642821"/>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肝炎ウイルス感染の高リスク集団を特定し、積極的かつ効果的な検査受検勧奨を実施</a:t>
            </a:r>
            <a:endParaRPr kumimoji="1" lang="ja-JP" altLang="en-US" sz="1400" dirty="0"/>
          </a:p>
        </p:txBody>
      </p:sp>
      <p:sp>
        <p:nvSpPr>
          <p:cNvPr id="24" name="右矢印 23"/>
          <p:cNvSpPr/>
          <p:nvPr/>
        </p:nvSpPr>
        <p:spPr>
          <a:xfrm>
            <a:off x="2036222" y="4056700"/>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検査実施機関（府保健所、委託医療機関）の</a:t>
            </a:r>
            <a:r>
              <a:rPr lang="ja-JP" altLang="en-US" sz="1400" dirty="0"/>
              <a:t>情報を大阪府ホームページ（</a:t>
            </a:r>
            <a:r>
              <a:rPr lang="en-US" altLang="ja-JP" sz="1400" dirty="0"/>
              <a:t>HP</a:t>
            </a:r>
            <a:r>
              <a:rPr lang="ja-JP" altLang="en-US" sz="1400" dirty="0" smtClean="0"/>
              <a:t>）</a:t>
            </a:r>
            <a:r>
              <a:rPr kumimoji="1" lang="ja-JP" altLang="en-US" sz="1400" dirty="0" smtClean="0"/>
              <a:t>に掲載</a:t>
            </a:r>
            <a:endParaRPr kumimoji="1" lang="ja-JP" altLang="en-US" sz="1400" dirty="0"/>
          </a:p>
        </p:txBody>
      </p:sp>
      <p:sp>
        <p:nvSpPr>
          <p:cNvPr id="25" name="右矢印 24"/>
          <p:cNvSpPr/>
          <p:nvPr/>
        </p:nvSpPr>
        <p:spPr>
          <a:xfrm>
            <a:off x="2036222" y="5117515"/>
            <a:ext cx="235004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050" dirty="0" smtClean="0"/>
              <a:t>職域との連携を強化した、検査受診勧奨への取り組み</a:t>
            </a:r>
            <a:endParaRPr kumimoji="1" lang="ja-JP" altLang="en-US" sz="1050" dirty="0"/>
          </a:p>
        </p:txBody>
      </p:sp>
      <p:sp>
        <p:nvSpPr>
          <p:cNvPr id="2" name="テキスト ボックス 1"/>
          <p:cNvSpPr txBox="1"/>
          <p:nvPr/>
        </p:nvSpPr>
        <p:spPr>
          <a:xfrm>
            <a:off x="10172700" y="111032"/>
            <a:ext cx="1384583"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latin typeface="ＭＳ 明朝" panose="02020609040205080304" pitchFamily="17" charset="-128"/>
                <a:ea typeface="ＭＳ 明朝" panose="02020609040205080304" pitchFamily="17" charset="-128"/>
              </a:rPr>
              <a:t>資料７</a:t>
            </a:r>
            <a:endParaRPr kumimoji="1" lang="ja-JP" altLang="en-US" dirty="0">
              <a:latin typeface="ＭＳ 明朝" panose="02020609040205080304" pitchFamily="17" charset="-128"/>
              <a:ea typeface="ＭＳ 明朝" panose="02020609040205080304" pitchFamily="17" charset="-128"/>
            </a:endParaRPr>
          </a:p>
        </p:txBody>
      </p:sp>
      <p:sp>
        <p:nvSpPr>
          <p:cNvPr id="12" name="右矢印 11"/>
          <p:cNvSpPr/>
          <p:nvPr/>
        </p:nvSpPr>
        <p:spPr>
          <a:xfrm>
            <a:off x="4386263" y="5134235"/>
            <a:ext cx="6214410"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a:t>初回精密検査費用助成</a:t>
            </a:r>
            <a:r>
              <a:rPr lang="ja-JP" altLang="en-US" sz="1400" dirty="0" smtClean="0"/>
              <a:t>対象拡大</a:t>
            </a:r>
            <a:r>
              <a:rPr lang="ja-JP" altLang="en-US" sz="1400" dirty="0"/>
              <a:t>（職域検診陽性者</a:t>
            </a:r>
            <a:r>
              <a:rPr lang="ja-JP" altLang="en-US" sz="1400" dirty="0" smtClean="0"/>
              <a:t>）に伴う受診啓発</a:t>
            </a:r>
            <a:endParaRPr kumimoji="1" lang="ja-JP" altLang="en-US" sz="1400" dirty="0"/>
          </a:p>
        </p:txBody>
      </p:sp>
    </p:spTree>
    <p:extLst>
      <p:ext uri="{BB962C8B-B14F-4D97-AF65-F5344CB8AC3E}">
        <p14:creationId xmlns:p14="http://schemas.microsoft.com/office/powerpoint/2010/main" val="382267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17831311"/>
              </p:ext>
            </p:extLst>
          </p:nvPr>
        </p:nvGraphicFramePr>
        <p:xfrm>
          <a:off x="177082" y="669697"/>
          <a:ext cx="11732653" cy="5566003"/>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445742">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445742">
                <a:tc>
                  <a:txBody>
                    <a:bodyPr/>
                    <a:lstStyle/>
                    <a:p>
                      <a:r>
                        <a:rPr kumimoji="1" lang="ja-JP" altLang="en-US" sz="1200" b="1" dirty="0" smtClean="0">
                          <a:latin typeface="Meiryo UI" panose="020B0604030504040204" pitchFamily="50" charset="-128"/>
                          <a:ea typeface="Meiryo UI" panose="020B0604030504040204" pitchFamily="50" charset="-128"/>
                        </a:rPr>
                        <a:t>１がんの予防・早期発見</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25028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（３）肝炎肝がん対策の推進</a:t>
                      </a:r>
                    </a:p>
                    <a:p>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③肝炎肝がん医療の推進</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2171700">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④肝炎肝がんに関する普及促進の推進</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8" name="右矢印 7"/>
          <p:cNvSpPr/>
          <p:nvPr/>
        </p:nvSpPr>
        <p:spPr>
          <a:xfrm>
            <a:off x="2036239" y="4386454"/>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関係機関と連携した、医療従事者等保健医療関係者への研修会、府民向け講習会等の開催</a:t>
            </a:r>
            <a:endParaRPr kumimoji="1" lang="ja-JP" altLang="en-US" sz="1400" dirty="0"/>
          </a:p>
        </p:txBody>
      </p:sp>
      <p:sp>
        <p:nvSpPr>
          <p:cNvPr id="11" name="右矢印 10"/>
          <p:cNvSpPr/>
          <p:nvPr/>
        </p:nvSpPr>
        <p:spPr>
          <a:xfrm>
            <a:off x="2036238" y="4787642"/>
            <a:ext cx="2335737"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900" dirty="0" smtClean="0"/>
              <a:t>大阪府肝炎医療コーディネーター（肝炎</a:t>
            </a:r>
            <a:r>
              <a:rPr kumimoji="1" lang="en-US" altLang="ja-JP" sz="900" dirty="0" smtClean="0"/>
              <a:t>Co</a:t>
            </a:r>
            <a:r>
              <a:rPr kumimoji="1" lang="ja-JP" altLang="en-US" sz="900" dirty="0" smtClean="0"/>
              <a:t>）養成、配置準備作業⇒開始</a:t>
            </a:r>
            <a:endParaRPr kumimoji="1" lang="ja-JP" altLang="en-US" sz="900" dirty="0"/>
          </a:p>
        </p:txBody>
      </p:sp>
      <p:sp>
        <p:nvSpPr>
          <p:cNvPr id="14" name="右矢印 13"/>
          <p:cNvSpPr/>
          <p:nvPr/>
        </p:nvSpPr>
        <p:spPr>
          <a:xfrm>
            <a:off x="2036236" y="5580247"/>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肝疾患診療連携拠点病院における肝疾患に関する相談支援体制の更なる充実化を支援</a:t>
            </a:r>
            <a:endParaRPr kumimoji="1" lang="ja-JP" altLang="en-US" sz="1400" dirty="0"/>
          </a:p>
        </p:txBody>
      </p:sp>
      <p:sp>
        <p:nvSpPr>
          <p:cNvPr id="16" name="右矢印 15"/>
          <p:cNvSpPr/>
          <p:nvPr/>
        </p:nvSpPr>
        <p:spPr>
          <a:xfrm>
            <a:off x="2036237" y="5179059"/>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肝炎肝がんに関する制度の新設・改正に合わせ、冊子「健康手帳エル」の内容改訂</a:t>
            </a:r>
            <a:endParaRPr kumimoji="1" lang="ja-JP" altLang="en-US" sz="1400" dirty="0"/>
          </a:p>
        </p:txBody>
      </p:sp>
      <p:sp>
        <p:nvSpPr>
          <p:cNvPr id="12" name="右矢印 11"/>
          <p:cNvSpPr/>
          <p:nvPr/>
        </p:nvSpPr>
        <p:spPr>
          <a:xfrm>
            <a:off x="2036254" y="1779040"/>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a:t>大阪府フォローアップ事業実施指針に</a:t>
            </a:r>
            <a:r>
              <a:rPr lang="ja-JP" altLang="en-US" sz="1400" dirty="0" smtClean="0"/>
              <a:t>基づく検査陽性者への専門</a:t>
            </a:r>
            <a:r>
              <a:rPr lang="ja-JP" altLang="en-US" sz="1400" dirty="0"/>
              <a:t>医療</a:t>
            </a:r>
            <a:r>
              <a:rPr lang="ja-JP" altLang="en-US" sz="1400" dirty="0" smtClean="0"/>
              <a:t>機関受診勧奨</a:t>
            </a:r>
            <a:r>
              <a:rPr lang="ja-JP" altLang="en-US" sz="1400" dirty="0"/>
              <a:t>を実施</a:t>
            </a:r>
          </a:p>
        </p:txBody>
      </p:sp>
      <p:sp>
        <p:nvSpPr>
          <p:cNvPr id="13" name="右矢印 12"/>
          <p:cNvSpPr/>
          <p:nvPr/>
        </p:nvSpPr>
        <p:spPr>
          <a:xfrm>
            <a:off x="2036240" y="2199598"/>
            <a:ext cx="2335735" cy="552639"/>
          </a:xfrm>
          <a:prstGeom prst="rightArrow">
            <a:avLst>
              <a:gd name="adj1" fmla="val 53471"/>
              <a:gd name="adj2" fmla="val 4820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200" dirty="0" smtClean="0"/>
              <a:t>初回精密検査費用助成開始</a:t>
            </a:r>
            <a:endParaRPr lang="ja-JP" altLang="en-US" sz="1200" dirty="0"/>
          </a:p>
        </p:txBody>
      </p:sp>
      <p:sp>
        <p:nvSpPr>
          <p:cNvPr id="20" name="右矢印 19"/>
          <p:cNvSpPr/>
          <p:nvPr/>
        </p:nvSpPr>
        <p:spPr>
          <a:xfrm>
            <a:off x="2036247" y="2645868"/>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肝炎専門医療機関及び協力医療機関の指定、専門医療機関等関係者向け研修会の実施</a:t>
            </a:r>
            <a:endParaRPr lang="ja-JP" altLang="en-US" sz="1400" dirty="0"/>
          </a:p>
        </p:txBody>
      </p:sp>
      <p:sp>
        <p:nvSpPr>
          <p:cNvPr id="21" name="右矢印 20"/>
          <p:cNvSpPr/>
          <p:nvPr/>
        </p:nvSpPr>
        <p:spPr>
          <a:xfrm>
            <a:off x="4043363" y="3490360"/>
            <a:ext cx="6557328"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入院医療費助成開始</a:t>
            </a:r>
            <a:endParaRPr lang="ja-JP" altLang="en-US" sz="1400" dirty="0"/>
          </a:p>
        </p:txBody>
      </p:sp>
      <p:sp>
        <p:nvSpPr>
          <p:cNvPr id="22" name="右矢印 21"/>
          <p:cNvSpPr/>
          <p:nvPr/>
        </p:nvSpPr>
        <p:spPr>
          <a:xfrm>
            <a:off x="2036240" y="3070146"/>
            <a:ext cx="8564451"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400" dirty="0" smtClean="0"/>
              <a:t>国と連携し、肝炎患者の治療を目的とした医療費助成による受療促進</a:t>
            </a:r>
            <a:endParaRPr lang="ja-JP" altLang="en-US" sz="1400" dirty="0"/>
          </a:p>
        </p:txBody>
      </p:sp>
      <p:sp>
        <p:nvSpPr>
          <p:cNvPr id="15" name="右矢印 14"/>
          <p:cNvSpPr/>
          <p:nvPr/>
        </p:nvSpPr>
        <p:spPr>
          <a:xfrm>
            <a:off x="4371975" y="4787642"/>
            <a:ext cx="6228712"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kumimoji="1" lang="ja-JP" altLang="en-US" sz="1400" dirty="0" smtClean="0"/>
              <a:t>肝炎</a:t>
            </a:r>
            <a:r>
              <a:rPr kumimoji="1" lang="en-US" altLang="ja-JP" sz="1400" dirty="0" smtClean="0"/>
              <a:t>Co</a:t>
            </a:r>
            <a:r>
              <a:rPr kumimoji="1" lang="ja-JP" altLang="en-US" sz="1400" dirty="0" smtClean="0"/>
              <a:t>設置場所の拡大（協力医療機関など）</a:t>
            </a:r>
            <a:endParaRPr kumimoji="1" lang="ja-JP" altLang="en-US" sz="1400" dirty="0"/>
          </a:p>
        </p:txBody>
      </p:sp>
      <p:sp>
        <p:nvSpPr>
          <p:cNvPr id="18" name="右矢印 17"/>
          <p:cNvSpPr/>
          <p:nvPr/>
        </p:nvSpPr>
        <p:spPr>
          <a:xfrm>
            <a:off x="4371975" y="2195961"/>
            <a:ext cx="6228712" cy="552639"/>
          </a:xfrm>
          <a:prstGeom prst="rightArrow">
            <a:avLst>
              <a:gd name="adj1" fmla="val 53471"/>
              <a:gd name="adj2" fmla="val 4820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1100" dirty="0" smtClean="0"/>
              <a:t>初回精密検査費用助成対象の拡大（職域検診陽性者）、治療状況把握の実施</a:t>
            </a:r>
            <a:endParaRPr lang="ja-JP" altLang="en-US" sz="1100" dirty="0"/>
          </a:p>
        </p:txBody>
      </p:sp>
      <p:sp>
        <p:nvSpPr>
          <p:cNvPr id="19" name="右矢印 18"/>
          <p:cNvSpPr/>
          <p:nvPr/>
        </p:nvSpPr>
        <p:spPr>
          <a:xfrm>
            <a:off x="2036233" y="3490360"/>
            <a:ext cx="2007123" cy="548919"/>
          </a:xfrm>
          <a:prstGeom prst="rightArrow">
            <a:avLst>
              <a:gd name="adj1" fmla="val 53471"/>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0" bIns="0" rtlCol="0" anchor="ctr"/>
          <a:lstStyle/>
          <a:p>
            <a:r>
              <a:rPr lang="ja-JP" altLang="en-US" sz="900" dirty="0" smtClean="0"/>
              <a:t>肝がん・重度肝硬変患者入院医療費助成（準備）</a:t>
            </a:r>
            <a:endParaRPr lang="ja-JP" altLang="en-US" sz="900" dirty="0"/>
          </a:p>
        </p:txBody>
      </p:sp>
    </p:spTree>
    <p:extLst>
      <p:ext uri="{BB962C8B-B14F-4D97-AF65-F5344CB8AC3E}">
        <p14:creationId xmlns:p14="http://schemas.microsoft.com/office/powerpoint/2010/main" val="109035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177082" y="669697"/>
          <a:ext cx="11732653" cy="5988681"/>
        </p:xfrm>
        <a:graphic>
          <a:graphicData uri="http://schemas.openxmlformats.org/drawingml/2006/table">
            <a:tbl>
              <a:tblPr firstRow="1" bandRow="1">
                <a:tableStyleId>{7DF18680-E054-41AD-8BC1-D1AEF772440D}</a:tableStyleId>
              </a:tblPr>
              <a:tblGrid>
                <a:gridCol w="1790163">
                  <a:extLst>
                    <a:ext uri="{9D8B030D-6E8A-4147-A177-3AD203B41FA5}">
                      <a16:colId xmlns:a16="http://schemas.microsoft.com/office/drawing/2014/main" val="2111543082"/>
                    </a:ext>
                  </a:extLst>
                </a:gridCol>
                <a:gridCol w="2443121">
                  <a:extLst>
                    <a:ext uri="{9D8B030D-6E8A-4147-A177-3AD203B41FA5}">
                      <a16:colId xmlns:a16="http://schemas.microsoft.com/office/drawing/2014/main" val="4127807303"/>
                    </a:ext>
                  </a:extLst>
                </a:gridCol>
                <a:gridCol w="1532920">
                  <a:extLst>
                    <a:ext uri="{9D8B030D-6E8A-4147-A177-3AD203B41FA5}">
                      <a16:colId xmlns:a16="http://schemas.microsoft.com/office/drawing/2014/main" val="3007621958"/>
                    </a:ext>
                  </a:extLst>
                </a:gridCol>
                <a:gridCol w="1792717">
                  <a:extLst>
                    <a:ext uri="{9D8B030D-6E8A-4147-A177-3AD203B41FA5}">
                      <a16:colId xmlns:a16="http://schemas.microsoft.com/office/drawing/2014/main" val="3186931578"/>
                    </a:ext>
                  </a:extLst>
                </a:gridCol>
                <a:gridCol w="1994985">
                  <a:extLst>
                    <a:ext uri="{9D8B030D-6E8A-4147-A177-3AD203B41FA5}">
                      <a16:colId xmlns:a16="http://schemas.microsoft.com/office/drawing/2014/main" val="1990359892"/>
                    </a:ext>
                  </a:extLst>
                </a:gridCol>
                <a:gridCol w="981012">
                  <a:extLst>
                    <a:ext uri="{9D8B030D-6E8A-4147-A177-3AD203B41FA5}">
                      <a16:colId xmlns:a16="http://schemas.microsoft.com/office/drawing/2014/main" val="2590381237"/>
                    </a:ext>
                  </a:extLst>
                </a:gridCol>
                <a:gridCol w="1197735">
                  <a:extLst>
                    <a:ext uri="{9D8B030D-6E8A-4147-A177-3AD203B41FA5}">
                      <a16:colId xmlns:a16="http://schemas.microsoft.com/office/drawing/2014/main" val="4013025954"/>
                    </a:ext>
                  </a:extLst>
                </a:gridCol>
              </a:tblGrid>
              <a:tr h="611634">
                <a:tc>
                  <a:txBody>
                    <a:bodyPr/>
                    <a:lstStyle/>
                    <a:p>
                      <a:pPr algn="ctr"/>
                      <a:r>
                        <a:rPr kumimoji="1" lang="ja-JP" altLang="en-US" sz="1400" dirty="0">
                          <a:latin typeface="Meiryo UI" panose="020B0604030504040204" pitchFamily="50" charset="-128"/>
                          <a:ea typeface="Meiryo UI" panose="020B0604030504040204" pitchFamily="50" charset="-128"/>
                        </a:rPr>
                        <a:t>第</a:t>
                      </a: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期計画項目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2018</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2019</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2020</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2021</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689220"/>
                  </a:ext>
                </a:extLst>
              </a:tr>
              <a:tr h="627356">
                <a:tc>
                  <a:txBody>
                    <a:bodyPr/>
                    <a:lstStyle/>
                    <a:p>
                      <a:r>
                        <a:rPr kumimoji="1" lang="ja-JP" altLang="en-US" sz="1200" b="1" dirty="0" smtClean="0">
                          <a:latin typeface="Meiryo UI" panose="020B0604030504040204" pitchFamily="50" charset="-128"/>
                          <a:ea typeface="Meiryo UI" panose="020B0604030504040204" pitchFamily="50" charset="-128"/>
                        </a:rPr>
                        <a:t>４がん対策を社会全体で進める環境づくり</a:t>
                      </a:r>
                      <a:endParaRPr kumimoji="1" lang="en-US" altLang="ja-JP" sz="1200" b="1" dirty="0" smtClean="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中間年に計画見直し</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805397"/>
                  </a:ext>
                </a:extLst>
              </a:tr>
              <a:tr h="1319829">
                <a:tc>
                  <a:txBody>
                    <a:bodyPr/>
                    <a:lstStyle/>
                    <a:p>
                      <a:r>
                        <a:rPr kumimoji="1" lang="ja-JP" altLang="en-US" sz="1200" b="1" dirty="0" smtClean="0">
                          <a:latin typeface="Meiryo UI" panose="020B0604030504040204" pitchFamily="50" charset="-128"/>
                          <a:ea typeface="Meiryo UI" panose="020B0604030504040204" pitchFamily="50" charset="-128"/>
                        </a:rPr>
                        <a:t>（１）社会全体での</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機運づくり</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4296287"/>
                  </a:ext>
                </a:extLst>
              </a:tr>
              <a:tr h="1559799">
                <a:tc>
                  <a:txBody>
                    <a:bodyPr/>
                    <a:lstStyle/>
                    <a:p>
                      <a:r>
                        <a:rPr kumimoji="1" lang="ja-JP" altLang="en-US" sz="1200" b="1" dirty="0" smtClean="0">
                          <a:latin typeface="Meiryo UI" panose="020B0604030504040204" pitchFamily="50" charset="-128"/>
                          <a:ea typeface="Meiryo UI" panose="020B0604030504040204" pitchFamily="50" charset="-128"/>
                        </a:rPr>
                        <a:t>（２）大阪府がん対策基金</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044114"/>
                  </a:ext>
                </a:extLst>
              </a:tr>
              <a:tr h="1870063">
                <a:tc>
                  <a:txBody>
                    <a:bodyPr/>
                    <a:lstStyle/>
                    <a:p>
                      <a:r>
                        <a:rPr kumimoji="1" lang="ja-JP" altLang="en-US" sz="1200" b="1" dirty="0" smtClean="0">
                          <a:latin typeface="Meiryo UI" panose="020B0604030504040204" pitchFamily="50" charset="-128"/>
                          <a:ea typeface="Meiryo UI" panose="020B0604030504040204" pitchFamily="50" charset="-128"/>
                        </a:rPr>
                        <a:t>（３）がん患者会等との連携促進</a:t>
                      </a:r>
                      <a:endParaRPr kumimoji="1" lang="ja-JP" altLang="en-US" sz="12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047834"/>
                  </a:ext>
                </a:extLst>
              </a:tr>
            </a:tbl>
          </a:graphicData>
        </a:graphic>
      </p:graphicFrame>
      <p:sp>
        <p:nvSpPr>
          <p:cNvPr id="17" name="正方形/長方形 16"/>
          <p:cNvSpPr/>
          <p:nvPr/>
        </p:nvSpPr>
        <p:spPr>
          <a:xfrm>
            <a:off x="177082" y="111032"/>
            <a:ext cx="11732652" cy="38636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第</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期大阪府がん対策推進計画</a:t>
            </a:r>
            <a:r>
              <a:rPr kumimoji="1" lang="ja-JP" altLang="en-US">
                <a:latin typeface="Meiryo UI" panose="020B0604030504040204" pitchFamily="50" charset="-128"/>
                <a:ea typeface="Meiryo UI" panose="020B0604030504040204" pitchFamily="50" charset="-128"/>
              </a:rPr>
              <a:t>　</a:t>
            </a:r>
            <a:r>
              <a:rPr kumimoji="1" lang="ja-JP" altLang="en-US" smtClean="0">
                <a:latin typeface="Meiryo UI" panose="020B0604030504040204" pitchFamily="50" charset="-128"/>
                <a:ea typeface="Meiryo UI" panose="020B0604030504040204" pitchFamily="50" charset="-128"/>
              </a:rPr>
              <a:t>アクションプラン案</a:t>
            </a:r>
            <a:endParaRPr kumimoji="1" lang="ja-JP" altLang="en-US" dirty="0">
              <a:latin typeface="Meiryo UI" panose="020B0604030504040204" pitchFamily="50" charset="-128"/>
              <a:ea typeface="Meiryo UI" panose="020B0604030504040204" pitchFamily="50" charset="-128"/>
            </a:endParaRPr>
          </a:p>
        </p:txBody>
      </p:sp>
      <p:sp>
        <p:nvSpPr>
          <p:cNvPr id="5" name="右矢印 4"/>
          <p:cNvSpPr/>
          <p:nvPr/>
        </p:nvSpPr>
        <p:spPr>
          <a:xfrm>
            <a:off x="2060613" y="2228634"/>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がん対策を進める機運の醸成</a:t>
            </a:r>
            <a:endParaRPr kumimoji="1" lang="ja-JP" altLang="en-US" dirty="0"/>
          </a:p>
        </p:txBody>
      </p:sp>
      <p:sp>
        <p:nvSpPr>
          <p:cNvPr id="6" name="右矢印 5"/>
          <p:cNvSpPr/>
          <p:nvPr/>
        </p:nvSpPr>
        <p:spPr>
          <a:xfrm>
            <a:off x="2060615" y="3184952"/>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企画提案公募による患者会等の活動に対する支援</a:t>
            </a:r>
            <a:endParaRPr kumimoji="1" lang="ja-JP" altLang="en-US" dirty="0"/>
          </a:p>
        </p:txBody>
      </p:sp>
      <p:sp>
        <p:nvSpPr>
          <p:cNvPr id="7" name="右矢印 6"/>
          <p:cNvSpPr/>
          <p:nvPr/>
        </p:nvSpPr>
        <p:spPr>
          <a:xfrm>
            <a:off x="2060614" y="4024523"/>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関係機関と連携した普及啓発活動・寄附促進</a:t>
            </a:r>
            <a:endParaRPr kumimoji="1" lang="ja-JP" altLang="en-US" dirty="0"/>
          </a:p>
        </p:txBody>
      </p:sp>
      <p:sp>
        <p:nvSpPr>
          <p:cNvPr id="8" name="右矢印 7"/>
          <p:cNvSpPr/>
          <p:nvPr/>
        </p:nvSpPr>
        <p:spPr>
          <a:xfrm>
            <a:off x="2060613" y="5819609"/>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がん拠点病院における患者サロン整備の促進</a:t>
            </a:r>
            <a:endParaRPr kumimoji="1" lang="ja-JP" altLang="en-US" dirty="0"/>
          </a:p>
        </p:txBody>
      </p:sp>
      <p:sp>
        <p:nvSpPr>
          <p:cNvPr id="9" name="右矢印 8"/>
          <p:cNvSpPr/>
          <p:nvPr/>
        </p:nvSpPr>
        <p:spPr>
          <a:xfrm>
            <a:off x="2060613" y="4980841"/>
            <a:ext cx="8564451" cy="721217"/>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がん患者会等との意見交換</a:t>
            </a:r>
            <a:endParaRPr kumimoji="1" lang="ja-JP" altLang="en-US" dirty="0"/>
          </a:p>
        </p:txBody>
      </p:sp>
    </p:spTree>
    <p:extLst>
      <p:ext uri="{BB962C8B-B14F-4D97-AF65-F5344CB8AC3E}">
        <p14:creationId xmlns:p14="http://schemas.microsoft.com/office/powerpoint/2010/main" val="40830549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TotalTime>
  <Words>564</Words>
  <Application>Microsoft Office PowerPoint</Application>
  <PresentationFormat>ワイド画面</PresentationFormat>
  <Paragraphs>67</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ＭＳ 明朝</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中谷　健志</dc:creator>
  <cp:lastModifiedBy>柏木　良夫</cp:lastModifiedBy>
  <cp:revision>82</cp:revision>
  <cp:lastPrinted>2019-02-27T00:48:51Z</cp:lastPrinted>
  <dcterms:created xsi:type="dcterms:W3CDTF">2018-12-07T04:30:41Z</dcterms:created>
  <dcterms:modified xsi:type="dcterms:W3CDTF">2019-02-27T00:48:58Z</dcterms:modified>
</cp:coreProperties>
</file>