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sldIdLst>
    <p:sldId id="314" r:id="rId5"/>
  </p:sldIdLst>
  <p:sldSz cx="6858000" cy="9906000" type="A4"/>
  <p:notesSz cx="6807200" cy="9939338"/>
  <p:defaultTextStyle>
    <a:defPPr>
      <a:defRPr lang="ja-JP"/>
    </a:defPPr>
    <a:lvl1pPr marL="0" algn="l" defTabSz="913881" rtl="0" eaLnBrk="1" latinLnBrk="0" hangingPunct="1">
      <a:defRPr kumimoji="1" sz="1800" kern="1200">
        <a:solidFill>
          <a:schemeClr val="tx1"/>
        </a:solidFill>
        <a:latin typeface="+mn-lt"/>
        <a:ea typeface="+mn-ea"/>
        <a:cs typeface="+mn-cs"/>
      </a:defRPr>
    </a:lvl1pPr>
    <a:lvl2pPr marL="456941" algn="l" defTabSz="913881" rtl="0" eaLnBrk="1" latinLnBrk="0" hangingPunct="1">
      <a:defRPr kumimoji="1" sz="1800" kern="1200">
        <a:solidFill>
          <a:schemeClr val="tx1"/>
        </a:solidFill>
        <a:latin typeface="+mn-lt"/>
        <a:ea typeface="+mn-ea"/>
        <a:cs typeface="+mn-cs"/>
      </a:defRPr>
    </a:lvl2pPr>
    <a:lvl3pPr marL="913881" algn="l" defTabSz="913881" rtl="0" eaLnBrk="1" latinLnBrk="0" hangingPunct="1">
      <a:defRPr kumimoji="1" sz="1800" kern="1200">
        <a:solidFill>
          <a:schemeClr val="tx1"/>
        </a:solidFill>
        <a:latin typeface="+mn-lt"/>
        <a:ea typeface="+mn-ea"/>
        <a:cs typeface="+mn-cs"/>
      </a:defRPr>
    </a:lvl3pPr>
    <a:lvl4pPr marL="1370821" algn="l" defTabSz="913881" rtl="0" eaLnBrk="1" latinLnBrk="0" hangingPunct="1">
      <a:defRPr kumimoji="1" sz="1800" kern="1200">
        <a:solidFill>
          <a:schemeClr val="tx1"/>
        </a:solidFill>
        <a:latin typeface="+mn-lt"/>
        <a:ea typeface="+mn-ea"/>
        <a:cs typeface="+mn-cs"/>
      </a:defRPr>
    </a:lvl4pPr>
    <a:lvl5pPr marL="1827762" algn="l" defTabSz="913881" rtl="0" eaLnBrk="1" latinLnBrk="0" hangingPunct="1">
      <a:defRPr kumimoji="1" sz="1800" kern="1200">
        <a:solidFill>
          <a:schemeClr val="tx1"/>
        </a:solidFill>
        <a:latin typeface="+mn-lt"/>
        <a:ea typeface="+mn-ea"/>
        <a:cs typeface="+mn-cs"/>
      </a:defRPr>
    </a:lvl5pPr>
    <a:lvl6pPr marL="2284702" algn="l" defTabSz="913881" rtl="0" eaLnBrk="1" latinLnBrk="0" hangingPunct="1">
      <a:defRPr kumimoji="1" sz="1800" kern="1200">
        <a:solidFill>
          <a:schemeClr val="tx1"/>
        </a:solidFill>
        <a:latin typeface="+mn-lt"/>
        <a:ea typeface="+mn-ea"/>
        <a:cs typeface="+mn-cs"/>
      </a:defRPr>
    </a:lvl6pPr>
    <a:lvl7pPr marL="2741643" algn="l" defTabSz="913881" rtl="0" eaLnBrk="1" latinLnBrk="0" hangingPunct="1">
      <a:defRPr kumimoji="1" sz="1800" kern="1200">
        <a:solidFill>
          <a:schemeClr val="tx1"/>
        </a:solidFill>
        <a:latin typeface="+mn-lt"/>
        <a:ea typeface="+mn-ea"/>
        <a:cs typeface="+mn-cs"/>
      </a:defRPr>
    </a:lvl7pPr>
    <a:lvl8pPr marL="3198584" algn="l" defTabSz="913881" rtl="0" eaLnBrk="1" latinLnBrk="0" hangingPunct="1">
      <a:defRPr kumimoji="1" sz="1800" kern="1200">
        <a:solidFill>
          <a:schemeClr val="tx1"/>
        </a:solidFill>
        <a:latin typeface="+mn-lt"/>
        <a:ea typeface="+mn-ea"/>
        <a:cs typeface="+mn-cs"/>
      </a:defRPr>
    </a:lvl8pPr>
    <a:lvl9pPr marL="3655524" algn="l" defTabSz="913881"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9DF8"/>
    <a:srgbClr val="FFFFFF"/>
    <a:srgbClr val="83A5E9"/>
    <a:srgbClr val="7DD7E9"/>
    <a:srgbClr val="66FFCC"/>
    <a:srgbClr val="66FFFF"/>
    <a:srgbClr val="00FFFF"/>
    <a:srgbClr val="0000FF"/>
    <a:srgbClr val="FF99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0" autoAdjust="0"/>
    <p:restoredTop sz="94660"/>
  </p:normalViewPr>
  <p:slideViewPr>
    <p:cSldViewPr>
      <p:cViewPr varScale="1">
        <p:scale>
          <a:sx n="81" d="100"/>
          <a:sy n="81" d="100"/>
        </p:scale>
        <p:origin x="2994" y="108"/>
      </p:cViewPr>
      <p:guideLst>
        <p:guide orient="horz" pos="3120"/>
        <p:guide pos="2160"/>
      </p:guideLst>
    </p:cSldViewPr>
  </p:slideViewPr>
  <p:notesTextViewPr>
    <p:cViewPr>
      <p:scale>
        <a:sx n="33" d="100"/>
        <a:sy n="33" d="100"/>
      </p:scale>
      <p:origin x="0" y="0"/>
    </p:cViewPr>
  </p:notesTextViewPr>
  <p:gridSpacing cx="360045" cy="360045"/>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575" cy="496888"/>
          </a:xfrm>
          <a:prstGeom prst="rect">
            <a:avLst/>
          </a:prstGeom>
        </p:spPr>
        <p:txBody>
          <a:bodyPr vert="horz" lIns="91415" tIns="45708" rIns="91415" bIns="457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0"/>
            <a:ext cx="2949575" cy="496888"/>
          </a:xfrm>
          <a:prstGeom prst="rect">
            <a:avLst/>
          </a:prstGeom>
        </p:spPr>
        <p:txBody>
          <a:bodyPr vert="horz" lIns="91415" tIns="45708" rIns="91415" bIns="45708" rtlCol="0"/>
          <a:lstStyle>
            <a:lvl1pPr algn="r">
              <a:defRPr sz="1200"/>
            </a:lvl1pPr>
          </a:lstStyle>
          <a:p>
            <a:fld id="{8C4B1DFA-63CB-4409-B79B-3E7A797BB94C}" type="datetimeFigureOut">
              <a:rPr kumimoji="1" lang="ja-JP" altLang="en-US" smtClean="0"/>
              <a:t>2023/5/30</a:t>
            </a:fld>
            <a:endParaRPr kumimoji="1" lang="ja-JP" altLang="en-US"/>
          </a:p>
        </p:txBody>
      </p:sp>
      <p:sp>
        <p:nvSpPr>
          <p:cNvPr id="4" name="スライド イメージ プレースホルダー 3"/>
          <p:cNvSpPr>
            <a:spLocks noGrp="1" noRot="1" noChangeAspect="1"/>
          </p:cNvSpPr>
          <p:nvPr>
            <p:ph type="sldImg" idx="2"/>
          </p:nvPr>
        </p:nvSpPr>
        <p:spPr>
          <a:xfrm>
            <a:off x="2114550" y="746125"/>
            <a:ext cx="2578100" cy="3725863"/>
          </a:xfrm>
          <a:prstGeom prst="rect">
            <a:avLst/>
          </a:prstGeom>
          <a:noFill/>
          <a:ln w="12700">
            <a:solidFill>
              <a:prstClr val="black"/>
            </a:solidFill>
          </a:ln>
        </p:spPr>
        <p:txBody>
          <a:bodyPr vert="horz" lIns="91415" tIns="45708" rIns="91415" bIns="45708" rtlCol="0" anchor="ctr"/>
          <a:lstStyle/>
          <a:p>
            <a:endParaRPr lang="ja-JP" altLang="en-US"/>
          </a:p>
        </p:txBody>
      </p:sp>
      <p:sp>
        <p:nvSpPr>
          <p:cNvPr id="5" name="ノート プレースホルダー 4"/>
          <p:cNvSpPr>
            <a:spLocks noGrp="1"/>
          </p:cNvSpPr>
          <p:nvPr>
            <p:ph type="body" sz="quarter" idx="3"/>
          </p:nvPr>
        </p:nvSpPr>
        <p:spPr>
          <a:xfrm>
            <a:off x="681041" y="4721226"/>
            <a:ext cx="5445125" cy="4471988"/>
          </a:xfrm>
          <a:prstGeom prst="rect">
            <a:avLst/>
          </a:prstGeom>
        </p:spPr>
        <p:txBody>
          <a:bodyPr vert="horz" lIns="91415" tIns="45708" rIns="91415" bIns="457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865"/>
            <a:ext cx="2949575" cy="496887"/>
          </a:xfrm>
          <a:prstGeom prst="rect">
            <a:avLst/>
          </a:prstGeom>
        </p:spPr>
        <p:txBody>
          <a:bodyPr vert="horz" lIns="91415" tIns="45708" rIns="91415" bIns="457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5"/>
            <a:ext cx="2949575" cy="496887"/>
          </a:xfrm>
          <a:prstGeom prst="rect">
            <a:avLst/>
          </a:prstGeom>
        </p:spPr>
        <p:txBody>
          <a:bodyPr vert="horz" lIns="91415" tIns="45708" rIns="91415" bIns="45708" rtlCol="0" anchor="b"/>
          <a:lstStyle>
            <a:lvl1pPr algn="r">
              <a:defRPr sz="1200"/>
            </a:lvl1pPr>
          </a:lstStyle>
          <a:p>
            <a:fld id="{174C1E89-3F12-4E48-B209-26A556D2E5CE}" type="slidenum">
              <a:rPr kumimoji="1" lang="ja-JP" altLang="en-US" smtClean="0"/>
              <a:t>‹#›</a:t>
            </a:fld>
            <a:endParaRPr kumimoji="1" lang="ja-JP" altLang="en-US"/>
          </a:p>
        </p:txBody>
      </p:sp>
    </p:spTree>
    <p:extLst>
      <p:ext uri="{BB962C8B-B14F-4D97-AF65-F5344CB8AC3E}">
        <p14:creationId xmlns:p14="http://schemas.microsoft.com/office/powerpoint/2010/main" val="5119768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3"/>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1"/>
            <a:ext cx="4800600" cy="2531533"/>
          </a:xfrm>
        </p:spPr>
        <p:txBody>
          <a:bodyPr/>
          <a:lstStyle>
            <a:lvl1pPr marL="0" indent="0" algn="ctr">
              <a:buNone/>
              <a:defRPr>
                <a:solidFill>
                  <a:schemeClr val="tx1">
                    <a:tint val="75000"/>
                  </a:schemeClr>
                </a:solidFill>
              </a:defRPr>
            </a:lvl1pPr>
            <a:lvl2pPr marL="456941" indent="0" algn="ctr">
              <a:buNone/>
              <a:defRPr>
                <a:solidFill>
                  <a:schemeClr val="tx1">
                    <a:tint val="75000"/>
                  </a:schemeClr>
                </a:solidFill>
              </a:defRPr>
            </a:lvl2pPr>
            <a:lvl3pPr marL="913881" indent="0" algn="ctr">
              <a:buNone/>
              <a:defRPr>
                <a:solidFill>
                  <a:schemeClr val="tx1">
                    <a:tint val="75000"/>
                  </a:schemeClr>
                </a:solidFill>
              </a:defRPr>
            </a:lvl3pPr>
            <a:lvl4pPr marL="1370821" indent="0" algn="ctr">
              <a:buNone/>
              <a:defRPr>
                <a:solidFill>
                  <a:schemeClr val="tx1">
                    <a:tint val="75000"/>
                  </a:schemeClr>
                </a:solidFill>
              </a:defRPr>
            </a:lvl4pPr>
            <a:lvl5pPr marL="1827762" indent="0" algn="ctr">
              <a:buNone/>
              <a:defRPr>
                <a:solidFill>
                  <a:schemeClr val="tx1">
                    <a:tint val="75000"/>
                  </a:schemeClr>
                </a:solidFill>
              </a:defRPr>
            </a:lvl5pPr>
            <a:lvl6pPr marL="2284702" indent="0" algn="ctr">
              <a:buNone/>
              <a:defRPr>
                <a:solidFill>
                  <a:schemeClr val="tx1">
                    <a:tint val="75000"/>
                  </a:schemeClr>
                </a:solidFill>
              </a:defRPr>
            </a:lvl6pPr>
            <a:lvl7pPr marL="2741643" indent="0" algn="ctr">
              <a:buNone/>
              <a:defRPr>
                <a:solidFill>
                  <a:schemeClr val="tx1">
                    <a:tint val="75000"/>
                  </a:schemeClr>
                </a:solidFill>
              </a:defRPr>
            </a:lvl7pPr>
            <a:lvl8pPr marL="3198584" indent="0" algn="ctr">
              <a:buNone/>
              <a:defRPr>
                <a:solidFill>
                  <a:schemeClr val="tx1">
                    <a:tint val="75000"/>
                  </a:schemeClr>
                </a:solidFill>
              </a:defRPr>
            </a:lvl8pPr>
            <a:lvl9pPr marL="3655524"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2023/5/30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84713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2023/5/30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05491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73264"/>
            <a:ext cx="1157288" cy="1220822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76" y="573264"/>
            <a:ext cx="3357563" cy="1220822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2023/5/30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52415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2023/5/30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06323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3"/>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7"/>
            <a:ext cx="5829300" cy="2166937"/>
          </a:xfrm>
        </p:spPr>
        <p:txBody>
          <a:bodyPr anchor="b"/>
          <a:lstStyle>
            <a:lvl1pPr marL="0" indent="0">
              <a:buNone/>
              <a:defRPr sz="2000">
                <a:solidFill>
                  <a:schemeClr val="tx1">
                    <a:tint val="75000"/>
                  </a:schemeClr>
                </a:solidFill>
              </a:defRPr>
            </a:lvl1pPr>
            <a:lvl2pPr marL="456941" indent="0">
              <a:buNone/>
              <a:defRPr sz="1800">
                <a:solidFill>
                  <a:schemeClr val="tx1">
                    <a:tint val="75000"/>
                  </a:schemeClr>
                </a:solidFill>
              </a:defRPr>
            </a:lvl2pPr>
            <a:lvl3pPr marL="913881" indent="0">
              <a:buNone/>
              <a:defRPr sz="1600">
                <a:solidFill>
                  <a:schemeClr val="tx1">
                    <a:tint val="75000"/>
                  </a:schemeClr>
                </a:solidFill>
              </a:defRPr>
            </a:lvl3pPr>
            <a:lvl4pPr marL="1370821" indent="0">
              <a:buNone/>
              <a:defRPr sz="1400">
                <a:solidFill>
                  <a:schemeClr val="tx1">
                    <a:tint val="75000"/>
                  </a:schemeClr>
                </a:solidFill>
              </a:defRPr>
            </a:lvl4pPr>
            <a:lvl5pPr marL="1827762" indent="0">
              <a:buNone/>
              <a:defRPr sz="1400">
                <a:solidFill>
                  <a:schemeClr val="tx1">
                    <a:tint val="75000"/>
                  </a:schemeClr>
                </a:solidFill>
              </a:defRPr>
            </a:lvl5pPr>
            <a:lvl6pPr marL="2284702" indent="0">
              <a:buNone/>
              <a:defRPr sz="1400">
                <a:solidFill>
                  <a:schemeClr val="tx1">
                    <a:tint val="75000"/>
                  </a:schemeClr>
                </a:solidFill>
              </a:defRPr>
            </a:lvl6pPr>
            <a:lvl7pPr marL="2741643" indent="0">
              <a:buNone/>
              <a:defRPr sz="1400">
                <a:solidFill>
                  <a:schemeClr val="tx1">
                    <a:tint val="75000"/>
                  </a:schemeClr>
                </a:solidFill>
              </a:defRPr>
            </a:lvl7pPr>
            <a:lvl8pPr marL="3198584" indent="0">
              <a:buNone/>
              <a:defRPr sz="1400">
                <a:solidFill>
                  <a:schemeClr val="tx1">
                    <a:tint val="75000"/>
                  </a:schemeClr>
                </a:solidFill>
              </a:defRPr>
            </a:lvl8pPr>
            <a:lvl9pPr marL="3655524"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2023/5/30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954280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76"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1"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2023/5/30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14167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1" y="2217386"/>
            <a:ext cx="3030141" cy="924101"/>
          </a:xfrm>
        </p:spPr>
        <p:txBody>
          <a:bodyPr anchor="b"/>
          <a:lstStyle>
            <a:lvl1pPr marL="0" indent="0">
              <a:buNone/>
              <a:defRPr sz="2400" b="1"/>
            </a:lvl1pPr>
            <a:lvl2pPr marL="456941" indent="0">
              <a:buNone/>
              <a:defRPr sz="2000" b="1"/>
            </a:lvl2pPr>
            <a:lvl3pPr marL="913881" indent="0">
              <a:buNone/>
              <a:defRPr sz="1800" b="1"/>
            </a:lvl3pPr>
            <a:lvl4pPr marL="1370821" indent="0">
              <a:buNone/>
              <a:defRPr sz="1600" b="1"/>
            </a:lvl4pPr>
            <a:lvl5pPr marL="1827762" indent="0">
              <a:buNone/>
              <a:defRPr sz="1600" b="1"/>
            </a:lvl5pPr>
            <a:lvl6pPr marL="2284702" indent="0">
              <a:buNone/>
              <a:defRPr sz="1600" b="1"/>
            </a:lvl6pPr>
            <a:lvl7pPr marL="2741643" indent="0">
              <a:buNone/>
              <a:defRPr sz="1600" b="1"/>
            </a:lvl7pPr>
            <a:lvl8pPr marL="3198584" indent="0">
              <a:buNone/>
              <a:defRPr sz="1600" b="1"/>
            </a:lvl8pPr>
            <a:lvl9pPr marL="3655524"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1"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0" y="2217386"/>
            <a:ext cx="3031331" cy="924101"/>
          </a:xfrm>
        </p:spPr>
        <p:txBody>
          <a:bodyPr anchor="b"/>
          <a:lstStyle>
            <a:lvl1pPr marL="0" indent="0">
              <a:buNone/>
              <a:defRPr sz="2400" b="1"/>
            </a:lvl1pPr>
            <a:lvl2pPr marL="456941" indent="0">
              <a:buNone/>
              <a:defRPr sz="2000" b="1"/>
            </a:lvl2pPr>
            <a:lvl3pPr marL="913881" indent="0">
              <a:buNone/>
              <a:defRPr sz="1800" b="1"/>
            </a:lvl3pPr>
            <a:lvl4pPr marL="1370821" indent="0">
              <a:buNone/>
              <a:defRPr sz="1600" b="1"/>
            </a:lvl4pPr>
            <a:lvl5pPr marL="1827762" indent="0">
              <a:buNone/>
              <a:defRPr sz="1600" b="1"/>
            </a:lvl5pPr>
            <a:lvl6pPr marL="2284702" indent="0">
              <a:buNone/>
              <a:defRPr sz="1600" b="1"/>
            </a:lvl6pPr>
            <a:lvl7pPr marL="2741643" indent="0">
              <a:buNone/>
              <a:defRPr sz="1600" b="1"/>
            </a:lvl7pPr>
            <a:lvl8pPr marL="3198584" indent="0">
              <a:buNone/>
              <a:defRPr sz="1600" b="1"/>
            </a:lvl8pPr>
            <a:lvl9pPr marL="3655524"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4085C08-487C-4EE1-84DF-C2ED034DAACF}" type="datetimeFigureOut">
              <a:rPr kumimoji="1" lang="ja-JP" altLang="en-US" smtClean="0"/>
              <a:t>2023/5/30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409130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4085C08-487C-4EE1-84DF-C2ED034DAACF}" type="datetimeFigureOut">
              <a:rPr kumimoji="1" lang="ja-JP" altLang="en-US" smtClean="0"/>
              <a:t>2023/5/30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70733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4085C08-487C-4EE1-84DF-C2ED034DAACF}" type="datetimeFigureOut">
              <a:rPr kumimoji="1" lang="ja-JP" altLang="en-US" smtClean="0"/>
              <a:t>2023/5/30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54405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6"/>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1" y="2072923"/>
            <a:ext cx="2256235" cy="6775980"/>
          </a:xfrm>
        </p:spPr>
        <p:txBody>
          <a:bodyPr/>
          <a:lstStyle>
            <a:lvl1pPr marL="0" indent="0">
              <a:buNone/>
              <a:defRPr sz="1400"/>
            </a:lvl1pPr>
            <a:lvl2pPr marL="456941" indent="0">
              <a:buNone/>
              <a:defRPr sz="1200"/>
            </a:lvl2pPr>
            <a:lvl3pPr marL="913881" indent="0">
              <a:buNone/>
              <a:defRPr sz="1000"/>
            </a:lvl3pPr>
            <a:lvl4pPr marL="1370821" indent="0">
              <a:buNone/>
              <a:defRPr sz="900"/>
            </a:lvl4pPr>
            <a:lvl5pPr marL="1827762" indent="0">
              <a:buNone/>
              <a:defRPr sz="900"/>
            </a:lvl5pPr>
            <a:lvl6pPr marL="2284702" indent="0">
              <a:buNone/>
              <a:defRPr sz="900"/>
            </a:lvl6pPr>
            <a:lvl7pPr marL="2741643" indent="0">
              <a:buNone/>
              <a:defRPr sz="900"/>
            </a:lvl7pPr>
            <a:lvl8pPr marL="3198584" indent="0">
              <a:buNone/>
              <a:defRPr sz="900"/>
            </a:lvl8pPr>
            <a:lvl9pPr marL="3655524"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2023/5/30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225794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6941" indent="0">
              <a:buNone/>
              <a:defRPr sz="2800"/>
            </a:lvl2pPr>
            <a:lvl3pPr marL="913881" indent="0">
              <a:buNone/>
              <a:defRPr sz="2400"/>
            </a:lvl3pPr>
            <a:lvl4pPr marL="1370821" indent="0">
              <a:buNone/>
              <a:defRPr sz="2000"/>
            </a:lvl4pPr>
            <a:lvl5pPr marL="1827762" indent="0">
              <a:buNone/>
              <a:defRPr sz="2000"/>
            </a:lvl5pPr>
            <a:lvl6pPr marL="2284702" indent="0">
              <a:buNone/>
              <a:defRPr sz="2000"/>
            </a:lvl6pPr>
            <a:lvl7pPr marL="2741643" indent="0">
              <a:buNone/>
              <a:defRPr sz="2000"/>
            </a:lvl7pPr>
            <a:lvl8pPr marL="3198584" indent="0">
              <a:buNone/>
              <a:defRPr sz="2000"/>
            </a:lvl8pPr>
            <a:lvl9pPr marL="3655524"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6941" indent="0">
              <a:buNone/>
              <a:defRPr sz="1200"/>
            </a:lvl2pPr>
            <a:lvl3pPr marL="913881" indent="0">
              <a:buNone/>
              <a:defRPr sz="1000"/>
            </a:lvl3pPr>
            <a:lvl4pPr marL="1370821" indent="0">
              <a:buNone/>
              <a:defRPr sz="900"/>
            </a:lvl4pPr>
            <a:lvl5pPr marL="1827762" indent="0">
              <a:buNone/>
              <a:defRPr sz="900"/>
            </a:lvl5pPr>
            <a:lvl6pPr marL="2284702" indent="0">
              <a:buNone/>
              <a:defRPr sz="900"/>
            </a:lvl6pPr>
            <a:lvl7pPr marL="2741643" indent="0">
              <a:buNone/>
              <a:defRPr sz="900"/>
            </a:lvl7pPr>
            <a:lvl8pPr marL="3198584" indent="0">
              <a:buNone/>
              <a:defRPr sz="900"/>
            </a:lvl8pPr>
            <a:lvl9pPr marL="3655524"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2023/5/30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201993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388" tIns="45694" rIns="91388" bIns="45694"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1"/>
            <a:ext cx="6172200" cy="6537502"/>
          </a:xfrm>
          <a:prstGeom prst="rect">
            <a:avLst/>
          </a:prstGeom>
        </p:spPr>
        <p:txBody>
          <a:bodyPr vert="horz" lIns="91388" tIns="45694" rIns="91388" bIns="45694"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9181395"/>
            <a:ext cx="1600200" cy="527403"/>
          </a:xfrm>
          <a:prstGeom prst="rect">
            <a:avLst/>
          </a:prstGeom>
        </p:spPr>
        <p:txBody>
          <a:bodyPr vert="horz" lIns="91388" tIns="45694" rIns="91388" bIns="45694" rtlCol="0" anchor="ctr"/>
          <a:lstStyle>
            <a:lvl1pPr algn="l">
              <a:defRPr sz="1200">
                <a:solidFill>
                  <a:schemeClr val="tx1">
                    <a:tint val="75000"/>
                  </a:schemeClr>
                </a:solidFill>
              </a:defRPr>
            </a:lvl1pPr>
          </a:lstStyle>
          <a:p>
            <a:fld id="{54085C08-487C-4EE1-84DF-C2ED034DAACF}" type="datetimeFigureOut">
              <a:rPr kumimoji="1" lang="ja-JP" altLang="en-US" smtClean="0"/>
              <a:t>2023/5/30</a:t>
            </a:fld>
            <a:endParaRPr kumimoji="1" lang="ja-JP" altLang="en-US"/>
          </a:p>
        </p:txBody>
      </p:sp>
      <p:sp>
        <p:nvSpPr>
          <p:cNvPr id="5" name="フッター プレースホルダー 4"/>
          <p:cNvSpPr>
            <a:spLocks noGrp="1"/>
          </p:cNvSpPr>
          <p:nvPr>
            <p:ph type="ftr" sz="quarter" idx="3"/>
          </p:nvPr>
        </p:nvSpPr>
        <p:spPr>
          <a:xfrm>
            <a:off x="2343150" y="9181395"/>
            <a:ext cx="2171700" cy="527403"/>
          </a:xfrm>
          <a:prstGeom prst="rect">
            <a:avLst/>
          </a:prstGeom>
        </p:spPr>
        <p:txBody>
          <a:bodyPr vert="horz" lIns="91388" tIns="45694" rIns="91388" bIns="45694"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5"/>
            <a:ext cx="1600200" cy="527403"/>
          </a:xfrm>
          <a:prstGeom prst="rect">
            <a:avLst/>
          </a:prstGeom>
        </p:spPr>
        <p:txBody>
          <a:bodyPr vert="horz" lIns="91388" tIns="45694" rIns="91388" bIns="45694" rtlCol="0" anchor="ctr"/>
          <a:lstStyle>
            <a:lvl1pPr algn="r">
              <a:defRPr sz="1200">
                <a:solidFill>
                  <a:schemeClr val="tx1">
                    <a:tint val="75000"/>
                  </a:schemeClr>
                </a:solidFill>
              </a:defRPr>
            </a:lvl1p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448825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881" rtl="0" eaLnBrk="1" latinLnBrk="0" hangingPunct="1">
        <a:spcBef>
          <a:spcPct val="0"/>
        </a:spcBef>
        <a:buNone/>
        <a:defRPr kumimoji="1" sz="4400" kern="1200">
          <a:solidFill>
            <a:schemeClr val="tx1"/>
          </a:solidFill>
          <a:latin typeface="+mj-lt"/>
          <a:ea typeface="+mj-ea"/>
          <a:cs typeface="+mj-cs"/>
        </a:defRPr>
      </a:lvl1pPr>
    </p:titleStyle>
    <p:bodyStyle>
      <a:lvl1pPr marL="342705" indent="-342705" algn="l" defTabSz="913881"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528" indent="-285588" algn="l" defTabSz="913881"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351" indent="-228470" algn="l" defTabSz="913881"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292"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232"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3173"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0113"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7054"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3994"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3881" rtl="0" eaLnBrk="1" latinLnBrk="0" hangingPunct="1">
        <a:defRPr kumimoji="1" sz="1800" kern="1200">
          <a:solidFill>
            <a:schemeClr val="tx1"/>
          </a:solidFill>
          <a:latin typeface="+mn-lt"/>
          <a:ea typeface="+mn-ea"/>
          <a:cs typeface="+mn-cs"/>
        </a:defRPr>
      </a:lvl1pPr>
      <a:lvl2pPr marL="456941" algn="l" defTabSz="913881" rtl="0" eaLnBrk="1" latinLnBrk="0" hangingPunct="1">
        <a:defRPr kumimoji="1" sz="1800" kern="1200">
          <a:solidFill>
            <a:schemeClr val="tx1"/>
          </a:solidFill>
          <a:latin typeface="+mn-lt"/>
          <a:ea typeface="+mn-ea"/>
          <a:cs typeface="+mn-cs"/>
        </a:defRPr>
      </a:lvl2pPr>
      <a:lvl3pPr marL="913881" algn="l" defTabSz="913881" rtl="0" eaLnBrk="1" latinLnBrk="0" hangingPunct="1">
        <a:defRPr kumimoji="1" sz="1800" kern="1200">
          <a:solidFill>
            <a:schemeClr val="tx1"/>
          </a:solidFill>
          <a:latin typeface="+mn-lt"/>
          <a:ea typeface="+mn-ea"/>
          <a:cs typeface="+mn-cs"/>
        </a:defRPr>
      </a:lvl3pPr>
      <a:lvl4pPr marL="1370821" algn="l" defTabSz="913881" rtl="0" eaLnBrk="1" latinLnBrk="0" hangingPunct="1">
        <a:defRPr kumimoji="1" sz="1800" kern="1200">
          <a:solidFill>
            <a:schemeClr val="tx1"/>
          </a:solidFill>
          <a:latin typeface="+mn-lt"/>
          <a:ea typeface="+mn-ea"/>
          <a:cs typeface="+mn-cs"/>
        </a:defRPr>
      </a:lvl4pPr>
      <a:lvl5pPr marL="1827762" algn="l" defTabSz="913881" rtl="0" eaLnBrk="1" latinLnBrk="0" hangingPunct="1">
        <a:defRPr kumimoji="1" sz="1800" kern="1200">
          <a:solidFill>
            <a:schemeClr val="tx1"/>
          </a:solidFill>
          <a:latin typeface="+mn-lt"/>
          <a:ea typeface="+mn-ea"/>
          <a:cs typeface="+mn-cs"/>
        </a:defRPr>
      </a:lvl5pPr>
      <a:lvl6pPr marL="2284702" algn="l" defTabSz="913881" rtl="0" eaLnBrk="1" latinLnBrk="0" hangingPunct="1">
        <a:defRPr kumimoji="1" sz="1800" kern="1200">
          <a:solidFill>
            <a:schemeClr val="tx1"/>
          </a:solidFill>
          <a:latin typeface="+mn-lt"/>
          <a:ea typeface="+mn-ea"/>
          <a:cs typeface="+mn-cs"/>
        </a:defRPr>
      </a:lvl6pPr>
      <a:lvl7pPr marL="2741643" algn="l" defTabSz="913881" rtl="0" eaLnBrk="1" latinLnBrk="0" hangingPunct="1">
        <a:defRPr kumimoji="1" sz="1800" kern="1200">
          <a:solidFill>
            <a:schemeClr val="tx1"/>
          </a:solidFill>
          <a:latin typeface="+mn-lt"/>
          <a:ea typeface="+mn-ea"/>
          <a:cs typeface="+mn-cs"/>
        </a:defRPr>
      </a:lvl7pPr>
      <a:lvl8pPr marL="3198584" algn="l" defTabSz="913881" rtl="0" eaLnBrk="1" latinLnBrk="0" hangingPunct="1">
        <a:defRPr kumimoji="1" sz="1800" kern="1200">
          <a:solidFill>
            <a:schemeClr val="tx1"/>
          </a:solidFill>
          <a:latin typeface="+mn-lt"/>
          <a:ea typeface="+mn-ea"/>
          <a:cs typeface="+mn-cs"/>
        </a:defRPr>
      </a:lvl8pPr>
      <a:lvl9pPr marL="3655524" algn="l" defTabSz="913881"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emf"/><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4075046" y="2994318"/>
            <a:ext cx="2261937" cy="2881754"/>
            <a:chOff x="7095950" y="3810284"/>
            <a:chExt cx="2261937" cy="2881754"/>
          </a:xfrm>
        </p:grpSpPr>
        <p:grpSp>
          <p:nvGrpSpPr>
            <p:cNvPr id="91" name="グループ化 90"/>
            <p:cNvGrpSpPr/>
            <p:nvPr/>
          </p:nvGrpSpPr>
          <p:grpSpPr>
            <a:xfrm>
              <a:off x="7095950" y="3810284"/>
              <a:ext cx="2261937" cy="2881754"/>
              <a:chOff x="6979219" y="4648199"/>
              <a:chExt cx="4102953" cy="5227247"/>
            </a:xfrm>
          </p:grpSpPr>
          <p:pic>
            <p:nvPicPr>
              <p:cNvPr id="123" name="Picture 5" descr="大阪府"/>
              <p:cNvPicPr>
                <a:picLocks noChangeAspect="1" noChangeArrowheads="1"/>
              </p:cNvPicPr>
              <p:nvPr/>
            </p:nvPicPr>
            <p:blipFill rotWithShape="1">
              <a:blip r:embed="rId2">
                <a:extLst>
                  <a:ext uri="{28A0092B-C50C-407E-A947-70E740481C1C}">
                    <a14:useLocalDpi xmlns:a14="http://schemas.microsoft.com/office/drawing/2010/main" val="0"/>
                  </a:ext>
                </a:extLst>
              </a:blip>
              <a:srcRect t="3423" r="2183"/>
              <a:stretch/>
            </p:blipFill>
            <p:spPr bwMode="auto">
              <a:xfrm>
                <a:off x="6979219" y="4648199"/>
                <a:ext cx="4102953" cy="522724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4" name="Text Box 10"/>
              <p:cNvSpPr txBox="1">
                <a:spLocks noChangeAspect="1" noChangeArrowheads="1"/>
              </p:cNvSpPr>
              <p:nvPr/>
            </p:nvSpPr>
            <p:spPr bwMode="auto">
              <a:xfrm>
                <a:off x="8704263" y="7997980"/>
                <a:ext cx="1692764" cy="27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Aft>
                    <a:spcPts val="0"/>
                  </a:spcAft>
                </a:pPr>
                <a:r>
                  <a:rPr lang="ja-JP" sz="1000" b="1" kern="1200" dirty="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大和川</a:t>
                </a:r>
                <a:endParaRPr lang="ja-JP" sz="1600" b="1"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Text Box 11"/>
              <p:cNvSpPr txBox="1">
                <a:spLocks noChangeAspect="1" noChangeArrowheads="1"/>
              </p:cNvSpPr>
              <p:nvPr/>
            </p:nvSpPr>
            <p:spPr bwMode="auto">
              <a:xfrm>
                <a:off x="9326551" y="6775987"/>
                <a:ext cx="65816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Aft>
                    <a:spcPts val="0"/>
                  </a:spcAft>
                </a:pPr>
                <a:r>
                  <a:rPr lang="ja-JP" sz="1000" b="1" kern="1200" dirty="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淀川</a:t>
                </a:r>
                <a:endParaRPr lang="ja-JP" sz="1200" b="1"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フリーフォーム 125"/>
              <p:cNvSpPr/>
              <p:nvPr/>
            </p:nvSpPr>
            <p:spPr>
              <a:xfrm>
                <a:off x="9141857" y="6051138"/>
                <a:ext cx="1672829" cy="1225323"/>
              </a:xfrm>
              <a:custGeom>
                <a:avLst/>
                <a:gdLst>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1028700 w 1809750"/>
                  <a:gd name="connsiteY9" fmla="*/ 885825 h 1352550"/>
                  <a:gd name="connsiteX10" fmla="*/ 1247775 w 1809750"/>
                  <a:gd name="connsiteY10" fmla="*/ 688975 h 1352550"/>
                  <a:gd name="connsiteX11" fmla="*/ 1295400 w 1809750"/>
                  <a:gd name="connsiteY11" fmla="*/ 600075 h 1352550"/>
                  <a:gd name="connsiteX12" fmla="*/ 1355725 w 1809750"/>
                  <a:gd name="connsiteY12" fmla="*/ 527050 h 1352550"/>
                  <a:gd name="connsiteX13" fmla="*/ 1435100 w 1809750"/>
                  <a:gd name="connsiteY13" fmla="*/ 463550 h 1352550"/>
                  <a:gd name="connsiteX14" fmla="*/ 1470025 w 1809750"/>
                  <a:gd name="connsiteY14" fmla="*/ 400050 h 1352550"/>
                  <a:gd name="connsiteX15" fmla="*/ 1517650 w 1809750"/>
                  <a:gd name="connsiteY15" fmla="*/ 276225 h 1352550"/>
                  <a:gd name="connsiteX16" fmla="*/ 1558925 w 1809750"/>
                  <a:gd name="connsiteY16" fmla="*/ 206375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9750" h="1352550">
                    <a:moveTo>
                      <a:pt x="0" y="1352550"/>
                    </a:moveTo>
                    <a:lnTo>
                      <a:pt x="190500" y="1285875"/>
                    </a:lnTo>
                    <a:lnTo>
                      <a:pt x="260350" y="1238250"/>
                    </a:lnTo>
                    <a:lnTo>
                      <a:pt x="425450" y="1162050"/>
                    </a:lnTo>
                    <a:lnTo>
                      <a:pt x="473075" y="1139825"/>
                    </a:lnTo>
                    <a:lnTo>
                      <a:pt x="568325" y="1117600"/>
                    </a:lnTo>
                    <a:lnTo>
                      <a:pt x="644525" y="1076325"/>
                    </a:lnTo>
                    <a:lnTo>
                      <a:pt x="727075" y="1047750"/>
                    </a:lnTo>
                    <a:lnTo>
                      <a:pt x="822325" y="1038225"/>
                    </a:lnTo>
                    <a:lnTo>
                      <a:pt x="1028700" y="885825"/>
                    </a:lnTo>
                    <a:lnTo>
                      <a:pt x="1247775" y="688975"/>
                    </a:lnTo>
                    <a:lnTo>
                      <a:pt x="1295400" y="600075"/>
                    </a:lnTo>
                    <a:lnTo>
                      <a:pt x="1355725" y="527050"/>
                    </a:lnTo>
                    <a:lnTo>
                      <a:pt x="1435100" y="463550"/>
                    </a:lnTo>
                    <a:lnTo>
                      <a:pt x="1470025" y="400050"/>
                    </a:lnTo>
                    <a:lnTo>
                      <a:pt x="1517650" y="276225"/>
                    </a:lnTo>
                    <a:lnTo>
                      <a:pt x="1558925" y="206375"/>
                    </a:lnTo>
                    <a:lnTo>
                      <a:pt x="1622425" y="152400"/>
                    </a:lnTo>
                    <a:lnTo>
                      <a:pt x="1666875" y="107950"/>
                    </a:lnTo>
                    <a:lnTo>
                      <a:pt x="1704975" y="34925"/>
                    </a:lnTo>
                    <a:lnTo>
                      <a:pt x="1758950" y="6350"/>
                    </a:lnTo>
                    <a:lnTo>
                      <a:pt x="1806575" y="9525"/>
                    </a:lnTo>
                    <a:lnTo>
                      <a:pt x="1809750" y="0"/>
                    </a:lnTo>
                  </a:path>
                </a:pathLst>
              </a:cu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フリーフォーム 126"/>
              <p:cNvSpPr/>
              <p:nvPr/>
            </p:nvSpPr>
            <p:spPr>
              <a:xfrm>
                <a:off x="9291638" y="7824788"/>
                <a:ext cx="1266825" cy="223837"/>
              </a:xfrm>
              <a:custGeom>
                <a:avLst/>
                <a:gdLst>
                  <a:gd name="connsiteX0" fmla="*/ 0 w 1266825"/>
                  <a:gd name="connsiteY0" fmla="*/ 0 h 228600"/>
                  <a:gd name="connsiteX1" fmla="*/ 180975 w 1266825"/>
                  <a:gd name="connsiteY1" fmla="*/ 42862 h 228600"/>
                  <a:gd name="connsiteX2" fmla="*/ 247650 w 1266825"/>
                  <a:gd name="connsiteY2" fmla="*/ 100012 h 228600"/>
                  <a:gd name="connsiteX3" fmla="*/ 381000 w 1266825"/>
                  <a:gd name="connsiteY3" fmla="*/ 123825 h 228600"/>
                  <a:gd name="connsiteX4" fmla="*/ 528637 w 1266825"/>
                  <a:gd name="connsiteY4" fmla="*/ 66675 h 228600"/>
                  <a:gd name="connsiteX5" fmla="*/ 652462 w 1266825"/>
                  <a:gd name="connsiteY5" fmla="*/ 61912 h 228600"/>
                  <a:gd name="connsiteX6" fmla="*/ 747712 w 1266825"/>
                  <a:gd name="connsiteY6" fmla="*/ 80962 h 228600"/>
                  <a:gd name="connsiteX7" fmla="*/ 962025 w 1266825"/>
                  <a:gd name="connsiteY7" fmla="*/ 185737 h 228600"/>
                  <a:gd name="connsiteX8" fmla="*/ 1009650 w 1266825"/>
                  <a:gd name="connsiteY8" fmla="*/ 228600 h 228600"/>
                  <a:gd name="connsiteX9" fmla="*/ 1119187 w 1266825"/>
                  <a:gd name="connsiteY9" fmla="*/ 200025 h 228600"/>
                  <a:gd name="connsiteX10" fmla="*/ 1176337 w 1266825"/>
                  <a:gd name="connsiteY10" fmla="*/ 209550 h 228600"/>
                  <a:gd name="connsiteX11" fmla="*/ 1266825 w 1266825"/>
                  <a:gd name="connsiteY11" fmla="*/ 190500 h 228600"/>
                  <a:gd name="connsiteX0" fmla="*/ 0 w 1266825"/>
                  <a:gd name="connsiteY0" fmla="*/ 0 h 228600"/>
                  <a:gd name="connsiteX1" fmla="*/ 180975 w 1266825"/>
                  <a:gd name="connsiteY1" fmla="*/ 42862 h 228600"/>
                  <a:gd name="connsiteX2" fmla="*/ 247650 w 1266825"/>
                  <a:gd name="connsiteY2" fmla="*/ 100012 h 228600"/>
                  <a:gd name="connsiteX3" fmla="*/ 381000 w 1266825"/>
                  <a:gd name="connsiteY3" fmla="*/ 123825 h 228600"/>
                  <a:gd name="connsiteX4" fmla="*/ 528637 w 1266825"/>
                  <a:gd name="connsiteY4" fmla="*/ 66675 h 228600"/>
                  <a:gd name="connsiteX5" fmla="*/ 652462 w 1266825"/>
                  <a:gd name="connsiteY5" fmla="*/ 61912 h 228600"/>
                  <a:gd name="connsiteX6" fmla="*/ 747712 w 1266825"/>
                  <a:gd name="connsiteY6" fmla="*/ 80962 h 228600"/>
                  <a:gd name="connsiteX7" fmla="*/ 900112 w 1266825"/>
                  <a:gd name="connsiteY7" fmla="*/ 138112 h 228600"/>
                  <a:gd name="connsiteX8" fmla="*/ 1009650 w 1266825"/>
                  <a:gd name="connsiteY8" fmla="*/ 228600 h 228600"/>
                  <a:gd name="connsiteX9" fmla="*/ 1119187 w 1266825"/>
                  <a:gd name="connsiteY9" fmla="*/ 200025 h 228600"/>
                  <a:gd name="connsiteX10" fmla="*/ 1176337 w 1266825"/>
                  <a:gd name="connsiteY10" fmla="*/ 209550 h 228600"/>
                  <a:gd name="connsiteX11" fmla="*/ 1266825 w 1266825"/>
                  <a:gd name="connsiteY11" fmla="*/ 190500 h 228600"/>
                  <a:gd name="connsiteX0" fmla="*/ 0 w 1266825"/>
                  <a:gd name="connsiteY0" fmla="*/ 0 h 209550"/>
                  <a:gd name="connsiteX1" fmla="*/ 180975 w 1266825"/>
                  <a:gd name="connsiteY1" fmla="*/ 42862 h 209550"/>
                  <a:gd name="connsiteX2" fmla="*/ 247650 w 1266825"/>
                  <a:gd name="connsiteY2" fmla="*/ 100012 h 209550"/>
                  <a:gd name="connsiteX3" fmla="*/ 381000 w 1266825"/>
                  <a:gd name="connsiteY3" fmla="*/ 123825 h 209550"/>
                  <a:gd name="connsiteX4" fmla="*/ 528637 w 1266825"/>
                  <a:gd name="connsiteY4" fmla="*/ 66675 h 209550"/>
                  <a:gd name="connsiteX5" fmla="*/ 652462 w 1266825"/>
                  <a:gd name="connsiteY5" fmla="*/ 61912 h 209550"/>
                  <a:gd name="connsiteX6" fmla="*/ 747712 w 1266825"/>
                  <a:gd name="connsiteY6" fmla="*/ 80962 h 209550"/>
                  <a:gd name="connsiteX7" fmla="*/ 900112 w 1266825"/>
                  <a:gd name="connsiteY7" fmla="*/ 138112 h 209550"/>
                  <a:gd name="connsiteX8" fmla="*/ 976312 w 1266825"/>
                  <a:gd name="connsiteY8" fmla="*/ 190500 h 209550"/>
                  <a:gd name="connsiteX9" fmla="*/ 1119187 w 1266825"/>
                  <a:gd name="connsiteY9" fmla="*/ 200025 h 209550"/>
                  <a:gd name="connsiteX10" fmla="*/ 1176337 w 1266825"/>
                  <a:gd name="connsiteY10" fmla="*/ 209550 h 209550"/>
                  <a:gd name="connsiteX11" fmla="*/ 1266825 w 1266825"/>
                  <a:gd name="connsiteY11" fmla="*/ 190500 h 209550"/>
                  <a:gd name="connsiteX0" fmla="*/ 0 w 1266825"/>
                  <a:gd name="connsiteY0" fmla="*/ 0 h 223837"/>
                  <a:gd name="connsiteX1" fmla="*/ 180975 w 1266825"/>
                  <a:gd name="connsiteY1" fmla="*/ 42862 h 223837"/>
                  <a:gd name="connsiteX2" fmla="*/ 247650 w 1266825"/>
                  <a:gd name="connsiteY2" fmla="*/ 100012 h 223837"/>
                  <a:gd name="connsiteX3" fmla="*/ 381000 w 1266825"/>
                  <a:gd name="connsiteY3" fmla="*/ 123825 h 223837"/>
                  <a:gd name="connsiteX4" fmla="*/ 528637 w 1266825"/>
                  <a:gd name="connsiteY4" fmla="*/ 66675 h 223837"/>
                  <a:gd name="connsiteX5" fmla="*/ 652462 w 1266825"/>
                  <a:gd name="connsiteY5" fmla="*/ 61912 h 223837"/>
                  <a:gd name="connsiteX6" fmla="*/ 747712 w 1266825"/>
                  <a:gd name="connsiteY6" fmla="*/ 80962 h 223837"/>
                  <a:gd name="connsiteX7" fmla="*/ 900112 w 1266825"/>
                  <a:gd name="connsiteY7" fmla="*/ 138112 h 223837"/>
                  <a:gd name="connsiteX8" fmla="*/ 976312 w 1266825"/>
                  <a:gd name="connsiteY8" fmla="*/ 190500 h 223837"/>
                  <a:gd name="connsiteX9" fmla="*/ 1081087 w 1266825"/>
                  <a:gd name="connsiteY9" fmla="*/ 223837 h 223837"/>
                  <a:gd name="connsiteX10" fmla="*/ 1176337 w 1266825"/>
                  <a:gd name="connsiteY10" fmla="*/ 209550 h 223837"/>
                  <a:gd name="connsiteX11" fmla="*/ 1266825 w 1266825"/>
                  <a:gd name="connsiteY11" fmla="*/ 190500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825" h="223837">
                    <a:moveTo>
                      <a:pt x="0" y="0"/>
                    </a:moveTo>
                    <a:lnTo>
                      <a:pt x="180975" y="42862"/>
                    </a:lnTo>
                    <a:lnTo>
                      <a:pt x="247650" y="100012"/>
                    </a:lnTo>
                    <a:lnTo>
                      <a:pt x="381000" y="123825"/>
                    </a:lnTo>
                    <a:lnTo>
                      <a:pt x="528637" y="66675"/>
                    </a:lnTo>
                    <a:lnTo>
                      <a:pt x="652462" y="61912"/>
                    </a:lnTo>
                    <a:lnTo>
                      <a:pt x="747712" y="80962"/>
                    </a:lnTo>
                    <a:lnTo>
                      <a:pt x="900112" y="138112"/>
                    </a:lnTo>
                    <a:lnTo>
                      <a:pt x="976312" y="190500"/>
                    </a:lnTo>
                    <a:lnTo>
                      <a:pt x="1081087" y="223837"/>
                    </a:lnTo>
                    <a:lnTo>
                      <a:pt x="1176337" y="209550"/>
                    </a:lnTo>
                    <a:lnTo>
                      <a:pt x="1266825" y="190500"/>
                    </a:lnTo>
                  </a:path>
                </a:pathLst>
              </a:cu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8" name="円/楕円 97"/>
            <p:cNvSpPr/>
            <p:nvPr/>
          </p:nvSpPr>
          <p:spPr>
            <a:xfrm>
              <a:off x="8835155" y="4666769"/>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t>５</a:t>
              </a:r>
              <a:endParaRPr kumimoji="1" lang="ja-JP" altLang="en-US" sz="800" b="1" dirty="0"/>
            </a:p>
          </p:txBody>
        </p:sp>
        <p:sp>
          <p:nvSpPr>
            <p:cNvPr id="117" name="円/楕円 116"/>
            <p:cNvSpPr/>
            <p:nvPr/>
          </p:nvSpPr>
          <p:spPr>
            <a:xfrm>
              <a:off x="8706885" y="4518676"/>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t>４</a:t>
              </a:r>
            </a:p>
          </p:txBody>
        </p:sp>
        <p:sp>
          <p:nvSpPr>
            <p:cNvPr id="118" name="円/楕円 117"/>
            <p:cNvSpPr/>
            <p:nvPr/>
          </p:nvSpPr>
          <p:spPr>
            <a:xfrm>
              <a:off x="8834520" y="5187548"/>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t>６</a:t>
              </a:r>
            </a:p>
          </p:txBody>
        </p:sp>
        <p:sp>
          <p:nvSpPr>
            <p:cNvPr id="119" name="円/楕円 118"/>
            <p:cNvSpPr/>
            <p:nvPr/>
          </p:nvSpPr>
          <p:spPr>
            <a:xfrm>
              <a:off x="8847455" y="5709599"/>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t>７</a:t>
              </a:r>
            </a:p>
          </p:txBody>
        </p:sp>
        <p:sp>
          <p:nvSpPr>
            <p:cNvPr id="121" name="円/楕円 120"/>
            <p:cNvSpPr/>
            <p:nvPr/>
          </p:nvSpPr>
          <p:spPr>
            <a:xfrm>
              <a:off x="8648852" y="5892112"/>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rPr>
                <a:t>８</a:t>
              </a:r>
              <a:endParaRPr kumimoji="1" lang="ja-JP" altLang="en-US" sz="800" b="1" dirty="0">
                <a:solidFill>
                  <a:schemeClr val="bg1"/>
                </a:solidFill>
              </a:endParaRPr>
            </a:p>
          </p:txBody>
        </p:sp>
      </p:grpSp>
      <p:sp>
        <p:nvSpPr>
          <p:cNvPr id="131" name="Text Box 9"/>
          <p:cNvSpPr txBox="1">
            <a:spLocks noChangeArrowheads="1"/>
          </p:cNvSpPr>
          <p:nvPr/>
        </p:nvSpPr>
        <p:spPr bwMode="auto">
          <a:xfrm>
            <a:off x="5389261" y="4429355"/>
            <a:ext cx="276891" cy="267275"/>
          </a:xfrm>
          <a:prstGeom prst="rect">
            <a:avLst/>
          </a:prstGeom>
          <a:noFill/>
          <a:ln w="9525">
            <a:solidFill>
              <a:srgbClr val="000000"/>
            </a:solidFill>
            <a:miter lim="800000"/>
            <a:headEnd/>
            <a:tailEnd/>
          </a:ln>
        </p:spPr>
        <p:txBody>
          <a:bodyPr vert="horz" wrap="square" lIns="0" tIns="0" rIns="0" bIns="0" numCol="1" anchor="ctr" anchorCtr="0" compatLnSpc="1">
            <a:prstTxWarp prst="textNoShape">
              <a:avLst/>
            </a:prstTxWarp>
          </a:bodyPr>
          <a:lstStyle/>
          <a:p>
            <a:pPr algn="ctr"/>
            <a:r>
              <a:rPr lang="ja-JP" altLang="en-US" sz="1000" dirty="0">
                <a:latin typeface="HGｺﾞｼｯｸE" panose="020B0909000000000000" pitchFamily="49" charset="-128"/>
                <a:ea typeface="HGｺﾞｼｯｸE" panose="020B0909000000000000" pitchFamily="49" charset="-128"/>
              </a:rPr>
              <a:t>左図</a:t>
            </a:r>
            <a:endParaRPr lang="en-US" altLang="ja-JP" sz="1000" dirty="0">
              <a:latin typeface="HGｺﾞｼｯｸE" panose="020B0909000000000000" pitchFamily="49" charset="-128"/>
              <a:ea typeface="HGｺﾞｼｯｸE" panose="020B0909000000000000" pitchFamily="49" charset="-128"/>
            </a:endParaRPr>
          </a:p>
        </p:txBody>
      </p:sp>
      <p:grpSp>
        <p:nvGrpSpPr>
          <p:cNvPr id="37" name="グループ化 36"/>
          <p:cNvGrpSpPr/>
          <p:nvPr/>
        </p:nvGrpSpPr>
        <p:grpSpPr>
          <a:xfrm>
            <a:off x="227299" y="3287481"/>
            <a:ext cx="4168204" cy="3897438"/>
            <a:chOff x="296550" y="3215832"/>
            <a:chExt cx="4168204" cy="3897438"/>
          </a:xfrm>
        </p:grpSpPr>
        <p:grpSp>
          <p:nvGrpSpPr>
            <p:cNvPr id="30" name="グループ化 29"/>
            <p:cNvGrpSpPr>
              <a:grpSpLocks noChangeAspect="1"/>
            </p:cNvGrpSpPr>
            <p:nvPr/>
          </p:nvGrpSpPr>
          <p:grpSpPr>
            <a:xfrm>
              <a:off x="296550" y="3215832"/>
              <a:ext cx="4168204" cy="3897438"/>
              <a:chOff x="804863" y="630238"/>
              <a:chExt cx="5083175" cy="4752975"/>
            </a:xfrm>
          </p:grpSpPr>
          <p:pic>
            <p:nvPicPr>
              <p:cNvPr id="2051" name="図 1" descr="説明: イメージ 2"/>
              <p:cNvPicPr>
                <a:picLocks noChangeAspect="1" noChangeArrowheads="1"/>
              </p:cNvPicPr>
              <p:nvPr/>
            </p:nvPicPr>
            <p:blipFill>
              <a:blip r:embed="rId3" cstate="print">
                <a:extLst>
                  <a:ext uri="{28A0092B-C50C-407E-A947-70E740481C1C}">
                    <a14:useLocalDpi xmlns:a14="http://schemas.microsoft.com/office/drawing/2010/main" val="0"/>
                  </a:ext>
                </a:extLst>
              </a:blip>
              <a:srcRect l="33710" r="32790" b="40515"/>
              <a:stretch>
                <a:fillRect/>
              </a:stretch>
            </p:blipFill>
            <p:spPr bwMode="auto">
              <a:xfrm>
                <a:off x="4970463" y="1658938"/>
                <a:ext cx="390525" cy="3698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AutoShape 16"/>
              <p:cNvSpPr>
                <a:spLocks noChangeAspect="1" noChangeArrowheads="1" noTextEdit="1"/>
              </p:cNvSpPr>
              <p:nvPr/>
            </p:nvSpPr>
            <p:spPr bwMode="auto">
              <a:xfrm>
                <a:off x="804863" y="631826"/>
                <a:ext cx="4754562"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2067" name="Picture 19"/>
              <p:cNvPicPr>
                <a:picLocks noChangeAspect="1" noChangeArrowheads="1"/>
              </p:cNvPicPr>
              <p:nvPr/>
            </p:nvPicPr>
            <p:blipFill rotWithShape="1">
              <a:blip r:embed="rId4">
                <a:extLst>
                  <a:ext uri="{28A0092B-C50C-407E-A947-70E740481C1C}">
                    <a14:useLocalDpi xmlns:a14="http://schemas.microsoft.com/office/drawing/2010/main" val="0"/>
                  </a:ext>
                </a:extLst>
              </a:blip>
              <a:srcRect l="27177"/>
              <a:stretch/>
            </p:blipFill>
            <p:spPr bwMode="auto">
              <a:xfrm>
                <a:off x="804863" y="630238"/>
                <a:ext cx="50831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4"/>
              <p:cNvSpPr>
                <a:spLocks/>
              </p:cNvSpPr>
              <p:nvPr/>
            </p:nvSpPr>
            <p:spPr bwMode="auto">
              <a:xfrm rot="20491929">
                <a:off x="4743602" y="944719"/>
                <a:ext cx="191638" cy="196226"/>
              </a:xfrm>
              <a:custGeom>
                <a:avLst/>
                <a:gdLst>
                  <a:gd name="T0" fmla="*/ 47 w 129"/>
                  <a:gd name="T1" fmla="*/ 7 h 186"/>
                  <a:gd name="T2" fmla="*/ 10 w 129"/>
                  <a:gd name="T3" fmla="*/ 105 h 186"/>
                  <a:gd name="T4" fmla="*/ 82 w 129"/>
                  <a:gd name="T5" fmla="*/ 180 h 186"/>
                  <a:gd name="T6" fmla="*/ 119 w 129"/>
                  <a:gd name="T7" fmla="*/ 82 h 186"/>
                  <a:gd name="T8" fmla="*/ 47 w 129"/>
                  <a:gd name="T9" fmla="*/ 7 h 186"/>
                </a:gdLst>
                <a:ahLst/>
                <a:cxnLst>
                  <a:cxn ang="0">
                    <a:pos x="T0" y="T1"/>
                  </a:cxn>
                  <a:cxn ang="0">
                    <a:pos x="T2" y="T3"/>
                  </a:cxn>
                  <a:cxn ang="0">
                    <a:pos x="T4" y="T5"/>
                  </a:cxn>
                  <a:cxn ang="0">
                    <a:pos x="T6" y="T7"/>
                  </a:cxn>
                  <a:cxn ang="0">
                    <a:pos x="T8" y="T9"/>
                  </a:cxn>
                </a:cxnLst>
                <a:rect l="0" t="0" r="r" b="b"/>
                <a:pathLst>
                  <a:path w="129" h="186">
                    <a:moveTo>
                      <a:pt x="47" y="7"/>
                    </a:moveTo>
                    <a:cubicBezTo>
                      <a:pt x="17" y="13"/>
                      <a:pt x="0" y="57"/>
                      <a:pt x="10" y="105"/>
                    </a:cubicBezTo>
                    <a:cubicBezTo>
                      <a:pt x="20" y="152"/>
                      <a:pt x="53" y="186"/>
                      <a:pt x="82" y="180"/>
                    </a:cubicBezTo>
                    <a:cubicBezTo>
                      <a:pt x="112" y="173"/>
                      <a:pt x="129" y="130"/>
                      <a:pt x="119" y="82"/>
                    </a:cubicBezTo>
                    <a:cubicBezTo>
                      <a:pt x="109" y="34"/>
                      <a:pt x="76" y="0"/>
                      <a:pt x="47" y="7"/>
                    </a:cubicBezTo>
                  </a:path>
                </a:pathLst>
              </a:custGeom>
              <a:noFill/>
              <a:ln w="3810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2074" name="直線矢印コネクタ 2073"/>
            <p:cNvCxnSpPr/>
            <p:nvPr/>
          </p:nvCxnSpPr>
          <p:spPr>
            <a:xfrm>
              <a:off x="1371322" y="3246123"/>
              <a:ext cx="2146626" cy="281852"/>
            </a:xfrm>
            <a:prstGeom prst="straightConnector1">
              <a:avLst/>
            </a:prstGeom>
            <a:ln w="222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45" name="円/楕円 144"/>
            <p:cNvSpPr/>
            <p:nvPr/>
          </p:nvSpPr>
          <p:spPr>
            <a:xfrm>
              <a:off x="3712342" y="3527975"/>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t>１</a:t>
              </a:r>
            </a:p>
          </p:txBody>
        </p:sp>
      </p:grpSp>
      <p:sp>
        <p:nvSpPr>
          <p:cNvPr id="97" name="正方形/長方形 96"/>
          <p:cNvSpPr/>
          <p:nvPr/>
        </p:nvSpPr>
        <p:spPr>
          <a:xfrm>
            <a:off x="2708911" y="7220446"/>
            <a:ext cx="2215304" cy="12276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60" name="Picture 1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087" t="19539" r="36450"/>
          <a:stretch/>
        </p:blipFill>
        <p:spPr bwMode="auto">
          <a:xfrm>
            <a:off x="2754630" y="7456586"/>
            <a:ext cx="1284092" cy="9678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4008242" y="7438000"/>
            <a:ext cx="969233" cy="954107"/>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地域との協働により、清掃や緑化などのボランティア活動を支援します。</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1"/>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月時点で</a:t>
            </a:r>
            <a:r>
              <a:rPr kumimoji="1" lang="en-US" altLang="ja-JP" sz="80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r>
              <a:rPr kumimoji="1" lang="ja-JP" altLang="en-US" sz="80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を認定）</a:t>
            </a:r>
          </a:p>
        </p:txBody>
      </p:sp>
      <p:sp>
        <p:nvSpPr>
          <p:cNvPr id="21" name="Text Box 9"/>
          <p:cNvSpPr txBox="1">
            <a:spLocks noChangeArrowheads="1"/>
          </p:cNvSpPr>
          <p:nvPr/>
        </p:nvSpPr>
        <p:spPr bwMode="auto">
          <a:xfrm>
            <a:off x="2842600" y="7256289"/>
            <a:ext cx="2066425" cy="158774"/>
          </a:xfrm>
          <a:prstGeom prst="rect">
            <a:avLst/>
          </a:prstGeom>
          <a:noFill/>
          <a:ln w="9525">
            <a:noFill/>
            <a:miter lim="800000"/>
            <a:headEnd/>
            <a:tailEnd/>
          </a:ln>
        </p:spPr>
        <p:txBody>
          <a:bodyPr vert="horz" wrap="square" lIns="74295" tIns="8890" rIns="74295" bIns="8890" numCol="1" anchor="t" anchorCtr="0" compatLnSpc="1">
            <a:prstTxWarp prst="textNoShape">
              <a:avLst/>
            </a:prstTxWarp>
            <a:spAutoFit/>
          </a:bodyPr>
          <a:lstStyle/>
          <a:p>
            <a:pPr algn="ctr"/>
            <a:r>
              <a:rPr lang="ja-JP" altLang="ja-JP" sz="900" b="1" dirty="0">
                <a:latin typeface="Meiryo UI" panose="020B0604030504040204" pitchFamily="50" charset="-128"/>
                <a:ea typeface="Meiryo UI" panose="020B0604030504040204" pitchFamily="50" charset="-128"/>
                <a:cs typeface="Meiryo UI" panose="020B0604030504040204" pitchFamily="50" charset="-128"/>
              </a:rPr>
              <a:t>アドプト・リバー</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・プログラム</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(※2)</a:t>
            </a:r>
            <a:endParaRPr lang="ja-JP"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34368" y="550748"/>
            <a:ext cx="6746026"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a:t>
            </a:r>
            <a:r>
              <a:rPr lang="ja-JP" altLang="ja-JP" sz="1100" dirty="0">
                <a:latin typeface="メイリオ" panose="020B0604030504040204" pitchFamily="50" charset="-128"/>
                <a:ea typeface="メイリオ" panose="020B0604030504040204" pitchFamily="50" charset="-128"/>
                <a:cs typeface="Meiryo UI" panose="020B0604030504040204" pitchFamily="50" charset="-128"/>
              </a:rPr>
              <a:t>大阪が持つ特色を“活かし”、行政、経済界、</a:t>
            </a:r>
            <a:r>
              <a:rPr lang="en-US" altLang="ja-JP" sz="1100" dirty="0">
                <a:latin typeface="メイリオ" panose="020B0604030504040204" pitchFamily="50" charset="-128"/>
                <a:ea typeface="メイリオ" panose="020B0604030504040204" pitchFamily="50" charset="-128"/>
                <a:cs typeface="Meiryo UI" panose="020B0604030504040204" pitchFamily="50" charset="-128"/>
              </a:rPr>
              <a:t>NPO</a:t>
            </a:r>
            <a:r>
              <a:rPr lang="ja-JP" altLang="ja-JP" sz="1100" dirty="0" err="1">
                <a:latin typeface="メイリオ" panose="020B0604030504040204" pitchFamily="50" charset="-128"/>
                <a:ea typeface="メイリオ" panose="020B0604030504040204" pitchFamily="50" charset="-128"/>
                <a:cs typeface="Meiryo UI" panose="020B0604030504040204" pitchFamily="50" charset="-128"/>
              </a:rPr>
              <a:t>、</a:t>
            </a:r>
            <a:r>
              <a:rPr lang="ja-JP" altLang="ja-JP" sz="1100" dirty="0">
                <a:latin typeface="メイリオ" panose="020B0604030504040204" pitchFamily="50" charset="-128"/>
                <a:ea typeface="メイリオ" panose="020B0604030504040204" pitchFamily="50" charset="-128"/>
                <a:cs typeface="Meiryo UI" panose="020B0604030504040204" pitchFamily="50" charset="-128"/>
              </a:rPr>
              <a:t>住民など、人と人を“つなぎ”、みなさ</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ま</a:t>
            </a:r>
            <a:r>
              <a:rPr lang="ja-JP" altLang="ja-JP" sz="1100" dirty="0">
                <a:latin typeface="メイリオ" panose="020B0604030504040204" pitchFamily="50" charset="-128"/>
                <a:ea typeface="メイリオ" panose="020B0604030504040204" pitchFamily="50" charset="-128"/>
                <a:cs typeface="Meiryo UI" panose="020B0604030504040204" pitchFamily="50" charset="-128"/>
              </a:rPr>
              <a:t>と“楽しむ”水辺づくりを</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めざす</a:t>
            </a:r>
            <a:r>
              <a:rPr lang="ja-JP" altLang="ja-JP" sz="1100" dirty="0">
                <a:latin typeface="メイリオ" panose="020B0604030504040204" pitchFamily="50" charset="-128"/>
                <a:ea typeface="メイリオ" panose="020B0604030504040204" pitchFamily="50" charset="-128"/>
                <a:cs typeface="Meiryo UI" panose="020B0604030504040204" pitchFamily="50" charset="-128"/>
              </a:rPr>
              <a:t>ため、</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地域と一体となった水辺環境の整備や、都市・地域再生等利用区域の指定による河川占用許可の規制緩和など、河川を利用した賑わい空間の創出を行っています。また河川をより安全に利用いただける取組も行っています。</a:t>
            </a:r>
          </a:p>
        </p:txBody>
      </p:sp>
      <p:sp>
        <p:nvSpPr>
          <p:cNvPr id="3" name="テキスト ボックス 2"/>
          <p:cNvSpPr txBox="1"/>
          <p:nvPr/>
        </p:nvSpPr>
        <p:spPr>
          <a:xfrm>
            <a:off x="4909026" y="7236634"/>
            <a:ext cx="1818234" cy="1077218"/>
          </a:xfrm>
          <a:prstGeom prst="rect">
            <a:avLst/>
          </a:prstGeom>
          <a:noFill/>
        </p:spPr>
        <p:txBody>
          <a:bodyPr wrap="square" rtlCol="0">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１　特区指定</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「都市・地域再生等利用区域」の指定を行うことで、河川敷地にオープンカフェなどの賑わい施設の設置が可能となります。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２　アドプト・リバー・プログラム</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府が所管する河川の一定区間において、地域の団体などに継続的に美化活動を行っていただくもの。</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066" name="グループ化 2065"/>
          <p:cNvGrpSpPr/>
          <p:nvPr/>
        </p:nvGrpSpPr>
        <p:grpSpPr>
          <a:xfrm>
            <a:off x="3421921" y="5300603"/>
            <a:ext cx="1578653" cy="1812667"/>
            <a:chOff x="7062606" y="7628507"/>
            <a:chExt cx="1578653" cy="1812667"/>
          </a:xfrm>
        </p:grpSpPr>
        <p:sp>
          <p:nvSpPr>
            <p:cNvPr id="114" name="正方形/長方形 113"/>
            <p:cNvSpPr/>
            <p:nvPr/>
          </p:nvSpPr>
          <p:spPr>
            <a:xfrm>
              <a:off x="7062606" y="7628507"/>
              <a:ext cx="1536768" cy="181266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Picture 2" descr="\\10000WS201476\f\環境整備\環境ハード（最新）\050 水質\★寝屋川流域\★寝屋川流域協議会\水環境部会及びＷＧ\H28\170311恩智川CRP美化活動（八尾市東山本地区）\当日写真\20170311_1011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9897" y="8022102"/>
              <a:ext cx="1337112" cy="1002833"/>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7088246" y="9035946"/>
              <a:ext cx="1521504" cy="338554"/>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lIns="72000" rIns="72000"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浮遊ごみ対策の効果的な啓発や流域の清掃などに取り組みます。</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ext Box 9"/>
            <p:cNvSpPr txBox="1">
              <a:spLocks noChangeArrowheads="1"/>
            </p:cNvSpPr>
            <p:nvPr/>
          </p:nvSpPr>
          <p:spPr bwMode="auto">
            <a:xfrm>
              <a:off x="7118539" y="7661268"/>
              <a:ext cx="1522720" cy="323769"/>
            </a:xfrm>
            <a:prstGeom prst="rect">
              <a:avLst/>
            </a:prstGeom>
            <a:noFill/>
            <a:ln w="9525">
              <a:noFill/>
              <a:miter lim="800000"/>
              <a:headEnd/>
              <a:tailEnd/>
            </a:ln>
          </p:spPr>
          <p:txBody>
            <a:bodyPr vert="horz" wrap="square" lIns="0" tIns="8890" rIns="0" bIns="8890" numCol="1" anchor="t" anchorCtr="0" compatLnSpc="1">
              <a:prstTxWarp prst="textNoShape">
                <a:avLst/>
              </a:prstTxWarp>
            </a:bodyPr>
            <a:lstStyle/>
            <a:p>
              <a:pPr marL="0" marR="0" lvl="0" indent="0" defTabSz="914400" rtl="0" eaLnBrk="1" fontAlgn="base" latinLnBrk="0" hangingPunct="1">
                <a:lnSpc>
                  <a:spcPts val="12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⑥</a:t>
              </a:r>
              <a:r>
                <a:rPr kumimoji="1"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恩智川クリーンリバー</a:t>
              </a:r>
              <a:endParaRPr kumimoji="1"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ts val="1200"/>
                </a:lnSpc>
                <a:spcBef>
                  <a:spcPct val="0"/>
                </a:spcBef>
                <a:spcAft>
                  <a:spcPct val="0"/>
                </a:spcAft>
                <a:buClrTx/>
                <a:buSzTx/>
                <a:buFontTx/>
                <a:buNone/>
                <a:tabLst/>
              </a:pPr>
              <a:r>
                <a:rPr kumimoji="1"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プロジェクト（浮遊ごみ対策）</a:t>
              </a:r>
              <a:endParaRPr kumimoji="1" 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6" name="グループ化 25"/>
          <p:cNvGrpSpPr/>
          <p:nvPr/>
        </p:nvGrpSpPr>
        <p:grpSpPr>
          <a:xfrm>
            <a:off x="3426309" y="1355772"/>
            <a:ext cx="1549155" cy="1966896"/>
            <a:chOff x="3404468" y="1204718"/>
            <a:chExt cx="1549155" cy="1962000"/>
          </a:xfrm>
        </p:grpSpPr>
        <p:sp>
          <p:nvSpPr>
            <p:cNvPr id="109" name="正方形/長方形 108"/>
            <p:cNvSpPr/>
            <p:nvPr/>
          </p:nvSpPr>
          <p:spPr>
            <a:xfrm>
              <a:off x="3416855" y="1204718"/>
              <a:ext cx="1536768" cy="196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3" name="Text Box 9"/>
            <p:cNvSpPr txBox="1">
              <a:spLocks noChangeArrowheads="1"/>
            </p:cNvSpPr>
            <p:nvPr/>
          </p:nvSpPr>
          <p:spPr bwMode="auto">
            <a:xfrm>
              <a:off x="3404468" y="1219335"/>
              <a:ext cx="1521245" cy="294219"/>
            </a:xfrm>
            <a:prstGeom prst="rect">
              <a:avLst/>
            </a:prstGeom>
            <a:noFill/>
            <a:ln w="9525">
              <a:noFill/>
              <a:miter lim="800000"/>
              <a:headEnd/>
              <a:tailEnd/>
            </a:ln>
          </p:spPr>
          <p:txBody>
            <a:bodyPr vert="horz" wrap="square" lIns="36000" tIns="8890" rIns="36000" bIns="8890" numCol="1" anchor="t" anchorCtr="0" compatLnSpc="1">
              <a:prstTxWarp prst="textNoShape">
                <a:avLst/>
              </a:prstTxWarp>
              <a:spAutoFit/>
            </a:bodyPr>
            <a:lstStyle/>
            <a:p>
              <a:pPr lvl="0"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④安威川ダム周辺整備</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lvl="0"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（ダムパーク</a:t>
              </a:r>
              <a:r>
                <a:rPr lang="ja-JP" altLang="en-US" sz="900" b="1" dirty="0" err="1">
                  <a:latin typeface="Meiryo UI" panose="020B0604030504040204" pitchFamily="50" charset="-128"/>
                  <a:ea typeface="Meiryo UI" panose="020B0604030504040204" pitchFamily="50" charset="-128"/>
                  <a:cs typeface="Meiryo UI" panose="020B0604030504040204" pitchFamily="50" charset="-128"/>
                </a:rPr>
                <a:t>いば</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きた）</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8" name="グループ化 37"/>
          <p:cNvGrpSpPr/>
          <p:nvPr/>
        </p:nvGrpSpPr>
        <p:grpSpPr>
          <a:xfrm>
            <a:off x="5007955" y="1355772"/>
            <a:ext cx="1555375" cy="1962000"/>
            <a:chOff x="5031419" y="674260"/>
            <a:chExt cx="1555375" cy="1962000"/>
          </a:xfrm>
        </p:grpSpPr>
        <p:sp>
          <p:nvSpPr>
            <p:cNvPr id="105" name="正方形/長方形 104"/>
            <p:cNvSpPr/>
            <p:nvPr/>
          </p:nvSpPr>
          <p:spPr>
            <a:xfrm>
              <a:off x="5050026" y="674260"/>
              <a:ext cx="1536768" cy="196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Text Box 9"/>
            <p:cNvSpPr txBox="1">
              <a:spLocks noChangeArrowheads="1"/>
            </p:cNvSpPr>
            <p:nvPr/>
          </p:nvSpPr>
          <p:spPr bwMode="auto">
            <a:xfrm>
              <a:off x="5069285" y="714217"/>
              <a:ext cx="1507984" cy="433452"/>
            </a:xfrm>
            <a:prstGeom prst="rect">
              <a:avLst/>
            </a:prstGeom>
            <a:noFill/>
            <a:ln w="9525">
              <a:noFill/>
              <a:miter lim="800000"/>
              <a:headEnd/>
              <a:tailEnd/>
            </a:ln>
          </p:spPr>
          <p:txBody>
            <a:bodyPr vert="horz" wrap="square" lIns="36000" tIns="8890" rIns="36000" bIns="889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⑤</a:t>
              </a:r>
              <a:r>
                <a:rPr kumimoji="1"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芥川・ひとと魚にやさしい</a:t>
              </a:r>
              <a:endParaRPr kumimoji="1"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川づくり</a:t>
              </a:r>
              <a:endParaRPr kumimoji="1"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（芥川か</a:t>
              </a:r>
              <a:r>
                <a:rPr lang="ja-JP" altLang="en-US" sz="900" b="1" dirty="0" err="1">
                  <a:latin typeface="Meiryo UI" panose="020B0604030504040204" pitchFamily="50" charset="-128"/>
                  <a:ea typeface="Meiryo UI" panose="020B0604030504040204" pitchFamily="50" charset="-128"/>
                  <a:cs typeface="Meiryo UI" panose="020B0604030504040204" pitchFamily="50" charset="-128"/>
                </a:rPr>
                <a:t>わ</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まちづくり計画）</a:t>
              </a:r>
              <a:endParaRPr kumimoji="1" 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テキスト ボックス 88"/>
            <p:cNvSpPr txBox="1"/>
            <p:nvPr/>
          </p:nvSpPr>
          <p:spPr>
            <a:xfrm>
              <a:off x="5031419" y="2116506"/>
              <a:ext cx="1555375" cy="46166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高槻市、地元住民などと連携し、アユの遡上に必要な魚道を整備し、環境学習等に役立てています。</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8" name="図 127"/>
            <p:cNvPicPr>
              <a:picLocks noChangeAspect="1"/>
            </p:cNvPicPr>
            <p:nvPr/>
          </p:nvPicPr>
          <p:blipFill rotWithShape="1">
            <a:blip r:embed="rId7" cstate="print">
              <a:extLst>
                <a:ext uri="{28A0092B-C50C-407E-A947-70E740481C1C}">
                  <a14:useLocalDpi xmlns:a14="http://schemas.microsoft.com/office/drawing/2010/main" val="0"/>
                </a:ext>
              </a:extLst>
            </a:blip>
            <a:srcRect t="5307" b="-734"/>
            <a:stretch/>
          </p:blipFill>
          <p:spPr>
            <a:xfrm>
              <a:off x="5096508" y="1135405"/>
              <a:ext cx="1440000" cy="1030611"/>
            </a:xfrm>
            <a:prstGeom prst="rect">
              <a:avLst/>
            </a:prstGeom>
          </p:spPr>
        </p:pic>
      </p:grpSp>
      <p:grpSp>
        <p:nvGrpSpPr>
          <p:cNvPr id="34" name="グループ化 33"/>
          <p:cNvGrpSpPr/>
          <p:nvPr/>
        </p:nvGrpSpPr>
        <p:grpSpPr>
          <a:xfrm>
            <a:off x="229786" y="7220446"/>
            <a:ext cx="2249560" cy="1226280"/>
            <a:chOff x="1811506" y="7105684"/>
            <a:chExt cx="2249560" cy="1226280"/>
          </a:xfrm>
        </p:grpSpPr>
        <p:grpSp>
          <p:nvGrpSpPr>
            <p:cNvPr id="2068" name="グループ化 2067"/>
            <p:cNvGrpSpPr/>
            <p:nvPr/>
          </p:nvGrpSpPr>
          <p:grpSpPr>
            <a:xfrm>
              <a:off x="1811506" y="7105684"/>
              <a:ext cx="2249560" cy="1226280"/>
              <a:chOff x="10390034" y="7286544"/>
              <a:chExt cx="2249560" cy="1226280"/>
            </a:xfrm>
          </p:grpSpPr>
          <p:sp>
            <p:nvSpPr>
              <p:cNvPr id="110" name="正方形/長方形 109"/>
              <p:cNvSpPr/>
              <p:nvPr/>
            </p:nvSpPr>
            <p:spPr>
              <a:xfrm>
                <a:off x="10390034" y="7286544"/>
                <a:ext cx="2249560" cy="122628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Text Box 38"/>
              <p:cNvSpPr txBox="1">
                <a:spLocks noChangeArrowheads="1"/>
              </p:cNvSpPr>
              <p:nvPr/>
            </p:nvSpPr>
            <p:spPr bwMode="auto">
              <a:xfrm>
                <a:off x="10486457" y="7320691"/>
                <a:ext cx="1931216" cy="174665"/>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⑧狭山池を活かした賑わいの創出</a:t>
                </a:r>
                <a:endParaRPr kumimoji="1" lang="ja-JP" sz="1600" b="1" i="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テキスト ボックス 102"/>
              <p:cNvSpPr txBox="1"/>
              <p:nvPr/>
            </p:nvSpPr>
            <p:spPr>
              <a:xfrm>
                <a:off x="11863569" y="7501073"/>
                <a:ext cx="776024" cy="954107"/>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lIns="36000" rIns="36000" rtlCol="0">
                <a:spAutoFit/>
              </a:bodyPr>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地域主体により「狭山池まつり」や「クリーン・アクション」など狭山池を中心とした活動が行われています。</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2" name="図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3174" y="7348659"/>
              <a:ext cx="1440000" cy="956418"/>
            </a:xfrm>
            <a:prstGeom prst="rect">
              <a:avLst/>
            </a:prstGeom>
          </p:spPr>
        </p:pic>
      </p:grpSp>
      <p:grpSp>
        <p:nvGrpSpPr>
          <p:cNvPr id="2072" name="グループ化 2071"/>
          <p:cNvGrpSpPr/>
          <p:nvPr/>
        </p:nvGrpSpPr>
        <p:grpSpPr>
          <a:xfrm>
            <a:off x="5074692" y="5284596"/>
            <a:ext cx="1550862" cy="1852824"/>
            <a:chOff x="8876880" y="5230082"/>
            <a:chExt cx="1550862" cy="1852824"/>
          </a:xfrm>
        </p:grpSpPr>
        <p:sp>
          <p:nvSpPr>
            <p:cNvPr id="111" name="正方形/長方形 110"/>
            <p:cNvSpPr/>
            <p:nvPr/>
          </p:nvSpPr>
          <p:spPr>
            <a:xfrm>
              <a:off x="8876880" y="5230082"/>
              <a:ext cx="1550862" cy="181471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p:cNvSpPr txBox="1"/>
            <p:nvPr/>
          </p:nvSpPr>
          <p:spPr>
            <a:xfrm>
              <a:off x="8930283" y="6498131"/>
              <a:ext cx="1386597" cy="58477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lIns="72000" rIns="36000" rtlCol="0">
              <a:spAutoFit/>
            </a:bodyPr>
            <a:lstStyle/>
            <a:p>
              <a:pPr marL="0" lvl="1"/>
              <a:r>
                <a:rPr lang="ja-JP" altLang="en-US" sz="800" dirty="0">
                  <a:latin typeface="Meiryo UI" panose="020B0604030504040204" pitchFamily="50" charset="-128"/>
                  <a:ea typeface="Meiryo UI" panose="020B0604030504040204" pitchFamily="50" charset="-128"/>
                  <a:cs typeface="Meiryo UI" panose="020B0604030504040204" pitchFamily="50" charset="-128"/>
                </a:rPr>
                <a:t>地域と</a:t>
              </a:r>
              <a:r>
                <a:rPr lang="ja-JP"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協働で河川美化活動を行います。</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（令和４年度は、国、大阪府、</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市町村、府民約</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11,000</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人が参加）</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Text Box 9"/>
            <p:cNvSpPr txBox="1">
              <a:spLocks noChangeArrowheads="1"/>
            </p:cNvSpPr>
            <p:nvPr/>
          </p:nvSpPr>
          <p:spPr bwMode="auto">
            <a:xfrm>
              <a:off x="8900499" y="5269446"/>
              <a:ext cx="1513979" cy="27106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algn="ctr">
                <a:lnSpc>
                  <a:spcPts val="1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⑦河川清掃活動</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大和川･石川クリーン作戦</a:t>
              </a:r>
            </a:p>
          </p:txBody>
        </p:sp>
        <p:pic>
          <p:nvPicPr>
            <p:cNvPr id="99" name="Picture 10" descr="IMG_042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696" r="2714"/>
            <a:stretch/>
          </p:blipFill>
          <p:spPr bwMode="auto">
            <a:xfrm>
              <a:off x="8940457" y="5543627"/>
              <a:ext cx="1440000" cy="9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グループ化 18"/>
          <p:cNvGrpSpPr/>
          <p:nvPr/>
        </p:nvGrpSpPr>
        <p:grpSpPr>
          <a:xfrm>
            <a:off x="530818" y="8611026"/>
            <a:ext cx="5787333" cy="1212559"/>
            <a:chOff x="530818" y="8392496"/>
            <a:chExt cx="5787333" cy="1212559"/>
          </a:xfrm>
        </p:grpSpPr>
        <p:pic>
          <p:nvPicPr>
            <p:cNvPr id="104" name="図 10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0677" y="8448243"/>
              <a:ext cx="1515839" cy="1136879"/>
            </a:xfrm>
            <a:prstGeom prst="rect">
              <a:avLst/>
            </a:prstGeom>
          </p:spPr>
        </p:pic>
        <p:sp>
          <p:nvSpPr>
            <p:cNvPr id="134" name="正方形/長方形 133"/>
            <p:cNvSpPr/>
            <p:nvPr/>
          </p:nvSpPr>
          <p:spPr>
            <a:xfrm>
              <a:off x="626483" y="9159716"/>
              <a:ext cx="2460156" cy="208150"/>
            </a:xfrm>
            <a:prstGeom prst="rect">
              <a:avLst/>
            </a:prstGeom>
          </p:spPr>
          <p:txBody>
            <a:bodyPr wrap="square" lIns="36000" tIns="36000" rIns="3600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ホームページ「川をよく知ろう！</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水難事故を防ぐために</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p:txBody>
        </p:sp>
        <p:sp>
          <p:nvSpPr>
            <p:cNvPr id="129" name="テキスト ボックス 128"/>
            <p:cNvSpPr txBox="1"/>
            <p:nvPr/>
          </p:nvSpPr>
          <p:spPr>
            <a:xfrm>
              <a:off x="530818" y="8587235"/>
              <a:ext cx="3972439" cy="584775"/>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河川敷での散歩や、魚の観察など、川は地域の憩いの場所でもあります。一方で、川には命にかかわる危険も潜んでいます。</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川に近づく際の危険（急な増水や深みに注意など）をお知らせするために、ホームページで周知をしたり、川の近くに看板を設置する等の注意喚起を行っています。</a:t>
              </a:r>
              <a:endParaRPr kumimoji="1" lang="en-US" altLang="ja-JP" sz="800" dirty="0">
                <a:latin typeface="Meiryo UI" panose="020B0604030504040204" pitchFamily="50" charset="-128"/>
                <a:ea typeface="Meiryo UI" panose="020B0604030504040204" pitchFamily="50" charset="-128"/>
              </a:endParaRPr>
            </a:p>
          </p:txBody>
        </p:sp>
        <p:sp>
          <p:nvSpPr>
            <p:cNvPr id="35" name="正方形/長方形 34"/>
            <p:cNvSpPr/>
            <p:nvPr/>
          </p:nvSpPr>
          <p:spPr>
            <a:xfrm>
              <a:off x="530818" y="8392496"/>
              <a:ext cx="5787333" cy="1212559"/>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Text Box 9"/>
            <p:cNvSpPr txBox="1">
              <a:spLocks noChangeArrowheads="1"/>
            </p:cNvSpPr>
            <p:nvPr/>
          </p:nvSpPr>
          <p:spPr bwMode="auto">
            <a:xfrm>
              <a:off x="1529215" y="8448243"/>
              <a:ext cx="1521928" cy="156453"/>
            </a:xfrm>
            <a:prstGeom prst="rect">
              <a:avLst/>
            </a:prstGeom>
            <a:noFill/>
            <a:ln w="9525">
              <a:noFill/>
              <a:miter lim="800000"/>
              <a:headEnd/>
              <a:tailEnd/>
            </a:ln>
          </p:spPr>
          <p:txBody>
            <a:bodyPr vert="horz" wrap="square" lIns="74295" tIns="8890" rIns="74295" bIns="8890" numCol="1" anchor="t" anchorCtr="0" compatLnSpc="1">
              <a:prstTxWarp prst="textNoShape">
                <a:avLst/>
              </a:prstTxWarp>
              <a:spAutoFit/>
            </a:bodyPr>
            <a:lstStyle/>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川の安全利用への取組</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592837" y="9361427"/>
              <a:ext cx="877163" cy="233662"/>
            </a:xfrm>
            <a:prstGeom prst="rect">
              <a:avLst/>
            </a:prstGeom>
            <a:noFill/>
          </p:spPr>
          <p:txBody>
            <a:bodyPr wrap="none" rtlCol="0">
              <a:spAutoFit/>
            </a:bodyPr>
            <a:lstStyle/>
            <a:p>
              <a:r>
                <a:rPr kumimoji="1" lang="ja-JP" altLang="en-US" sz="900" b="1" dirty="0">
                  <a:solidFill>
                    <a:schemeClr val="bg1"/>
                  </a:solidFill>
                  <a:latin typeface="Meiryo UI" panose="020B0604030504040204" pitchFamily="50" charset="-128"/>
                  <a:ea typeface="Meiryo UI" panose="020B0604030504040204" pitchFamily="50" charset="-128"/>
                </a:rPr>
                <a:t>注意喚起看板</a:t>
              </a:r>
            </a:p>
          </p:txBody>
        </p:sp>
        <p:sp>
          <p:nvSpPr>
            <p:cNvPr id="135" name="正方形/長方形 134"/>
            <p:cNvSpPr/>
            <p:nvPr/>
          </p:nvSpPr>
          <p:spPr>
            <a:xfrm>
              <a:off x="617885" y="9298695"/>
              <a:ext cx="3934968"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rPr>
                <a:t>http</a:t>
              </a:r>
              <a:r>
                <a:rPr lang="en-US" altLang="ja-JP" sz="800" dirty="0">
                  <a:latin typeface="Meiryo UI" panose="020B0604030504040204" pitchFamily="50" charset="-128"/>
                  <a:ea typeface="Meiryo UI" panose="020B0604030504040204" pitchFamily="50" charset="-128"/>
                </a:rPr>
                <a:t>s</a:t>
              </a:r>
              <a:r>
                <a:rPr lang="ja-JP" altLang="en-US" sz="800" dirty="0">
                  <a:latin typeface="Meiryo UI" panose="020B0604030504040204" pitchFamily="50" charset="-128"/>
                  <a:ea typeface="Meiryo UI" panose="020B0604030504040204" pitchFamily="50" charset="-128"/>
                </a:rPr>
                <a:t>://www.pref.osaka.lg.jp/kasenkankyo/kawawoyokushirou/index.html</a:t>
              </a:r>
            </a:p>
          </p:txBody>
        </p:sp>
      </p:grpSp>
      <p:cxnSp>
        <p:nvCxnSpPr>
          <p:cNvPr id="40" name="直線コネクタ 39"/>
          <p:cNvCxnSpPr/>
          <p:nvPr/>
        </p:nvCxnSpPr>
        <p:spPr>
          <a:xfrm>
            <a:off x="178118" y="8556083"/>
            <a:ext cx="6501765" cy="0"/>
          </a:xfrm>
          <a:prstGeom prst="line">
            <a:avLst/>
          </a:prstGeom>
          <a:ln w="1905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41" name="左矢印 40"/>
          <p:cNvSpPr/>
          <p:nvPr/>
        </p:nvSpPr>
        <p:spPr>
          <a:xfrm>
            <a:off x="4672359" y="4429912"/>
            <a:ext cx="494902" cy="277792"/>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3452420" y="2787022"/>
            <a:ext cx="1489531" cy="46166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茨木市と連携し、安威川ダム周辺の賑わいづくりを推進しています。</a:t>
            </a: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テキスト ボックス 94"/>
          <p:cNvSpPr txBox="1"/>
          <p:nvPr/>
        </p:nvSpPr>
        <p:spPr>
          <a:xfrm>
            <a:off x="4079285" y="4821545"/>
            <a:ext cx="476628" cy="255254"/>
          </a:xfrm>
          <a:prstGeom prst="rect">
            <a:avLst/>
          </a:prstGeom>
          <a:ln w="9525"/>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pPr algn="ctr"/>
            <a:r>
              <a:rPr lang="ja-JP" altLang="en-US" sz="700" dirty="0">
                <a:solidFill>
                  <a:schemeClr val="tx1"/>
                </a:solidFill>
                <a:latin typeface="HGSｺﾞｼｯｸE" panose="020B0900000000000000" pitchFamily="50" charset="-128"/>
                <a:ea typeface="HGSｺﾞｼｯｸE" panose="020B0900000000000000" pitchFamily="50" charset="-128"/>
              </a:rPr>
              <a:t>大阪城港</a:t>
            </a:r>
            <a:endParaRPr lang="en-US" altLang="ja-JP" sz="700" dirty="0">
              <a:solidFill>
                <a:schemeClr val="tx1"/>
              </a:solidFill>
              <a:latin typeface="HGSｺﾞｼｯｸE" panose="020B0900000000000000" pitchFamily="50" charset="-128"/>
              <a:ea typeface="HGSｺﾞｼｯｸE" panose="020B0900000000000000" pitchFamily="50" charset="-128"/>
            </a:endParaRPr>
          </a:p>
          <a:p>
            <a:pPr algn="ctr"/>
            <a:r>
              <a:rPr lang="ja-JP" altLang="en-US" sz="700" dirty="0">
                <a:solidFill>
                  <a:schemeClr val="tx1"/>
                </a:solidFill>
                <a:latin typeface="HGSｺﾞｼｯｸE" panose="020B0900000000000000" pitchFamily="50" charset="-128"/>
                <a:ea typeface="HGSｺﾞｼｯｸE" panose="020B0900000000000000" pitchFamily="50" charset="-128"/>
              </a:rPr>
              <a:t>（整備中）</a:t>
            </a:r>
            <a:endParaRPr kumimoji="1" lang="ja-JP" altLang="en-US" sz="700" dirty="0">
              <a:solidFill>
                <a:schemeClr val="tx1"/>
              </a:solidFill>
              <a:latin typeface="HGSｺﾞｼｯｸE" panose="020B0900000000000000" pitchFamily="50" charset="-128"/>
              <a:ea typeface="HGSｺﾞｼｯｸE" panose="020B0900000000000000" pitchFamily="50" charset="-128"/>
            </a:endParaRPr>
          </a:p>
        </p:txBody>
      </p:sp>
      <p:sp>
        <p:nvSpPr>
          <p:cNvPr id="14" name="楕円 13"/>
          <p:cNvSpPr/>
          <p:nvPr/>
        </p:nvSpPr>
        <p:spPr>
          <a:xfrm>
            <a:off x="4123938" y="4714880"/>
            <a:ext cx="73958" cy="73958"/>
          </a:xfrm>
          <a:prstGeom prst="ellipse">
            <a:avLst/>
          </a:prstGeom>
          <a:noFill/>
          <a:ln w="3810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schemeClr val="tx1"/>
              </a:solidFill>
            </a:endParaRPr>
          </a:p>
        </p:txBody>
      </p:sp>
      <p:grpSp>
        <p:nvGrpSpPr>
          <p:cNvPr id="94" name="グループ化 93"/>
          <p:cNvGrpSpPr/>
          <p:nvPr/>
        </p:nvGrpSpPr>
        <p:grpSpPr>
          <a:xfrm>
            <a:off x="225221" y="1355772"/>
            <a:ext cx="1589667" cy="1962000"/>
            <a:chOff x="1797840" y="1139832"/>
            <a:chExt cx="1589667" cy="1962000"/>
          </a:xfrm>
        </p:grpSpPr>
        <p:grpSp>
          <p:nvGrpSpPr>
            <p:cNvPr id="96" name="グループ化 95"/>
            <p:cNvGrpSpPr/>
            <p:nvPr/>
          </p:nvGrpSpPr>
          <p:grpSpPr>
            <a:xfrm>
              <a:off x="1797840" y="1139832"/>
              <a:ext cx="1589667" cy="1962000"/>
              <a:chOff x="1797856" y="1204719"/>
              <a:chExt cx="1589667" cy="1952822"/>
            </a:xfrm>
          </p:grpSpPr>
          <p:sp>
            <p:nvSpPr>
              <p:cNvPr id="107" name="正方形/長方形 106"/>
              <p:cNvSpPr/>
              <p:nvPr/>
            </p:nvSpPr>
            <p:spPr>
              <a:xfrm>
                <a:off x="1823301" y="1204719"/>
                <a:ext cx="1536768" cy="195282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Text Box 30"/>
              <p:cNvSpPr txBox="1">
                <a:spLocks noChangeArrowheads="1"/>
              </p:cNvSpPr>
              <p:nvPr/>
            </p:nvSpPr>
            <p:spPr bwMode="auto">
              <a:xfrm>
                <a:off x="1797856" y="2529687"/>
                <a:ext cx="1589667" cy="614104"/>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lvl="1" defTabSz="914400" fontAlgn="base">
                  <a:spcBef>
                    <a:spcPct val="0"/>
                  </a:spcBef>
                  <a:spcAft>
                    <a:spcPct val="0"/>
                  </a:spcAft>
                </a:pPr>
                <a:r>
                  <a:rPr lang="ja-JP" altLang="en-US" sz="800" dirty="0">
                    <a:latin typeface="Meiryo UI" panose="020B0604030504040204" pitchFamily="50" charset="-128"/>
                    <a:ea typeface="Meiryo UI" panose="020B0604030504040204" pitchFamily="50" charset="-128"/>
                  </a:rPr>
                  <a:t>水辺に親しむ「砂浜ゾーン（愛称：桜ノ宮ビーチ）」と生物の多様性に配慮した「自然再生ゾーン」を整備し、ビーチスポーツや自然観察などに利用されています。</a:t>
                </a:r>
                <a:endParaRPr lang="ja-JP"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Text Box 38"/>
              <p:cNvSpPr txBox="1">
                <a:spLocks noChangeArrowheads="1"/>
              </p:cNvSpPr>
              <p:nvPr/>
            </p:nvSpPr>
            <p:spPr bwMode="auto">
              <a:xfrm>
                <a:off x="1871595" y="1239963"/>
                <a:ext cx="1440180" cy="198688"/>
              </a:xfrm>
              <a:prstGeom prst="rect">
                <a:avLst/>
              </a:prstGeom>
              <a:noFill/>
              <a:ln w="9525">
                <a:noFill/>
                <a:miter lim="800000"/>
                <a:headEnd/>
                <a:tailEnd/>
              </a:ln>
            </p:spPr>
            <p:txBody>
              <a:bodyPr vert="horz" wrap="square" lIns="0" tIns="8890" rIns="0" bIns="8890" numCol="1" anchor="t" anchorCtr="0" compatLnSpc="1">
                <a:prstTxWarp prst="textNoShape">
                  <a:avLst/>
                </a:prstTxWarp>
              </a:bodyPr>
              <a:lstStyle/>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①大阪ふれあいの水辺づくり</a:t>
                </a:r>
                <a:endPar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06" name="図 10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868292" y="1335074"/>
              <a:ext cx="1463311" cy="1097483"/>
            </a:xfrm>
            <a:prstGeom prst="rect">
              <a:avLst/>
            </a:prstGeom>
          </p:spPr>
        </p:pic>
      </p:grpSp>
      <p:grpSp>
        <p:nvGrpSpPr>
          <p:cNvPr id="115" name="グループ化 114"/>
          <p:cNvGrpSpPr/>
          <p:nvPr/>
        </p:nvGrpSpPr>
        <p:grpSpPr>
          <a:xfrm>
            <a:off x="1847380" y="1355772"/>
            <a:ext cx="1546437" cy="1963354"/>
            <a:chOff x="228597" y="1141073"/>
            <a:chExt cx="1546437" cy="1963354"/>
          </a:xfrm>
        </p:grpSpPr>
        <p:grpSp>
          <p:nvGrpSpPr>
            <p:cNvPr id="116" name="グループ化 115"/>
            <p:cNvGrpSpPr/>
            <p:nvPr/>
          </p:nvGrpSpPr>
          <p:grpSpPr>
            <a:xfrm>
              <a:off x="228597" y="1141073"/>
              <a:ext cx="1546437" cy="1963354"/>
              <a:chOff x="241704" y="1294195"/>
              <a:chExt cx="1546437" cy="1963354"/>
            </a:xfrm>
          </p:grpSpPr>
          <p:sp>
            <p:nvSpPr>
              <p:cNvPr id="122" name="正方形/長方形 121"/>
              <p:cNvSpPr/>
              <p:nvPr/>
            </p:nvSpPr>
            <p:spPr>
              <a:xfrm>
                <a:off x="241704" y="1294195"/>
                <a:ext cx="1536768" cy="19633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30" name="テキスト ボックス 129"/>
              <p:cNvSpPr txBox="1"/>
              <p:nvPr/>
            </p:nvSpPr>
            <p:spPr>
              <a:xfrm>
                <a:off x="268004" y="2601630"/>
                <a:ext cx="1520137" cy="584775"/>
              </a:xfrm>
              <a:prstGeom prst="rect">
                <a:avLst/>
              </a:prstGeom>
              <a:noFill/>
              <a:ln>
                <a:noFill/>
              </a:ln>
            </p:spPr>
            <p:txBody>
              <a:bodyPr wrap="square" lIns="36000" rIns="36000"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令和４年３月に特区指定</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し、今後、大阪市此花区、都市整備推進センターなどにより水辺の賑わいづくりが進められる予定です。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Text Box 38"/>
              <p:cNvSpPr txBox="1">
                <a:spLocks noChangeArrowheads="1"/>
              </p:cNvSpPr>
              <p:nvPr/>
            </p:nvSpPr>
            <p:spPr bwMode="auto">
              <a:xfrm>
                <a:off x="296902" y="1315737"/>
                <a:ext cx="1440984" cy="325730"/>
              </a:xfrm>
              <a:prstGeom prst="rect">
                <a:avLst/>
              </a:prstGeom>
              <a:noFill/>
              <a:ln w="9525">
                <a:noFill/>
                <a:miter lim="800000"/>
                <a:headEnd/>
                <a:tailEnd/>
              </a:ln>
            </p:spPr>
            <p:txBody>
              <a:bodyPr vert="horz" wrap="square" lIns="0" tIns="8890" rIns="0" bIns="8890" numCol="1" anchor="t" anchorCtr="0" compatLnSpc="1">
                <a:prstTxWarp prst="textNoShape">
                  <a:avLst/>
                </a:prstTxWarp>
              </a:bodyPr>
              <a:lstStyle/>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③安治川右岸</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（桜島入堀上流）</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20" name="図 119"/>
            <p:cNvPicPr>
              <a:picLocks noChangeAspect="1"/>
            </p:cNvPicPr>
            <p:nvPr/>
          </p:nvPicPr>
          <p:blipFill rotWithShape="1">
            <a:blip r:embed="rId12"/>
            <a:srcRect l="-1" r="8068"/>
            <a:stretch/>
          </p:blipFill>
          <p:spPr>
            <a:xfrm>
              <a:off x="289414" y="1464471"/>
              <a:ext cx="1442859" cy="950271"/>
            </a:xfrm>
            <a:prstGeom prst="rect">
              <a:avLst/>
            </a:prstGeom>
          </p:spPr>
        </p:pic>
      </p:grpSp>
      <p:sp>
        <p:nvSpPr>
          <p:cNvPr id="137" name="円/楕円 97"/>
          <p:cNvSpPr/>
          <p:nvPr/>
        </p:nvSpPr>
        <p:spPr>
          <a:xfrm>
            <a:off x="5212944" y="4495264"/>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t>３</a:t>
            </a:r>
          </a:p>
        </p:txBody>
      </p:sp>
      <p:pic>
        <p:nvPicPr>
          <p:cNvPr id="138" name="図 7"/>
          <p:cNvPicPr preferRelativeResize="0">
            <a:picLocks noChangeArrowheads="1"/>
          </p:cNvPicPr>
          <p:nvPr/>
        </p:nvPicPr>
        <p:blipFill>
          <a:blip r:embed="rId13" cstate="print">
            <a:extLst>
              <a:ext uri="{28A0092B-C50C-407E-A947-70E740481C1C}">
                <a14:useLocalDpi xmlns:a14="http://schemas.microsoft.com/office/drawing/2010/main" val="0"/>
              </a:ext>
            </a:extLst>
          </a:blip>
          <a:srcRect l="24553" t="2061" r="13463" b="1340"/>
          <a:stretch>
            <a:fillRect/>
          </a:stretch>
        </p:blipFill>
        <p:spPr bwMode="auto">
          <a:xfrm>
            <a:off x="3460120" y="1691967"/>
            <a:ext cx="1459190" cy="10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grpSp>
        <p:nvGrpSpPr>
          <p:cNvPr id="92" name="グループ化 91"/>
          <p:cNvGrpSpPr/>
          <p:nvPr/>
        </p:nvGrpSpPr>
        <p:grpSpPr>
          <a:xfrm>
            <a:off x="26222" y="61953"/>
            <a:ext cx="6929425" cy="568188"/>
            <a:chOff x="36478" y="0"/>
            <a:chExt cx="6929425" cy="568188"/>
          </a:xfrm>
        </p:grpSpPr>
        <p:sp>
          <p:nvSpPr>
            <p:cNvPr id="112" name="タイトル 1"/>
            <p:cNvSpPr txBox="1">
              <a:spLocks/>
            </p:cNvSpPr>
            <p:nvPr/>
          </p:nvSpPr>
          <p:spPr>
            <a:xfrm>
              <a:off x="36478" y="0"/>
              <a:ext cx="6929425"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ポイント</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３：地域の特色を活かした川づくり</a:t>
              </a:r>
            </a:p>
          </p:txBody>
        </p:sp>
        <p:sp>
          <p:nvSpPr>
            <p:cNvPr id="132" name="角丸四角形 131"/>
            <p:cNvSpPr/>
            <p:nvPr/>
          </p:nvSpPr>
          <p:spPr>
            <a:xfrm>
              <a:off x="44624" y="47686"/>
              <a:ext cx="6746026" cy="396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139" name="円/楕円 64"/>
          <p:cNvSpPr/>
          <p:nvPr/>
        </p:nvSpPr>
        <p:spPr>
          <a:xfrm>
            <a:off x="521790" y="5431349"/>
            <a:ext cx="298706" cy="1210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cxnSp>
        <p:nvCxnSpPr>
          <p:cNvPr id="140" name="直線矢印コネクタ 139"/>
          <p:cNvCxnSpPr>
            <a:stCxn id="143" idx="1"/>
            <a:endCxn id="139" idx="6"/>
          </p:cNvCxnSpPr>
          <p:nvPr/>
        </p:nvCxnSpPr>
        <p:spPr>
          <a:xfrm flipH="1" flipV="1">
            <a:off x="820496" y="5491872"/>
            <a:ext cx="965965" cy="703103"/>
          </a:xfrm>
          <a:prstGeom prst="straightConnector1">
            <a:avLst/>
          </a:prstGeom>
          <a:ln w="222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41" name="円/楕円 146"/>
          <p:cNvSpPr/>
          <p:nvPr/>
        </p:nvSpPr>
        <p:spPr>
          <a:xfrm>
            <a:off x="402127" y="5593520"/>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rPr>
              <a:t>２</a:t>
            </a:r>
            <a:endParaRPr kumimoji="1" lang="ja-JP" altLang="en-US" sz="800" b="1" dirty="0">
              <a:solidFill>
                <a:schemeClr val="bg1"/>
              </a:solidFill>
            </a:endParaRPr>
          </a:p>
        </p:txBody>
      </p:sp>
      <p:grpSp>
        <p:nvGrpSpPr>
          <p:cNvPr id="142" name="グループ化 141"/>
          <p:cNvGrpSpPr/>
          <p:nvPr/>
        </p:nvGrpSpPr>
        <p:grpSpPr>
          <a:xfrm>
            <a:off x="1780482" y="5276679"/>
            <a:ext cx="1553800" cy="1836591"/>
            <a:chOff x="231580" y="7104189"/>
            <a:chExt cx="1553800" cy="1836591"/>
          </a:xfrm>
        </p:grpSpPr>
        <p:sp>
          <p:nvSpPr>
            <p:cNvPr id="143" name="正方形/長方形 142"/>
            <p:cNvSpPr/>
            <p:nvPr/>
          </p:nvSpPr>
          <p:spPr>
            <a:xfrm>
              <a:off x="237559" y="7104189"/>
              <a:ext cx="1536768" cy="183659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4" name="テキスト ボックス 143"/>
            <p:cNvSpPr txBox="1"/>
            <p:nvPr/>
          </p:nvSpPr>
          <p:spPr>
            <a:xfrm>
              <a:off x="231580" y="8236405"/>
              <a:ext cx="1553800" cy="677599"/>
            </a:xfrm>
            <a:prstGeom prst="rect">
              <a:avLst/>
            </a:prstGeom>
            <a:noFill/>
            <a:ln>
              <a:noFill/>
            </a:ln>
          </p:spPr>
          <p:txBody>
            <a:bodyPr wrap="square" rtlCol="0">
              <a:no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今後、特区指定</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し、府民文化部により、海船と川船の乗換ターミナルとなる船着場とそれと一体となった賑わい施設が整備される予定です。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Text Box 38"/>
            <p:cNvSpPr txBox="1">
              <a:spLocks noChangeArrowheads="1"/>
            </p:cNvSpPr>
            <p:nvPr/>
          </p:nvSpPr>
          <p:spPr bwMode="auto">
            <a:xfrm>
              <a:off x="280812" y="7140758"/>
              <a:ext cx="1416835" cy="324343"/>
            </a:xfrm>
            <a:prstGeom prst="rect">
              <a:avLst/>
            </a:prstGeom>
            <a:noFill/>
            <a:ln w="9525">
              <a:noFill/>
              <a:miter lim="800000"/>
              <a:headEnd/>
              <a:tailEnd/>
            </a:ln>
          </p:spPr>
          <p:txBody>
            <a:bodyPr vert="horz" wrap="square" lIns="0" tIns="8890" rIns="0" bIns="0" numCol="1" anchor="t" anchorCtr="0" compatLnSpc="1">
              <a:prstTxWarp prst="textNoShape">
                <a:avLst/>
              </a:prstTxWarp>
            </a:bodyPr>
            <a:lstStyle/>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②安治川左岸</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spcBef>
                  <a:spcPct val="0"/>
                </a:spcBef>
                <a:spcAft>
                  <a:spcPct val="0"/>
                </a:spcAft>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（中之島</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GATE</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ターミナル）</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48" name="図 147"/>
          <p:cNvPicPr>
            <a:picLocks noChangeAspect="1"/>
          </p:cNvPicPr>
          <p:nvPr/>
        </p:nvPicPr>
        <p:blipFill>
          <a:blip r:embed="rId14"/>
          <a:stretch>
            <a:fillRect/>
          </a:stretch>
        </p:blipFill>
        <p:spPr>
          <a:xfrm>
            <a:off x="1820312" y="5673090"/>
            <a:ext cx="1435641" cy="893053"/>
          </a:xfrm>
          <a:prstGeom prst="rect">
            <a:avLst/>
          </a:prstGeom>
        </p:spPr>
      </p:pic>
    </p:spTree>
    <p:extLst>
      <p:ext uri="{BB962C8B-B14F-4D97-AF65-F5344CB8AC3E}">
        <p14:creationId xmlns:p14="http://schemas.microsoft.com/office/powerpoint/2010/main" val="171929053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alpha val="30000"/>
          </a:srgbClr>
        </a:solidFill>
        <a:ln w="9525">
          <a:solidFill>
            <a:srgbClr val="FF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B3FCE8-3714-4E4E-92AA-FEC309128BEE}">
  <ds:schemaRefs>
    <ds:schemaRef ds:uri="http://purl.org/dc/elements/1.1/"/>
    <ds:schemaRef ds:uri="http://schemas.microsoft.com/office/2006/documentManagement/types"/>
    <ds:schemaRef ds:uri="http://purl.org/dc/terms/"/>
    <ds:schemaRef ds:uri="http://schemas.microsoft.com/sharepoint/v3"/>
    <ds:schemaRef ds:uri="http://schemas.microsoft.com/office/2006/metadata/properties"/>
    <ds:schemaRef ds:uri="http://purl.org/dc/dcmitype/"/>
    <ds:schemaRef ds:uri="http://schemas.microsoft.com/office/infopath/2007/PartnerControls"/>
    <ds:schemaRef ds:uri="http://schemas.openxmlformats.org/package/2006/metadata/core-properties"/>
    <ds:schemaRef ds:uri="4e21aece-359b-4e6f-8f54-c70e1e237c6a"/>
    <ds:schemaRef ds:uri="http://www.w3.org/XML/1998/namespace"/>
  </ds:schemaRefs>
</ds:datastoreItem>
</file>

<file path=customXml/itemProps2.xml><?xml version="1.0" encoding="utf-8"?>
<ds:datastoreItem xmlns:ds="http://schemas.openxmlformats.org/officeDocument/2006/customXml" ds:itemID="{9C6251FB-4DB8-44F1-8EC8-16E3FECF0926}">
  <ds:schemaRefs>
    <ds:schemaRef ds:uri="http://schemas.microsoft.com/sharepoint/v3/contenttype/forms"/>
  </ds:schemaRefs>
</ds:datastoreItem>
</file>

<file path=customXml/itemProps3.xml><?xml version="1.0" encoding="utf-8"?>
<ds:datastoreItem xmlns:ds="http://schemas.openxmlformats.org/officeDocument/2006/customXml" ds:itemID="{F27088AF-A274-45DD-AAB7-D39117A431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22044</TotalTime>
  <Words>661</Words>
  <Application>Microsoft Office PowerPoint</Application>
  <PresentationFormat>A4 210 x 297 mm</PresentationFormat>
  <Paragraphs>51</Paragraphs>
  <Slides>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HGSｺﾞｼｯｸE</vt:lpstr>
      <vt:lpstr>HGｺﾞｼｯｸE</vt:lpstr>
      <vt:lpstr>HG丸ｺﾞｼｯｸM-PRO</vt:lpstr>
      <vt:lpstr>Meiryo UI</vt:lpstr>
      <vt:lpstr>ＭＳ Ｐゴシック</vt:lpstr>
      <vt:lpstr>メイリオ</vt:lpstr>
      <vt:lpstr>Arial</vt:lpstr>
      <vt:lpstr>Calibri</vt:lpstr>
      <vt:lpstr>Office ​​テーマ</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福岡　将士</cp:lastModifiedBy>
  <cp:revision>1031</cp:revision>
  <cp:lastPrinted>2023-05-15T06:38:03Z</cp:lastPrinted>
  <dcterms:created xsi:type="dcterms:W3CDTF">2014-03-20T02:33:56Z</dcterms:created>
  <dcterms:modified xsi:type="dcterms:W3CDTF">2023-05-30T05:04:39Z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