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324" r:id="rId5"/>
    <p:sldId id="325" r:id="rId6"/>
    <p:sldId id="319" r:id="rId7"/>
    <p:sldId id="322" r:id="rId8"/>
    <p:sldId id="323" r:id="rId9"/>
  </p:sldIdLst>
  <p:sldSz cx="6858000" cy="9906000" type="A4"/>
  <p:notesSz cx="6807200" cy="9939338"/>
  <p:defaultTextStyle>
    <a:defPPr>
      <a:defRPr lang="ja-JP"/>
    </a:defPPr>
    <a:lvl1pPr marL="0" algn="l" defTabSz="913881" rtl="0" eaLnBrk="1" latinLnBrk="0" hangingPunct="1">
      <a:defRPr kumimoji="1" sz="1800" kern="1200">
        <a:solidFill>
          <a:schemeClr val="tx1"/>
        </a:solidFill>
        <a:latin typeface="+mn-lt"/>
        <a:ea typeface="+mn-ea"/>
        <a:cs typeface="+mn-cs"/>
      </a:defRPr>
    </a:lvl1pPr>
    <a:lvl2pPr marL="456941" algn="l" defTabSz="913881" rtl="0" eaLnBrk="1" latinLnBrk="0" hangingPunct="1">
      <a:defRPr kumimoji="1" sz="1800" kern="1200">
        <a:solidFill>
          <a:schemeClr val="tx1"/>
        </a:solidFill>
        <a:latin typeface="+mn-lt"/>
        <a:ea typeface="+mn-ea"/>
        <a:cs typeface="+mn-cs"/>
      </a:defRPr>
    </a:lvl2pPr>
    <a:lvl3pPr marL="913881" algn="l" defTabSz="913881" rtl="0" eaLnBrk="1" latinLnBrk="0" hangingPunct="1">
      <a:defRPr kumimoji="1" sz="1800" kern="1200">
        <a:solidFill>
          <a:schemeClr val="tx1"/>
        </a:solidFill>
        <a:latin typeface="+mn-lt"/>
        <a:ea typeface="+mn-ea"/>
        <a:cs typeface="+mn-cs"/>
      </a:defRPr>
    </a:lvl3pPr>
    <a:lvl4pPr marL="1370821" algn="l" defTabSz="913881" rtl="0" eaLnBrk="1" latinLnBrk="0" hangingPunct="1">
      <a:defRPr kumimoji="1" sz="1800" kern="1200">
        <a:solidFill>
          <a:schemeClr val="tx1"/>
        </a:solidFill>
        <a:latin typeface="+mn-lt"/>
        <a:ea typeface="+mn-ea"/>
        <a:cs typeface="+mn-cs"/>
      </a:defRPr>
    </a:lvl4pPr>
    <a:lvl5pPr marL="1827762" algn="l" defTabSz="913881" rtl="0" eaLnBrk="1" latinLnBrk="0" hangingPunct="1">
      <a:defRPr kumimoji="1" sz="1800" kern="1200">
        <a:solidFill>
          <a:schemeClr val="tx1"/>
        </a:solidFill>
        <a:latin typeface="+mn-lt"/>
        <a:ea typeface="+mn-ea"/>
        <a:cs typeface="+mn-cs"/>
      </a:defRPr>
    </a:lvl5pPr>
    <a:lvl6pPr marL="2284702" algn="l" defTabSz="913881" rtl="0" eaLnBrk="1" latinLnBrk="0" hangingPunct="1">
      <a:defRPr kumimoji="1" sz="1800" kern="1200">
        <a:solidFill>
          <a:schemeClr val="tx1"/>
        </a:solidFill>
        <a:latin typeface="+mn-lt"/>
        <a:ea typeface="+mn-ea"/>
        <a:cs typeface="+mn-cs"/>
      </a:defRPr>
    </a:lvl6pPr>
    <a:lvl7pPr marL="2741643" algn="l" defTabSz="913881" rtl="0" eaLnBrk="1" latinLnBrk="0" hangingPunct="1">
      <a:defRPr kumimoji="1" sz="1800" kern="1200">
        <a:solidFill>
          <a:schemeClr val="tx1"/>
        </a:solidFill>
        <a:latin typeface="+mn-lt"/>
        <a:ea typeface="+mn-ea"/>
        <a:cs typeface="+mn-cs"/>
      </a:defRPr>
    </a:lvl7pPr>
    <a:lvl8pPr marL="3198584" algn="l" defTabSz="913881" rtl="0" eaLnBrk="1" latinLnBrk="0" hangingPunct="1">
      <a:defRPr kumimoji="1" sz="1800" kern="1200">
        <a:solidFill>
          <a:schemeClr val="tx1"/>
        </a:solidFill>
        <a:latin typeface="+mn-lt"/>
        <a:ea typeface="+mn-ea"/>
        <a:cs typeface="+mn-cs"/>
      </a:defRPr>
    </a:lvl8pPr>
    <a:lvl9pPr marL="3655524" algn="l" defTabSz="91388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DF8"/>
    <a:srgbClr val="FFFFFF"/>
    <a:srgbClr val="83A5E9"/>
    <a:srgbClr val="7DD7E9"/>
    <a:srgbClr val="66FFCC"/>
    <a:srgbClr val="66FFFF"/>
    <a:srgbClr val="00FFFF"/>
    <a:srgbClr val="0000FF"/>
    <a:srgbClr val="FF99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4660"/>
  </p:normalViewPr>
  <p:slideViewPr>
    <p:cSldViewPr>
      <p:cViewPr varScale="1">
        <p:scale>
          <a:sx n="81" d="100"/>
          <a:sy n="81" d="100"/>
        </p:scale>
        <p:origin x="2946" y="108"/>
      </p:cViewPr>
      <p:guideLst>
        <p:guide orient="horz" pos="3120"/>
        <p:guide pos="2160"/>
      </p:guideLst>
    </p:cSldViewPr>
  </p:slideViewPr>
  <p:notesTextViewPr>
    <p:cViewPr>
      <p:scale>
        <a:sx n="33" d="100"/>
        <a:sy n="33" d="100"/>
      </p:scale>
      <p:origin x="0" y="0"/>
    </p:cViewPr>
  </p:notesText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5" tIns="45708" rIns="91415"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15" tIns="45708" rIns="91415" bIns="45708" rtlCol="0"/>
          <a:lstStyle>
            <a:lvl1pPr algn="r">
              <a:defRPr sz="1200"/>
            </a:lvl1pPr>
          </a:lstStyle>
          <a:p>
            <a:fld id="{8C4B1DFA-63CB-4409-B79B-3E7A797BB94C}" type="datetimeFigureOut">
              <a:rPr kumimoji="1" lang="ja-JP" altLang="en-US" smtClean="0"/>
              <a:t>2023/5/31</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15" tIns="45708" rIns="91415" bIns="45708" rtlCol="0" anchor="ctr"/>
          <a:lstStyle/>
          <a:p>
            <a:endParaRPr lang="ja-JP" altLang="en-US"/>
          </a:p>
        </p:txBody>
      </p:sp>
      <p:sp>
        <p:nvSpPr>
          <p:cNvPr id="5" name="ノート プレースホルダー 4"/>
          <p:cNvSpPr>
            <a:spLocks noGrp="1"/>
          </p:cNvSpPr>
          <p:nvPr>
            <p:ph type="body" sz="quarter" idx="3"/>
          </p:nvPr>
        </p:nvSpPr>
        <p:spPr>
          <a:xfrm>
            <a:off x="681041" y="4721226"/>
            <a:ext cx="5445125" cy="4471988"/>
          </a:xfrm>
          <a:prstGeom prst="rect">
            <a:avLst/>
          </a:prstGeom>
        </p:spPr>
        <p:txBody>
          <a:bodyPr vert="horz" lIns="91415" tIns="45708" rIns="91415"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5"/>
            <a:ext cx="2949575" cy="496887"/>
          </a:xfrm>
          <a:prstGeom prst="rect">
            <a:avLst/>
          </a:prstGeom>
        </p:spPr>
        <p:txBody>
          <a:bodyPr vert="horz" lIns="91415" tIns="45708" rIns="91415"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5"/>
            <a:ext cx="2949575" cy="496887"/>
          </a:xfrm>
          <a:prstGeom prst="rect">
            <a:avLst/>
          </a:prstGeom>
        </p:spPr>
        <p:txBody>
          <a:bodyPr vert="horz" lIns="91415" tIns="45708" rIns="91415" bIns="45708" rtlCol="0" anchor="b"/>
          <a:lstStyle>
            <a:lvl1pPr algn="r">
              <a:defRPr sz="1200"/>
            </a:lvl1pPr>
          </a:lstStyle>
          <a:p>
            <a:fld id="{174C1E89-3F12-4E48-B209-26A556D2E5CE}" type="slidenum">
              <a:rPr kumimoji="1" lang="ja-JP" altLang="en-US" smtClean="0"/>
              <a:t>‹#›</a:t>
            </a:fld>
            <a:endParaRPr kumimoji="1" lang="ja-JP" altLang="en-US"/>
          </a:p>
        </p:txBody>
      </p:sp>
    </p:spTree>
    <p:extLst>
      <p:ext uri="{BB962C8B-B14F-4D97-AF65-F5344CB8AC3E}">
        <p14:creationId xmlns:p14="http://schemas.microsoft.com/office/powerpoint/2010/main" val="5119768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4C1E89-3F12-4E48-B209-26A556D2E5CE}" type="slidenum">
              <a:rPr kumimoji="1" lang="ja-JP" altLang="en-US" smtClean="0"/>
              <a:t>4</a:t>
            </a:fld>
            <a:endParaRPr kumimoji="1" lang="ja-JP" altLang="en-US"/>
          </a:p>
        </p:txBody>
      </p:sp>
    </p:spTree>
    <p:extLst>
      <p:ext uri="{BB962C8B-B14F-4D97-AF65-F5344CB8AC3E}">
        <p14:creationId xmlns:p14="http://schemas.microsoft.com/office/powerpoint/2010/main" val="13704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456941" indent="0" algn="ctr">
              <a:buNone/>
              <a:defRPr>
                <a:solidFill>
                  <a:schemeClr val="tx1">
                    <a:tint val="75000"/>
                  </a:schemeClr>
                </a:solidFill>
              </a:defRPr>
            </a:lvl2pPr>
            <a:lvl3pPr marL="913881" indent="0" algn="ctr">
              <a:buNone/>
              <a:defRPr>
                <a:solidFill>
                  <a:schemeClr val="tx1">
                    <a:tint val="75000"/>
                  </a:schemeClr>
                </a:solidFill>
              </a:defRPr>
            </a:lvl3pPr>
            <a:lvl4pPr marL="1370821" indent="0" algn="ctr">
              <a:buNone/>
              <a:defRPr>
                <a:solidFill>
                  <a:schemeClr val="tx1">
                    <a:tint val="75000"/>
                  </a:schemeClr>
                </a:solidFill>
              </a:defRPr>
            </a:lvl4pPr>
            <a:lvl5pPr marL="1827762" indent="0" algn="ctr">
              <a:buNone/>
              <a:defRPr>
                <a:solidFill>
                  <a:schemeClr val="tx1">
                    <a:tint val="75000"/>
                  </a:schemeClr>
                </a:solidFill>
              </a:defRPr>
            </a:lvl5pPr>
            <a:lvl6pPr marL="2284702" indent="0" algn="ctr">
              <a:buNone/>
              <a:defRPr>
                <a:solidFill>
                  <a:schemeClr val="tx1">
                    <a:tint val="75000"/>
                  </a:schemeClr>
                </a:solidFill>
              </a:defRPr>
            </a:lvl6pPr>
            <a:lvl7pPr marL="2741643" indent="0" algn="ctr">
              <a:buNone/>
              <a:defRPr>
                <a:solidFill>
                  <a:schemeClr val="tx1">
                    <a:tint val="75000"/>
                  </a:schemeClr>
                </a:solidFill>
              </a:defRPr>
            </a:lvl7pPr>
            <a:lvl8pPr marL="3198584" indent="0" algn="ctr">
              <a:buNone/>
              <a:defRPr>
                <a:solidFill>
                  <a:schemeClr val="tx1">
                    <a:tint val="75000"/>
                  </a:schemeClr>
                </a:solidFill>
              </a:defRPr>
            </a:lvl8pPr>
            <a:lvl9pPr marL="36555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84713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0549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52415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06323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2000">
                <a:solidFill>
                  <a:schemeClr val="tx1">
                    <a:tint val="75000"/>
                  </a:schemeClr>
                </a:solidFill>
              </a:defRPr>
            </a:lvl1pPr>
            <a:lvl2pPr marL="456941" indent="0">
              <a:buNone/>
              <a:defRPr sz="1800">
                <a:solidFill>
                  <a:schemeClr val="tx1">
                    <a:tint val="75000"/>
                  </a:schemeClr>
                </a:solidFill>
              </a:defRPr>
            </a:lvl2pPr>
            <a:lvl3pPr marL="913881" indent="0">
              <a:buNone/>
              <a:defRPr sz="1600">
                <a:solidFill>
                  <a:schemeClr val="tx1">
                    <a:tint val="75000"/>
                  </a:schemeClr>
                </a:solidFill>
              </a:defRPr>
            </a:lvl3pPr>
            <a:lvl4pPr marL="1370821" indent="0">
              <a:buNone/>
              <a:defRPr sz="1400">
                <a:solidFill>
                  <a:schemeClr val="tx1">
                    <a:tint val="75000"/>
                  </a:schemeClr>
                </a:solidFill>
              </a:defRPr>
            </a:lvl4pPr>
            <a:lvl5pPr marL="1827762" indent="0">
              <a:buNone/>
              <a:defRPr sz="1400">
                <a:solidFill>
                  <a:schemeClr val="tx1">
                    <a:tint val="75000"/>
                  </a:schemeClr>
                </a:solidFill>
              </a:defRPr>
            </a:lvl5pPr>
            <a:lvl6pPr marL="2284702" indent="0">
              <a:buNone/>
              <a:defRPr sz="1400">
                <a:solidFill>
                  <a:schemeClr val="tx1">
                    <a:tint val="75000"/>
                  </a:schemeClr>
                </a:solidFill>
              </a:defRPr>
            </a:lvl6pPr>
            <a:lvl7pPr marL="2741643" indent="0">
              <a:buNone/>
              <a:defRPr sz="1400">
                <a:solidFill>
                  <a:schemeClr val="tx1">
                    <a:tint val="75000"/>
                  </a:schemeClr>
                </a:solidFill>
              </a:defRPr>
            </a:lvl7pPr>
            <a:lvl8pPr marL="3198584" indent="0">
              <a:buNone/>
              <a:defRPr sz="1400">
                <a:solidFill>
                  <a:schemeClr val="tx1">
                    <a:tint val="75000"/>
                  </a:schemeClr>
                </a:solidFill>
              </a:defRPr>
            </a:lvl8pPr>
            <a:lvl9pPr marL="3655524"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9542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14167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1" y="2217386"/>
            <a:ext cx="3030141" cy="924101"/>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2" indent="0">
              <a:buNone/>
              <a:defRPr sz="1600" b="1"/>
            </a:lvl6pPr>
            <a:lvl7pPr marL="2741643" indent="0">
              <a:buNone/>
              <a:defRPr sz="1600" b="1"/>
            </a:lvl7pPr>
            <a:lvl8pPr marL="3198584" indent="0">
              <a:buNone/>
              <a:defRPr sz="1600" b="1"/>
            </a:lvl8pPr>
            <a:lvl9pPr marL="3655524"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2" indent="0">
              <a:buNone/>
              <a:defRPr sz="1600" b="1"/>
            </a:lvl6pPr>
            <a:lvl7pPr marL="2741643" indent="0">
              <a:buNone/>
              <a:defRPr sz="1600" b="1"/>
            </a:lvl7pPr>
            <a:lvl8pPr marL="3198584" indent="0">
              <a:buNone/>
              <a:defRPr sz="1600" b="1"/>
            </a:lvl8pPr>
            <a:lvl9pPr marL="3655524"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40913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7073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54405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2" indent="0">
              <a:buNone/>
              <a:defRPr sz="900"/>
            </a:lvl6pPr>
            <a:lvl7pPr marL="2741643" indent="0">
              <a:buNone/>
              <a:defRPr sz="900"/>
            </a:lvl7pPr>
            <a:lvl8pPr marL="3198584" indent="0">
              <a:buNone/>
              <a:defRPr sz="900"/>
            </a:lvl8pPr>
            <a:lvl9pPr marL="365552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22579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6941" indent="0">
              <a:buNone/>
              <a:defRPr sz="2800"/>
            </a:lvl2pPr>
            <a:lvl3pPr marL="913881" indent="0">
              <a:buNone/>
              <a:defRPr sz="2400"/>
            </a:lvl3pPr>
            <a:lvl4pPr marL="1370821" indent="0">
              <a:buNone/>
              <a:defRPr sz="2000"/>
            </a:lvl4pPr>
            <a:lvl5pPr marL="1827762" indent="0">
              <a:buNone/>
              <a:defRPr sz="2000"/>
            </a:lvl5pPr>
            <a:lvl6pPr marL="2284702" indent="0">
              <a:buNone/>
              <a:defRPr sz="2000"/>
            </a:lvl6pPr>
            <a:lvl7pPr marL="2741643" indent="0">
              <a:buNone/>
              <a:defRPr sz="2000"/>
            </a:lvl7pPr>
            <a:lvl8pPr marL="3198584" indent="0">
              <a:buNone/>
              <a:defRPr sz="2000"/>
            </a:lvl8pPr>
            <a:lvl9pPr marL="3655524"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2" indent="0">
              <a:buNone/>
              <a:defRPr sz="900"/>
            </a:lvl6pPr>
            <a:lvl7pPr marL="2741643" indent="0">
              <a:buNone/>
              <a:defRPr sz="900"/>
            </a:lvl7pPr>
            <a:lvl8pPr marL="3198584" indent="0">
              <a:buNone/>
              <a:defRPr sz="900"/>
            </a:lvl8pPr>
            <a:lvl9pPr marL="365552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20199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388" tIns="45694" rIns="91388" bIns="4569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388" tIns="45694" rIns="91388" bIns="4569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388" tIns="45694" rIns="91388" bIns="45694" rtlCol="0" anchor="ctr"/>
          <a:lstStyle>
            <a:lvl1pPr algn="l">
              <a:defRPr sz="1200">
                <a:solidFill>
                  <a:schemeClr val="tx1">
                    <a:tint val="75000"/>
                  </a:schemeClr>
                </a:solidFill>
              </a:defRPr>
            </a:lvl1p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388" tIns="45694" rIns="91388" bIns="45694"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388" tIns="45694" rIns="91388" bIns="45694" rtlCol="0" anchor="ctr"/>
          <a:lstStyle>
            <a:lvl1pPr algn="r">
              <a:defRPr sz="1200">
                <a:solidFill>
                  <a:schemeClr val="tx1">
                    <a:tint val="75000"/>
                  </a:schemeClr>
                </a:solidFill>
              </a:defRPr>
            </a:lvl1p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448825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881" rtl="0" eaLnBrk="1" latinLnBrk="0" hangingPunct="1">
        <a:spcBef>
          <a:spcPct val="0"/>
        </a:spcBef>
        <a:buNone/>
        <a:defRPr kumimoji="1" sz="4400" kern="1200">
          <a:solidFill>
            <a:schemeClr val="tx1"/>
          </a:solidFill>
          <a:latin typeface="+mj-lt"/>
          <a:ea typeface="+mj-ea"/>
          <a:cs typeface="+mj-cs"/>
        </a:defRPr>
      </a:lvl1pPr>
    </p:titleStyle>
    <p:bodyStyle>
      <a:lvl1pPr marL="342705" indent="-342705" algn="l" defTabSz="91388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528" indent="-285588" algn="l" defTabSz="91388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351" indent="-228470" algn="l" defTabSz="91388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292"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232"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173"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0113"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7054"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3994"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881" rtl="0" eaLnBrk="1" latinLnBrk="0" hangingPunct="1">
        <a:defRPr kumimoji="1" sz="1800" kern="1200">
          <a:solidFill>
            <a:schemeClr val="tx1"/>
          </a:solidFill>
          <a:latin typeface="+mn-lt"/>
          <a:ea typeface="+mn-ea"/>
          <a:cs typeface="+mn-cs"/>
        </a:defRPr>
      </a:lvl1pPr>
      <a:lvl2pPr marL="456941" algn="l" defTabSz="913881" rtl="0" eaLnBrk="1" latinLnBrk="0" hangingPunct="1">
        <a:defRPr kumimoji="1" sz="1800" kern="1200">
          <a:solidFill>
            <a:schemeClr val="tx1"/>
          </a:solidFill>
          <a:latin typeface="+mn-lt"/>
          <a:ea typeface="+mn-ea"/>
          <a:cs typeface="+mn-cs"/>
        </a:defRPr>
      </a:lvl2pPr>
      <a:lvl3pPr marL="913881" algn="l" defTabSz="913881" rtl="0" eaLnBrk="1" latinLnBrk="0" hangingPunct="1">
        <a:defRPr kumimoji="1" sz="1800" kern="1200">
          <a:solidFill>
            <a:schemeClr val="tx1"/>
          </a:solidFill>
          <a:latin typeface="+mn-lt"/>
          <a:ea typeface="+mn-ea"/>
          <a:cs typeface="+mn-cs"/>
        </a:defRPr>
      </a:lvl3pPr>
      <a:lvl4pPr marL="1370821" algn="l" defTabSz="913881" rtl="0" eaLnBrk="1" latinLnBrk="0" hangingPunct="1">
        <a:defRPr kumimoji="1" sz="1800" kern="1200">
          <a:solidFill>
            <a:schemeClr val="tx1"/>
          </a:solidFill>
          <a:latin typeface="+mn-lt"/>
          <a:ea typeface="+mn-ea"/>
          <a:cs typeface="+mn-cs"/>
        </a:defRPr>
      </a:lvl4pPr>
      <a:lvl5pPr marL="1827762" algn="l" defTabSz="913881" rtl="0" eaLnBrk="1" latinLnBrk="0" hangingPunct="1">
        <a:defRPr kumimoji="1" sz="1800" kern="1200">
          <a:solidFill>
            <a:schemeClr val="tx1"/>
          </a:solidFill>
          <a:latin typeface="+mn-lt"/>
          <a:ea typeface="+mn-ea"/>
          <a:cs typeface="+mn-cs"/>
        </a:defRPr>
      </a:lvl5pPr>
      <a:lvl6pPr marL="2284702" algn="l" defTabSz="913881" rtl="0" eaLnBrk="1" latinLnBrk="0" hangingPunct="1">
        <a:defRPr kumimoji="1" sz="1800" kern="1200">
          <a:solidFill>
            <a:schemeClr val="tx1"/>
          </a:solidFill>
          <a:latin typeface="+mn-lt"/>
          <a:ea typeface="+mn-ea"/>
          <a:cs typeface="+mn-cs"/>
        </a:defRPr>
      </a:lvl6pPr>
      <a:lvl7pPr marL="2741643" algn="l" defTabSz="913881" rtl="0" eaLnBrk="1" latinLnBrk="0" hangingPunct="1">
        <a:defRPr kumimoji="1" sz="1800" kern="1200">
          <a:solidFill>
            <a:schemeClr val="tx1"/>
          </a:solidFill>
          <a:latin typeface="+mn-lt"/>
          <a:ea typeface="+mn-ea"/>
          <a:cs typeface="+mn-cs"/>
        </a:defRPr>
      </a:lvl7pPr>
      <a:lvl8pPr marL="3198584" algn="l" defTabSz="913881" rtl="0" eaLnBrk="1" latinLnBrk="0" hangingPunct="1">
        <a:defRPr kumimoji="1" sz="1800" kern="1200">
          <a:solidFill>
            <a:schemeClr val="tx1"/>
          </a:solidFill>
          <a:latin typeface="+mn-lt"/>
          <a:ea typeface="+mn-ea"/>
          <a:cs typeface="+mn-cs"/>
        </a:defRPr>
      </a:lvl8pPr>
      <a:lvl9pPr marL="3655524" algn="l" defTabSz="91388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10.jpeg"/><Relationship Id="rId7" Type="http://schemas.microsoft.com/office/2007/relationships/hdphoto" Target="../media/hdphoto2.wdp"/><Relationship Id="rId12"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jpeg"/><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70"/>
          <p:cNvSpPr>
            <a:spLocks noChangeArrowheads="1"/>
          </p:cNvSpPr>
          <p:nvPr/>
        </p:nvSpPr>
        <p:spPr bwMode="auto">
          <a:xfrm>
            <a:off x="288743" y="934085"/>
            <a:ext cx="6380661" cy="581720"/>
          </a:xfrm>
          <a:prstGeom prst="roundRect">
            <a:avLst>
              <a:gd name="adj" fmla="val 16667"/>
            </a:avLst>
          </a:prstGeom>
          <a:noFill/>
          <a:ln w="9525">
            <a:solidFill>
              <a:schemeClr val="tx1"/>
            </a:solidFill>
            <a:round/>
            <a:headEnd/>
            <a:tailEnd/>
          </a:ln>
        </p:spPr>
        <p:txBody>
          <a:bodyPr rot="0" vert="horz" wrap="square" lIns="74295" tIns="8890" rIns="74295" bIns="8890" anchor="t" anchorCtr="0" upright="1">
            <a:spAutoFit/>
          </a:bodyPr>
          <a:lstStyle/>
          <a:p>
            <a:pPr marL="0" marR="0" lvl="0" indent="0" algn="just"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治水・土砂災害対策について</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は</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、“人命を守ることを最優先”とする基本理念に基づき、治水・土砂災害リスクの開示により府民と情報を共有するとともに、「</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逃げる</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凌ぐ</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防ぐ</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」各施策を効率的・</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効果</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的に組み合わせるトータルマネジメントにより取り組んでいます。</a:t>
            </a:r>
            <a:endPar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1" name="二等辺三角形 22"/>
          <p:cNvSpPr>
            <a:spLocks noChangeArrowheads="1"/>
          </p:cNvSpPr>
          <p:nvPr/>
        </p:nvSpPr>
        <p:spPr bwMode="auto">
          <a:xfrm rot="10800000">
            <a:off x="852600" y="1552285"/>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ja-JP" sz="14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sym typeface="ＭＳ Ｐゴシック" pitchFamily="50" charset="-128"/>
            </a:endParaRPr>
          </a:p>
        </p:txBody>
      </p:sp>
      <p:sp>
        <p:nvSpPr>
          <p:cNvPr id="32" name="二等辺三角形 23"/>
          <p:cNvSpPr>
            <a:spLocks noChangeArrowheads="1"/>
          </p:cNvSpPr>
          <p:nvPr/>
        </p:nvSpPr>
        <p:spPr bwMode="auto">
          <a:xfrm rot="10800000">
            <a:off x="2936026" y="1553349"/>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ja-JP" sz="14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sym typeface="ＭＳ Ｐゴシック" pitchFamily="50" charset="-128"/>
            </a:endParaRPr>
          </a:p>
        </p:txBody>
      </p:sp>
      <p:sp>
        <p:nvSpPr>
          <p:cNvPr id="33" name="二等辺三角形 24"/>
          <p:cNvSpPr>
            <a:spLocks noChangeArrowheads="1"/>
          </p:cNvSpPr>
          <p:nvPr/>
        </p:nvSpPr>
        <p:spPr bwMode="auto">
          <a:xfrm rot="10800000">
            <a:off x="5079616" y="1547009"/>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ja-JP" sz="14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sym typeface="ＭＳ Ｐゴシック" pitchFamily="50" charset="-128"/>
            </a:endParaRPr>
          </a:p>
        </p:txBody>
      </p:sp>
      <p:sp>
        <p:nvSpPr>
          <p:cNvPr id="35" name="メモ 34"/>
          <p:cNvSpPr/>
          <p:nvPr/>
        </p:nvSpPr>
        <p:spPr>
          <a:xfrm>
            <a:off x="107640" y="1733142"/>
            <a:ext cx="2198255" cy="1657758"/>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「逃げる」</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府民自らが躊躇なく避難行動を起こすことができるように、タイムラインの</a:t>
            </a:r>
            <a:r>
              <a:rPr kumimoji="1" lang="ja-JP" altLang="en-US" sz="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取組の</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展開や防災情報の提供を拡充</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10800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各地域におけるタイムラインの検討・作成</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10800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◇タイムライン作成と併せ、市町村が住民と</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の協働</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により実施する地域版ハザードマップ</a:t>
            </a:r>
            <a:r>
              <a:rPr kumimoji="1" lang="ja-JP" altLang="en-US"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（防災マップ）の作成や避難訓練の支援</a:t>
            </a:r>
            <a:endParaRPr kumimoji="1" lang="en-US" altLang="ja-JP"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92075" marR="0" lvl="0" indent="-92075"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◇令和４年度に再整備を行った水防災情報システムを活用し、市町村の避難指示等の発令や府民の適切な避難行動に資する、河川</a:t>
            </a:r>
            <a:r>
              <a:rPr kumimoji="1" lang="ja-JP" altLang="en-US"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の水位や</a:t>
            </a:r>
            <a:r>
              <a:rPr kumimoji="1" lang="ja-JP" altLang="en-US" sz="8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雨量など</a:t>
            </a:r>
            <a:r>
              <a:rPr kumimoji="1" lang="ja-JP" altLang="en-US"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の防災</a:t>
            </a:r>
            <a:r>
              <a:rPr kumimoji="1" lang="ja-JP" altLang="en-US" sz="8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情報を、より迅速に提供</a:t>
            </a:r>
            <a:endParaRPr kumimoji="1" lang="en-US" altLang="ja-JP"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8" name="メモ 267"/>
          <p:cNvSpPr/>
          <p:nvPr/>
        </p:nvSpPr>
        <p:spPr>
          <a:xfrm>
            <a:off x="2395298" y="1733141"/>
            <a:ext cx="2178948" cy="1657759"/>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「凌ぐ」</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ため池などを活用した流出抑制と、災害が発生しても被害が最小限となるまちづくりに向けた施策</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（治水対策）</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流出</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抑制：ため</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池の治水</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活用など</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107950" marR="0" lvl="0" indent="-10795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耐水型</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都市づくり</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107950" marR="0" lvl="0" indent="-10795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   洪水</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リスクを考慮した土地利用</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の誘導など</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（土砂</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災害対策）</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177800" marR="0" lvl="0" indent="-1778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土砂災害特別警戒区域内</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の新規開発の抑制</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88900" marR="0" lvl="0" indent="-889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土砂災害特別警戒区域内</a:t>
            </a:r>
            <a:r>
              <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sym typeface="Meiryo UI" pitchFamily="50" charset="-128"/>
              </a:rPr>
              <a:t>の既存不適格住宅に対する移転・補強補助</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9" name="メモ 268"/>
          <p:cNvSpPr/>
          <p:nvPr/>
        </p:nvSpPr>
        <p:spPr>
          <a:xfrm>
            <a:off x="4644629" y="1733141"/>
            <a:ext cx="2066704" cy="1657759"/>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「防ぐ」</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人命への影響などを考慮</a:t>
            </a:r>
            <a:r>
              <a:rPr kumimoji="1" lang="ja-JP" altLang="en-US" sz="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した整備</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と、施設の機能確保に向けた適切な維持管理</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治水対策）</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21600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◇寝屋川流域総合</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治水対策、ダム建設、</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21600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津波・高潮対策、中小河川改修など</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（土砂</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災害対策）</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21600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◇土石流対策、</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急傾斜地崩壊対策など</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維持・保全）</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a:p>
            <a:pPr marL="21600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rPr>
              <a:t>◇施設の長寿命化対策、老朽化護岸対策、堆積土砂対策など</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sym typeface="Meiryo UI" pitchFamily="50" charset="-128"/>
            </a:endParaRPr>
          </a:p>
        </p:txBody>
      </p:sp>
      <p:grpSp>
        <p:nvGrpSpPr>
          <p:cNvPr id="291" name="グループ化 290"/>
          <p:cNvGrpSpPr/>
          <p:nvPr/>
        </p:nvGrpSpPr>
        <p:grpSpPr>
          <a:xfrm>
            <a:off x="26222" y="61953"/>
            <a:ext cx="6929425" cy="568188"/>
            <a:chOff x="36478" y="0"/>
            <a:chExt cx="6929425" cy="568188"/>
          </a:xfrm>
        </p:grpSpPr>
        <p:sp>
          <p:nvSpPr>
            <p:cNvPr id="292"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：治水・土砂災害対策の推進</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3" name="角丸四角形 292"/>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306" name="グループ化 305"/>
          <p:cNvGrpSpPr>
            <a:grpSpLocks noChangeAspect="1"/>
          </p:cNvGrpSpPr>
          <p:nvPr/>
        </p:nvGrpSpPr>
        <p:grpSpPr>
          <a:xfrm>
            <a:off x="472491" y="8312208"/>
            <a:ext cx="1936952" cy="1374431"/>
            <a:chOff x="5060192" y="4617089"/>
            <a:chExt cx="2977622" cy="2112871"/>
          </a:xfrm>
        </p:grpSpPr>
        <p:pic>
          <p:nvPicPr>
            <p:cNvPr id="307" name="Picture 4" descr="\\10000ws200634\g（中小河川）\中小河川\航空写真データ化\平成27年度\04_画像データ（注記あり）\中小_7_04熊取大池・山の手台地内調節池.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39" r="9534"/>
            <a:stretch/>
          </p:blipFill>
          <p:spPr bwMode="auto">
            <a:xfrm>
              <a:off x="5060192" y="4617089"/>
              <a:ext cx="2977622" cy="2112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08" name="テキスト ボックス 307"/>
            <p:cNvSpPr txBox="1"/>
            <p:nvPr/>
          </p:nvSpPr>
          <p:spPr>
            <a:xfrm>
              <a:off x="6081935" y="5793982"/>
              <a:ext cx="1130597" cy="278203"/>
            </a:xfrm>
            <a:prstGeom prst="rect">
              <a:avLst/>
            </a:prstGeom>
            <a:noFill/>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熊取大池</a:t>
              </a:r>
              <a:endPar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9" name="テキスト ボックス 308"/>
          <p:cNvSpPr txBox="1"/>
          <p:nvPr/>
        </p:nvSpPr>
        <p:spPr>
          <a:xfrm>
            <a:off x="263860" y="9688817"/>
            <a:ext cx="2771569" cy="230832"/>
          </a:xfrm>
          <a:prstGeom prst="rect">
            <a:avLst/>
          </a:prstGeom>
          <a:noFill/>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熊取大池（住吉川）の治水活用（</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）熊取町</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1" name="テキスト ボックス 310"/>
          <p:cNvSpPr txBox="1"/>
          <p:nvPr/>
        </p:nvSpPr>
        <p:spPr>
          <a:xfrm>
            <a:off x="3612707" y="8276085"/>
            <a:ext cx="1783357" cy="261610"/>
          </a:xfrm>
          <a:prstGeom prst="rect">
            <a:avLst/>
          </a:prstGeom>
          <a:noFill/>
        </p:spPr>
        <p:txBody>
          <a:bodyPr wrap="square" rtlCol="0">
            <a:spAutoFit/>
          </a:bodyPr>
          <a:lstStyle/>
          <a:p>
            <a:pPr marL="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＜令和５年度</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の事業</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12" name="テキスト ボックス 311"/>
          <p:cNvSpPr txBox="1"/>
          <p:nvPr/>
        </p:nvSpPr>
        <p:spPr>
          <a:xfrm>
            <a:off x="65270" y="7790869"/>
            <a:ext cx="6669404" cy="430887"/>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関係部局、関係市町村と連携して、ため池管理者と協議を行い、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ため池の</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余水吐</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一部</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を切り下げ、常時の水位を低くすることで</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大雨時に</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雨水</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をため池</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一時的に</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貯留</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し、下流への負担</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軽減します。</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13" name="テキスト ボックス 312"/>
          <p:cNvSpPr txBox="1"/>
          <p:nvPr/>
        </p:nvSpPr>
        <p:spPr>
          <a:xfrm>
            <a:off x="-291" y="6841813"/>
            <a:ext cx="6720383" cy="769441"/>
          </a:xfrm>
          <a:prstGeom prst="rect">
            <a:avLst/>
          </a:prstGeom>
          <a:noFill/>
        </p:spPr>
        <p:txBody>
          <a:bodyPr wrap="square" rtlCol="0">
            <a:spAutoFit/>
          </a:bodyPr>
          <a:lstStyle/>
          <a:p>
            <a:pPr marL="72000" marR="0" lvl="0" indent="-540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大雨時に河川への雨水の流出を抑えるため、流域市と連携</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し、</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校庭貯留などの流出抑制施設、流域内の既存ストックであるため池の治水活用やダムの事前放流など、水害リスクの低減に取り組みます。</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72000" marR="0" lvl="0" indent="-540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また</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水害リスクが高い区域は市街化区域に含めないことを関係部局に働きかけることや、開発申請者、不動産関係団体などに、水害リスク情報を提供することにより、適正な土地利用誘導を行います。</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316" name="図 3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895" y="8254441"/>
            <a:ext cx="1398506" cy="949601"/>
          </a:xfrm>
          <a:prstGeom prst="rect">
            <a:avLst/>
          </a:prstGeom>
          <a:ln w="12700">
            <a:solidFill>
              <a:schemeClr val="bg1"/>
            </a:solidFill>
          </a:ln>
        </p:spPr>
      </p:pic>
      <p:sp>
        <p:nvSpPr>
          <p:cNvPr id="317" name="テキスト ボックス 316">
            <a:extLst>
              <a:ext uri="{FF2B5EF4-FFF2-40B4-BE49-F238E27FC236}">
                <a16:creationId xmlns:a16="http://schemas.microsoft.com/office/drawing/2014/main" id="{4DEF5CEA-5072-47DD-BFFC-99EB27CE8023}"/>
              </a:ext>
            </a:extLst>
          </p:cNvPr>
          <p:cNvSpPr txBox="1"/>
          <p:nvPr/>
        </p:nvSpPr>
        <p:spPr>
          <a:xfrm>
            <a:off x="2784382" y="8289406"/>
            <a:ext cx="1042791" cy="144073"/>
          </a:xfrm>
          <a:prstGeom prst="rect">
            <a:avLst/>
          </a:prstGeom>
          <a:noFill/>
          <a:ln>
            <a:noFill/>
          </a:ln>
        </p:spPr>
        <p:txBody>
          <a:bodyPr wrap="square" lIns="36000" tIns="18000" rIns="36000" bIns="18000" rtlCol="0" anchor="ctr" anchorCtr="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八尾市（恩智惣池）</a:t>
            </a:r>
            <a:endParaRPr kumimoji="1" lang="en-US" altLang="ja-JP"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18" name="図 2"/>
          <p:cNvPicPr>
            <a:picLocks noChangeAspect="1"/>
          </p:cNvPicPr>
          <p:nvPr/>
        </p:nvPicPr>
        <p:blipFill rotWithShape="1">
          <a:blip r:embed="rId4" cstate="print">
            <a:extLst>
              <a:ext uri="{28A0092B-C50C-407E-A947-70E740481C1C}">
                <a14:useLocalDpi xmlns:a14="http://schemas.microsoft.com/office/drawing/2010/main" val="0"/>
              </a:ext>
            </a:extLst>
          </a:blip>
          <a:srcRect t="45078" b="-1"/>
          <a:stretch/>
        </p:blipFill>
        <p:spPr bwMode="auto">
          <a:xfrm>
            <a:off x="3896707" y="8913495"/>
            <a:ext cx="2622359" cy="87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213050" y="561993"/>
            <a:ext cx="1727568"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な考え方</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206627" y="3523179"/>
            <a:ext cx="2729400"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◆「逃げる」施策（治水対策）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a:xfrm>
            <a:off x="206625" y="6495558"/>
            <a:ext cx="2502285"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◆「凌ぐ」施策（治水対策）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26222" y="7559476"/>
            <a:ext cx="2483283" cy="276999"/>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ため池</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の治水活用</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44" name="テキスト ボックス 43"/>
          <p:cNvSpPr txBox="1"/>
          <p:nvPr/>
        </p:nvSpPr>
        <p:spPr>
          <a:xfrm>
            <a:off x="4025471" y="9675168"/>
            <a:ext cx="2771569" cy="230832"/>
          </a:xfrm>
          <a:prstGeom prst="rect">
            <a:avLst/>
          </a:prstGeom>
          <a:noFill/>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en-US" altLang="ja-JP"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ja-JP" altLang="en-US"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写真番号は</a:t>
            </a:r>
            <a:r>
              <a:rPr kumimoji="1" lang="ja-JP" altLang="en-US" sz="900" b="0" i="0" u="none" strike="noStrike" kern="1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en-US" altLang="ja-JP" sz="900" b="0" i="0" u="none" strike="noStrike" kern="1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52</a:t>
            </a:r>
            <a:r>
              <a:rPr kumimoji="1" lang="ja-JP" altLang="en-US" sz="900" b="0" i="0" u="none" strike="noStrike" kern="1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ページ</a:t>
            </a:r>
            <a:r>
              <a:rPr kumimoji="1" lang="ja-JP" altLang="en-US"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の写真箇所図と対応</a:t>
            </a:r>
            <a:r>
              <a:rPr kumimoji="1" lang="ja-JP" altLang="en-US" sz="900" b="0" i="0" u="none" strike="noStrike" kern="1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endParaRPr kumimoji="1" lang="en-US" altLang="ja-JP"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p:txBody>
      </p:sp>
      <p:sp>
        <p:nvSpPr>
          <p:cNvPr id="2" name="正方形/長方形 1"/>
          <p:cNvSpPr/>
          <p:nvPr/>
        </p:nvSpPr>
        <p:spPr>
          <a:xfrm>
            <a:off x="3757097" y="8254441"/>
            <a:ext cx="2842231" cy="6320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テキスト ボックス 44"/>
          <p:cNvSpPr txBox="1"/>
          <p:nvPr/>
        </p:nvSpPr>
        <p:spPr>
          <a:xfrm>
            <a:off x="3678992" y="8466164"/>
            <a:ext cx="2920336" cy="430887"/>
          </a:xfrm>
          <a:prstGeom prst="rect">
            <a:avLst/>
          </a:prstGeom>
          <a:noFill/>
        </p:spPr>
        <p:txBody>
          <a:bodyPr wrap="square" rtlCol="0">
            <a:spAutoFit/>
          </a:bodyPr>
          <a:lstStyle/>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大正川流域や山田川流域においてため池の治水活用に向けた検討を行います。</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1" name="テキスト ボックス 50"/>
          <p:cNvSpPr txBox="1"/>
          <p:nvPr/>
        </p:nvSpPr>
        <p:spPr>
          <a:xfrm>
            <a:off x="26222" y="3872000"/>
            <a:ext cx="6770818" cy="446276"/>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関係者</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が同じ時間軸で取るべき防災行動を整理したタイムラインによる防災</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を広げるとともに、</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大雨</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の際</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に府民</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の皆さんが躊躇</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なく</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避難</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行動</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をとれる</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よう</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より</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わかりやすい防災情報提供の充実を図ります。</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2" name="テキスト ボックス 51"/>
          <p:cNvSpPr txBox="1"/>
          <p:nvPr/>
        </p:nvSpPr>
        <p:spPr>
          <a:xfrm>
            <a:off x="-10222" y="4304228"/>
            <a:ext cx="3388043" cy="276999"/>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防災情報の強化</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grpSp>
        <p:nvGrpSpPr>
          <p:cNvPr id="6" name="グループ化 5"/>
          <p:cNvGrpSpPr/>
          <p:nvPr/>
        </p:nvGrpSpPr>
        <p:grpSpPr>
          <a:xfrm>
            <a:off x="-27087" y="4592955"/>
            <a:ext cx="4044938" cy="1582511"/>
            <a:chOff x="-27087" y="4516249"/>
            <a:chExt cx="4044938" cy="1582511"/>
          </a:xfrm>
        </p:grpSpPr>
        <p:grpSp>
          <p:nvGrpSpPr>
            <p:cNvPr id="3" name="グループ化 2"/>
            <p:cNvGrpSpPr/>
            <p:nvPr/>
          </p:nvGrpSpPr>
          <p:grpSpPr>
            <a:xfrm>
              <a:off x="-27087" y="4574601"/>
              <a:ext cx="4044938" cy="1505725"/>
              <a:chOff x="-27087" y="4734828"/>
              <a:chExt cx="4044938" cy="1556520"/>
            </a:xfrm>
          </p:grpSpPr>
          <p:sp>
            <p:nvSpPr>
              <p:cNvPr id="53" name="テキスト ボックス 52"/>
              <p:cNvSpPr txBox="1"/>
              <p:nvPr/>
            </p:nvSpPr>
            <p:spPr>
              <a:xfrm>
                <a:off x="18601" y="4970985"/>
                <a:ext cx="3999250" cy="1320363"/>
              </a:xfrm>
              <a:prstGeom prst="rect">
                <a:avLst/>
              </a:prstGeom>
              <a:noFill/>
            </p:spPr>
            <p:txBody>
              <a:bodyPr wrap="square" rtlCol="0">
                <a:spAutoFit/>
              </a:bodyPr>
              <a:lstStyle/>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29</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年から再整備を進めてきた水防災情報</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システム</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63450" marR="0" lvl="0" algn="l" defTabSz="913881" rtl="0" eaLnBrk="1" fontAlgn="auto" latinLnBrk="0" hangingPunct="1">
                  <a:lnSpc>
                    <a:spcPct val="100000"/>
                  </a:lnSpc>
                  <a:spcBef>
                    <a:spcPts val="0"/>
                  </a:spcBef>
                  <a:spcAft>
                    <a:spcPts val="0"/>
                  </a:spcAft>
                  <a:buClrTx/>
                  <a:buSzTx/>
                  <a:tabLst/>
                  <a:defRPr/>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について</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、４月から本格運用を開始</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し</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ています</a:t>
                </a:r>
                <a:r>
                  <a:rPr kumimoji="1" lang="ja-JP" altLang="en-US" sz="1100" b="0" i="0" u="none" strike="noStrike" kern="1200" cap="none" spc="0" normalizeH="0" baseline="0" noProof="0" dirty="0" err="1"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250825" marR="0" lvl="0" indent="-114300" algn="l" defTabSz="91388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洪水や土砂災害のリスク、水門・鉄扉の開閉状況、避難に関する情報等が、新たに同一画面で閲覧可能に</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250825" marR="0" lvl="0" indent="-114300" algn="l" defTabSz="91388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スマートフォンの位置情報を利用し、周囲の河川の状況や開設された避難所の情報が確認可能に</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250825" marR="0" lvl="0" indent="-114300" algn="l" defTabSz="91388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水位</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情報の提供間隔を</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10</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分から１分に短縮</a:t>
                </a:r>
                <a:endParaRPr kumimoji="1" lang="en-US" altLang="zh-CN"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5" name="テキスト ボックス 54"/>
              <p:cNvSpPr txBox="1"/>
              <p:nvPr/>
            </p:nvSpPr>
            <p:spPr>
              <a:xfrm>
                <a:off x="-27087" y="4734828"/>
                <a:ext cx="1783357" cy="261610"/>
              </a:xfrm>
              <a:prstGeom prst="rect">
                <a:avLst/>
              </a:prstGeom>
              <a:noFill/>
            </p:spPr>
            <p:txBody>
              <a:bodyPr wrap="square" rtlCol="0">
                <a:spAutoFit/>
              </a:bodyPr>
              <a:lstStyle/>
              <a:p>
                <a:pPr marL="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＜令和５年度</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の事業</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57" name="正方形/長方形 56"/>
            <p:cNvSpPr/>
            <p:nvPr/>
          </p:nvSpPr>
          <p:spPr>
            <a:xfrm>
              <a:off x="114123" y="4516249"/>
              <a:ext cx="3794938" cy="158251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 name="グループ化 4"/>
          <p:cNvGrpSpPr/>
          <p:nvPr/>
        </p:nvGrpSpPr>
        <p:grpSpPr>
          <a:xfrm>
            <a:off x="3961837" y="4261248"/>
            <a:ext cx="2810834" cy="2344739"/>
            <a:chOff x="3844997" y="4228961"/>
            <a:chExt cx="2810834" cy="2344739"/>
          </a:xfrm>
        </p:grpSpPr>
        <p:pic>
          <p:nvPicPr>
            <p:cNvPr id="56" name="図 55"/>
            <p:cNvPicPr>
              <a:picLocks noChangeAspect="1"/>
            </p:cNvPicPr>
            <p:nvPr/>
          </p:nvPicPr>
          <p:blipFill rotWithShape="1">
            <a:blip r:embed="rId5" cstate="print">
              <a:extLst>
                <a:ext uri="{28A0092B-C50C-407E-A947-70E740481C1C}">
                  <a14:useLocalDpi xmlns:a14="http://schemas.microsoft.com/office/drawing/2010/main" val="0"/>
                </a:ext>
              </a:extLst>
            </a:blip>
            <a:srcRect t="7620"/>
            <a:stretch/>
          </p:blipFill>
          <p:spPr bwMode="auto">
            <a:xfrm>
              <a:off x="3844997" y="4228961"/>
              <a:ext cx="2810834" cy="2037877"/>
            </a:xfrm>
            <a:prstGeom prst="rect">
              <a:avLst/>
            </a:prstGeom>
            <a:noFill/>
            <a:ln>
              <a:noFill/>
            </a:ln>
          </p:spPr>
        </p:pic>
        <p:sp>
          <p:nvSpPr>
            <p:cNvPr id="36" name="正方形/長方形 64"/>
            <p:cNvSpPr>
              <a:spLocks noChangeArrowheads="1"/>
            </p:cNvSpPr>
            <p:nvPr/>
          </p:nvSpPr>
          <p:spPr bwMode="auto">
            <a:xfrm>
              <a:off x="4116857" y="6288100"/>
              <a:ext cx="2267113" cy="285600"/>
            </a:xfrm>
            <a:prstGeom prst="rect">
              <a:avLst/>
            </a:prstGeom>
            <a:solidFill>
              <a:srgbClr val="B7DEE8"/>
            </a:solidFill>
            <a:ln w="9525" algn="ctr">
              <a:solidFill>
                <a:srgbClr val="000000"/>
              </a:solidFill>
              <a:round/>
              <a:headEnd/>
              <a:tailEnd/>
            </a:ln>
          </p:spPr>
          <p:txBody>
            <a:bodyPr vert="horz" wrap="square" lIns="37440" tIns="9720" rIns="37440" bIns="9720" numCol="1" anchor="ctr"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ＭＳ Ｐゴシック" pitchFamily="50" charset="-128"/>
                </a:rPr>
                <a:t>水</a:t>
              </a:r>
              <a:r>
                <a:rPr kumimoji="1" lang="ja-JP" altLang="en-US" sz="9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pitchFamily="50" charset="-128"/>
                </a:rPr>
                <a:t>防災情報システムの情報提供</a:t>
              </a:r>
              <a:r>
                <a:rPr kumimoji="1" lang="ja-JP" altLang="en-US" sz="9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ＭＳ Ｐゴシック" pitchFamily="50" charset="-128"/>
                </a:rPr>
                <a:t>画面</a:t>
              </a:r>
              <a:endParaRPr kumimoji="1" lang="en-US" altLang="ja-JP" sz="9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ＭＳ Ｐゴシック" pitchFamily="50" charset="-128"/>
                </a:rPr>
                <a:t>（大阪府河川防災情報ホームページ）</a:t>
              </a:r>
            </a:p>
          </p:txBody>
        </p:sp>
        <p:sp>
          <p:nvSpPr>
            <p:cNvPr id="4" name="テキスト ボックス 3"/>
            <p:cNvSpPr txBox="1"/>
            <p:nvPr/>
          </p:nvSpPr>
          <p:spPr>
            <a:xfrm>
              <a:off x="4913548" y="4449607"/>
              <a:ext cx="839552" cy="92333"/>
            </a:xfrm>
            <a:prstGeom prst="rect">
              <a:avLst/>
            </a:prstGeom>
            <a:solidFill>
              <a:srgbClr val="749DF8"/>
            </a:solidFill>
          </p:spPr>
          <p:txBody>
            <a:bodyPr wrap="square" lIns="0" tIns="0" rIns="0" bIns="0"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河川防災情報　大阪府</a:t>
              </a:r>
              <a:endParaRPr kumimoji="1" lang="ja-JP" altLang="en-US" sz="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Tree>
    <p:extLst>
      <p:ext uri="{BB962C8B-B14F-4D97-AF65-F5344CB8AC3E}">
        <p14:creationId xmlns:p14="http://schemas.microsoft.com/office/powerpoint/2010/main" val="328589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rotWithShape="1">
          <a:blip r:embed="rId2">
            <a:extLst>
              <a:ext uri="{28A0092B-C50C-407E-A947-70E740481C1C}">
                <a14:useLocalDpi xmlns:a14="http://schemas.microsoft.com/office/drawing/2010/main" val="0"/>
              </a:ext>
            </a:extLst>
          </a:blip>
          <a:srcRect t="8683" b="4498"/>
          <a:stretch/>
        </p:blipFill>
        <p:spPr bwMode="auto">
          <a:xfrm>
            <a:off x="302547" y="2222160"/>
            <a:ext cx="3220203" cy="2531486"/>
          </a:xfrm>
          <a:prstGeom prst="rect">
            <a:avLst/>
          </a:prstGeom>
          <a:noFill/>
          <a:ln>
            <a:noFill/>
          </a:ln>
          <a:extLst>
            <a:ext uri="{53640926-AAD7-44D8-BBD7-CCE9431645EC}">
              <a14:shadowObscured xmlns:a14="http://schemas.microsoft.com/office/drawing/2010/main"/>
            </a:ext>
          </a:extLst>
        </p:spPr>
      </p:pic>
      <p:sp>
        <p:nvSpPr>
          <p:cNvPr id="91" name="テキスト ボックス 90"/>
          <p:cNvSpPr txBox="1"/>
          <p:nvPr/>
        </p:nvSpPr>
        <p:spPr>
          <a:xfrm>
            <a:off x="38505" y="437504"/>
            <a:ext cx="6467934" cy="430887"/>
          </a:xfrm>
          <a:prstGeom prst="rect">
            <a:avLst/>
          </a:prstGeom>
          <a:noFill/>
        </p:spPr>
        <p:txBody>
          <a:bodyPr wrap="square" rtlCol="0">
            <a:spAutoFit/>
          </a:bodyPr>
          <a:lstStyle/>
          <a:p>
            <a:pPr marL="0" marR="0" lvl="0" indent="0" algn="just"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頻発</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する集中</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豪雨などによる水害</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対して、早期</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に減災効果を発揮できるよう</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着実な施設整備を推進します。</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2" name="テキスト ボックス 11"/>
          <p:cNvSpPr txBox="1"/>
          <p:nvPr/>
        </p:nvSpPr>
        <p:spPr>
          <a:xfrm>
            <a:off x="4054324" y="4153168"/>
            <a:ext cx="1978427" cy="230832"/>
          </a:xfrm>
          <a:prstGeom prst="rect">
            <a:avLst/>
          </a:prstGeom>
          <a:noFill/>
        </p:spPr>
        <p:txBody>
          <a:bodyPr wrap="none" rtlCol="0" anchor="ctr" anchorCtr="1">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安威川ダム建設事業（</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②）茨木市</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245745" y="2222160"/>
            <a:ext cx="1289630" cy="253916"/>
          </a:xfrm>
          <a:prstGeom prst="rect">
            <a:avLst/>
          </a:prstGeom>
          <a:solidFill>
            <a:schemeClr val="bg1"/>
          </a:solidFill>
        </p:spPr>
        <p:txBody>
          <a:bodyPr wrap="square" rtlCol="0" anchor="ctr">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安威</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川</a:t>
            </a: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ダムの効果</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94" name="グループ化 93"/>
          <p:cNvGrpSpPr/>
          <p:nvPr/>
        </p:nvGrpSpPr>
        <p:grpSpPr>
          <a:xfrm>
            <a:off x="3580638" y="4402073"/>
            <a:ext cx="2967479" cy="651117"/>
            <a:chOff x="3575448" y="3617830"/>
            <a:chExt cx="2967479" cy="651117"/>
          </a:xfrm>
        </p:grpSpPr>
        <p:sp>
          <p:nvSpPr>
            <p:cNvPr id="95" name="角丸四角形吹き出し 94"/>
            <p:cNvSpPr/>
            <p:nvPr/>
          </p:nvSpPr>
          <p:spPr>
            <a:xfrm>
              <a:off x="3607667" y="3617830"/>
              <a:ext cx="2876741" cy="631272"/>
            </a:xfrm>
            <a:prstGeom prst="wedgeRoundRectCallout">
              <a:avLst>
                <a:gd name="adj1" fmla="val -56465"/>
                <a:gd name="adj2" fmla="val -53283"/>
                <a:gd name="adj3" fmla="val 16667"/>
              </a:avLst>
            </a:prstGeom>
            <a:solidFill>
              <a:schemeClr val="bg1">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6" name="テキスト ボックス 11"/>
            <p:cNvSpPr txBox="1"/>
            <p:nvPr/>
          </p:nvSpPr>
          <p:spPr>
            <a:xfrm>
              <a:off x="3575448" y="3622616"/>
              <a:ext cx="2967479" cy="646331"/>
            </a:xfrm>
            <a:prstGeom prst="rect">
              <a:avLst/>
            </a:prstGeom>
            <a:noFill/>
          </p:spPr>
          <p:txBody>
            <a:bodyPr wrap="none" rtlCol="0" anchor="ctr" anchorCtr="1">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時間雨量</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ﾐﾘ程度</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の大雨（</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100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年に</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度</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程度の降雨）</a:t>
              </a:r>
              <a:endPar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に対し</a:t>
              </a:r>
              <a:r>
                <a:rPr kumimoji="1" lang="ja-JP" altLang="en-US" sz="9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浸水想定区域に含まれる約９万戸の家屋や</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東海道新幹線などの重要な交通網などの浸水被害の解消が</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期待されます。</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8" name="Text Box 523"/>
          <p:cNvSpPr txBox="1">
            <a:spLocks noChangeArrowheads="1"/>
          </p:cNvSpPr>
          <p:nvPr/>
        </p:nvSpPr>
        <p:spPr bwMode="auto">
          <a:xfrm>
            <a:off x="-11770" y="1822628"/>
            <a:ext cx="6604976" cy="421491"/>
          </a:xfrm>
          <a:prstGeom prst="rect">
            <a:avLst/>
          </a:prstGeom>
          <a:noFill/>
          <a:ln w="9525">
            <a:noFill/>
            <a:prstDash val="dash"/>
            <a:miter lim="800000"/>
            <a:headEnd/>
            <a:tailEnd/>
          </a:ln>
        </p:spPr>
        <p:txBody>
          <a:bodyPr rot="0" vert="horz" wrap="square" lIns="74295" tIns="8890" rIns="74295" bIns="8890" anchor="t" anchorCtr="0" upright="1">
            <a:noAutofit/>
          </a:bodyPr>
          <a:lstStyle/>
          <a:p>
            <a:pPr marL="266700" marR="0" lvl="0" indent="-180975"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ダムの貯留機能を確認する試験的な貯留（試験湛水</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）を実施するととも</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に、令和５年度末の事業完了に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向</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けて、貯水池周辺整備などを推進します。</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9" name="テキスト ボックス 98"/>
          <p:cNvSpPr txBox="1"/>
          <p:nvPr/>
        </p:nvSpPr>
        <p:spPr>
          <a:xfrm>
            <a:off x="4202512" y="9543389"/>
            <a:ext cx="2771569" cy="230832"/>
          </a:xfrm>
          <a:prstGeom prst="rect">
            <a:avLst/>
          </a:prstGeom>
          <a:noFill/>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en-US" altLang="ja-JP"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ja-JP" altLang="en-US"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写真番号は</a:t>
            </a:r>
            <a:r>
              <a:rPr kumimoji="1" lang="ja-JP" altLang="en-US" sz="900" b="0" i="0" u="none" strike="noStrike" kern="1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r>
              <a:rPr kumimoji="1" lang="en-US" altLang="ja-JP" sz="900" b="0" i="0" u="none" strike="noStrike" kern="1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52</a:t>
            </a:r>
            <a:r>
              <a:rPr kumimoji="1" lang="ja-JP" altLang="en-US" sz="900" b="0" i="0" u="none" strike="noStrike" kern="1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ページ</a:t>
            </a:r>
            <a:r>
              <a:rPr kumimoji="1" lang="ja-JP" altLang="en-US"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の写真箇所図と対応</a:t>
            </a:r>
            <a:r>
              <a:rPr kumimoji="1" lang="ja-JP" altLang="en-US" sz="900" b="0" i="0" u="none" strike="noStrike" kern="1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rPr>
              <a:t>）</a:t>
            </a:r>
            <a:endParaRPr kumimoji="1" lang="en-US" altLang="ja-JP" sz="900" b="0" i="0" u="none" strike="noStrike" kern="1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a:endParaRPr>
          </a:p>
        </p:txBody>
      </p:sp>
      <p:sp>
        <p:nvSpPr>
          <p:cNvPr id="102" name="テキスト ボックス 101"/>
          <p:cNvSpPr txBox="1"/>
          <p:nvPr/>
        </p:nvSpPr>
        <p:spPr>
          <a:xfrm>
            <a:off x="15544" y="5124208"/>
            <a:ext cx="6474054" cy="430887"/>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人口</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・資産が集中する寝屋川流域を水害から守るため、河川</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改修</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に加え、放流施設である地下河川、分水路、貯留施設である</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流域</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調節池、遊水</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地</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など</a:t>
            </a:r>
            <a:r>
              <a:rPr kumimoji="1" lang="ja-JP"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の整備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を進めます</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7" name="テキスト ボックス 26"/>
          <p:cNvSpPr txBox="1"/>
          <p:nvPr/>
        </p:nvSpPr>
        <p:spPr>
          <a:xfrm>
            <a:off x="-28142" y="832890"/>
            <a:ext cx="2483283" cy="276999"/>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安威川ダム</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の建設</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9" name="テキスト ボックス 28"/>
          <p:cNvSpPr txBox="1"/>
          <p:nvPr/>
        </p:nvSpPr>
        <p:spPr>
          <a:xfrm>
            <a:off x="32386" y="1051740"/>
            <a:ext cx="6474053" cy="769441"/>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昭和</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42</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1967</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年）の北摂豪雨災害を契機に計画された</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安威</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川ダム（茨木市）は、時間雨量</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80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ミリ程度の降雨（</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100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１</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度</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程度発生するおそれのある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降雨）に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対する浸水から、府民の生命と財産や東海道新幹線などの重要な交通網、物流</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拠点などを</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守るものです</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0" name="テキスト ボックス 29"/>
          <p:cNvSpPr txBox="1"/>
          <p:nvPr/>
        </p:nvSpPr>
        <p:spPr>
          <a:xfrm>
            <a:off x="-28142" y="4914347"/>
            <a:ext cx="2483283" cy="276999"/>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寝屋川流域の総合治水対策</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8" name="テキスト ボックス 27"/>
          <p:cNvSpPr txBox="1"/>
          <p:nvPr/>
        </p:nvSpPr>
        <p:spPr>
          <a:xfrm>
            <a:off x="206628" y="66857"/>
            <a:ext cx="2502282"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防ぐ</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」施策（治水対策）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88594" y="1595094"/>
            <a:ext cx="6376119" cy="59140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テキスト ボックス 30"/>
          <p:cNvSpPr txBox="1"/>
          <p:nvPr/>
        </p:nvSpPr>
        <p:spPr>
          <a:xfrm>
            <a:off x="64429" y="1601905"/>
            <a:ext cx="1783357" cy="261610"/>
          </a:xfrm>
          <a:prstGeom prst="rect">
            <a:avLst/>
          </a:prstGeom>
          <a:noFill/>
        </p:spPr>
        <p:txBody>
          <a:bodyPr wrap="square" rtlCol="0">
            <a:spAutoFit/>
          </a:bodyPr>
          <a:lstStyle/>
          <a:p>
            <a:pPr marL="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＜令和５年度</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の事業</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2" name="Text Box 523"/>
          <p:cNvSpPr txBox="1">
            <a:spLocks noChangeArrowheads="1"/>
          </p:cNvSpPr>
          <p:nvPr/>
        </p:nvSpPr>
        <p:spPr bwMode="auto">
          <a:xfrm>
            <a:off x="218895" y="5888781"/>
            <a:ext cx="6317769" cy="970401"/>
          </a:xfrm>
          <a:prstGeom prst="rect">
            <a:avLst/>
          </a:prstGeom>
          <a:noFill/>
          <a:ln w="9525">
            <a:noFill/>
            <a:prstDash val="dash"/>
            <a:miter lim="800000"/>
            <a:headEnd/>
            <a:tailEnd/>
          </a:ln>
        </p:spPr>
        <p:txBody>
          <a:bodyPr rot="0" vert="horz" wrap="square" lIns="74295" tIns="8890" rIns="74295" bIns="8890" anchor="t" anchorCtr="0" upright="1">
            <a:noAutofit/>
          </a:bodyPr>
          <a:lstStyle/>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寝屋川北部地下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河川では、</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河川事業と</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して、</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全国初となる大深度地下を</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使用する城北立坑築造工事を推進するほか、鶴見調節池の築造工事に着手します。</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寝屋川</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南部地下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河川では、岸里</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調節池の用地取得を進めます</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併せて下水道事業では、門真</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守口増補</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幹線ほか４幹線の下水</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道増補幹線の整備も進めます。</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171450" marR="0" lvl="0" indent="-108000" algn="l" defTabSz="91388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恩智</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川（法善寺）多目的遊水地や布施公園調節池、加納元町調節池の整備を進めます。</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3" name="テキスト ボックス 32"/>
          <p:cNvSpPr txBox="1"/>
          <p:nvPr/>
        </p:nvSpPr>
        <p:spPr>
          <a:xfrm>
            <a:off x="64429" y="5657234"/>
            <a:ext cx="1783357" cy="261610"/>
          </a:xfrm>
          <a:prstGeom prst="rect">
            <a:avLst/>
          </a:prstGeom>
          <a:noFill/>
        </p:spPr>
        <p:txBody>
          <a:bodyPr wrap="square" rtlCol="0">
            <a:spAutoFit/>
          </a:bodyPr>
          <a:lstStyle/>
          <a:p>
            <a:pPr marL="0" marR="0" lvl="0" indent="10800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＜令和５年度</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の事業</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4" name="正方形/長方形 33"/>
          <p:cNvSpPr/>
          <p:nvPr/>
        </p:nvSpPr>
        <p:spPr>
          <a:xfrm>
            <a:off x="188595" y="5625640"/>
            <a:ext cx="6378372" cy="115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857" y="2499071"/>
            <a:ext cx="2951856" cy="1660419"/>
          </a:xfrm>
          <a:prstGeom prst="rect">
            <a:avLst/>
          </a:prstGeom>
        </p:spPr>
      </p:pic>
      <p:grpSp>
        <p:nvGrpSpPr>
          <p:cNvPr id="9" name="グループ化 8"/>
          <p:cNvGrpSpPr/>
          <p:nvPr/>
        </p:nvGrpSpPr>
        <p:grpSpPr>
          <a:xfrm>
            <a:off x="188595" y="6876000"/>
            <a:ext cx="2976000" cy="2415066"/>
            <a:chOff x="188595" y="7030356"/>
            <a:chExt cx="2976000" cy="2415066"/>
          </a:xfrm>
        </p:grpSpPr>
        <p:sp>
          <p:nvSpPr>
            <p:cNvPr id="103" name="Text Box 630"/>
            <p:cNvSpPr txBox="1">
              <a:spLocks noChangeArrowheads="1"/>
            </p:cNvSpPr>
            <p:nvPr/>
          </p:nvSpPr>
          <p:spPr bwMode="auto">
            <a:xfrm>
              <a:off x="331996" y="9273580"/>
              <a:ext cx="2689198" cy="171842"/>
            </a:xfrm>
            <a:prstGeom prst="rect">
              <a:avLst/>
            </a:prstGeom>
            <a:noFill/>
            <a:ln w="9525">
              <a:noFill/>
              <a:miter lim="800000"/>
              <a:headEnd/>
              <a:tailEnd/>
            </a:ln>
          </p:spPr>
          <p:txBody>
            <a:bodyPr rot="0" vert="horz" wrap="none" lIns="74295" tIns="8890" rIns="74295" bIns="8890" anchor="ctr" anchorCtr="1" upright="1">
              <a:spAutoFit/>
            </a:bodyPr>
            <a:lstStyle/>
            <a:p>
              <a:pPr marL="0" marR="0" lvl="0" indent="0" algn="l" defTabSz="913881"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寝屋川北部地下河川</a:t>
              </a:r>
              <a:r>
                <a:rPr kumimoji="1" lang="ja-JP" altLang="en-US"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（城北立坑）</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a:t>
              </a:r>
            </a:p>
          </p:txBody>
        </p:sp>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595" y="7030356"/>
              <a:ext cx="2976000" cy="2232000"/>
            </a:xfrm>
            <a:prstGeom prst="rect">
              <a:avLst/>
            </a:prstGeom>
            <a:ln w="3175">
              <a:solidFill>
                <a:schemeClr val="tx1"/>
              </a:solidFill>
            </a:ln>
          </p:spPr>
        </p:pic>
      </p:grpSp>
      <p:grpSp>
        <p:nvGrpSpPr>
          <p:cNvPr id="10" name="グループ化 9"/>
          <p:cNvGrpSpPr/>
          <p:nvPr/>
        </p:nvGrpSpPr>
        <p:grpSpPr>
          <a:xfrm>
            <a:off x="3216503" y="6876000"/>
            <a:ext cx="3452902" cy="2415066"/>
            <a:chOff x="3216503" y="7030356"/>
            <a:chExt cx="3452902" cy="2415066"/>
          </a:xfrm>
        </p:grpSpPr>
        <p:sp>
          <p:nvSpPr>
            <p:cNvPr id="104" name="Text Box 630"/>
            <p:cNvSpPr txBox="1">
              <a:spLocks noChangeArrowheads="1"/>
            </p:cNvSpPr>
            <p:nvPr/>
          </p:nvSpPr>
          <p:spPr bwMode="auto">
            <a:xfrm>
              <a:off x="3656063" y="9273580"/>
              <a:ext cx="2573782" cy="171842"/>
            </a:xfrm>
            <a:prstGeom prst="rect">
              <a:avLst/>
            </a:prstGeom>
            <a:noFill/>
            <a:ln w="9525">
              <a:noFill/>
              <a:miter lim="800000"/>
              <a:headEnd/>
              <a:tailEnd/>
            </a:ln>
          </p:spPr>
          <p:txBody>
            <a:bodyPr rot="0" vert="horz" wrap="none" lIns="74295" tIns="8890" rIns="74295" bIns="8890" anchor="ctr" anchorCtr="1" upright="1">
              <a:spAutoFit/>
            </a:bodyPr>
            <a:lstStyle/>
            <a:p>
              <a:pPr marL="0" marR="0" lvl="0" indent="0" algn="l" defTabSz="913881"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恩智</a:t>
              </a:r>
              <a:r>
                <a:rPr kumimoji="1" lang="ja-JP" altLang="en-US"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川（法善寺）多目的遊水地（</a:t>
              </a:r>
              <a:r>
                <a:rPr kumimoji="1" lang="en-US" altLang="ja-JP"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④）柏原市</a:t>
              </a:r>
              <a:endParaRPr kumimoji="1" lang="ja-JP" altLang="en-US"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3216503" y="7030356"/>
              <a:ext cx="3452902" cy="2232000"/>
              <a:chOff x="2133504" y="7030356"/>
              <a:chExt cx="3452902" cy="2232000"/>
            </a:xfrm>
          </p:grpSpPr>
          <p:pic>
            <p:nvPicPr>
              <p:cNvPr id="36" name="図 35"/>
              <p:cNvPicPr>
                <a:picLocks noChangeAspect="1"/>
              </p:cNvPicPr>
              <p:nvPr/>
            </p:nvPicPr>
            <p:blipFill rotWithShape="1">
              <a:blip r:embed="rId5" cstate="print">
                <a:extLst>
                  <a:ext uri="{28A0092B-C50C-407E-A947-70E740481C1C}">
                    <a14:useLocalDpi xmlns:a14="http://schemas.microsoft.com/office/drawing/2010/main" val="0"/>
                  </a:ext>
                </a:extLst>
              </a:blip>
              <a:srcRect l="4464" r="8517"/>
              <a:stretch/>
            </p:blipFill>
            <p:spPr>
              <a:xfrm>
                <a:off x="2133504" y="7030356"/>
                <a:ext cx="3452902" cy="2232000"/>
              </a:xfrm>
              <a:prstGeom prst="rect">
                <a:avLst/>
              </a:prstGeom>
              <a:ln w="3175">
                <a:solidFill>
                  <a:schemeClr val="tx1"/>
                </a:solidFill>
              </a:ln>
            </p:spPr>
          </p:pic>
          <p:cxnSp>
            <p:nvCxnSpPr>
              <p:cNvPr id="37" name="直線矢印コネクタ 36"/>
              <p:cNvCxnSpPr/>
              <p:nvPr/>
            </p:nvCxnSpPr>
            <p:spPr>
              <a:xfrm>
                <a:off x="3068955" y="7632000"/>
                <a:ext cx="360000" cy="108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228136" y="7453146"/>
                <a:ext cx="384721" cy="153888"/>
              </a:xfrm>
              <a:prstGeom prst="rect">
                <a:avLst/>
              </a:prstGeom>
              <a:solidFill>
                <a:srgbClr val="FFFFFF">
                  <a:alpha val="69804"/>
                </a:srgbClr>
              </a:solidFill>
            </p:spPr>
            <p:txBody>
              <a:bodyPr vert="horz" wrap="none" lIns="0" tIns="0" rIns="0" bIns="0"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恩智川</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spTree>
    <p:extLst>
      <p:ext uri="{BB962C8B-B14F-4D97-AF65-F5344CB8AC3E}">
        <p14:creationId xmlns:p14="http://schemas.microsoft.com/office/powerpoint/2010/main" val="4019517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CA0B453-A4EA-A2E5-3069-84051D9155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389" y="3630280"/>
            <a:ext cx="2112136" cy="158385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788" y="824438"/>
            <a:ext cx="2347402" cy="1760551"/>
          </a:xfrm>
          <a:prstGeom prst="rect">
            <a:avLst/>
          </a:prstGeom>
        </p:spPr>
      </p:pic>
      <p:pic>
        <p:nvPicPr>
          <p:cNvPr id="12" name="図 1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8011" r="3919" b="17491"/>
          <a:stretch/>
        </p:blipFill>
        <p:spPr>
          <a:xfrm>
            <a:off x="4335466" y="3556000"/>
            <a:ext cx="2170442" cy="1525039"/>
          </a:xfrm>
          <a:prstGeom prst="rect">
            <a:avLst/>
          </a:prstGeom>
          <a:ln>
            <a:solidFill>
              <a:schemeClr val="tx1"/>
            </a:solidFill>
          </a:ln>
        </p:spPr>
      </p:pic>
      <p:pic>
        <p:nvPicPr>
          <p:cNvPr id="11" name="図 10"/>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1370" r="1862" b="16234"/>
          <a:stretch/>
        </p:blipFill>
        <p:spPr>
          <a:xfrm>
            <a:off x="3506208" y="2846680"/>
            <a:ext cx="1589246" cy="1031796"/>
          </a:xfrm>
          <a:prstGeom prst="rect">
            <a:avLst/>
          </a:prstGeom>
          <a:ln>
            <a:solidFill>
              <a:schemeClr val="tx1"/>
            </a:solidFill>
          </a:ln>
        </p:spPr>
      </p:pic>
      <p:sp>
        <p:nvSpPr>
          <p:cNvPr id="54" name="テキスト ボックス 53"/>
          <p:cNvSpPr txBox="1"/>
          <p:nvPr/>
        </p:nvSpPr>
        <p:spPr>
          <a:xfrm>
            <a:off x="0" y="219714"/>
            <a:ext cx="6669405" cy="600164"/>
          </a:xfrm>
          <a:prstGeom prst="rect">
            <a:avLst/>
          </a:prstGeom>
          <a:noFill/>
        </p:spPr>
        <p:txBody>
          <a:bodyPr wrap="square" rtlCol="0">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河川整備計画に基づき、時間雨量</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50</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ミリ程度の降雨に対して床下浸水を防ぎ、その上で、時間雨量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 </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65</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ミリ程度もしくは</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80</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ミリ程度のいずれかの降雨で床上浸水を防ぐことを当面の目標として、河川整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lang="ja-JP" altLang="en-US" sz="1100" noProof="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備を推進します。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5" name="テキスト ボックス 34"/>
          <p:cNvSpPr txBox="1"/>
          <p:nvPr/>
        </p:nvSpPr>
        <p:spPr>
          <a:xfrm>
            <a:off x="3843006" y="2578772"/>
            <a:ext cx="2646634" cy="230832"/>
          </a:xfrm>
          <a:prstGeom prst="rect">
            <a:avLst/>
          </a:prstGeom>
          <a:noFill/>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lang="ja-JP" altLang="en-US" sz="900" noProof="0" dirty="0">
                <a:latin typeface="Meiryo UI" panose="020B0604030504040204" pitchFamily="50" charset="-128"/>
                <a:ea typeface="Meiryo UI" panose="020B0604030504040204" pitchFamily="50" charset="-128"/>
                <a:cs typeface="Meiryo UI" panose="020B0604030504040204" pitchFamily="50" charset="-128"/>
              </a:rPr>
              <a:t>大川</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の改修（</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⑤）</a:t>
            </a:r>
            <a:r>
              <a:rPr lang="ja-JP" altLang="en-US" sz="900" noProof="0" dirty="0">
                <a:latin typeface="Meiryo UI" panose="020B0604030504040204" pitchFamily="50" charset="-128"/>
                <a:ea typeface="Meiryo UI" panose="020B0604030504040204" pitchFamily="50" charset="-128"/>
                <a:cs typeface="Meiryo UI" panose="020B0604030504040204" pitchFamily="50" charset="-128"/>
              </a:rPr>
              <a:t>岬町</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a:picLocks noChangeAspect="1"/>
          </p:cNvPicPr>
          <p:nvPr/>
        </p:nvPicPr>
        <p:blipFill>
          <a:blip r:embed="rId8"/>
          <a:stretch>
            <a:fillRect/>
          </a:stretch>
        </p:blipFill>
        <p:spPr>
          <a:xfrm>
            <a:off x="415834" y="1551097"/>
            <a:ext cx="2916934" cy="1479066"/>
          </a:xfrm>
          <a:prstGeom prst="rect">
            <a:avLst/>
          </a:prstGeom>
        </p:spPr>
      </p:pic>
      <p:sp>
        <p:nvSpPr>
          <p:cNvPr id="37" name="テキスト ボックス 36"/>
          <p:cNvSpPr txBox="1"/>
          <p:nvPr/>
        </p:nvSpPr>
        <p:spPr>
          <a:xfrm>
            <a:off x="2692875" y="3623599"/>
            <a:ext cx="540000" cy="230832"/>
          </a:xfrm>
          <a:prstGeom prst="rect">
            <a:avLst/>
          </a:prstGeom>
          <a:noFill/>
        </p:spPr>
        <p:txBody>
          <a:bodyPr wrap="square" rtlCol="0">
            <a:spAutoFit/>
          </a:bodyPr>
          <a:lstStyle/>
          <a:p>
            <a:pPr algn="r"/>
            <a:r>
              <a:rPr lang="ja-JP" altLang="en-US" sz="900" b="1" dirty="0"/>
              <a:t>改修後</a:t>
            </a:r>
            <a:endParaRPr kumimoji="1" lang="ja-JP" altLang="en-US" sz="900" b="1" dirty="0"/>
          </a:p>
        </p:txBody>
      </p:sp>
      <p:sp>
        <p:nvSpPr>
          <p:cNvPr id="40" name="テキスト ボックス 39"/>
          <p:cNvSpPr txBox="1"/>
          <p:nvPr/>
        </p:nvSpPr>
        <p:spPr>
          <a:xfrm>
            <a:off x="768926" y="5170747"/>
            <a:ext cx="2440757" cy="246221"/>
          </a:xfrm>
          <a:prstGeom prst="rect">
            <a:avLst/>
          </a:prstGeom>
          <a:noFill/>
          <a:ln>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松尾</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川の改修（</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⑥</a:t>
            </a: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和泉市</a:t>
            </a:r>
            <a:endPar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187870" y="5311775"/>
            <a:ext cx="2771569" cy="230832"/>
          </a:xfrm>
          <a:prstGeom prst="rect">
            <a:avLst/>
          </a:prstGeom>
          <a:noFill/>
        </p:spPr>
        <p:txBody>
          <a:bodyPr wrap="square" rtlCol="0">
            <a:spAutoFit/>
          </a:bodyPr>
          <a:lstStyle/>
          <a:p>
            <a:pPr lvl="0" algn="ctr"/>
            <a:r>
              <a:rPr lang="ja-JP" altLang="en-US" sz="900" kern="100" dirty="0">
                <a:latin typeface="HGPｺﾞｼｯｸM" panose="020B0600000000000000" pitchFamily="50" charset="-128"/>
                <a:ea typeface="HGPｺﾞｼｯｸM" panose="020B0600000000000000" pitchFamily="50" charset="-128"/>
                <a:cs typeface="Times New Roman"/>
              </a:rPr>
              <a:t>（</a:t>
            </a:r>
            <a:r>
              <a:rPr lang="en-US" altLang="ja-JP" sz="900" kern="100" dirty="0">
                <a:latin typeface="HGPｺﾞｼｯｸM" panose="020B0600000000000000" pitchFamily="50" charset="-128"/>
                <a:ea typeface="HGPｺﾞｼｯｸM" panose="020B0600000000000000" pitchFamily="50" charset="-128"/>
                <a:cs typeface="Times New Roman"/>
              </a:rPr>
              <a:t>※</a:t>
            </a:r>
            <a:r>
              <a:rPr lang="ja-JP" altLang="en-US" sz="900" kern="100" dirty="0">
                <a:latin typeface="HGPｺﾞｼｯｸM" panose="020B0600000000000000" pitchFamily="50" charset="-128"/>
                <a:ea typeface="HGPｺﾞｼｯｸM" panose="020B0600000000000000" pitchFamily="50" charset="-128"/>
                <a:cs typeface="Times New Roman"/>
              </a:rPr>
              <a:t>写真番号は、</a:t>
            </a:r>
            <a:r>
              <a:rPr lang="en-US" altLang="ja-JP" sz="900" kern="100" dirty="0">
                <a:latin typeface="HGPｺﾞｼｯｸM" panose="020B0600000000000000" pitchFamily="50" charset="-128"/>
                <a:ea typeface="HGPｺﾞｼｯｸM" panose="020B0600000000000000" pitchFamily="50" charset="-128"/>
                <a:cs typeface="Times New Roman"/>
              </a:rPr>
              <a:t>52</a:t>
            </a:r>
            <a:r>
              <a:rPr lang="ja-JP" altLang="en-US" sz="900" kern="100" dirty="0">
                <a:latin typeface="HGPｺﾞｼｯｸM" panose="020B0600000000000000" pitchFamily="50" charset="-128"/>
                <a:ea typeface="HGPｺﾞｼｯｸM" panose="020B0600000000000000" pitchFamily="50" charset="-128"/>
                <a:cs typeface="Times New Roman"/>
              </a:rPr>
              <a:t>ページの写真箇所図と対応）</a:t>
            </a:r>
            <a:endParaRPr lang="en-US" altLang="ja-JP" sz="900" kern="100" dirty="0">
              <a:latin typeface="HGPｺﾞｼｯｸM" panose="020B0600000000000000" pitchFamily="50" charset="-128"/>
              <a:ea typeface="HGPｺﾞｼｯｸM" panose="020B0600000000000000" pitchFamily="50" charset="-128"/>
              <a:cs typeface="Times New Roman"/>
            </a:endParaRPr>
          </a:p>
        </p:txBody>
      </p:sp>
      <p:grpSp>
        <p:nvGrpSpPr>
          <p:cNvPr id="57" name="グループ化 56"/>
          <p:cNvGrpSpPr/>
          <p:nvPr/>
        </p:nvGrpSpPr>
        <p:grpSpPr>
          <a:xfrm>
            <a:off x="5784175" y="1291597"/>
            <a:ext cx="448221" cy="265366"/>
            <a:chOff x="6965758" y="8077490"/>
            <a:chExt cx="448221" cy="265366"/>
          </a:xfrm>
        </p:grpSpPr>
        <p:sp>
          <p:nvSpPr>
            <p:cNvPr id="58" name="右矢印 57"/>
            <p:cNvSpPr/>
            <p:nvPr/>
          </p:nvSpPr>
          <p:spPr>
            <a:xfrm>
              <a:off x="7012967" y="8077490"/>
              <a:ext cx="354069" cy="265366"/>
            </a:xfrm>
            <a:prstGeom prst="rightArrow">
              <a:avLst/>
            </a:prstGeom>
            <a:gradFill flip="none" rotWithShape="1">
              <a:gsLst>
                <a:gs pos="0">
                  <a:schemeClr val="bg1"/>
                </a:gs>
                <a:gs pos="75000">
                  <a:srgbClr val="FFFF00"/>
                </a:gs>
                <a:gs pos="100000">
                  <a:srgbClr val="FFFF00"/>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59" name="テキスト ボックス 58"/>
            <p:cNvSpPr txBox="1"/>
            <p:nvPr/>
          </p:nvSpPr>
          <p:spPr>
            <a:xfrm>
              <a:off x="6965758" y="8101963"/>
              <a:ext cx="448221" cy="215444"/>
            </a:xfrm>
            <a:prstGeom prst="rect">
              <a:avLst/>
            </a:prstGeom>
            <a:noFill/>
          </p:spPr>
          <p:txBody>
            <a:bodyPr wrap="square" rtlCol="0">
              <a:spAutoFit/>
            </a:bodyPr>
            <a:lstStyle/>
            <a:p>
              <a:r>
                <a:rPr lang="ja-JP" altLang="en-US" sz="800" b="1" dirty="0"/>
                <a:t>引堤</a:t>
              </a:r>
              <a:endParaRPr lang="en-US" altLang="ja-JP" sz="800" b="1" dirty="0"/>
            </a:p>
          </p:txBody>
        </p:sp>
      </p:grpSp>
      <p:grpSp>
        <p:nvGrpSpPr>
          <p:cNvPr id="70" name="グループ化 69"/>
          <p:cNvGrpSpPr/>
          <p:nvPr/>
        </p:nvGrpSpPr>
        <p:grpSpPr>
          <a:xfrm rot="5400000">
            <a:off x="4960559" y="1689557"/>
            <a:ext cx="378378" cy="280109"/>
            <a:chOff x="6988658" y="8077489"/>
            <a:chExt cx="378378" cy="280109"/>
          </a:xfrm>
        </p:grpSpPr>
        <p:sp>
          <p:nvSpPr>
            <p:cNvPr id="71" name="右矢印 70"/>
            <p:cNvSpPr/>
            <p:nvPr/>
          </p:nvSpPr>
          <p:spPr>
            <a:xfrm>
              <a:off x="7012967" y="8077490"/>
              <a:ext cx="354069" cy="265366"/>
            </a:xfrm>
            <a:prstGeom prst="rightArrow">
              <a:avLst/>
            </a:prstGeom>
            <a:gradFill flip="none" rotWithShape="1">
              <a:gsLst>
                <a:gs pos="0">
                  <a:schemeClr val="bg1"/>
                </a:gs>
                <a:gs pos="75000">
                  <a:srgbClr val="FFFF00"/>
                </a:gs>
                <a:gs pos="100000">
                  <a:srgbClr val="FFFF00"/>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75" name="テキスト ボックス 74"/>
            <p:cNvSpPr txBox="1"/>
            <p:nvPr/>
          </p:nvSpPr>
          <p:spPr>
            <a:xfrm rot="16200000">
              <a:off x="7017880" y="8048267"/>
              <a:ext cx="280109" cy="338554"/>
            </a:xfrm>
            <a:prstGeom prst="rect">
              <a:avLst/>
            </a:prstGeom>
            <a:noFill/>
          </p:spPr>
          <p:txBody>
            <a:bodyPr wrap="square" rtlCol="0">
              <a:spAutoFit/>
            </a:bodyPr>
            <a:lstStyle/>
            <a:p>
              <a:r>
                <a:rPr lang="ja-JP" altLang="en-US" sz="800" b="1" dirty="0"/>
                <a:t>掘</a:t>
              </a:r>
              <a:endParaRPr lang="en-US" altLang="ja-JP" sz="800" b="1" dirty="0"/>
            </a:p>
            <a:p>
              <a:r>
                <a:rPr lang="ja-JP" altLang="en-US" sz="800" b="1" dirty="0"/>
                <a:t>削</a:t>
              </a:r>
              <a:endParaRPr lang="en-US" altLang="ja-JP" sz="800" b="1" dirty="0"/>
            </a:p>
          </p:txBody>
        </p:sp>
      </p:grpSp>
      <p:sp>
        <p:nvSpPr>
          <p:cNvPr id="45" name="テキスト ボックス 44"/>
          <p:cNvSpPr txBox="1"/>
          <p:nvPr/>
        </p:nvSpPr>
        <p:spPr>
          <a:xfrm>
            <a:off x="4136052" y="5054491"/>
            <a:ext cx="2440757" cy="246221"/>
          </a:xfrm>
          <a:prstGeom prst="rect">
            <a:avLst/>
          </a:prstGeom>
          <a:noFill/>
          <a:ln>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梅川の改修（</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⑦</a:t>
            </a: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）河南町</a:t>
            </a:r>
          </a:p>
        </p:txBody>
      </p:sp>
      <p:sp>
        <p:nvSpPr>
          <p:cNvPr id="48" name="曲折矢印 47"/>
          <p:cNvSpPr/>
          <p:nvPr/>
        </p:nvSpPr>
        <p:spPr>
          <a:xfrm rot="10800000" flipH="1">
            <a:off x="588904" y="4130765"/>
            <a:ext cx="360045" cy="393780"/>
          </a:xfrm>
          <a:prstGeom prst="bentArrow">
            <a:avLst>
              <a:gd name="adj1" fmla="val 25000"/>
              <a:gd name="adj2" fmla="val 25000"/>
              <a:gd name="adj3" fmla="val 25000"/>
              <a:gd name="adj4" fmla="val 39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テキスト ボックス 52"/>
          <p:cNvSpPr txBox="1"/>
          <p:nvPr/>
        </p:nvSpPr>
        <p:spPr>
          <a:xfrm>
            <a:off x="5951566" y="3565801"/>
            <a:ext cx="540000" cy="230832"/>
          </a:xfrm>
          <a:prstGeom prst="rect">
            <a:avLst/>
          </a:prstGeom>
          <a:noFill/>
        </p:spPr>
        <p:txBody>
          <a:bodyPr wrap="square" rtlCol="0">
            <a:spAutoFit/>
          </a:bodyPr>
          <a:lstStyle/>
          <a:p>
            <a:pPr algn="r"/>
            <a:r>
              <a:rPr lang="ja-JP" altLang="en-US" sz="900" b="1" dirty="0"/>
              <a:t>改修後</a:t>
            </a:r>
            <a:endParaRPr kumimoji="1" lang="ja-JP" altLang="en-US" sz="900" b="1" dirty="0"/>
          </a:p>
        </p:txBody>
      </p:sp>
      <p:sp>
        <p:nvSpPr>
          <p:cNvPr id="62" name="テキスト ボックス 61"/>
          <p:cNvSpPr txBox="1"/>
          <p:nvPr/>
        </p:nvSpPr>
        <p:spPr>
          <a:xfrm>
            <a:off x="4600923" y="2827807"/>
            <a:ext cx="540000" cy="230832"/>
          </a:xfrm>
          <a:prstGeom prst="rect">
            <a:avLst/>
          </a:prstGeom>
          <a:noFill/>
        </p:spPr>
        <p:txBody>
          <a:bodyPr wrap="square" rtlCol="0">
            <a:spAutoFit/>
          </a:bodyPr>
          <a:lstStyle/>
          <a:p>
            <a:pPr algn="r"/>
            <a:r>
              <a:rPr lang="ja-JP" altLang="en-US" sz="900" b="1" dirty="0"/>
              <a:t>改修前</a:t>
            </a:r>
            <a:endParaRPr kumimoji="1" lang="ja-JP" altLang="en-US" sz="900" b="1" dirty="0"/>
          </a:p>
        </p:txBody>
      </p:sp>
      <p:sp>
        <p:nvSpPr>
          <p:cNvPr id="64" name="曲折矢印 63"/>
          <p:cNvSpPr/>
          <p:nvPr/>
        </p:nvSpPr>
        <p:spPr>
          <a:xfrm rot="10800000" flipH="1">
            <a:off x="3900875" y="4004455"/>
            <a:ext cx="360045" cy="393780"/>
          </a:xfrm>
          <a:prstGeom prst="bentArrow">
            <a:avLst>
              <a:gd name="adj1" fmla="val 25000"/>
              <a:gd name="adj2" fmla="val 25000"/>
              <a:gd name="adj3" fmla="val 25000"/>
              <a:gd name="adj4" fmla="val 39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5" name="直線矢印コネクタ 64"/>
          <p:cNvCxnSpPr>
            <a:cxnSpLocks/>
          </p:cNvCxnSpPr>
          <p:nvPr/>
        </p:nvCxnSpPr>
        <p:spPr>
          <a:xfrm flipH="1" flipV="1">
            <a:off x="2294949" y="4591492"/>
            <a:ext cx="34980" cy="22778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4116043" y="3640896"/>
            <a:ext cx="39313" cy="19423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5450154" y="4805586"/>
            <a:ext cx="123500" cy="22744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5511402" y="1337026"/>
            <a:ext cx="653142" cy="261257"/>
          </a:xfrm>
          <a:custGeom>
            <a:avLst/>
            <a:gdLst>
              <a:gd name="connsiteX0" fmla="*/ 0 w 653142"/>
              <a:gd name="connsiteY0" fmla="*/ 0 h 261257"/>
              <a:gd name="connsiteX1" fmla="*/ 190005 w 653142"/>
              <a:gd name="connsiteY1" fmla="*/ 106877 h 261257"/>
              <a:gd name="connsiteX2" fmla="*/ 534389 w 653142"/>
              <a:gd name="connsiteY2" fmla="*/ 237506 h 261257"/>
              <a:gd name="connsiteX3" fmla="*/ 653142 w 653142"/>
              <a:gd name="connsiteY3" fmla="*/ 261257 h 261257"/>
            </a:gdLst>
            <a:ahLst/>
            <a:cxnLst>
              <a:cxn ang="0">
                <a:pos x="connsiteX0" y="connsiteY0"/>
              </a:cxn>
              <a:cxn ang="0">
                <a:pos x="connsiteX1" y="connsiteY1"/>
              </a:cxn>
              <a:cxn ang="0">
                <a:pos x="connsiteX2" y="connsiteY2"/>
              </a:cxn>
              <a:cxn ang="0">
                <a:pos x="connsiteX3" y="connsiteY3"/>
              </a:cxn>
            </a:cxnLst>
            <a:rect l="l" t="t" r="r" b="b"/>
            <a:pathLst>
              <a:path w="653142" h="261257">
                <a:moveTo>
                  <a:pt x="0" y="0"/>
                </a:moveTo>
                <a:lnTo>
                  <a:pt x="190005" y="106877"/>
                </a:lnTo>
                <a:lnTo>
                  <a:pt x="534389" y="237506"/>
                </a:lnTo>
                <a:lnTo>
                  <a:pt x="653142" y="261257"/>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フリーフォーム 7"/>
          <p:cNvSpPr/>
          <p:nvPr/>
        </p:nvSpPr>
        <p:spPr>
          <a:xfrm>
            <a:off x="5260769" y="1425847"/>
            <a:ext cx="985652" cy="581891"/>
          </a:xfrm>
          <a:custGeom>
            <a:avLst/>
            <a:gdLst>
              <a:gd name="connsiteX0" fmla="*/ 0 w 985652"/>
              <a:gd name="connsiteY0" fmla="*/ 0 h 581891"/>
              <a:gd name="connsiteX1" fmla="*/ 106878 w 985652"/>
              <a:gd name="connsiteY1" fmla="*/ 83127 h 581891"/>
              <a:gd name="connsiteX2" fmla="*/ 391886 w 985652"/>
              <a:gd name="connsiteY2" fmla="*/ 213756 h 581891"/>
              <a:gd name="connsiteX3" fmla="*/ 700644 w 985652"/>
              <a:gd name="connsiteY3" fmla="*/ 403761 h 581891"/>
              <a:gd name="connsiteX4" fmla="*/ 926275 w 985652"/>
              <a:gd name="connsiteY4" fmla="*/ 558140 h 581891"/>
              <a:gd name="connsiteX5" fmla="*/ 985652 w 985652"/>
              <a:gd name="connsiteY5" fmla="*/ 581891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652" h="581891">
                <a:moveTo>
                  <a:pt x="0" y="0"/>
                </a:moveTo>
                <a:lnTo>
                  <a:pt x="106878" y="83127"/>
                </a:lnTo>
                <a:lnTo>
                  <a:pt x="391886" y="213756"/>
                </a:lnTo>
                <a:lnTo>
                  <a:pt x="700644" y="403761"/>
                </a:lnTo>
                <a:lnTo>
                  <a:pt x="926275" y="558140"/>
                </a:lnTo>
                <a:lnTo>
                  <a:pt x="985652" y="581891"/>
                </a:lnTo>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フリーフォーム 8"/>
          <p:cNvSpPr/>
          <p:nvPr/>
        </p:nvSpPr>
        <p:spPr>
          <a:xfrm>
            <a:off x="4156364" y="1437722"/>
            <a:ext cx="783771" cy="1140032"/>
          </a:xfrm>
          <a:custGeom>
            <a:avLst/>
            <a:gdLst>
              <a:gd name="connsiteX0" fmla="*/ 783771 w 783771"/>
              <a:gd name="connsiteY0" fmla="*/ 0 h 1140032"/>
              <a:gd name="connsiteX1" fmla="*/ 641267 w 783771"/>
              <a:gd name="connsiteY1" fmla="*/ 166255 h 1140032"/>
              <a:gd name="connsiteX2" fmla="*/ 451262 w 783771"/>
              <a:gd name="connsiteY2" fmla="*/ 296884 h 1140032"/>
              <a:gd name="connsiteX3" fmla="*/ 213755 w 783771"/>
              <a:gd name="connsiteY3" fmla="*/ 795647 h 1140032"/>
              <a:gd name="connsiteX4" fmla="*/ 0 w 783771"/>
              <a:gd name="connsiteY4" fmla="*/ 1140032 h 114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71" h="1140032">
                <a:moveTo>
                  <a:pt x="783771" y="0"/>
                </a:moveTo>
                <a:lnTo>
                  <a:pt x="641267" y="166255"/>
                </a:lnTo>
                <a:lnTo>
                  <a:pt x="451262" y="296884"/>
                </a:lnTo>
                <a:lnTo>
                  <a:pt x="213755" y="795647"/>
                </a:lnTo>
                <a:lnTo>
                  <a:pt x="0" y="1140032"/>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フリーフォーム 9"/>
          <p:cNvSpPr/>
          <p:nvPr/>
        </p:nvSpPr>
        <p:spPr>
          <a:xfrm>
            <a:off x="3906982" y="1307094"/>
            <a:ext cx="1187532" cy="475013"/>
          </a:xfrm>
          <a:custGeom>
            <a:avLst/>
            <a:gdLst>
              <a:gd name="connsiteX0" fmla="*/ 0 w 1187532"/>
              <a:gd name="connsiteY0" fmla="*/ 475013 h 475013"/>
              <a:gd name="connsiteX1" fmla="*/ 700644 w 1187532"/>
              <a:gd name="connsiteY1" fmla="*/ 106878 h 475013"/>
              <a:gd name="connsiteX2" fmla="*/ 1163782 w 1187532"/>
              <a:gd name="connsiteY2" fmla="*/ 23751 h 475013"/>
              <a:gd name="connsiteX3" fmla="*/ 1187532 w 1187532"/>
              <a:gd name="connsiteY3" fmla="*/ 0 h 475013"/>
            </a:gdLst>
            <a:ahLst/>
            <a:cxnLst>
              <a:cxn ang="0">
                <a:pos x="connsiteX0" y="connsiteY0"/>
              </a:cxn>
              <a:cxn ang="0">
                <a:pos x="connsiteX1" y="connsiteY1"/>
              </a:cxn>
              <a:cxn ang="0">
                <a:pos x="connsiteX2" y="connsiteY2"/>
              </a:cxn>
              <a:cxn ang="0">
                <a:pos x="connsiteX3" y="connsiteY3"/>
              </a:cxn>
            </a:cxnLst>
            <a:rect l="l" t="t" r="r" b="b"/>
            <a:pathLst>
              <a:path w="1187532" h="475013">
                <a:moveTo>
                  <a:pt x="0" y="475013"/>
                </a:moveTo>
                <a:lnTo>
                  <a:pt x="700644" y="106878"/>
                </a:lnTo>
                <a:lnTo>
                  <a:pt x="1163782" y="23751"/>
                </a:lnTo>
                <a:lnTo>
                  <a:pt x="1187532" y="0"/>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Rectangle 2"/>
          <p:cNvSpPr>
            <a:spLocks noChangeArrowheads="1"/>
          </p:cNvSpPr>
          <p:nvPr/>
        </p:nvSpPr>
        <p:spPr bwMode="auto">
          <a:xfrm>
            <a:off x="0" y="50979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7" name="テキスト ボックス 76"/>
          <p:cNvSpPr txBox="1"/>
          <p:nvPr/>
        </p:nvSpPr>
        <p:spPr>
          <a:xfrm>
            <a:off x="3560573" y="9658680"/>
            <a:ext cx="2771569" cy="230832"/>
          </a:xfrm>
          <a:prstGeom prst="rect">
            <a:avLst/>
          </a:prstGeom>
          <a:noFill/>
        </p:spPr>
        <p:txBody>
          <a:bodyPr wrap="square" rtlCol="0">
            <a:spAutoFit/>
          </a:bodyPr>
          <a:lstStyle/>
          <a:p>
            <a:pPr lvl="0" algn="ctr"/>
            <a:r>
              <a:rPr lang="ja-JP" altLang="en-US" sz="900" kern="100" dirty="0">
                <a:latin typeface="HGPｺﾞｼｯｸM" panose="020B0600000000000000" pitchFamily="50" charset="-128"/>
                <a:ea typeface="HGPｺﾞｼｯｸM" panose="020B0600000000000000" pitchFamily="50" charset="-128"/>
                <a:cs typeface="Times New Roman"/>
              </a:rPr>
              <a:t>（</a:t>
            </a:r>
            <a:r>
              <a:rPr lang="en-US" altLang="ja-JP" sz="900" kern="100" dirty="0">
                <a:latin typeface="HGPｺﾞｼｯｸM" panose="020B0600000000000000" pitchFamily="50" charset="-128"/>
                <a:ea typeface="HGPｺﾞｼｯｸM" panose="020B0600000000000000" pitchFamily="50" charset="-128"/>
                <a:cs typeface="Times New Roman"/>
              </a:rPr>
              <a:t>※</a:t>
            </a:r>
            <a:r>
              <a:rPr lang="ja-JP" altLang="en-US" sz="900" kern="100" dirty="0">
                <a:latin typeface="HGPｺﾞｼｯｸM" panose="020B0600000000000000" pitchFamily="50" charset="-128"/>
                <a:ea typeface="HGPｺﾞｼｯｸM" panose="020B0600000000000000" pitchFamily="50" charset="-128"/>
                <a:cs typeface="Times New Roman"/>
              </a:rPr>
              <a:t>写真番号は、</a:t>
            </a:r>
            <a:r>
              <a:rPr lang="en-US" altLang="ja-JP" sz="900" kern="100" dirty="0">
                <a:latin typeface="HGPｺﾞｼｯｸM" panose="020B0600000000000000" pitchFamily="50" charset="-128"/>
                <a:ea typeface="HGPｺﾞｼｯｸM" panose="020B0600000000000000" pitchFamily="50" charset="-128"/>
                <a:cs typeface="Times New Roman"/>
              </a:rPr>
              <a:t>52</a:t>
            </a:r>
            <a:r>
              <a:rPr lang="ja-JP" altLang="en-US" sz="900" kern="100" dirty="0">
                <a:latin typeface="HGPｺﾞｼｯｸM" panose="020B0600000000000000" pitchFamily="50" charset="-128"/>
                <a:ea typeface="HGPｺﾞｼｯｸM" panose="020B0600000000000000" pitchFamily="50" charset="-128"/>
                <a:cs typeface="Times New Roman"/>
              </a:rPr>
              <a:t>ページの写真箇所図と対応）</a:t>
            </a:r>
            <a:endParaRPr lang="en-US" altLang="ja-JP" sz="900" kern="100" dirty="0">
              <a:latin typeface="HGPｺﾞｼｯｸM" panose="020B0600000000000000" pitchFamily="50" charset="-128"/>
              <a:ea typeface="HGPｺﾞｼｯｸM" panose="020B0600000000000000" pitchFamily="50" charset="-128"/>
              <a:cs typeface="Times New Roman"/>
            </a:endParaRPr>
          </a:p>
        </p:txBody>
      </p:sp>
      <p:pic>
        <p:nvPicPr>
          <p:cNvPr id="78" name="図 77"/>
          <p:cNvPicPr/>
          <p:nvPr/>
        </p:nvPicPr>
        <p:blipFill rotWithShape="1">
          <a:blip r:embed="rId9" cstate="print">
            <a:extLst>
              <a:ext uri="{28A0092B-C50C-407E-A947-70E740481C1C}">
                <a14:useLocalDpi xmlns:a14="http://schemas.microsoft.com/office/drawing/2010/main" val="0"/>
              </a:ext>
            </a:extLst>
          </a:blip>
          <a:srcRect b="6185"/>
          <a:stretch/>
        </p:blipFill>
        <p:spPr bwMode="auto">
          <a:xfrm>
            <a:off x="4296252" y="8228971"/>
            <a:ext cx="2020243" cy="1343538"/>
          </a:xfrm>
          <a:prstGeom prst="rect">
            <a:avLst/>
          </a:prstGeom>
          <a:noFill/>
          <a:ln>
            <a:solidFill>
              <a:schemeClr val="tx1"/>
            </a:solidFill>
          </a:ln>
        </p:spPr>
      </p:pic>
      <p:pic>
        <p:nvPicPr>
          <p:cNvPr id="79" name="図 78"/>
          <p:cNvPicPr/>
          <p:nvPr/>
        </p:nvPicPr>
        <p:blipFill rotWithShape="1">
          <a:blip r:embed="rId10" cstate="print">
            <a:extLst>
              <a:ext uri="{28A0092B-C50C-407E-A947-70E740481C1C}">
                <a14:useLocalDpi xmlns:a14="http://schemas.microsoft.com/office/drawing/2010/main" val="0"/>
              </a:ext>
            </a:extLst>
          </a:blip>
          <a:srcRect l="1446" t="2161" r="3484" b="2100"/>
          <a:stretch/>
        </p:blipFill>
        <p:spPr bwMode="auto">
          <a:xfrm>
            <a:off x="3370905" y="7003068"/>
            <a:ext cx="2005813" cy="1388054"/>
          </a:xfrm>
          <a:prstGeom prst="rect">
            <a:avLst/>
          </a:prstGeom>
          <a:noFill/>
          <a:ln>
            <a:solidFill>
              <a:schemeClr val="tx1"/>
            </a:solidFill>
          </a:ln>
        </p:spPr>
      </p:pic>
      <p:sp>
        <p:nvSpPr>
          <p:cNvPr id="84" name="曲折矢印 83"/>
          <p:cNvSpPr/>
          <p:nvPr/>
        </p:nvSpPr>
        <p:spPr>
          <a:xfrm rot="10800000" flipH="1">
            <a:off x="3806472" y="8603842"/>
            <a:ext cx="360045" cy="393780"/>
          </a:xfrm>
          <a:prstGeom prst="bentArrow">
            <a:avLst>
              <a:gd name="adj1" fmla="val 25000"/>
              <a:gd name="adj2" fmla="val 25000"/>
              <a:gd name="adj3" fmla="val 25000"/>
              <a:gd name="adj4" fmla="val 39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テキスト ボックス 85"/>
          <p:cNvSpPr txBox="1"/>
          <p:nvPr/>
        </p:nvSpPr>
        <p:spPr>
          <a:xfrm>
            <a:off x="3320036" y="6939340"/>
            <a:ext cx="1210589" cy="246221"/>
          </a:xfrm>
          <a:prstGeom prst="rect">
            <a:avLst/>
          </a:prstGeom>
          <a:noFill/>
        </p:spPr>
        <p:txBody>
          <a:bodyPr wrap="none" rtlCol="0" anchor="t" anchorCtr="1">
            <a:spAutoFit/>
          </a:bodyPr>
          <a:lstStyle/>
          <a:p>
            <a:pPr lvl="0" algn="ctr">
              <a:lnSpc>
                <a:spcPts val="1200"/>
              </a:lnSpc>
            </a:pPr>
            <a:r>
              <a:rPr lang="ja-JP" altLang="en-US" sz="1000" b="1" kern="100" dirty="0">
                <a:latin typeface="HGｺﾞｼｯｸM" panose="020B0609000000000000" pitchFamily="49" charset="-128"/>
                <a:ea typeface="HGｺﾞｼｯｸM" panose="020B0609000000000000" pitchFamily="49" charset="-128"/>
                <a:cs typeface="Times New Roman"/>
              </a:rPr>
              <a:t>対策前（安威川）</a:t>
            </a:r>
            <a:endParaRPr lang="ja-JP" altLang="en-US" sz="1050" b="1" kern="100" dirty="0">
              <a:latin typeface="HGｺﾞｼｯｸM" panose="020B0609000000000000" pitchFamily="49" charset="-128"/>
              <a:ea typeface="HGｺﾞｼｯｸM" panose="020B0609000000000000" pitchFamily="49" charset="-128"/>
              <a:cs typeface="Times New Roman"/>
            </a:endParaRPr>
          </a:p>
        </p:txBody>
      </p:sp>
      <p:sp>
        <p:nvSpPr>
          <p:cNvPr id="87" name="テキスト ボックス 86"/>
          <p:cNvSpPr txBox="1"/>
          <p:nvPr/>
        </p:nvSpPr>
        <p:spPr>
          <a:xfrm>
            <a:off x="3785124" y="8370744"/>
            <a:ext cx="569388" cy="246221"/>
          </a:xfrm>
          <a:prstGeom prst="rect">
            <a:avLst/>
          </a:prstGeom>
          <a:noFill/>
        </p:spPr>
        <p:txBody>
          <a:bodyPr wrap="none" rtlCol="0" anchor="t" anchorCtr="1">
            <a:spAutoFit/>
          </a:bodyPr>
          <a:lstStyle/>
          <a:p>
            <a:pPr lvl="0" algn="ctr">
              <a:lnSpc>
                <a:spcPts val="1200"/>
              </a:lnSpc>
            </a:pPr>
            <a:r>
              <a:rPr lang="ja-JP" altLang="en-US" sz="1000" b="1" kern="100" dirty="0">
                <a:latin typeface="HGｺﾞｼｯｸM" panose="020B0609000000000000" pitchFamily="49" charset="-128"/>
                <a:ea typeface="HGｺﾞｼｯｸM" panose="020B0609000000000000" pitchFamily="49" charset="-128"/>
                <a:cs typeface="Times New Roman"/>
              </a:rPr>
              <a:t>対策後</a:t>
            </a:r>
            <a:endParaRPr lang="ja-JP" altLang="en-US" sz="1050" b="1" kern="100" dirty="0">
              <a:latin typeface="HGｺﾞｼｯｸM" panose="020B0609000000000000" pitchFamily="49" charset="-128"/>
              <a:ea typeface="HGｺﾞｼｯｸM" panose="020B0609000000000000" pitchFamily="49" charset="-128"/>
              <a:cs typeface="Times New Roman"/>
            </a:endParaRPr>
          </a:p>
        </p:txBody>
      </p:sp>
      <p:sp>
        <p:nvSpPr>
          <p:cNvPr id="88" name="角丸四角形吹き出し 87"/>
          <p:cNvSpPr/>
          <p:nvPr/>
        </p:nvSpPr>
        <p:spPr>
          <a:xfrm>
            <a:off x="5187309" y="8122446"/>
            <a:ext cx="1429796" cy="242951"/>
          </a:xfrm>
          <a:prstGeom prst="wedgeRoundRectCallout">
            <a:avLst>
              <a:gd name="adj1" fmla="val -36558"/>
              <a:gd name="adj2" fmla="val 19414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堆積土砂の撤去</a:t>
            </a:r>
            <a:endParaRPr lang="en-US" altLang="ja-JP" sz="1050" dirty="0">
              <a:solidFill>
                <a:schemeClr val="tx1"/>
              </a:solidFill>
            </a:endParaRPr>
          </a:p>
        </p:txBody>
      </p:sp>
      <p:cxnSp>
        <p:nvCxnSpPr>
          <p:cNvPr id="92" name="直線矢印コネクタ 91"/>
          <p:cNvCxnSpPr/>
          <p:nvPr/>
        </p:nvCxnSpPr>
        <p:spPr>
          <a:xfrm flipH="1">
            <a:off x="3806471" y="7675454"/>
            <a:ext cx="89900" cy="47927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H="1">
            <a:off x="5018153" y="8856111"/>
            <a:ext cx="89900" cy="47927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48078" y="34955"/>
            <a:ext cx="2483283"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中小河川の整備</a:t>
            </a:r>
            <a:r>
              <a:rPr kumimoji="1" lang="en-US" altLang="ja-JP" sz="1200" b="1" dirty="0">
                <a:latin typeface="メイリオ" panose="020B0604030504040204" pitchFamily="50" charset="-128"/>
                <a:ea typeface="メイリオ" panose="020B0604030504040204" pitchFamily="50" charset="-128"/>
              </a:rPr>
              <a:t>】</a:t>
            </a:r>
          </a:p>
        </p:txBody>
      </p:sp>
      <p:sp>
        <p:nvSpPr>
          <p:cNvPr id="63" name="テキスト ボックス 62"/>
          <p:cNvSpPr txBox="1"/>
          <p:nvPr/>
        </p:nvSpPr>
        <p:spPr>
          <a:xfrm>
            <a:off x="-42661" y="734324"/>
            <a:ext cx="1863164" cy="300082"/>
          </a:xfrm>
          <a:prstGeom prst="rect">
            <a:avLst/>
          </a:prstGeom>
          <a:noFill/>
        </p:spPr>
        <p:txBody>
          <a:bodyPr wrap="square" rtlCol="0">
            <a:spAutoFit/>
          </a:bodyPr>
          <a:lstStyle/>
          <a:p>
            <a:pPr marL="0" marR="0" lvl="0" indent="0" algn="l" defTabSz="913881" rtl="0" eaLnBrk="1" fontAlgn="auto" latinLnBrk="0" hangingPunct="1">
              <a:lnSpc>
                <a:spcPts val="3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令和５</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年度の事業＞</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67" name="テキスト ボックス 66"/>
          <p:cNvSpPr txBox="1"/>
          <p:nvPr/>
        </p:nvSpPr>
        <p:spPr>
          <a:xfrm>
            <a:off x="53079" y="5520123"/>
            <a:ext cx="3507493"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老朽化護岸対策、堆積土砂対策</a:t>
            </a:r>
            <a:r>
              <a:rPr kumimoji="1" lang="en-US" altLang="ja-JP" sz="1200" b="1" dirty="0">
                <a:latin typeface="メイリオ" panose="020B0604030504040204" pitchFamily="50" charset="-128"/>
                <a:ea typeface="メイリオ" panose="020B0604030504040204" pitchFamily="50" charset="-128"/>
              </a:rPr>
              <a:t>】</a:t>
            </a:r>
          </a:p>
        </p:txBody>
      </p:sp>
      <p:sp>
        <p:nvSpPr>
          <p:cNvPr id="68" name="テキスト ボックス 67"/>
          <p:cNvSpPr txBox="1"/>
          <p:nvPr/>
        </p:nvSpPr>
        <p:spPr>
          <a:xfrm>
            <a:off x="22210" y="5757953"/>
            <a:ext cx="6647195" cy="451406"/>
          </a:xfrm>
          <a:prstGeom prst="rect">
            <a:avLst/>
          </a:prstGeom>
          <a:noFill/>
        </p:spPr>
        <p:txBody>
          <a:bodyPr wrap="square" lIns="72000" rIns="72000" rtlCol="0">
            <a:spAutoFit/>
          </a:bodyPr>
          <a:lstStyle/>
          <a:p>
            <a:pPr marR="107889" lvl="0" algn="just">
              <a:lnSpc>
                <a:spcPts val="1400"/>
              </a:lnSpc>
            </a:pPr>
            <a:r>
              <a:rPr lang="en-US" altLang="ja-JP" sz="1100" dirty="0">
                <a:latin typeface="メイリオ" panose="020B0604030504040204" pitchFamily="50" charset="-128"/>
                <a:ea typeface="メイリオ" panose="020B0604030504040204" pitchFamily="50" charset="-128"/>
              </a:rPr>
              <a:t>  </a:t>
            </a:r>
            <a:r>
              <a:rPr lang="ja-JP" altLang="ja-JP" sz="1100" dirty="0">
                <a:latin typeface="メイリオ" panose="020B0604030504040204" pitchFamily="50" charset="-128"/>
                <a:ea typeface="メイリオ" panose="020B0604030504040204" pitchFamily="50" charset="-128"/>
              </a:rPr>
              <a:t>「大阪府都市基盤施設長寿命化計画」に基づき、除草・点検といった日常的な維持管理や、護岸、堤防など河川施設の修繕・更新や堆積土砂の撤去などを計画的に実施し</a:t>
            </a:r>
            <a:r>
              <a:rPr lang="ja-JP" altLang="en-US" sz="1100" dirty="0">
                <a:latin typeface="メイリオ" panose="020B0604030504040204" pitchFamily="50" charset="-128"/>
                <a:ea typeface="メイリオ" panose="020B0604030504040204" pitchFamily="50" charset="-128"/>
              </a:rPr>
              <a:t>ています</a:t>
            </a:r>
            <a:r>
              <a:rPr lang="ja-JP" altLang="ja-JP" sz="1100" dirty="0">
                <a:latin typeface="メイリオ" panose="020B0604030504040204" pitchFamily="50" charset="-128"/>
                <a:ea typeface="メイリオ" panose="020B0604030504040204" pitchFamily="50" charset="-128"/>
              </a:rPr>
              <a:t>。</a:t>
            </a:r>
          </a:p>
        </p:txBody>
      </p:sp>
      <p:sp>
        <p:nvSpPr>
          <p:cNvPr id="3" name="正方形/長方形 2"/>
          <p:cNvSpPr/>
          <p:nvPr/>
        </p:nvSpPr>
        <p:spPr>
          <a:xfrm>
            <a:off x="92238" y="767838"/>
            <a:ext cx="3714233" cy="8009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9" name="正方形/長方形 68"/>
          <p:cNvSpPr/>
          <p:nvPr/>
        </p:nvSpPr>
        <p:spPr>
          <a:xfrm>
            <a:off x="92238" y="6146384"/>
            <a:ext cx="6413670" cy="8009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テキスト ボックス 72"/>
          <p:cNvSpPr txBox="1"/>
          <p:nvPr/>
        </p:nvSpPr>
        <p:spPr>
          <a:xfrm>
            <a:off x="-42661" y="6148597"/>
            <a:ext cx="1863164" cy="300082"/>
          </a:xfrm>
          <a:prstGeom prst="rect">
            <a:avLst/>
          </a:prstGeom>
          <a:noFill/>
        </p:spPr>
        <p:txBody>
          <a:bodyPr wrap="square" rtlCol="0">
            <a:spAutoFit/>
          </a:bodyPr>
          <a:lstStyle/>
          <a:p>
            <a:pPr marL="0" marR="0" lvl="0" indent="0" algn="l" defTabSz="913881" rtl="0" eaLnBrk="1" fontAlgn="auto" latinLnBrk="0" hangingPunct="1">
              <a:lnSpc>
                <a:spcPts val="3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令和５</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年度の事業＞</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94" name="Text Box 523"/>
          <p:cNvSpPr txBox="1">
            <a:spLocks noChangeArrowheads="1"/>
          </p:cNvSpPr>
          <p:nvPr/>
        </p:nvSpPr>
        <p:spPr bwMode="auto">
          <a:xfrm>
            <a:off x="48078" y="6400372"/>
            <a:ext cx="6572592" cy="667310"/>
          </a:xfrm>
          <a:prstGeom prst="rect">
            <a:avLst/>
          </a:prstGeom>
          <a:noFill/>
          <a:ln w="9525">
            <a:noFill/>
            <a:prstDash val="dash"/>
            <a:miter lim="800000"/>
            <a:headEnd/>
            <a:tailEnd/>
          </a:ln>
        </p:spPr>
        <p:txBody>
          <a:bodyPr rot="0" vert="horz" wrap="square" lIns="74295" tIns="8890" rIns="74295" bIns="8890" anchor="t" anchorCtr="0" upright="1">
            <a:noAutofit/>
          </a:bodyPr>
          <a:lstStyle/>
          <a:p>
            <a:pPr marL="171450" lvl="0" indent="-108000">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東除川（羽曳野市）など５河川での護岸更新などの老朽化対策を推進します。</a:t>
            </a:r>
            <a:endParaRPr lang="en-US" altLang="ja-JP" sz="1100" dirty="0">
              <a:latin typeface="メイリオ" panose="020B0604030504040204" pitchFamily="50" charset="-128"/>
              <a:ea typeface="メイリオ" panose="020B0604030504040204" pitchFamily="50" charset="-128"/>
            </a:endParaRPr>
          </a:p>
          <a:p>
            <a:pPr marL="171450" lvl="0" indent="-108000">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緊急浚渫推進事業債を活用し、安威川（茨木市）、寝屋川（大阪市）などにおいて堆積土砂対策を推進します。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95" name="Text Box 523"/>
          <p:cNvSpPr txBox="1">
            <a:spLocks noChangeArrowheads="1"/>
          </p:cNvSpPr>
          <p:nvPr/>
        </p:nvSpPr>
        <p:spPr bwMode="auto">
          <a:xfrm>
            <a:off x="59511" y="1030954"/>
            <a:ext cx="3725613" cy="667310"/>
          </a:xfrm>
          <a:prstGeom prst="rect">
            <a:avLst/>
          </a:prstGeom>
          <a:noFill/>
          <a:ln w="9525">
            <a:noFill/>
            <a:prstDash val="dash"/>
            <a:miter lim="800000"/>
            <a:headEnd/>
            <a:tailEnd/>
          </a:ln>
        </p:spPr>
        <p:txBody>
          <a:bodyPr rot="0" vert="horz" wrap="square" lIns="74295" tIns="8890" rIns="74295" bIns="8890" anchor="t" anchorCtr="0" upright="1">
            <a:noAutofit/>
          </a:bodyPr>
          <a:lstStyle/>
          <a:p>
            <a:pPr marL="63450" lvl="0">
              <a:defRPr/>
            </a:pPr>
            <a:r>
              <a:rPr lang="ja-JP" altLang="en-US"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田尻川（能勢町）、大川（岬町）、梅川（河南町）、　　</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63450" lvl="0">
              <a:defRPr/>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松尾川（和泉市：令和５年度概成）、石津川（堺市西　</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63450" lvl="0">
              <a:defRPr/>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区）などにおいて改修</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工事を推進します。</a:t>
            </a:r>
            <a:endParaRPr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171450" lvl="0" indent="-108000">
              <a:buFont typeface="Arial" panose="020B0604020202020204" pitchFamily="34" charset="0"/>
              <a:buChar char="•"/>
              <a:defRPr/>
            </a:pP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pic>
        <p:nvPicPr>
          <p:cNvPr id="74" name="図 73"/>
          <p:cNvPicPr/>
          <p:nvPr/>
        </p:nvPicPr>
        <p:blipFill rotWithShape="1">
          <a:blip r:embed="rId11" cstate="print">
            <a:extLst>
              <a:ext uri="{28A0092B-C50C-407E-A947-70E740481C1C}">
                <a14:useLocalDpi xmlns:a14="http://schemas.microsoft.com/office/drawing/2010/main" val="0"/>
              </a:ext>
            </a:extLst>
          </a:blip>
          <a:srcRect l="4063" t="5454" r="12543" b="12531"/>
          <a:stretch/>
        </p:blipFill>
        <p:spPr>
          <a:xfrm>
            <a:off x="1386548" y="8191067"/>
            <a:ext cx="1886762" cy="1381442"/>
          </a:xfrm>
          <a:prstGeom prst="rect">
            <a:avLst/>
          </a:prstGeom>
          <a:ln>
            <a:solidFill>
              <a:schemeClr val="tx1"/>
            </a:solidFill>
          </a:ln>
        </p:spPr>
      </p:pic>
      <p:pic>
        <p:nvPicPr>
          <p:cNvPr id="96" name="図 95"/>
          <p:cNvPicPr/>
          <p:nvPr/>
        </p:nvPicPr>
        <p:blipFill rotWithShape="1">
          <a:blip r:embed="rId12" cstate="print">
            <a:extLst>
              <a:ext uri="{28A0092B-C50C-407E-A947-70E740481C1C}">
                <a14:useLocalDpi xmlns:a14="http://schemas.microsoft.com/office/drawing/2010/main" val="0"/>
              </a:ext>
            </a:extLst>
          </a:blip>
          <a:srcRect r="31397" b="32860"/>
          <a:stretch/>
        </p:blipFill>
        <p:spPr>
          <a:xfrm>
            <a:off x="287942" y="7016511"/>
            <a:ext cx="1876289" cy="1368318"/>
          </a:xfrm>
          <a:prstGeom prst="rect">
            <a:avLst/>
          </a:prstGeom>
          <a:ln>
            <a:solidFill>
              <a:schemeClr val="tx1"/>
            </a:solidFill>
          </a:ln>
        </p:spPr>
      </p:pic>
      <p:sp>
        <p:nvSpPr>
          <p:cNvPr id="97" name="テキスト ボックス 96"/>
          <p:cNvSpPr txBox="1"/>
          <p:nvPr/>
        </p:nvSpPr>
        <p:spPr>
          <a:xfrm>
            <a:off x="619507" y="9640730"/>
            <a:ext cx="2440757" cy="246221"/>
          </a:xfrm>
          <a:prstGeom prst="rect">
            <a:avLst/>
          </a:prstGeom>
          <a:noFill/>
          <a:ln>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千里川</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の老朽化護岸対策（</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⑧</a:t>
            </a: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）豊中市</a:t>
            </a:r>
          </a:p>
        </p:txBody>
      </p:sp>
      <p:sp>
        <p:nvSpPr>
          <p:cNvPr id="98" name="テキスト ボックス 97"/>
          <p:cNvSpPr txBox="1"/>
          <p:nvPr/>
        </p:nvSpPr>
        <p:spPr>
          <a:xfrm>
            <a:off x="265692" y="6975847"/>
            <a:ext cx="1210588" cy="246221"/>
          </a:xfrm>
          <a:prstGeom prst="rect">
            <a:avLst/>
          </a:prstGeom>
          <a:noFill/>
        </p:spPr>
        <p:txBody>
          <a:bodyPr wrap="none" rtlCol="0" anchor="t" anchorCtr="1">
            <a:spAutoFit/>
          </a:bodyPr>
          <a:lstStyle/>
          <a:p>
            <a:pPr lvl="0" algn="ctr">
              <a:lnSpc>
                <a:spcPts val="1200"/>
              </a:lnSpc>
            </a:pPr>
            <a:r>
              <a:rPr lang="ja-JP" altLang="en-US" sz="1000" b="1" kern="100" dirty="0">
                <a:latin typeface="HGｺﾞｼｯｸM" panose="020B0609000000000000" pitchFamily="49" charset="-128"/>
                <a:ea typeface="HGｺﾞｼｯｸM" panose="020B0609000000000000" pitchFamily="49" charset="-128"/>
                <a:cs typeface="Times New Roman"/>
              </a:rPr>
              <a:t>対策前（千里川）</a:t>
            </a:r>
            <a:endParaRPr lang="ja-JP" altLang="en-US" sz="1050" b="1" kern="100" dirty="0">
              <a:latin typeface="HGｺﾞｼｯｸM" panose="020B0609000000000000" pitchFamily="49" charset="-128"/>
              <a:ea typeface="HGｺﾞｼｯｸM" panose="020B0609000000000000" pitchFamily="49" charset="-128"/>
              <a:cs typeface="Times New Roman"/>
            </a:endParaRPr>
          </a:p>
        </p:txBody>
      </p:sp>
      <p:sp>
        <p:nvSpPr>
          <p:cNvPr id="99" name="テキスト ボックス 98"/>
          <p:cNvSpPr txBox="1"/>
          <p:nvPr/>
        </p:nvSpPr>
        <p:spPr>
          <a:xfrm>
            <a:off x="894882" y="8357621"/>
            <a:ext cx="569388" cy="246221"/>
          </a:xfrm>
          <a:prstGeom prst="rect">
            <a:avLst/>
          </a:prstGeom>
          <a:noFill/>
        </p:spPr>
        <p:txBody>
          <a:bodyPr wrap="none" rtlCol="0" anchor="t" anchorCtr="1">
            <a:spAutoFit/>
          </a:bodyPr>
          <a:lstStyle/>
          <a:p>
            <a:pPr lvl="0" algn="ctr">
              <a:lnSpc>
                <a:spcPts val="1200"/>
              </a:lnSpc>
            </a:pPr>
            <a:r>
              <a:rPr lang="ja-JP" altLang="en-US" sz="1000" b="1" kern="100" dirty="0">
                <a:latin typeface="HGｺﾞｼｯｸM" panose="020B0609000000000000" pitchFamily="49" charset="-128"/>
                <a:ea typeface="HGｺﾞｼｯｸM" panose="020B0609000000000000" pitchFamily="49" charset="-128"/>
                <a:cs typeface="Times New Roman"/>
              </a:rPr>
              <a:t>対策後</a:t>
            </a:r>
            <a:endParaRPr lang="ja-JP" altLang="en-US" sz="1050" b="1" kern="100" dirty="0">
              <a:latin typeface="HGｺﾞｼｯｸM" panose="020B0609000000000000" pitchFamily="49" charset="-128"/>
              <a:ea typeface="HGｺﾞｼｯｸM" panose="020B0609000000000000" pitchFamily="49" charset="-128"/>
              <a:cs typeface="Times New Roman"/>
            </a:endParaRPr>
          </a:p>
        </p:txBody>
      </p:sp>
      <p:sp>
        <p:nvSpPr>
          <p:cNvPr id="100" name="曲折矢印 99"/>
          <p:cNvSpPr/>
          <p:nvPr/>
        </p:nvSpPr>
        <p:spPr>
          <a:xfrm rot="10800000" flipH="1">
            <a:off x="918210" y="8577532"/>
            <a:ext cx="360045" cy="393780"/>
          </a:xfrm>
          <a:prstGeom prst="bentArrow">
            <a:avLst>
              <a:gd name="adj1" fmla="val 25000"/>
              <a:gd name="adj2" fmla="val 25000"/>
              <a:gd name="adj3" fmla="val 25000"/>
              <a:gd name="adj4" fmla="val 39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1" name="直線矢印コネクタ 100"/>
          <p:cNvCxnSpPr/>
          <p:nvPr/>
        </p:nvCxnSpPr>
        <p:spPr>
          <a:xfrm flipH="1">
            <a:off x="2280618" y="7880875"/>
            <a:ext cx="282175" cy="9854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2" name="角丸四角形吹き出し 101"/>
          <p:cNvSpPr/>
          <p:nvPr/>
        </p:nvSpPr>
        <p:spPr>
          <a:xfrm>
            <a:off x="2021488" y="8240194"/>
            <a:ext cx="1429796" cy="289270"/>
          </a:xfrm>
          <a:prstGeom prst="wedgeRoundRectCallout">
            <a:avLst>
              <a:gd name="adj1" fmla="val 11852"/>
              <a:gd name="adj2" fmla="val 13427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老朽化護岸の更新</a:t>
            </a:r>
            <a:endParaRPr lang="en-US" altLang="ja-JP" sz="1050" dirty="0">
              <a:solidFill>
                <a:schemeClr val="tx1"/>
              </a:solidFill>
            </a:endParaRPr>
          </a:p>
        </p:txBody>
      </p:sp>
      <p:cxnSp>
        <p:nvCxnSpPr>
          <p:cNvPr id="103" name="直線矢印コネクタ 102"/>
          <p:cNvCxnSpPr/>
          <p:nvPr/>
        </p:nvCxnSpPr>
        <p:spPr>
          <a:xfrm>
            <a:off x="924255" y="7702883"/>
            <a:ext cx="136116" cy="370244"/>
          </a:xfrm>
          <a:prstGeom prst="straightConnector1">
            <a:avLst/>
          </a:prstGeom>
          <a:noFill/>
          <a:ln w="22225" cap="flat" cmpd="sng" algn="ctr">
            <a:solidFill>
              <a:schemeClr val="bg1"/>
            </a:solidFill>
            <a:prstDash val="solid"/>
            <a:miter lim="800000"/>
            <a:tailEnd type="arrow"/>
          </a:ln>
          <a:effectLst/>
        </p:spPr>
      </p:cxnSp>
      <p:cxnSp>
        <p:nvCxnSpPr>
          <p:cNvPr id="104" name="直線矢印コネクタ 103"/>
          <p:cNvCxnSpPr/>
          <p:nvPr/>
        </p:nvCxnSpPr>
        <p:spPr>
          <a:xfrm>
            <a:off x="2122598" y="9095886"/>
            <a:ext cx="266321" cy="299396"/>
          </a:xfrm>
          <a:prstGeom prst="straightConnector1">
            <a:avLst/>
          </a:prstGeom>
          <a:noFill/>
          <a:ln w="22225" cap="flat" cmpd="sng" algn="ctr">
            <a:solidFill>
              <a:schemeClr val="bg1"/>
            </a:solidFill>
            <a:prstDash val="solid"/>
            <a:miter lim="800000"/>
            <a:tailEnd type="arrow"/>
          </a:ln>
          <a:effectLst/>
        </p:spPr>
      </p:cxnSp>
      <p:grpSp>
        <p:nvGrpSpPr>
          <p:cNvPr id="14" name="グループ化 13">
            <a:extLst>
              <a:ext uri="{FF2B5EF4-FFF2-40B4-BE49-F238E27FC236}">
                <a16:creationId xmlns:a16="http://schemas.microsoft.com/office/drawing/2014/main" id="{959FACB5-07EE-6B98-F157-551EEA9DAC78}"/>
              </a:ext>
            </a:extLst>
          </p:cNvPr>
          <p:cNvGrpSpPr/>
          <p:nvPr/>
        </p:nvGrpSpPr>
        <p:grpSpPr>
          <a:xfrm>
            <a:off x="176144" y="2964780"/>
            <a:ext cx="1325479" cy="993954"/>
            <a:chOff x="176144" y="2941920"/>
            <a:chExt cx="1325479" cy="993954"/>
          </a:xfrm>
        </p:grpSpPr>
        <p:pic>
          <p:nvPicPr>
            <p:cNvPr id="6" name="図 5">
              <a:extLst>
                <a:ext uri="{FF2B5EF4-FFF2-40B4-BE49-F238E27FC236}">
                  <a16:creationId xmlns:a16="http://schemas.microsoft.com/office/drawing/2014/main" id="{4AD96248-7B06-4973-D60B-4E4BAB015E33}"/>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6144" y="2941920"/>
              <a:ext cx="1325479" cy="99395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43" name="直線矢印コネクタ 42"/>
            <p:cNvCxnSpPr>
              <a:cxnSpLocks/>
            </p:cNvCxnSpPr>
            <p:nvPr/>
          </p:nvCxnSpPr>
          <p:spPr>
            <a:xfrm flipH="1" flipV="1">
              <a:off x="588903" y="3669782"/>
              <a:ext cx="180023" cy="14209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971681" y="2908858"/>
            <a:ext cx="540000" cy="230832"/>
          </a:xfrm>
          <a:prstGeom prst="rect">
            <a:avLst/>
          </a:prstGeom>
          <a:noFill/>
        </p:spPr>
        <p:txBody>
          <a:bodyPr wrap="square" rtlCol="0">
            <a:spAutoFit/>
          </a:bodyPr>
          <a:lstStyle/>
          <a:p>
            <a:pPr algn="r"/>
            <a:r>
              <a:rPr lang="ja-JP" altLang="en-US" sz="900" b="1" dirty="0"/>
              <a:t>改修前</a:t>
            </a:r>
            <a:endParaRPr kumimoji="1" lang="ja-JP" altLang="en-US" sz="900" b="1" dirty="0"/>
          </a:p>
        </p:txBody>
      </p:sp>
    </p:spTree>
    <p:extLst>
      <p:ext uri="{BB962C8B-B14F-4D97-AF65-F5344CB8AC3E}">
        <p14:creationId xmlns:p14="http://schemas.microsoft.com/office/powerpoint/2010/main" val="10511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45581" y="217587"/>
            <a:ext cx="6576073" cy="1349087"/>
          </a:xfrm>
          <a:prstGeom prst="rect">
            <a:avLst/>
          </a:prstGeom>
          <a:noFill/>
        </p:spPr>
        <p:txBody>
          <a:bodyPr wrap="square" rtlCol="0">
            <a:spAutoFit/>
          </a:bodyPr>
          <a:lstStyle/>
          <a:p>
            <a:pPr marR="107889" algn="just">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　効率的・効果的な維持管理の充実・強化のため、「大阪府都市基盤施設長寿命化計画」に基づき、施設、設備の点検、劣化状況の診断、健全度の評価、補修、更新を実施し、更なる長寿命化、機能維持に継続して取り組んでいます。</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marR="107889" lvl="0" algn="just">
              <a:lnSpc>
                <a:spcPts val="1400"/>
              </a:lnSpc>
            </a:pPr>
            <a:r>
              <a:rPr lang="ja-JP" altLang="en-US" sz="1100" kern="100" dirty="0">
                <a:latin typeface="メイリオ" panose="020B0604030504040204" pitchFamily="50" charset="-128"/>
                <a:ea typeface="メイリオ" panose="020B0604030504040204" pitchFamily="50" charset="-128"/>
                <a:cs typeface="Times New Roman"/>
              </a:rPr>
              <a:t>　</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水門、排水機場などについては、災害を未然に防ぐために確実に機能を発揮する必要があることから、日頃から全ての機器の点検整備や補修履歴などの記録について維持管理データベースを利用し蓄積を行い、適切に補修や部品の交換を実施するなど、施設全体の長寿命化と維持管理費用の平準化及びライフサイクルコストの縮減を図ります。</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1" name="角丸四角形 40"/>
          <p:cNvSpPr/>
          <p:nvPr/>
        </p:nvSpPr>
        <p:spPr>
          <a:xfrm>
            <a:off x="608497" y="2349549"/>
            <a:ext cx="5700863" cy="1496673"/>
          </a:xfrm>
          <a:prstGeom prst="roundRect">
            <a:avLst>
              <a:gd name="adj" fmla="val 6549"/>
            </a:avLst>
          </a:prstGeom>
          <a:solidFill>
            <a:schemeClr val="accent3">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右矢印 69"/>
          <p:cNvSpPr/>
          <p:nvPr/>
        </p:nvSpPr>
        <p:spPr>
          <a:xfrm>
            <a:off x="2882989" y="2752381"/>
            <a:ext cx="1283900" cy="1003249"/>
          </a:xfrm>
          <a:prstGeom prst="rightArrow">
            <a:avLst>
              <a:gd name="adj1" fmla="val 67722"/>
              <a:gd name="adj2" fmla="val 34643"/>
            </a:avLst>
          </a:prstGeom>
          <a:solidFill>
            <a:schemeClr val="bg1">
              <a:alpha val="3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2475" y="2132684"/>
            <a:ext cx="2429387" cy="253916"/>
          </a:xfrm>
          <a:prstGeom prst="rect">
            <a:avLst/>
          </a:prstGeom>
          <a:noFill/>
        </p:spPr>
        <p:txBody>
          <a:bodyPr wrap="square" rtlCol="0">
            <a:spAutoFit/>
          </a:bodyPr>
          <a:lstStyle>
            <a:defPPr>
              <a:defRPr lang="ja-JP"/>
            </a:defPPr>
            <a:lvl1pPr>
              <a:defRPr sz="1050">
                <a:solidFill>
                  <a:prstClr val="black"/>
                </a:solidFill>
                <a:latin typeface="HGｺﾞｼｯｸM" panose="020B0609000000000000" pitchFamily="49" charset="-128"/>
                <a:ea typeface="HGｺﾞｼｯｸM" panose="020B0609000000000000" pitchFamily="49" charset="-128"/>
              </a:defRPr>
            </a:lvl1pPr>
          </a:lstStyle>
          <a:p>
            <a:r>
              <a:rPr lang="ja-JP" altLang="en-US" dirty="0">
                <a:latin typeface="メイリオ" panose="020B0604030504040204" pitchFamily="50" charset="-128"/>
                <a:ea typeface="メイリオ" panose="020B0604030504040204" pitchFamily="50" charset="-128"/>
              </a:rPr>
              <a:t>（長寿命化工事の事例）</a:t>
            </a:r>
          </a:p>
        </p:txBody>
      </p:sp>
      <p:sp>
        <p:nvSpPr>
          <p:cNvPr id="9" name="テキスト ボックス 8"/>
          <p:cNvSpPr txBox="1"/>
          <p:nvPr/>
        </p:nvSpPr>
        <p:spPr>
          <a:xfrm>
            <a:off x="2833209" y="3042415"/>
            <a:ext cx="1329269" cy="461665"/>
          </a:xfrm>
          <a:prstGeom prst="rect">
            <a:avLst/>
          </a:prstGeom>
          <a:noFill/>
        </p:spPr>
        <p:txBody>
          <a:bodyPr wrap="square" rtlCol="0">
            <a:spAutoFit/>
          </a:bodyPr>
          <a:lstStyle/>
          <a:p>
            <a:r>
              <a:rPr kumimoji="1" lang="ja-JP" altLang="en-US" sz="800" dirty="0"/>
              <a:t>ポンプを分解し、摩耗した部品の補修などを行う</a:t>
            </a:r>
            <a:endParaRPr kumimoji="1" lang="en-US" altLang="ja-JP" sz="800" dirty="0"/>
          </a:p>
          <a:p>
            <a:r>
              <a:rPr lang="ja-JP" altLang="en-US" sz="800" dirty="0"/>
              <a:t>（工場整備中）</a:t>
            </a:r>
            <a:endParaRPr kumimoji="1" lang="ja-JP" altLang="en-US" sz="800" dirty="0"/>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26219" t="26219"/>
          <a:stretch/>
        </p:blipFill>
        <p:spPr>
          <a:xfrm>
            <a:off x="946790" y="2478547"/>
            <a:ext cx="1762119" cy="1321589"/>
          </a:xfrm>
          <a:prstGeom prst="rect">
            <a:avLst/>
          </a:prstGeom>
        </p:spPr>
      </p:pic>
      <p:sp>
        <p:nvSpPr>
          <p:cNvPr id="48" name="テキスト ボックス 47"/>
          <p:cNvSpPr txBox="1"/>
          <p:nvPr/>
        </p:nvSpPr>
        <p:spPr>
          <a:xfrm>
            <a:off x="596303" y="2348468"/>
            <a:ext cx="958453" cy="367308"/>
          </a:xfrm>
          <a:prstGeom prst="snip2DiagRect">
            <a:avLst/>
          </a:prstGeom>
          <a:solidFill>
            <a:schemeClr val="bg1"/>
          </a:solidFill>
          <a:ln>
            <a:solidFill>
              <a:schemeClr val="tx1"/>
            </a:solidFill>
          </a:ln>
        </p:spPr>
        <p:txBody>
          <a:bodyPr wrap="none" lIns="0" tIns="0" rIns="0" bIns="0" rtlCol="0">
            <a:spAutoFit/>
          </a:bodyPr>
          <a:lstStyle/>
          <a:p>
            <a:r>
              <a:rPr lang="ja-JP" altLang="en-US" sz="1000" kern="100" dirty="0">
                <a:latin typeface="HGｺﾞｼｯｸM" panose="020B0609000000000000" pitchFamily="49" charset="-128"/>
                <a:ea typeface="HGｺﾞｼｯｸM" panose="020B0609000000000000" pitchFamily="49" charset="-128"/>
                <a:cs typeface="Times New Roman"/>
              </a:rPr>
              <a:t>太間排水機場</a:t>
            </a:r>
            <a:endParaRPr lang="en-US" altLang="ja-JP" sz="1000" kern="100" dirty="0">
              <a:latin typeface="HGｺﾞｼｯｸM" panose="020B0609000000000000" pitchFamily="49" charset="-128"/>
              <a:ea typeface="HGｺﾞｼｯｸM" panose="020B0609000000000000" pitchFamily="49" charset="-128"/>
              <a:cs typeface="Times New Roman"/>
            </a:endParaRPr>
          </a:p>
          <a:p>
            <a:r>
              <a:rPr lang="ja-JP" altLang="en-US" sz="1000" kern="100" dirty="0">
                <a:latin typeface="HGｺﾞｼｯｸM" panose="020B0609000000000000" pitchFamily="49" charset="-128"/>
                <a:ea typeface="HGｺﾞｼｯｸM" panose="020B0609000000000000" pitchFamily="49" charset="-128"/>
                <a:cs typeface="Times New Roman"/>
              </a:rPr>
              <a:t>ポンプ補修工事</a:t>
            </a:r>
            <a:endParaRPr kumimoji="1" lang="ja-JP" altLang="en-US" sz="1000" dirty="0"/>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6187" y="2444755"/>
            <a:ext cx="1775997" cy="1332000"/>
          </a:xfrm>
          <a:prstGeom prst="rect">
            <a:avLst/>
          </a:prstGeom>
        </p:spPr>
      </p:pic>
      <p:sp>
        <p:nvSpPr>
          <p:cNvPr id="61" name="テキスト ボックス 228"/>
          <p:cNvSpPr txBox="1"/>
          <p:nvPr/>
        </p:nvSpPr>
        <p:spPr>
          <a:xfrm>
            <a:off x="1374847" y="10203248"/>
            <a:ext cx="2483687"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大阪府土砂災害の防災情報リーフレット</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5366262" y="6903521"/>
            <a:ext cx="1080000" cy="246221"/>
          </a:xfrm>
          <a:prstGeom prst="rect">
            <a:avLst/>
          </a:prstGeom>
          <a:solidFill>
            <a:schemeClr val="bg1"/>
          </a:solidFill>
          <a:ln>
            <a:solidFill>
              <a:schemeClr val="tx1"/>
            </a:solidFill>
          </a:ln>
        </p:spPr>
        <p:txBody>
          <a:bodyPr wrap="square" lIns="0" tIns="0" rIns="0" bIns="0" rtlCol="0" anchor="ctr">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地区単位ハザードマップを使った避難訓練の実施</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4" name="グループ化 83"/>
          <p:cNvGrpSpPr/>
          <p:nvPr/>
        </p:nvGrpSpPr>
        <p:grpSpPr>
          <a:xfrm>
            <a:off x="1255754" y="4390538"/>
            <a:ext cx="1105118" cy="371802"/>
            <a:chOff x="2406921" y="3130128"/>
            <a:chExt cx="1138037" cy="371802"/>
          </a:xfrm>
        </p:grpSpPr>
        <p:sp>
          <p:nvSpPr>
            <p:cNvPr id="91" name="AutoShape 33"/>
            <p:cNvSpPr>
              <a:spLocks noChangeArrowheads="1"/>
            </p:cNvSpPr>
            <p:nvPr/>
          </p:nvSpPr>
          <p:spPr bwMode="auto">
            <a:xfrm>
              <a:off x="2406921" y="3155681"/>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92" name="正方形/長方形 91"/>
            <p:cNvSpPr/>
            <p:nvPr/>
          </p:nvSpPr>
          <p:spPr>
            <a:xfrm>
              <a:off x="2534445" y="3271098"/>
              <a:ext cx="877163" cy="230832"/>
            </a:xfrm>
            <a:prstGeom prst="rect">
              <a:avLst/>
            </a:prstGeom>
          </p:spPr>
          <p:txBody>
            <a:bodyPr wrap="none">
              <a:spAutoFit/>
            </a:bodyPr>
            <a:lstStyle/>
            <a:p>
              <a:r>
                <a:rPr lang="ja-JP" altLang="ja-JP" sz="900" b="1" dirty="0">
                  <a:solidFill>
                    <a:schemeClr val="bg1"/>
                  </a:solidFill>
                </a:rPr>
                <a:t>知事重点事業</a:t>
              </a:r>
              <a:endParaRPr lang="ja-JP" altLang="ja-JP" sz="900" dirty="0">
                <a:solidFill>
                  <a:schemeClr val="bg1"/>
                </a:solidFill>
              </a:endParaRPr>
            </a:p>
          </p:txBody>
        </p:sp>
        <p:sp>
          <p:nvSpPr>
            <p:cNvPr id="93" name="正方形/長方形 92"/>
            <p:cNvSpPr/>
            <p:nvPr/>
          </p:nvSpPr>
          <p:spPr>
            <a:xfrm>
              <a:off x="2594616" y="3130128"/>
              <a:ext cx="748121" cy="230832"/>
            </a:xfrm>
            <a:prstGeom prst="rect">
              <a:avLst/>
            </a:prstGeom>
          </p:spPr>
          <p:txBody>
            <a:bodyPr wrap="none">
              <a:spAutoFit/>
            </a:bodyPr>
            <a:lstStyle/>
            <a:p>
              <a:r>
                <a:rPr lang="ja-JP" altLang="en-US" sz="900" b="1" dirty="0">
                  <a:solidFill>
                    <a:schemeClr val="bg1"/>
                  </a:solidFill>
                  <a:latin typeface="+mj-ea"/>
                  <a:ea typeface="+mj-ea"/>
                </a:rPr>
                <a:t>令和５</a:t>
              </a:r>
              <a:r>
                <a:rPr lang="ja-JP" altLang="ja-JP" sz="900" b="1" dirty="0">
                  <a:solidFill>
                    <a:schemeClr val="bg1"/>
                  </a:solidFill>
                  <a:latin typeface="+mj-ea"/>
                  <a:ea typeface="+mj-ea"/>
                </a:rPr>
                <a:t>年度</a:t>
              </a:r>
              <a:endParaRPr lang="ja-JP" altLang="ja-JP" sz="900" dirty="0">
                <a:solidFill>
                  <a:schemeClr val="bg1"/>
                </a:solidFill>
                <a:latin typeface="+mj-ea"/>
                <a:ea typeface="+mj-ea"/>
              </a:endParaRPr>
            </a:p>
          </p:txBody>
        </p:sp>
      </p:grpSp>
      <p:sp>
        <p:nvSpPr>
          <p:cNvPr id="35" name="テキスト ボックス 34"/>
          <p:cNvSpPr txBox="1"/>
          <p:nvPr/>
        </p:nvSpPr>
        <p:spPr>
          <a:xfrm>
            <a:off x="0" y="10981"/>
            <a:ext cx="4772155"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水門、排水機場などの機械・電気設備の長寿命化対策</a:t>
            </a:r>
            <a:r>
              <a:rPr kumimoji="1" lang="en-US" altLang="ja-JP" sz="1200" b="1" dirty="0">
                <a:latin typeface="メイリオ" panose="020B0604030504040204" pitchFamily="50" charset="-128"/>
                <a:ea typeface="メイリオ" panose="020B0604030504040204" pitchFamily="50" charset="-128"/>
              </a:rPr>
              <a:t>】</a:t>
            </a:r>
          </a:p>
        </p:txBody>
      </p:sp>
      <p:sp>
        <p:nvSpPr>
          <p:cNvPr id="34" name="テキスト ボックス 33"/>
          <p:cNvSpPr txBox="1"/>
          <p:nvPr/>
        </p:nvSpPr>
        <p:spPr>
          <a:xfrm>
            <a:off x="-5118" y="7880838"/>
            <a:ext cx="2792070" cy="1615827"/>
          </a:xfrm>
          <a:prstGeom prst="rect">
            <a:avLst/>
          </a:prstGeom>
          <a:noFill/>
        </p:spPr>
        <p:txBody>
          <a:bodyPr wrap="square" rtlCol="0">
            <a:spAutoFit/>
          </a:bodyPr>
          <a:lstStyle/>
          <a:p>
            <a:pPr marL="89535" indent="-89535" algn="just">
              <a:tabLst>
                <a:tab pos="4457700" algn="l"/>
              </a:tabLst>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土砂災害特別警戒区域の指定による新規開発の抑制に加え、特別警戒区域内にある既存不適格住宅に対し、移転・補強の一部を補助する制度を平成</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27</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年度より創設し、対象全市町村において補助要綱を策定（移転要綱</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33</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市町村、補強要綱</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21</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市町村）することにより、災害に強いまちづくりを推進します。</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89535" indent="-89535" algn="just">
              <a:tabLst>
                <a:tab pos="4457700" algn="l"/>
              </a:tabLst>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（事業主体は市町村）</a:t>
            </a:r>
          </a:p>
        </p:txBody>
      </p:sp>
      <p:grpSp>
        <p:nvGrpSpPr>
          <p:cNvPr id="39" name="グループ化 38"/>
          <p:cNvGrpSpPr>
            <a:grpSpLocks noChangeAspect="1"/>
          </p:cNvGrpSpPr>
          <p:nvPr/>
        </p:nvGrpSpPr>
        <p:grpSpPr>
          <a:xfrm>
            <a:off x="2798235" y="7905107"/>
            <a:ext cx="3805990" cy="1525758"/>
            <a:chOff x="3199433" y="1389819"/>
            <a:chExt cx="3519656" cy="1410970"/>
          </a:xfrm>
        </p:grpSpPr>
        <p:pic>
          <p:nvPicPr>
            <p:cNvPr id="40" name="図 39" descr="説明: 建築物の構造規制"/>
            <p:cNvPicPr/>
            <p:nvPr/>
          </p:nvPicPr>
          <p:blipFill>
            <a:blip r:embed="rId5">
              <a:extLst>
                <a:ext uri="{28A0092B-C50C-407E-A947-70E740481C1C}">
                  <a14:useLocalDpi xmlns:a14="http://schemas.microsoft.com/office/drawing/2010/main" val="0"/>
                </a:ext>
              </a:extLst>
            </a:blip>
            <a:srcRect/>
            <a:stretch>
              <a:fillRect/>
            </a:stretch>
          </p:blipFill>
          <p:spPr bwMode="auto">
            <a:xfrm>
              <a:off x="5008399" y="1389819"/>
              <a:ext cx="1710690" cy="1405890"/>
            </a:xfrm>
            <a:prstGeom prst="rect">
              <a:avLst/>
            </a:prstGeom>
            <a:noFill/>
            <a:ln>
              <a:solidFill>
                <a:schemeClr val="tx1"/>
              </a:solidFill>
            </a:ln>
          </p:spPr>
        </p:pic>
        <p:pic>
          <p:nvPicPr>
            <p:cNvPr id="42"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3199433" y="1389819"/>
              <a:ext cx="1718310" cy="1410970"/>
            </a:xfrm>
            <a:prstGeom prst="rect">
              <a:avLst/>
            </a:prstGeom>
            <a:noFill/>
            <a:ln>
              <a:solidFill>
                <a:schemeClr val="tx1"/>
              </a:solidFill>
            </a:ln>
            <a:effectLst/>
          </p:spPr>
        </p:pic>
      </p:grpSp>
      <p:sp>
        <p:nvSpPr>
          <p:cNvPr id="44" name="Text Box 522"/>
          <p:cNvSpPr txBox="1">
            <a:spLocks noChangeArrowheads="1"/>
          </p:cNvSpPr>
          <p:nvPr/>
        </p:nvSpPr>
        <p:spPr bwMode="auto">
          <a:xfrm>
            <a:off x="3218350" y="9490596"/>
            <a:ext cx="2942016" cy="224155"/>
          </a:xfrm>
          <a:prstGeom prst="rect">
            <a:avLst/>
          </a:prstGeom>
          <a:noFill/>
          <a:ln>
            <a:noFill/>
          </a:ln>
        </p:spPr>
        <p:txBody>
          <a:bodyPr rot="0" vert="horz" wrap="square" lIns="0" tIns="0" rIns="0" bIns="0" anchor="ctr" anchorCtr="0" upright="1">
            <a:noAutofit/>
          </a:bodyPr>
          <a:lstStyle/>
          <a:p>
            <a:pPr algn="ctr">
              <a:spcAft>
                <a:spcPts val="0"/>
              </a:spcAft>
            </a:pPr>
            <a:r>
              <a:rPr lang="ja-JP" sz="900" kern="100" dirty="0">
                <a:effectLst/>
                <a:latin typeface="Century"/>
                <a:ea typeface="ＭＳ ゴシック"/>
                <a:cs typeface="Times New Roman"/>
              </a:rPr>
              <a:t>土砂災害特別警戒区域内の</a:t>
            </a:r>
            <a:r>
              <a:rPr lang="ja-JP" altLang="en-US" sz="900" kern="100" dirty="0">
                <a:effectLst/>
                <a:latin typeface="Century"/>
                <a:ea typeface="ＭＳ ゴシック"/>
                <a:cs typeface="Times New Roman"/>
              </a:rPr>
              <a:t>住宅</a:t>
            </a:r>
            <a:r>
              <a:rPr lang="ja-JP" sz="900" kern="100" dirty="0">
                <a:effectLst/>
                <a:latin typeface="Century"/>
                <a:ea typeface="ＭＳ ゴシック"/>
                <a:cs typeface="Times New Roman"/>
              </a:rPr>
              <a:t>の</a:t>
            </a:r>
            <a:r>
              <a:rPr lang="ja-JP" altLang="en-US" sz="900" kern="100" dirty="0">
                <a:effectLst/>
                <a:latin typeface="Century"/>
                <a:ea typeface="ＭＳ ゴシック"/>
                <a:cs typeface="Times New Roman"/>
              </a:rPr>
              <a:t>移転及び</a:t>
            </a:r>
            <a:r>
              <a:rPr lang="ja-JP" altLang="en-US" sz="900" kern="100" dirty="0">
                <a:latin typeface="Century"/>
                <a:ea typeface="ＭＳ ゴシック"/>
                <a:cs typeface="Times New Roman"/>
              </a:rPr>
              <a:t>補強</a:t>
            </a:r>
            <a:r>
              <a:rPr lang="ja-JP" sz="900" kern="100" dirty="0">
                <a:effectLst/>
                <a:latin typeface="Century"/>
                <a:ea typeface="ＭＳ ゴシック"/>
                <a:cs typeface="Times New Roman"/>
              </a:rPr>
              <a:t>イメージ</a:t>
            </a:r>
            <a:r>
              <a:rPr lang="ja-JP" altLang="en-US" sz="900" kern="100" dirty="0">
                <a:latin typeface="Century"/>
                <a:ea typeface="ＭＳ ゴシック"/>
                <a:cs typeface="Times New Roman"/>
              </a:rPr>
              <a:t> </a:t>
            </a:r>
            <a:r>
              <a:rPr lang="ja-JP" altLang="en-US" sz="900" kern="100" dirty="0">
                <a:effectLst/>
                <a:latin typeface="Century"/>
                <a:ea typeface="ＭＳ ゴシック"/>
                <a:cs typeface="Times New Roman"/>
              </a:rPr>
              <a:t>　　　</a:t>
            </a:r>
            <a:endParaRPr lang="ja-JP" sz="900" kern="100" dirty="0">
              <a:effectLst/>
              <a:latin typeface="Century"/>
              <a:ea typeface="ＭＳ 明朝"/>
              <a:cs typeface="Times New Roman"/>
            </a:endParaRPr>
          </a:p>
        </p:txBody>
      </p:sp>
      <p:sp>
        <p:nvSpPr>
          <p:cNvPr id="46" name="テキスト ボックス 45"/>
          <p:cNvSpPr txBox="1"/>
          <p:nvPr/>
        </p:nvSpPr>
        <p:spPr>
          <a:xfrm>
            <a:off x="4258362" y="7694704"/>
            <a:ext cx="492443" cy="215444"/>
          </a:xfrm>
          <a:prstGeom prst="rect">
            <a:avLst/>
          </a:prstGeom>
          <a:noFill/>
        </p:spPr>
        <p:txBody>
          <a:bodyPr wrap="none" rtlCol="0">
            <a:spAutoFit/>
          </a:bodyPr>
          <a:lstStyle/>
          <a:p>
            <a:r>
              <a:rPr kumimoji="1" lang="ja-JP" altLang="en-US" sz="800" dirty="0"/>
              <a:t>（移転）</a:t>
            </a:r>
          </a:p>
        </p:txBody>
      </p:sp>
      <p:sp>
        <p:nvSpPr>
          <p:cNvPr id="47" name="テキスト ボックス 46"/>
          <p:cNvSpPr txBox="1"/>
          <p:nvPr/>
        </p:nvSpPr>
        <p:spPr>
          <a:xfrm>
            <a:off x="6123065" y="7688746"/>
            <a:ext cx="492443" cy="215444"/>
          </a:xfrm>
          <a:prstGeom prst="rect">
            <a:avLst/>
          </a:prstGeom>
          <a:noFill/>
        </p:spPr>
        <p:txBody>
          <a:bodyPr wrap="none" rtlCol="0">
            <a:spAutoFit/>
          </a:bodyPr>
          <a:lstStyle/>
          <a:p>
            <a:r>
              <a:rPr kumimoji="1" lang="ja-JP" altLang="en-US" sz="800" dirty="0"/>
              <a:t>（補強）</a:t>
            </a:r>
          </a:p>
        </p:txBody>
      </p:sp>
      <p:sp>
        <p:nvSpPr>
          <p:cNvPr id="51" name="テキスト ボックス 50"/>
          <p:cNvSpPr txBox="1"/>
          <p:nvPr/>
        </p:nvSpPr>
        <p:spPr>
          <a:xfrm>
            <a:off x="187628" y="3981494"/>
            <a:ext cx="3241371"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◆「逃げる」施策（土砂災害対策）</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91570" y="4527269"/>
            <a:ext cx="2483283"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リスク周知</a:t>
            </a:r>
            <a:r>
              <a:rPr kumimoji="1" lang="en-US" altLang="ja-JP" sz="1200" b="1" dirty="0">
                <a:latin typeface="メイリオ" panose="020B0604030504040204" pitchFamily="50" charset="-128"/>
                <a:ea typeface="メイリオ" panose="020B0604030504040204" pitchFamily="50" charset="-128"/>
              </a:rPr>
              <a:t>】</a:t>
            </a:r>
          </a:p>
        </p:txBody>
      </p:sp>
      <p:sp>
        <p:nvSpPr>
          <p:cNvPr id="58" name="テキスト ボックス 57"/>
          <p:cNvSpPr txBox="1"/>
          <p:nvPr/>
        </p:nvSpPr>
        <p:spPr>
          <a:xfrm>
            <a:off x="94296" y="4750904"/>
            <a:ext cx="6669405" cy="810478"/>
          </a:xfrm>
          <a:prstGeom prst="rect">
            <a:avLst/>
          </a:prstGeom>
          <a:noFill/>
        </p:spPr>
        <p:txBody>
          <a:bodyPr wrap="square" rtlCol="0">
            <a:spAutoFit/>
          </a:bodyPr>
          <a:lstStyle/>
          <a:p>
            <a:pPr marR="107889" algn="just">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　土砂災害リスクの周知として、府域での土砂災害防止法に基づく区域指定が平成</a:t>
            </a:r>
            <a:r>
              <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rPr>
              <a:t>28</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年９月に完了しました。なお、新たな地形改変の状況などを把握し、必要に応じて区域指定を行うため継続して２巡目の基礎調査を行っており、令和５年度は、危険箇所の抽出に高精度な地形情報を活用し、リスク周知の取組を推進します。</a:t>
            </a: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9" name="テキスト ボックス 58"/>
          <p:cNvSpPr txBox="1"/>
          <p:nvPr/>
        </p:nvSpPr>
        <p:spPr>
          <a:xfrm>
            <a:off x="91570" y="5508018"/>
            <a:ext cx="2483283"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避難行動につなげる</a:t>
            </a:r>
            <a:r>
              <a:rPr kumimoji="1" lang="en-US" altLang="ja-JP" sz="1200" b="1" dirty="0">
                <a:latin typeface="メイリオ" panose="020B0604030504040204" pitchFamily="50" charset="-128"/>
                <a:ea typeface="メイリオ" panose="020B0604030504040204" pitchFamily="50" charset="-128"/>
              </a:rPr>
              <a:t>】</a:t>
            </a:r>
          </a:p>
        </p:txBody>
      </p:sp>
      <p:sp>
        <p:nvSpPr>
          <p:cNvPr id="62" name="テキスト ボックス 61"/>
          <p:cNvSpPr txBox="1"/>
          <p:nvPr/>
        </p:nvSpPr>
        <p:spPr>
          <a:xfrm>
            <a:off x="105867" y="5732029"/>
            <a:ext cx="4961052" cy="1528624"/>
          </a:xfrm>
          <a:prstGeom prst="rect">
            <a:avLst/>
          </a:prstGeom>
          <a:noFill/>
        </p:spPr>
        <p:txBody>
          <a:bodyPr wrap="square" rtlCol="0">
            <a:spAutoFit/>
          </a:bodyPr>
          <a:lstStyle/>
          <a:p>
            <a:pPr marR="107889" algn="just">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　市町村による土砂災害リスクに基づく地区単位のハザードマップ作成や、ハザードマップを活用した自主的な避難訓練及び関係機関や住民が時間を追って取るべき行動を整理したタイムライン作成の支援を行います。</a:t>
            </a:r>
          </a:p>
          <a:p>
            <a:pPr marR="107889" algn="just">
              <a:lnSpc>
                <a:spcPts val="1400"/>
              </a:lnSpc>
            </a:pP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a:p>
            <a:pPr marR="107889" algn="just">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●ハザードマップ作成状況　</a:t>
            </a:r>
            <a:r>
              <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rPr>
              <a:t>7,509</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箇所</a:t>
            </a:r>
            <a:r>
              <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rPr>
              <a:t>/7,941</a:t>
            </a:r>
            <a:r>
              <a:rPr lang="ja-JP" altLang="en-US" sz="1100" kern="100" dirty="0" smtClean="0">
                <a:latin typeface="メイリオ" panose="020B0604030504040204" pitchFamily="50" charset="-128"/>
                <a:ea typeface="メイリオ" panose="020B0604030504040204" pitchFamily="50" charset="-128"/>
                <a:cs typeface="Meiryo UI" panose="020B0604030504040204" pitchFamily="50" charset="-128"/>
              </a:rPr>
              <a:t>箇所</a:t>
            </a:r>
            <a:r>
              <a:rPr lang="en-US" altLang="ja-JP" sz="1100" kern="10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1100" kern="10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進捗率　約</a:t>
            </a:r>
            <a:r>
              <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rPr>
              <a:t>95</a:t>
            </a: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a:t>
            </a:r>
          </a:p>
          <a:p>
            <a:pPr marR="107889" algn="just">
              <a:lnSpc>
                <a:spcPts val="1400"/>
              </a:lnSpc>
            </a:pPr>
            <a:r>
              <a:rPr lang="ja-JP" altLang="en-US" sz="1100" kern="1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1000" kern="1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kern="100" dirty="0">
                <a:latin typeface="メイリオ" panose="020B0604030504040204" pitchFamily="50" charset="-128"/>
                <a:ea typeface="メイリオ" panose="020B0604030504040204" pitchFamily="50" charset="-128"/>
                <a:cs typeface="Meiryo UI" panose="020B0604030504040204" pitchFamily="50" charset="-128"/>
              </a:rPr>
              <a:t>土砂災害警戒区域指定箇所のうち、「避難情報」として</a:t>
            </a:r>
            <a:endParaRPr lang="en-US" altLang="ja-JP" sz="1000" kern="100" dirty="0">
              <a:latin typeface="メイリオ" panose="020B0604030504040204" pitchFamily="50" charset="-128"/>
              <a:ea typeface="メイリオ" panose="020B0604030504040204" pitchFamily="50" charset="-128"/>
              <a:cs typeface="Meiryo UI" panose="020B0604030504040204" pitchFamily="50" charset="-128"/>
            </a:endParaRPr>
          </a:p>
          <a:p>
            <a:pPr marR="107889" algn="just">
              <a:lnSpc>
                <a:spcPts val="1400"/>
              </a:lnSpc>
            </a:pPr>
            <a:r>
              <a:rPr lang="ja-JP" altLang="en-US" sz="1000" kern="100" dirty="0">
                <a:latin typeface="メイリオ" panose="020B0604030504040204" pitchFamily="50" charset="-128"/>
                <a:ea typeface="メイリオ" panose="020B0604030504040204" pitchFamily="50" charset="-128"/>
                <a:cs typeface="Meiryo UI" panose="020B0604030504040204" pitchFamily="50" charset="-128"/>
              </a:rPr>
              <a:t>　　　 ハザードマップ作成の必要がある指定箇所</a:t>
            </a:r>
          </a:p>
          <a:p>
            <a:pPr marR="107889" algn="just">
              <a:lnSpc>
                <a:spcPts val="1400"/>
              </a:lnSpc>
            </a:pPr>
            <a:endParaRPr lang="en-US" altLang="ja-JP" sz="1100" kern="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3" name="テキスト ボックス 62"/>
          <p:cNvSpPr txBox="1"/>
          <p:nvPr/>
        </p:nvSpPr>
        <p:spPr>
          <a:xfrm>
            <a:off x="187628" y="7141193"/>
            <a:ext cx="2881327"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凌ぐ</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」施策（土砂災害対策）</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91570" y="7495046"/>
            <a:ext cx="5137655"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dirty="0">
                <a:latin typeface="HGPｺﾞｼｯｸE" panose="020B0900000000000000" pitchFamily="50" charset="-128"/>
                <a:ea typeface="HGPｺﾞｼｯｸE" panose="020B0900000000000000" pitchFamily="50" charset="-128"/>
              </a:rPr>
              <a:t>土砂災害特別警戒区域内の既存不適格住宅に対する移転補強補助</a:t>
            </a:r>
            <a:r>
              <a:rPr kumimoji="1" lang="en-US" altLang="ja-JP" sz="1200" b="1" dirty="0">
                <a:latin typeface="メイリオ" panose="020B0604030504040204" pitchFamily="50" charset="-128"/>
                <a:ea typeface="メイリオ" panose="020B0604030504040204" pitchFamily="50" charset="-128"/>
              </a:rPr>
              <a:t>】</a:t>
            </a:r>
          </a:p>
        </p:txBody>
      </p:sp>
      <p:pic>
        <p:nvPicPr>
          <p:cNvPr id="5" name="図 4"/>
          <p:cNvPicPr>
            <a:picLocks noChangeAspect="1"/>
          </p:cNvPicPr>
          <p:nvPr/>
        </p:nvPicPr>
        <p:blipFill>
          <a:blip r:embed="rId7"/>
          <a:stretch>
            <a:fillRect/>
          </a:stretch>
        </p:blipFill>
        <p:spPr>
          <a:xfrm>
            <a:off x="4987134" y="5602479"/>
            <a:ext cx="1758471" cy="1172314"/>
          </a:xfrm>
          <a:prstGeom prst="rect">
            <a:avLst/>
          </a:prstGeom>
        </p:spPr>
      </p:pic>
      <p:sp>
        <p:nvSpPr>
          <p:cNvPr id="49" name="テキスト ボックス 48"/>
          <p:cNvSpPr txBox="1"/>
          <p:nvPr/>
        </p:nvSpPr>
        <p:spPr>
          <a:xfrm>
            <a:off x="166971" y="1530532"/>
            <a:ext cx="6466058" cy="615553"/>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＜令和５年度の事業＞</a:t>
            </a:r>
            <a:endParaRPr lang="en-US" altLang="ja-JP" sz="1100"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太間排水機場の自家発電設備更新工事、寝屋川北部地下河川（古川調節池）のポンプ設備補修</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工事　など　</a:t>
            </a:r>
            <a:endParaRPr kumimoji="1"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3" name="正方形/長方形 52"/>
          <p:cNvSpPr/>
          <p:nvPr/>
        </p:nvSpPr>
        <p:spPr>
          <a:xfrm>
            <a:off x="212558" y="1521731"/>
            <a:ext cx="6096802" cy="56225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14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523"/>
          <p:cNvSpPr txBox="1">
            <a:spLocks noChangeArrowheads="1"/>
          </p:cNvSpPr>
          <p:nvPr/>
        </p:nvSpPr>
        <p:spPr bwMode="auto">
          <a:xfrm>
            <a:off x="185726" y="1403269"/>
            <a:ext cx="6734694" cy="1143450"/>
          </a:xfrm>
          <a:prstGeom prst="rect">
            <a:avLst/>
          </a:prstGeom>
          <a:noFill/>
          <a:ln w="9525">
            <a:noFill/>
            <a:prstDash val="dash"/>
            <a:miter lim="800000"/>
            <a:headEnd/>
            <a:tailEnd/>
          </a:ln>
        </p:spPr>
        <p:txBody>
          <a:bodyPr rot="0" vert="horz" wrap="square" lIns="74295" tIns="8890" rIns="74295" bIns="8890" anchor="t" anchorCtr="0" upright="1">
            <a:noAutofit/>
          </a:bodyPr>
          <a:lstStyle/>
          <a:p>
            <a:r>
              <a:rPr lang="ja-JP" altLang="en-US" sz="1100" dirty="0">
                <a:latin typeface="メイリオ" panose="020B0604030504040204" pitchFamily="50" charset="-128"/>
                <a:ea typeface="メイリオ" panose="020B0604030504040204" pitchFamily="50" charset="-128"/>
              </a:rPr>
              <a:t>＜令和５年度の事業＞</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r>
              <a:rPr lang="ja-JP" altLang="ja-JP" sz="1100" dirty="0">
                <a:latin typeface="メイリオ" panose="020B0604030504040204" pitchFamily="50" charset="-128"/>
                <a:ea typeface="メイリオ" panose="020B0604030504040204" pitchFamily="50" charset="-128"/>
                <a:cs typeface="Meiryo UI" panose="020B0604030504040204" pitchFamily="50" charset="-128"/>
              </a:rPr>
              <a:t>砂防事業</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⇒東川第三支渓（岬町）など</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30</a:t>
            </a:r>
            <a:r>
              <a:rPr lang="ja-JP" altLang="ja-JP" sz="1100" dirty="0">
                <a:latin typeface="メイリオ" panose="020B0604030504040204" pitchFamily="50" charset="-128"/>
                <a:ea typeface="メイリオ" panose="020B0604030504040204" pitchFamily="50" charset="-128"/>
                <a:cs typeface="Meiryo UI" panose="020B0604030504040204" pitchFamily="50" charset="-128"/>
              </a:rPr>
              <a:t>渓流</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（うち新規２渓流（上杉川第一支渓（能勢町）、</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父鬼川右第二支川（和泉市）））</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a:t>
            </a:r>
            <a:r>
              <a:rPr lang="zh-TW" altLang="ja-JP" sz="1100" dirty="0">
                <a:latin typeface="メイリオ" panose="020B0604030504040204" pitchFamily="50" charset="-128"/>
                <a:ea typeface="メイリオ" panose="020B0604030504040204" pitchFamily="50" charset="-128"/>
                <a:cs typeface="Meiryo UI" panose="020B0604030504040204" pitchFamily="50" charset="-128"/>
              </a:rPr>
              <a:t>急傾斜地崩壊対策事業</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⇒西野（１）地区（堺市・大阪狭山市）など</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10</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地区</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・施設の保全　⇒豪雨への備えとして、砂溜工などの堆積土砂撤去を実施するとともに、引き続き、</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砂防施設点検をもとに計画的な維持管理に努めます。</a:t>
            </a:r>
          </a:p>
        </p:txBody>
      </p:sp>
      <p:cxnSp>
        <p:nvCxnSpPr>
          <p:cNvPr id="3" name="直線コネクタ 2"/>
          <p:cNvCxnSpPr/>
          <p:nvPr/>
        </p:nvCxnSpPr>
        <p:spPr>
          <a:xfrm>
            <a:off x="188640" y="4498139"/>
            <a:ext cx="6480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 Box 523"/>
          <p:cNvSpPr txBox="1">
            <a:spLocks noChangeArrowheads="1"/>
          </p:cNvSpPr>
          <p:nvPr/>
        </p:nvSpPr>
        <p:spPr bwMode="auto">
          <a:xfrm>
            <a:off x="92970" y="689157"/>
            <a:ext cx="6576390" cy="695062"/>
          </a:xfrm>
          <a:prstGeom prst="rect">
            <a:avLst/>
          </a:prstGeom>
          <a:noFill/>
          <a:ln w="9525">
            <a:noFill/>
            <a:prstDash val="dash"/>
            <a:miter lim="800000"/>
            <a:headEnd/>
            <a:tailEnd/>
          </a:ln>
        </p:spPr>
        <p:txBody>
          <a:bodyPr rot="0" vert="horz" wrap="square" lIns="74295" tIns="8890" rIns="74295" bIns="8890" anchor="t" anchorCtr="0" upright="1">
            <a:spAutoFit/>
          </a:bodyPr>
          <a:lstStyle/>
          <a:p>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　土砂災害対策施設の整備については、地形などの「災害発生の危険度」と被害想定区域に含まれる要配慮者利用施設や避難所・避難路等の「災害発生時の影響」により整備箇所を重点化して着実に実施します。なお、災害発生などに伴う現地の状況変化や、「災害発生の危険度」の高まりを考慮し、優先順位の見直しを随時行います。</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13" name="グループ化 12"/>
          <p:cNvGrpSpPr/>
          <p:nvPr/>
        </p:nvGrpSpPr>
        <p:grpSpPr>
          <a:xfrm>
            <a:off x="2348865" y="4614872"/>
            <a:ext cx="4126902" cy="5241785"/>
            <a:chOff x="-4376605" y="4384367"/>
            <a:chExt cx="4126902" cy="5241785"/>
          </a:xfrm>
        </p:grpSpPr>
        <p:sp>
          <p:nvSpPr>
            <p:cNvPr id="24" name="円/楕円 23"/>
            <p:cNvSpPr/>
            <p:nvPr/>
          </p:nvSpPr>
          <p:spPr>
            <a:xfrm>
              <a:off x="-891540" y="6775987"/>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t>８</a:t>
              </a:r>
              <a:endParaRPr kumimoji="1" lang="ja-JP" altLang="en-US" sz="800" b="1" dirty="0"/>
            </a:p>
          </p:txBody>
        </p:sp>
        <p:sp>
          <p:nvSpPr>
            <p:cNvPr id="28" name="円/楕円 27"/>
            <p:cNvSpPr/>
            <p:nvPr/>
          </p:nvSpPr>
          <p:spPr>
            <a:xfrm>
              <a:off x="-1251585" y="5630072"/>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t>６</a:t>
              </a:r>
              <a:endParaRPr kumimoji="1" lang="ja-JP" altLang="en-US" sz="800" b="1" dirty="0"/>
            </a:p>
          </p:txBody>
        </p:sp>
        <p:grpSp>
          <p:nvGrpSpPr>
            <p:cNvPr id="12" name="グループ化 11"/>
            <p:cNvGrpSpPr/>
            <p:nvPr/>
          </p:nvGrpSpPr>
          <p:grpSpPr>
            <a:xfrm>
              <a:off x="-4376605" y="4384367"/>
              <a:ext cx="4126902" cy="5241785"/>
              <a:chOff x="7443309" y="3220775"/>
              <a:chExt cx="4126902" cy="5241785"/>
            </a:xfrm>
          </p:grpSpPr>
          <p:pic>
            <p:nvPicPr>
              <p:cNvPr id="11" name="図 10"/>
              <p:cNvPicPr>
                <a:picLocks noChangeAspect="1"/>
              </p:cNvPicPr>
              <p:nvPr/>
            </p:nvPicPr>
            <p:blipFill rotWithShape="1">
              <a:blip r:embed="rId2">
                <a:extLst>
                  <a:ext uri="{28A0092B-C50C-407E-A947-70E740481C1C}">
                    <a14:useLocalDpi xmlns:a14="http://schemas.microsoft.com/office/drawing/2010/main" val="0"/>
                  </a:ext>
                </a:extLst>
              </a:blip>
              <a:srcRect l="2650" t="3982" r="2580" b="2826"/>
              <a:stretch/>
            </p:blipFill>
            <p:spPr>
              <a:xfrm>
                <a:off x="7443309" y="3220775"/>
                <a:ext cx="4126902" cy="5241785"/>
              </a:xfrm>
              <a:prstGeom prst="rect">
                <a:avLst/>
              </a:prstGeom>
            </p:spPr>
          </p:pic>
          <p:sp>
            <p:nvSpPr>
              <p:cNvPr id="55" name="フリーフォーム 54"/>
              <p:cNvSpPr/>
              <p:nvPr/>
            </p:nvSpPr>
            <p:spPr>
              <a:xfrm>
                <a:off x="9403572" y="4294218"/>
                <a:ext cx="1616347" cy="1283864"/>
              </a:xfrm>
              <a:custGeom>
                <a:avLst/>
                <a:gdLst>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1028700 w 1809750"/>
                  <a:gd name="connsiteY9" fmla="*/ 885825 h 1352550"/>
                  <a:gd name="connsiteX10" fmla="*/ 1247775 w 1809750"/>
                  <a:gd name="connsiteY10" fmla="*/ 688975 h 1352550"/>
                  <a:gd name="connsiteX11" fmla="*/ 1295400 w 1809750"/>
                  <a:gd name="connsiteY11" fmla="*/ 600075 h 1352550"/>
                  <a:gd name="connsiteX12" fmla="*/ 1355725 w 1809750"/>
                  <a:gd name="connsiteY12" fmla="*/ 527050 h 1352550"/>
                  <a:gd name="connsiteX13" fmla="*/ 1435100 w 1809750"/>
                  <a:gd name="connsiteY13" fmla="*/ 463550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47775 w 1809750"/>
                  <a:gd name="connsiteY10" fmla="*/ 688975 h 1352550"/>
                  <a:gd name="connsiteX11" fmla="*/ 1295400 w 1809750"/>
                  <a:gd name="connsiteY11" fmla="*/ 600075 h 1352550"/>
                  <a:gd name="connsiteX12" fmla="*/ 1355725 w 1809750"/>
                  <a:gd name="connsiteY12" fmla="*/ 527050 h 1352550"/>
                  <a:gd name="connsiteX13" fmla="*/ 1435100 w 1809750"/>
                  <a:gd name="connsiteY13" fmla="*/ 463550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95400 w 1809750"/>
                  <a:gd name="connsiteY11" fmla="*/ 600075 h 1352550"/>
                  <a:gd name="connsiteX12" fmla="*/ 1355725 w 1809750"/>
                  <a:gd name="connsiteY12" fmla="*/ 527050 h 1352550"/>
                  <a:gd name="connsiteX13" fmla="*/ 1435100 w 1809750"/>
                  <a:gd name="connsiteY13" fmla="*/ 463550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55725 w 1809750"/>
                  <a:gd name="connsiteY12" fmla="*/ 527050 h 1352550"/>
                  <a:gd name="connsiteX13" fmla="*/ 1435100 w 1809750"/>
                  <a:gd name="connsiteY13" fmla="*/ 463550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35100 w 1809750"/>
                  <a:gd name="connsiteY13" fmla="*/ 463550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70025 w 1809750"/>
                  <a:gd name="connsiteY14" fmla="*/ 400050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57145 w 1809750"/>
                  <a:gd name="connsiteY14" fmla="*/ 336966 h 1352550"/>
                  <a:gd name="connsiteX15" fmla="*/ 1517650 w 1809750"/>
                  <a:gd name="connsiteY15" fmla="*/ 27622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57145 w 1809750"/>
                  <a:gd name="connsiteY14" fmla="*/ 336966 h 1352550"/>
                  <a:gd name="connsiteX15" fmla="*/ 1504769 w 1809750"/>
                  <a:gd name="connsiteY15" fmla="*/ 205255 h 1352550"/>
                  <a:gd name="connsiteX16" fmla="*/ 1558925 w 1809750"/>
                  <a:gd name="connsiteY16" fmla="*/ 206375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57145 w 1809750"/>
                  <a:gd name="connsiteY14" fmla="*/ 336966 h 1352550"/>
                  <a:gd name="connsiteX15" fmla="*/ 1504769 w 1809750"/>
                  <a:gd name="connsiteY15" fmla="*/ 205255 h 1352550"/>
                  <a:gd name="connsiteX16" fmla="*/ 1507402 w 1809750"/>
                  <a:gd name="connsiteY16" fmla="*/ 143291 h 1352550"/>
                  <a:gd name="connsiteX17" fmla="*/ 1622425 w 1809750"/>
                  <a:gd name="connsiteY17" fmla="*/ 152400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57145 w 1809750"/>
                  <a:gd name="connsiteY14" fmla="*/ 336966 h 1352550"/>
                  <a:gd name="connsiteX15" fmla="*/ 1504769 w 1809750"/>
                  <a:gd name="connsiteY15" fmla="*/ 205255 h 1352550"/>
                  <a:gd name="connsiteX16" fmla="*/ 1507402 w 1809750"/>
                  <a:gd name="connsiteY16" fmla="*/ 143291 h 1352550"/>
                  <a:gd name="connsiteX17" fmla="*/ 1604393 w 1809750"/>
                  <a:gd name="connsiteY17" fmla="*/ 89317 h 1352550"/>
                  <a:gd name="connsiteX18" fmla="*/ 1666875 w 1809750"/>
                  <a:gd name="connsiteY18" fmla="*/ 107950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352550 h 1352550"/>
                  <a:gd name="connsiteX1" fmla="*/ 190500 w 1809750"/>
                  <a:gd name="connsiteY1" fmla="*/ 1285875 h 1352550"/>
                  <a:gd name="connsiteX2" fmla="*/ 260350 w 1809750"/>
                  <a:gd name="connsiteY2" fmla="*/ 1238250 h 1352550"/>
                  <a:gd name="connsiteX3" fmla="*/ 425450 w 1809750"/>
                  <a:gd name="connsiteY3" fmla="*/ 1162050 h 1352550"/>
                  <a:gd name="connsiteX4" fmla="*/ 473075 w 1809750"/>
                  <a:gd name="connsiteY4" fmla="*/ 1139825 h 1352550"/>
                  <a:gd name="connsiteX5" fmla="*/ 568325 w 1809750"/>
                  <a:gd name="connsiteY5" fmla="*/ 1117600 h 1352550"/>
                  <a:gd name="connsiteX6" fmla="*/ 644525 w 1809750"/>
                  <a:gd name="connsiteY6" fmla="*/ 1076325 h 1352550"/>
                  <a:gd name="connsiteX7" fmla="*/ 727075 w 1809750"/>
                  <a:gd name="connsiteY7" fmla="*/ 1047750 h 1352550"/>
                  <a:gd name="connsiteX8" fmla="*/ 822325 w 1809750"/>
                  <a:gd name="connsiteY8" fmla="*/ 1038225 h 1352550"/>
                  <a:gd name="connsiteX9" fmla="*/ 964296 w 1809750"/>
                  <a:gd name="connsiteY9" fmla="*/ 885825 h 1352550"/>
                  <a:gd name="connsiteX10" fmla="*/ 1206557 w 1809750"/>
                  <a:gd name="connsiteY10" fmla="*/ 702117 h 1352550"/>
                  <a:gd name="connsiteX11" fmla="*/ 1285095 w 1809750"/>
                  <a:gd name="connsiteY11" fmla="*/ 600075 h 1352550"/>
                  <a:gd name="connsiteX12" fmla="*/ 1314506 w 1809750"/>
                  <a:gd name="connsiteY12" fmla="*/ 498136 h 1352550"/>
                  <a:gd name="connsiteX13" fmla="*/ 1427372 w 1809750"/>
                  <a:gd name="connsiteY13" fmla="*/ 421494 h 1352550"/>
                  <a:gd name="connsiteX14" fmla="*/ 1457145 w 1809750"/>
                  <a:gd name="connsiteY14" fmla="*/ 336966 h 1352550"/>
                  <a:gd name="connsiteX15" fmla="*/ 1504769 w 1809750"/>
                  <a:gd name="connsiteY15" fmla="*/ 205255 h 1352550"/>
                  <a:gd name="connsiteX16" fmla="*/ 1507402 w 1809750"/>
                  <a:gd name="connsiteY16" fmla="*/ 143291 h 1352550"/>
                  <a:gd name="connsiteX17" fmla="*/ 1604393 w 1809750"/>
                  <a:gd name="connsiteY17" fmla="*/ 89317 h 1352550"/>
                  <a:gd name="connsiteX18" fmla="*/ 1630810 w 1809750"/>
                  <a:gd name="connsiteY18" fmla="*/ 31724 h 1352550"/>
                  <a:gd name="connsiteX19" fmla="*/ 1704975 w 1809750"/>
                  <a:gd name="connsiteY19" fmla="*/ 34925 h 1352550"/>
                  <a:gd name="connsiteX20" fmla="*/ 1758950 w 1809750"/>
                  <a:gd name="connsiteY20" fmla="*/ 6350 h 1352550"/>
                  <a:gd name="connsiteX21" fmla="*/ 1806575 w 1809750"/>
                  <a:gd name="connsiteY21" fmla="*/ 9525 h 1352550"/>
                  <a:gd name="connsiteX22" fmla="*/ 1809750 w 1809750"/>
                  <a:gd name="connsiteY22" fmla="*/ 0 h 1352550"/>
                  <a:gd name="connsiteX0" fmla="*/ 0 w 1809750"/>
                  <a:gd name="connsiteY0" fmla="*/ 1404365 h 1404365"/>
                  <a:gd name="connsiteX1" fmla="*/ 190500 w 1809750"/>
                  <a:gd name="connsiteY1" fmla="*/ 1337690 h 1404365"/>
                  <a:gd name="connsiteX2" fmla="*/ 260350 w 1809750"/>
                  <a:gd name="connsiteY2" fmla="*/ 1290065 h 1404365"/>
                  <a:gd name="connsiteX3" fmla="*/ 425450 w 1809750"/>
                  <a:gd name="connsiteY3" fmla="*/ 1213865 h 1404365"/>
                  <a:gd name="connsiteX4" fmla="*/ 473075 w 1809750"/>
                  <a:gd name="connsiteY4" fmla="*/ 1191640 h 1404365"/>
                  <a:gd name="connsiteX5" fmla="*/ 568325 w 1809750"/>
                  <a:gd name="connsiteY5" fmla="*/ 1169415 h 1404365"/>
                  <a:gd name="connsiteX6" fmla="*/ 644525 w 1809750"/>
                  <a:gd name="connsiteY6" fmla="*/ 1128140 h 1404365"/>
                  <a:gd name="connsiteX7" fmla="*/ 727075 w 1809750"/>
                  <a:gd name="connsiteY7" fmla="*/ 1099565 h 1404365"/>
                  <a:gd name="connsiteX8" fmla="*/ 822325 w 1809750"/>
                  <a:gd name="connsiteY8" fmla="*/ 1090040 h 1404365"/>
                  <a:gd name="connsiteX9" fmla="*/ 964296 w 1809750"/>
                  <a:gd name="connsiteY9" fmla="*/ 937640 h 1404365"/>
                  <a:gd name="connsiteX10" fmla="*/ 1206557 w 1809750"/>
                  <a:gd name="connsiteY10" fmla="*/ 753932 h 1404365"/>
                  <a:gd name="connsiteX11" fmla="*/ 1285095 w 1809750"/>
                  <a:gd name="connsiteY11" fmla="*/ 651890 h 1404365"/>
                  <a:gd name="connsiteX12" fmla="*/ 1314506 w 1809750"/>
                  <a:gd name="connsiteY12" fmla="*/ 549951 h 1404365"/>
                  <a:gd name="connsiteX13" fmla="*/ 1427372 w 1809750"/>
                  <a:gd name="connsiteY13" fmla="*/ 473309 h 1404365"/>
                  <a:gd name="connsiteX14" fmla="*/ 1457145 w 1809750"/>
                  <a:gd name="connsiteY14" fmla="*/ 388781 h 1404365"/>
                  <a:gd name="connsiteX15" fmla="*/ 1504769 w 1809750"/>
                  <a:gd name="connsiteY15" fmla="*/ 257070 h 1404365"/>
                  <a:gd name="connsiteX16" fmla="*/ 1507402 w 1809750"/>
                  <a:gd name="connsiteY16" fmla="*/ 195106 h 1404365"/>
                  <a:gd name="connsiteX17" fmla="*/ 1604393 w 1809750"/>
                  <a:gd name="connsiteY17" fmla="*/ 141132 h 1404365"/>
                  <a:gd name="connsiteX18" fmla="*/ 1630810 w 1809750"/>
                  <a:gd name="connsiteY18" fmla="*/ 83539 h 1404365"/>
                  <a:gd name="connsiteX19" fmla="*/ 1668909 w 1809750"/>
                  <a:gd name="connsiteY19" fmla="*/ 0 h 1404365"/>
                  <a:gd name="connsiteX20" fmla="*/ 1758950 w 1809750"/>
                  <a:gd name="connsiteY20" fmla="*/ 58165 h 1404365"/>
                  <a:gd name="connsiteX21" fmla="*/ 1806575 w 1809750"/>
                  <a:gd name="connsiteY21" fmla="*/ 61340 h 1404365"/>
                  <a:gd name="connsiteX22" fmla="*/ 1809750 w 1809750"/>
                  <a:gd name="connsiteY22" fmla="*/ 51815 h 1404365"/>
                  <a:gd name="connsiteX0" fmla="*/ 0 w 1809750"/>
                  <a:gd name="connsiteY0" fmla="*/ 1417169 h 1417169"/>
                  <a:gd name="connsiteX1" fmla="*/ 190500 w 1809750"/>
                  <a:gd name="connsiteY1" fmla="*/ 1350494 h 1417169"/>
                  <a:gd name="connsiteX2" fmla="*/ 260350 w 1809750"/>
                  <a:gd name="connsiteY2" fmla="*/ 1302869 h 1417169"/>
                  <a:gd name="connsiteX3" fmla="*/ 425450 w 1809750"/>
                  <a:gd name="connsiteY3" fmla="*/ 1226669 h 1417169"/>
                  <a:gd name="connsiteX4" fmla="*/ 473075 w 1809750"/>
                  <a:gd name="connsiteY4" fmla="*/ 1204444 h 1417169"/>
                  <a:gd name="connsiteX5" fmla="*/ 568325 w 1809750"/>
                  <a:gd name="connsiteY5" fmla="*/ 1182219 h 1417169"/>
                  <a:gd name="connsiteX6" fmla="*/ 644525 w 1809750"/>
                  <a:gd name="connsiteY6" fmla="*/ 1140944 h 1417169"/>
                  <a:gd name="connsiteX7" fmla="*/ 727075 w 1809750"/>
                  <a:gd name="connsiteY7" fmla="*/ 1112369 h 1417169"/>
                  <a:gd name="connsiteX8" fmla="*/ 822325 w 1809750"/>
                  <a:gd name="connsiteY8" fmla="*/ 1102844 h 1417169"/>
                  <a:gd name="connsiteX9" fmla="*/ 964296 w 1809750"/>
                  <a:gd name="connsiteY9" fmla="*/ 950444 h 1417169"/>
                  <a:gd name="connsiteX10" fmla="*/ 1206557 w 1809750"/>
                  <a:gd name="connsiteY10" fmla="*/ 766736 h 1417169"/>
                  <a:gd name="connsiteX11" fmla="*/ 1285095 w 1809750"/>
                  <a:gd name="connsiteY11" fmla="*/ 664694 h 1417169"/>
                  <a:gd name="connsiteX12" fmla="*/ 1314506 w 1809750"/>
                  <a:gd name="connsiteY12" fmla="*/ 562755 h 1417169"/>
                  <a:gd name="connsiteX13" fmla="*/ 1427372 w 1809750"/>
                  <a:gd name="connsiteY13" fmla="*/ 486113 h 1417169"/>
                  <a:gd name="connsiteX14" fmla="*/ 1457145 w 1809750"/>
                  <a:gd name="connsiteY14" fmla="*/ 401585 h 1417169"/>
                  <a:gd name="connsiteX15" fmla="*/ 1504769 w 1809750"/>
                  <a:gd name="connsiteY15" fmla="*/ 269874 h 1417169"/>
                  <a:gd name="connsiteX16" fmla="*/ 1507402 w 1809750"/>
                  <a:gd name="connsiteY16" fmla="*/ 207910 h 1417169"/>
                  <a:gd name="connsiteX17" fmla="*/ 1604393 w 1809750"/>
                  <a:gd name="connsiteY17" fmla="*/ 153936 h 1417169"/>
                  <a:gd name="connsiteX18" fmla="*/ 1630810 w 1809750"/>
                  <a:gd name="connsiteY18" fmla="*/ 96343 h 1417169"/>
                  <a:gd name="connsiteX19" fmla="*/ 1668909 w 1809750"/>
                  <a:gd name="connsiteY19" fmla="*/ 12804 h 1417169"/>
                  <a:gd name="connsiteX20" fmla="*/ 1748645 w 1809750"/>
                  <a:gd name="connsiteY20" fmla="*/ 0 h 1417169"/>
                  <a:gd name="connsiteX21" fmla="*/ 1806575 w 1809750"/>
                  <a:gd name="connsiteY21" fmla="*/ 74144 h 1417169"/>
                  <a:gd name="connsiteX22" fmla="*/ 1809750 w 1809750"/>
                  <a:gd name="connsiteY22" fmla="*/ 64619 h 1417169"/>
                  <a:gd name="connsiteX0" fmla="*/ 0 w 1806575"/>
                  <a:gd name="connsiteY0" fmla="*/ 1417169 h 1417169"/>
                  <a:gd name="connsiteX1" fmla="*/ 190500 w 1806575"/>
                  <a:gd name="connsiteY1" fmla="*/ 1350494 h 1417169"/>
                  <a:gd name="connsiteX2" fmla="*/ 260350 w 1806575"/>
                  <a:gd name="connsiteY2" fmla="*/ 1302869 h 1417169"/>
                  <a:gd name="connsiteX3" fmla="*/ 425450 w 1806575"/>
                  <a:gd name="connsiteY3" fmla="*/ 1226669 h 1417169"/>
                  <a:gd name="connsiteX4" fmla="*/ 473075 w 1806575"/>
                  <a:gd name="connsiteY4" fmla="*/ 1204444 h 1417169"/>
                  <a:gd name="connsiteX5" fmla="*/ 568325 w 1806575"/>
                  <a:gd name="connsiteY5" fmla="*/ 1182219 h 1417169"/>
                  <a:gd name="connsiteX6" fmla="*/ 644525 w 1806575"/>
                  <a:gd name="connsiteY6" fmla="*/ 1140944 h 1417169"/>
                  <a:gd name="connsiteX7" fmla="*/ 727075 w 1806575"/>
                  <a:gd name="connsiteY7" fmla="*/ 1112369 h 1417169"/>
                  <a:gd name="connsiteX8" fmla="*/ 822325 w 1806575"/>
                  <a:gd name="connsiteY8" fmla="*/ 1102844 h 1417169"/>
                  <a:gd name="connsiteX9" fmla="*/ 964296 w 1806575"/>
                  <a:gd name="connsiteY9" fmla="*/ 950444 h 1417169"/>
                  <a:gd name="connsiteX10" fmla="*/ 1206557 w 1806575"/>
                  <a:gd name="connsiteY10" fmla="*/ 766736 h 1417169"/>
                  <a:gd name="connsiteX11" fmla="*/ 1285095 w 1806575"/>
                  <a:gd name="connsiteY11" fmla="*/ 664694 h 1417169"/>
                  <a:gd name="connsiteX12" fmla="*/ 1314506 w 1806575"/>
                  <a:gd name="connsiteY12" fmla="*/ 562755 h 1417169"/>
                  <a:gd name="connsiteX13" fmla="*/ 1427372 w 1806575"/>
                  <a:gd name="connsiteY13" fmla="*/ 486113 h 1417169"/>
                  <a:gd name="connsiteX14" fmla="*/ 1457145 w 1806575"/>
                  <a:gd name="connsiteY14" fmla="*/ 401585 h 1417169"/>
                  <a:gd name="connsiteX15" fmla="*/ 1504769 w 1806575"/>
                  <a:gd name="connsiteY15" fmla="*/ 269874 h 1417169"/>
                  <a:gd name="connsiteX16" fmla="*/ 1507402 w 1806575"/>
                  <a:gd name="connsiteY16" fmla="*/ 207910 h 1417169"/>
                  <a:gd name="connsiteX17" fmla="*/ 1604393 w 1806575"/>
                  <a:gd name="connsiteY17" fmla="*/ 153936 h 1417169"/>
                  <a:gd name="connsiteX18" fmla="*/ 1630810 w 1806575"/>
                  <a:gd name="connsiteY18" fmla="*/ 96343 h 1417169"/>
                  <a:gd name="connsiteX19" fmla="*/ 1668909 w 1806575"/>
                  <a:gd name="connsiteY19" fmla="*/ 12804 h 1417169"/>
                  <a:gd name="connsiteX20" fmla="*/ 1748645 w 1806575"/>
                  <a:gd name="connsiteY20" fmla="*/ 0 h 1417169"/>
                  <a:gd name="connsiteX21" fmla="*/ 1806575 w 1806575"/>
                  <a:gd name="connsiteY21" fmla="*/ 74144 h 1417169"/>
                  <a:gd name="connsiteX0" fmla="*/ 0 w 1748645"/>
                  <a:gd name="connsiteY0" fmla="*/ 1417169 h 1417169"/>
                  <a:gd name="connsiteX1" fmla="*/ 190500 w 1748645"/>
                  <a:gd name="connsiteY1" fmla="*/ 1350494 h 1417169"/>
                  <a:gd name="connsiteX2" fmla="*/ 260350 w 1748645"/>
                  <a:gd name="connsiteY2" fmla="*/ 1302869 h 1417169"/>
                  <a:gd name="connsiteX3" fmla="*/ 425450 w 1748645"/>
                  <a:gd name="connsiteY3" fmla="*/ 1226669 h 1417169"/>
                  <a:gd name="connsiteX4" fmla="*/ 473075 w 1748645"/>
                  <a:gd name="connsiteY4" fmla="*/ 1204444 h 1417169"/>
                  <a:gd name="connsiteX5" fmla="*/ 568325 w 1748645"/>
                  <a:gd name="connsiteY5" fmla="*/ 1182219 h 1417169"/>
                  <a:gd name="connsiteX6" fmla="*/ 644525 w 1748645"/>
                  <a:gd name="connsiteY6" fmla="*/ 1140944 h 1417169"/>
                  <a:gd name="connsiteX7" fmla="*/ 727075 w 1748645"/>
                  <a:gd name="connsiteY7" fmla="*/ 1112369 h 1417169"/>
                  <a:gd name="connsiteX8" fmla="*/ 822325 w 1748645"/>
                  <a:gd name="connsiteY8" fmla="*/ 1102844 h 1417169"/>
                  <a:gd name="connsiteX9" fmla="*/ 964296 w 1748645"/>
                  <a:gd name="connsiteY9" fmla="*/ 950444 h 1417169"/>
                  <a:gd name="connsiteX10" fmla="*/ 1206557 w 1748645"/>
                  <a:gd name="connsiteY10" fmla="*/ 766736 h 1417169"/>
                  <a:gd name="connsiteX11" fmla="*/ 1285095 w 1748645"/>
                  <a:gd name="connsiteY11" fmla="*/ 664694 h 1417169"/>
                  <a:gd name="connsiteX12" fmla="*/ 1314506 w 1748645"/>
                  <a:gd name="connsiteY12" fmla="*/ 562755 h 1417169"/>
                  <a:gd name="connsiteX13" fmla="*/ 1427372 w 1748645"/>
                  <a:gd name="connsiteY13" fmla="*/ 486113 h 1417169"/>
                  <a:gd name="connsiteX14" fmla="*/ 1457145 w 1748645"/>
                  <a:gd name="connsiteY14" fmla="*/ 401585 h 1417169"/>
                  <a:gd name="connsiteX15" fmla="*/ 1504769 w 1748645"/>
                  <a:gd name="connsiteY15" fmla="*/ 269874 h 1417169"/>
                  <a:gd name="connsiteX16" fmla="*/ 1507402 w 1748645"/>
                  <a:gd name="connsiteY16" fmla="*/ 207910 h 1417169"/>
                  <a:gd name="connsiteX17" fmla="*/ 1604393 w 1748645"/>
                  <a:gd name="connsiteY17" fmla="*/ 153936 h 1417169"/>
                  <a:gd name="connsiteX18" fmla="*/ 1630810 w 1748645"/>
                  <a:gd name="connsiteY18" fmla="*/ 96343 h 1417169"/>
                  <a:gd name="connsiteX19" fmla="*/ 1668909 w 1748645"/>
                  <a:gd name="connsiteY19" fmla="*/ 12804 h 1417169"/>
                  <a:gd name="connsiteX20" fmla="*/ 1748645 w 1748645"/>
                  <a:gd name="connsiteY20" fmla="*/ 0 h 141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48645" h="1417169">
                    <a:moveTo>
                      <a:pt x="0" y="1417169"/>
                    </a:moveTo>
                    <a:lnTo>
                      <a:pt x="190500" y="1350494"/>
                    </a:lnTo>
                    <a:lnTo>
                      <a:pt x="260350" y="1302869"/>
                    </a:lnTo>
                    <a:lnTo>
                      <a:pt x="425450" y="1226669"/>
                    </a:lnTo>
                    <a:lnTo>
                      <a:pt x="473075" y="1204444"/>
                    </a:lnTo>
                    <a:lnTo>
                      <a:pt x="568325" y="1182219"/>
                    </a:lnTo>
                    <a:lnTo>
                      <a:pt x="644525" y="1140944"/>
                    </a:lnTo>
                    <a:lnTo>
                      <a:pt x="727075" y="1112369"/>
                    </a:lnTo>
                    <a:lnTo>
                      <a:pt x="822325" y="1102844"/>
                    </a:lnTo>
                    <a:lnTo>
                      <a:pt x="964296" y="950444"/>
                    </a:lnTo>
                    <a:lnTo>
                      <a:pt x="1206557" y="766736"/>
                    </a:lnTo>
                    <a:lnTo>
                      <a:pt x="1285095" y="664694"/>
                    </a:lnTo>
                    <a:lnTo>
                      <a:pt x="1314506" y="562755"/>
                    </a:lnTo>
                    <a:lnTo>
                      <a:pt x="1427372" y="486113"/>
                    </a:lnTo>
                    <a:lnTo>
                      <a:pt x="1457145" y="401585"/>
                    </a:lnTo>
                    <a:lnTo>
                      <a:pt x="1504769" y="269874"/>
                    </a:lnTo>
                    <a:lnTo>
                      <a:pt x="1507402" y="207910"/>
                    </a:lnTo>
                    <a:lnTo>
                      <a:pt x="1604393" y="153936"/>
                    </a:lnTo>
                    <a:lnTo>
                      <a:pt x="1630810" y="96343"/>
                    </a:lnTo>
                    <a:lnTo>
                      <a:pt x="1668909" y="12804"/>
                    </a:lnTo>
                    <a:lnTo>
                      <a:pt x="1748645" y="0"/>
                    </a:ln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9686660" y="6208561"/>
                <a:ext cx="1266825" cy="223837"/>
              </a:xfrm>
              <a:custGeom>
                <a:avLst/>
                <a:gdLst>
                  <a:gd name="connsiteX0" fmla="*/ 0 w 1266825"/>
                  <a:gd name="connsiteY0" fmla="*/ 0 h 228600"/>
                  <a:gd name="connsiteX1" fmla="*/ 180975 w 1266825"/>
                  <a:gd name="connsiteY1" fmla="*/ 42862 h 228600"/>
                  <a:gd name="connsiteX2" fmla="*/ 247650 w 1266825"/>
                  <a:gd name="connsiteY2" fmla="*/ 100012 h 228600"/>
                  <a:gd name="connsiteX3" fmla="*/ 381000 w 1266825"/>
                  <a:gd name="connsiteY3" fmla="*/ 123825 h 228600"/>
                  <a:gd name="connsiteX4" fmla="*/ 528637 w 1266825"/>
                  <a:gd name="connsiteY4" fmla="*/ 66675 h 228600"/>
                  <a:gd name="connsiteX5" fmla="*/ 652462 w 1266825"/>
                  <a:gd name="connsiteY5" fmla="*/ 61912 h 228600"/>
                  <a:gd name="connsiteX6" fmla="*/ 747712 w 1266825"/>
                  <a:gd name="connsiteY6" fmla="*/ 80962 h 228600"/>
                  <a:gd name="connsiteX7" fmla="*/ 962025 w 1266825"/>
                  <a:gd name="connsiteY7" fmla="*/ 185737 h 228600"/>
                  <a:gd name="connsiteX8" fmla="*/ 1009650 w 1266825"/>
                  <a:gd name="connsiteY8" fmla="*/ 228600 h 228600"/>
                  <a:gd name="connsiteX9" fmla="*/ 1119187 w 1266825"/>
                  <a:gd name="connsiteY9" fmla="*/ 200025 h 228600"/>
                  <a:gd name="connsiteX10" fmla="*/ 1176337 w 1266825"/>
                  <a:gd name="connsiteY10" fmla="*/ 209550 h 228600"/>
                  <a:gd name="connsiteX11" fmla="*/ 1266825 w 1266825"/>
                  <a:gd name="connsiteY11" fmla="*/ 190500 h 228600"/>
                  <a:gd name="connsiteX0" fmla="*/ 0 w 1266825"/>
                  <a:gd name="connsiteY0" fmla="*/ 0 h 228600"/>
                  <a:gd name="connsiteX1" fmla="*/ 180975 w 1266825"/>
                  <a:gd name="connsiteY1" fmla="*/ 42862 h 228600"/>
                  <a:gd name="connsiteX2" fmla="*/ 247650 w 1266825"/>
                  <a:gd name="connsiteY2" fmla="*/ 100012 h 228600"/>
                  <a:gd name="connsiteX3" fmla="*/ 381000 w 1266825"/>
                  <a:gd name="connsiteY3" fmla="*/ 123825 h 228600"/>
                  <a:gd name="connsiteX4" fmla="*/ 528637 w 1266825"/>
                  <a:gd name="connsiteY4" fmla="*/ 66675 h 228600"/>
                  <a:gd name="connsiteX5" fmla="*/ 652462 w 1266825"/>
                  <a:gd name="connsiteY5" fmla="*/ 61912 h 228600"/>
                  <a:gd name="connsiteX6" fmla="*/ 747712 w 1266825"/>
                  <a:gd name="connsiteY6" fmla="*/ 80962 h 228600"/>
                  <a:gd name="connsiteX7" fmla="*/ 900112 w 1266825"/>
                  <a:gd name="connsiteY7" fmla="*/ 138112 h 228600"/>
                  <a:gd name="connsiteX8" fmla="*/ 1009650 w 1266825"/>
                  <a:gd name="connsiteY8" fmla="*/ 228600 h 228600"/>
                  <a:gd name="connsiteX9" fmla="*/ 1119187 w 1266825"/>
                  <a:gd name="connsiteY9" fmla="*/ 200025 h 228600"/>
                  <a:gd name="connsiteX10" fmla="*/ 1176337 w 1266825"/>
                  <a:gd name="connsiteY10" fmla="*/ 209550 h 228600"/>
                  <a:gd name="connsiteX11" fmla="*/ 1266825 w 1266825"/>
                  <a:gd name="connsiteY11" fmla="*/ 190500 h 228600"/>
                  <a:gd name="connsiteX0" fmla="*/ 0 w 1266825"/>
                  <a:gd name="connsiteY0" fmla="*/ 0 h 209550"/>
                  <a:gd name="connsiteX1" fmla="*/ 180975 w 1266825"/>
                  <a:gd name="connsiteY1" fmla="*/ 42862 h 209550"/>
                  <a:gd name="connsiteX2" fmla="*/ 247650 w 1266825"/>
                  <a:gd name="connsiteY2" fmla="*/ 100012 h 209550"/>
                  <a:gd name="connsiteX3" fmla="*/ 381000 w 1266825"/>
                  <a:gd name="connsiteY3" fmla="*/ 123825 h 209550"/>
                  <a:gd name="connsiteX4" fmla="*/ 528637 w 1266825"/>
                  <a:gd name="connsiteY4" fmla="*/ 66675 h 209550"/>
                  <a:gd name="connsiteX5" fmla="*/ 652462 w 1266825"/>
                  <a:gd name="connsiteY5" fmla="*/ 61912 h 209550"/>
                  <a:gd name="connsiteX6" fmla="*/ 747712 w 1266825"/>
                  <a:gd name="connsiteY6" fmla="*/ 80962 h 209550"/>
                  <a:gd name="connsiteX7" fmla="*/ 900112 w 1266825"/>
                  <a:gd name="connsiteY7" fmla="*/ 138112 h 209550"/>
                  <a:gd name="connsiteX8" fmla="*/ 976312 w 1266825"/>
                  <a:gd name="connsiteY8" fmla="*/ 190500 h 209550"/>
                  <a:gd name="connsiteX9" fmla="*/ 1119187 w 1266825"/>
                  <a:gd name="connsiteY9" fmla="*/ 200025 h 209550"/>
                  <a:gd name="connsiteX10" fmla="*/ 1176337 w 1266825"/>
                  <a:gd name="connsiteY10" fmla="*/ 209550 h 209550"/>
                  <a:gd name="connsiteX11" fmla="*/ 1266825 w 1266825"/>
                  <a:gd name="connsiteY11" fmla="*/ 190500 h 209550"/>
                  <a:gd name="connsiteX0" fmla="*/ 0 w 1266825"/>
                  <a:gd name="connsiteY0" fmla="*/ 0 h 223837"/>
                  <a:gd name="connsiteX1" fmla="*/ 180975 w 1266825"/>
                  <a:gd name="connsiteY1" fmla="*/ 42862 h 223837"/>
                  <a:gd name="connsiteX2" fmla="*/ 247650 w 1266825"/>
                  <a:gd name="connsiteY2" fmla="*/ 100012 h 223837"/>
                  <a:gd name="connsiteX3" fmla="*/ 381000 w 1266825"/>
                  <a:gd name="connsiteY3" fmla="*/ 123825 h 223837"/>
                  <a:gd name="connsiteX4" fmla="*/ 528637 w 1266825"/>
                  <a:gd name="connsiteY4" fmla="*/ 66675 h 223837"/>
                  <a:gd name="connsiteX5" fmla="*/ 652462 w 1266825"/>
                  <a:gd name="connsiteY5" fmla="*/ 61912 h 223837"/>
                  <a:gd name="connsiteX6" fmla="*/ 747712 w 1266825"/>
                  <a:gd name="connsiteY6" fmla="*/ 80962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81000 w 1266825"/>
                  <a:gd name="connsiteY3" fmla="*/ 123825 h 223837"/>
                  <a:gd name="connsiteX4" fmla="*/ 528637 w 1266825"/>
                  <a:gd name="connsiteY4" fmla="*/ 66675 h 223837"/>
                  <a:gd name="connsiteX5" fmla="*/ 652462 w 1266825"/>
                  <a:gd name="connsiteY5" fmla="*/ 61912 h 223837"/>
                  <a:gd name="connsiteX6" fmla="*/ 747712 w 1266825"/>
                  <a:gd name="connsiteY6" fmla="*/ 80962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528637 w 1266825"/>
                  <a:gd name="connsiteY4" fmla="*/ 66675 h 223837"/>
                  <a:gd name="connsiteX5" fmla="*/ 652462 w 1266825"/>
                  <a:gd name="connsiteY5" fmla="*/ 61912 h 223837"/>
                  <a:gd name="connsiteX6" fmla="*/ 747712 w 1266825"/>
                  <a:gd name="connsiteY6" fmla="*/ 80962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495299 w 1266825"/>
                  <a:gd name="connsiteY4" fmla="*/ 45244 h 223837"/>
                  <a:gd name="connsiteX5" fmla="*/ 652462 w 1266825"/>
                  <a:gd name="connsiteY5" fmla="*/ 61912 h 223837"/>
                  <a:gd name="connsiteX6" fmla="*/ 747712 w 1266825"/>
                  <a:gd name="connsiteY6" fmla="*/ 80962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495299 w 1266825"/>
                  <a:gd name="connsiteY4" fmla="*/ 45244 h 223837"/>
                  <a:gd name="connsiteX5" fmla="*/ 657224 w 1266825"/>
                  <a:gd name="connsiteY5" fmla="*/ 50005 h 223837"/>
                  <a:gd name="connsiteX6" fmla="*/ 747712 w 1266825"/>
                  <a:gd name="connsiteY6" fmla="*/ 80962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495299 w 1266825"/>
                  <a:gd name="connsiteY4" fmla="*/ 45244 h 223837"/>
                  <a:gd name="connsiteX5" fmla="*/ 657224 w 1266825"/>
                  <a:gd name="connsiteY5" fmla="*/ 50005 h 223837"/>
                  <a:gd name="connsiteX6" fmla="*/ 761999 w 1266825"/>
                  <a:gd name="connsiteY6" fmla="*/ 83344 h 223837"/>
                  <a:gd name="connsiteX7" fmla="*/ 900112 w 1266825"/>
                  <a:gd name="connsiteY7" fmla="*/ 138112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495299 w 1266825"/>
                  <a:gd name="connsiteY4" fmla="*/ 45244 h 223837"/>
                  <a:gd name="connsiteX5" fmla="*/ 657224 w 1266825"/>
                  <a:gd name="connsiteY5" fmla="*/ 50005 h 223837"/>
                  <a:gd name="connsiteX6" fmla="*/ 761999 w 1266825"/>
                  <a:gd name="connsiteY6" fmla="*/ 83344 h 223837"/>
                  <a:gd name="connsiteX7" fmla="*/ 909637 w 1266825"/>
                  <a:gd name="connsiteY7" fmla="*/ 128587 h 223837"/>
                  <a:gd name="connsiteX8" fmla="*/ 976312 w 1266825"/>
                  <a:gd name="connsiteY8" fmla="*/ 190500 h 223837"/>
                  <a:gd name="connsiteX9" fmla="*/ 1081087 w 1266825"/>
                  <a:gd name="connsiteY9" fmla="*/ 223837 h 223837"/>
                  <a:gd name="connsiteX10" fmla="*/ 1176337 w 1266825"/>
                  <a:gd name="connsiteY10" fmla="*/ 209550 h 223837"/>
                  <a:gd name="connsiteX11" fmla="*/ 1266825 w 1266825"/>
                  <a:gd name="connsiteY11" fmla="*/ 190500 h 223837"/>
                  <a:gd name="connsiteX0" fmla="*/ 0 w 1266825"/>
                  <a:gd name="connsiteY0" fmla="*/ 0 h 223837"/>
                  <a:gd name="connsiteX1" fmla="*/ 180975 w 1266825"/>
                  <a:gd name="connsiteY1" fmla="*/ 42862 h 223837"/>
                  <a:gd name="connsiteX2" fmla="*/ 247650 w 1266825"/>
                  <a:gd name="connsiteY2" fmla="*/ 71437 h 223837"/>
                  <a:gd name="connsiteX3" fmla="*/ 378619 w 1266825"/>
                  <a:gd name="connsiteY3" fmla="*/ 66675 h 223837"/>
                  <a:gd name="connsiteX4" fmla="*/ 495299 w 1266825"/>
                  <a:gd name="connsiteY4" fmla="*/ 45244 h 223837"/>
                  <a:gd name="connsiteX5" fmla="*/ 657224 w 1266825"/>
                  <a:gd name="connsiteY5" fmla="*/ 50005 h 223837"/>
                  <a:gd name="connsiteX6" fmla="*/ 761999 w 1266825"/>
                  <a:gd name="connsiteY6" fmla="*/ 83344 h 223837"/>
                  <a:gd name="connsiteX7" fmla="*/ 909637 w 1266825"/>
                  <a:gd name="connsiteY7" fmla="*/ 128587 h 223837"/>
                  <a:gd name="connsiteX8" fmla="*/ 1002506 w 1266825"/>
                  <a:gd name="connsiteY8" fmla="*/ 180975 h 223837"/>
                  <a:gd name="connsiteX9" fmla="*/ 1081087 w 1266825"/>
                  <a:gd name="connsiteY9" fmla="*/ 223837 h 223837"/>
                  <a:gd name="connsiteX10" fmla="*/ 1176337 w 1266825"/>
                  <a:gd name="connsiteY10" fmla="*/ 209550 h 223837"/>
                  <a:gd name="connsiteX11" fmla="*/ 1266825 w 1266825"/>
                  <a:gd name="connsiteY11" fmla="*/ 19050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6825" h="223837">
                    <a:moveTo>
                      <a:pt x="0" y="0"/>
                    </a:moveTo>
                    <a:lnTo>
                      <a:pt x="180975" y="42862"/>
                    </a:lnTo>
                    <a:lnTo>
                      <a:pt x="247650" y="71437"/>
                    </a:lnTo>
                    <a:lnTo>
                      <a:pt x="378619" y="66675"/>
                    </a:lnTo>
                    <a:lnTo>
                      <a:pt x="495299" y="45244"/>
                    </a:lnTo>
                    <a:lnTo>
                      <a:pt x="657224" y="50005"/>
                    </a:lnTo>
                    <a:lnTo>
                      <a:pt x="761999" y="83344"/>
                    </a:lnTo>
                    <a:lnTo>
                      <a:pt x="909637" y="128587"/>
                    </a:lnTo>
                    <a:lnTo>
                      <a:pt x="1002506" y="180975"/>
                    </a:lnTo>
                    <a:lnTo>
                      <a:pt x="1081087" y="223837"/>
                    </a:lnTo>
                    <a:lnTo>
                      <a:pt x="1176337" y="209550"/>
                    </a:lnTo>
                    <a:lnTo>
                      <a:pt x="1266825" y="190500"/>
                    </a:lnTo>
                  </a:path>
                </a:pathLst>
              </a:cu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Text Box 10"/>
            <p:cNvSpPr txBox="1">
              <a:spLocks noChangeAspect="1" noChangeArrowheads="1"/>
            </p:cNvSpPr>
            <p:nvPr/>
          </p:nvSpPr>
          <p:spPr bwMode="auto">
            <a:xfrm>
              <a:off x="-2006072" y="7572204"/>
              <a:ext cx="40380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Aft>
                  <a:spcPts val="0"/>
                </a:spcAft>
              </a:pPr>
              <a:r>
                <a:rPr lang="ja-JP" sz="1000" b="1" kern="12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大和川</a:t>
              </a:r>
              <a:endParaRPr lang="ja-JP" sz="16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Text Box 11"/>
            <p:cNvSpPr txBox="1">
              <a:spLocks noChangeAspect="1" noChangeArrowheads="1"/>
            </p:cNvSpPr>
            <p:nvPr/>
          </p:nvSpPr>
          <p:spPr bwMode="auto">
            <a:xfrm>
              <a:off x="-2133254" y="6315654"/>
              <a:ext cx="6581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Aft>
                  <a:spcPts val="0"/>
                </a:spcAft>
              </a:pPr>
              <a:r>
                <a:rPr lang="ja-JP" sz="1000" b="1" kern="12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淀川</a:t>
              </a:r>
              <a:endParaRPr lang="ja-JP" sz="12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円/楕円 61"/>
            <p:cNvSpPr/>
            <p:nvPr/>
          </p:nvSpPr>
          <p:spPr>
            <a:xfrm>
              <a:off x="-2704394" y="8794014"/>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t>１</a:t>
              </a:r>
              <a:endParaRPr kumimoji="1" lang="ja-JP" altLang="en-US" sz="800" b="1" dirty="0"/>
            </a:p>
          </p:txBody>
        </p:sp>
        <p:sp>
          <p:nvSpPr>
            <p:cNvPr id="64" name="円/楕円 63"/>
            <p:cNvSpPr/>
            <p:nvPr/>
          </p:nvSpPr>
          <p:spPr>
            <a:xfrm>
              <a:off x="-1144887" y="7065717"/>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b="1" dirty="0"/>
                <a:t>９</a:t>
              </a:r>
            </a:p>
          </p:txBody>
        </p:sp>
        <p:sp>
          <p:nvSpPr>
            <p:cNvPr id="65" name="円/楕円 64"/>
            <p:cNvSpPr/>
            <p:nvPr/>
          </p:nvSpPr>
          <p:spPr>
            <a:xfrm>
              <a:off x="-1208604" y="7317546"/>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４</a:t>
              </a:r>
            </a:p>
          </p:txBody>
        </p:sp>
        <p:sp>
          <p:nvSpPr>
            <p:cNvPr id="66" name="円/楕円 65"/>
            <p:cNvSpPr/>
            <p:nvPr/>
          </p:nvSpPr>
          <p:spPr>
            <a:xfrm>
              <a:off x="-1700266" y="6568423"/>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t>３</a:t>
              </a:r>
              <a:endParaRPr kumimoji="1" lang="ja-JP" altLang="en-US" sz="800" b="1" dirty="0"/>
            </a:p>
          </p:txBody>
        </p:sp>
        <p:sp>
          <p:nvSpPr>
            <p:cNvPr id="67" name="円/楕円 66"/>
            <p:cNvSpPr/>
            <p:nvPr/>
          </p:nvSpPr>
          <p:spPr>
            <a:xfrm>
              <a:off x="-3800071" y="9305336"/>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５</a:t>
              </a:r>
            </a:p>
          </p:txBody>
        </p:sp>
        <p:sp>
          <p:nvSpPr>
            <p:cNvPr id="68" name="円/楕円 67"/>
            <p:cNvSpPr/>
            <p:nvPr/>
          </p:nvSpPr>
          <p:spPr>
            <a:xfrm>
              <a:off x="-2199611" y="6049411"/>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chemeClr val="bg1"/>
                  </a:solidFill>
                </a:rPr>
                <a:t>８</a:t>
              </a:r>
              <a:endParaRPr kumimoji="1" lang="ja-JP" altLang="en-US" sz="800" b="1" dirty="0">
                <a:solidFill>
                  <a:schemeClr val="bg1"/>
                </a:solidFill>
              </a:endParaRPr>
            </a:p>
          </p:txBody>
        </p:sp>
        <p:sp>
          <p:nvSpPr>
            <p:cNvPr id="69" name="円/楕円 68"/>
            <p:cNvSpPr/>
            <p:nvPr/>
          </p:nvSpPr>
          <p:spPr>
            <a:xfrm>
              <a:off x="-1690518" y="5452689"/>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solidFill>
                </a:rPr>
                <a:t>２</a:t>
              </a:r>
            </a:p>
          </p:txBody>
        </p:sp>
        <p:sp>
          <p:nvSpPr>
            <p:cNvPr id="35" name="円/楕円 68"/>
            <p:cNvSpPr/>
            <p:nvPr/>
          </p:nvSpPr>
          <p:spPr>
            <a:xfrm>
              <a:off x="-2132642" y="8450710"/>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solidFill>
                </a:rPr>
                <a:t>６</a:t>
              </a:r>
            </a:p>
          </p:txBody>
        </p:sp>
      </p:grpSp>
      <p:sp>
        <p:nvSpPr>
          <p:cNvPr id="2" name="テキスト ボックス 1"/>
          <p:cNvSpPr txBox="1"/>
          <p:nvPr/>
        </p:nvSpPr>
        <p:spPr>
          <a:xfrm>
            <a:off x="402791" y="5348069"/>
            <a:ext cx="3651057" cy="1887696"/>
          </a:xfrm>
          <a:prstGeom prst="rect">
            <a:avLst/>
          </a:prstGeom>
          <a:noFill/>
        </p:spPr>
        <p:txBody>
          <a:bodyPr wrap="square" rtlCol="0">
            <a:spAutoFit/>
          </a:bodyPr>
          <a:lstStyle/>
          <a:p>
            <a:pPr>
              <a:lnSpc>
                <a:spcPts val="14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①熊取大池（住吉川）の治水活用（熊取町）</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②安威川ダムの建設（茨木市）</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③寝屋川北部地下河川　城北立坑の建設（大阪市）</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④恩智川（法善寺）多目的遊水地の建設（柏原市）</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⑤大川の改修（岬町）</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⑥松尾川の改修（和泉市）</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⑦梅川の改修（河南町）</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⑧千里川の老朽化護岸対策（豊中市）</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⑨一の谷砂防事業（八尾市） </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⑩神ガ丘地区急傾斜地崩壊対策事業（河内長野市） </a:t>
            </a:r>
            <a:endParaRPr lang="ja-JP" altLang="en-US" sz="10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349783" y="4314498"/>
            <a:ext cx="2771569" cy="230832"/>
          </a:xfrm>
          <a:prstGeom prst="rect">
            <a:avLst/>
          </a:prstGeom>
          <a:noFill/>
        </p:spPr>
        <p:txBody>
          <a:bodyPr wrap="square" rtlCol="0">
            <a:spAutoFit/>
          </a:bodyPr>
          <a:lstStyle/>
          <a:p>
            <a:pPr lvl="0" algn="ctr"/>
            <a:r>
              <a:rPr lang="ja-JP" altLang="en-US" sz="900" kern="100" dirty="0">
                <a:solidFill>
                  <a:prstClr val="black"/>
                </a:solidFill>
                <a:latin typeface="HGPｺﾞｼｯｸM" panose="020B0600000000000000" pitchFamily="50" charset="-128"/>
                <a:ea typeface="HGPｺﾞｼｯｸM" panose="020B0600000000000000" pitchFamily="50" charset="-128"/>
                <a:cs typeface="Times New Roman"/>
              </a:rPr>
              <a:t>（</a:t>
            </a:r>
            <a:r>
              <a:rPr lang="en-US" altLang="ja-JP" sz="900" kern="100" dirty="0">
                <a:solidFill>
                  <a:prstClr val="black"/>
                </a:solidFill>
                <a:latin typeface="HGPｺﾞｼｯｸM" panose="020B0600000000000000" pitchFamily="50" charset="-128"/>
                <a:ea typeface="HGPｺﾞｼｯｸM" panose="020B0600000000000000" pitchFamily="50" charset="-128"/>
                <a:cs typeface="Times New Roman"/>
              </a:rPr>
              <a:t>※</a:t>
            </a:r>
            <a:r>
              <a:rPr lang="ja-JP" altLang="en-US" sz="900" kern="100" dirty="0">
                <a:solidFill>
                  <a:prstClr val="black"/>
                </a:solidFill>
                <a:latin typeface="HGPｺﾞｼｯｸM" panose="020B0600000000000000" pitchFamily="50" charset="-128"/>
                <a:ea typeface="HGPｺﾞｼｯｸM" panose="020B0600000000000000" pitchFamily="50" charset="-128"/>
                <a:cs typeface="Times New Roman"/>
              </a:rPr>
              <a:t>写真番号は</a:t>
            </a:r>
            <a:r>
              <a:rPr lang="ja-JP" altLang="en-US" sz="900" kern="100" dirty="0">
                <a:latin typeface="HGPｺﾞｼｯｸM" panose="020B0600000000000000" pitchFamily="50" charset="-128"/>
                <a:ea typeface="HGPｺﾞｼｯｸM" panose="020B0600000000000000" pitchFamily="50" charset="-128"/>
                <a:cs typeface="Times New Roman"/>
              </a:rPr>
              <a:t>、写真</a:t>
            </a:r>
            <a:r>
              <a:rPr lang="ja-JP" altLang="en-US" sz="900" kern="100" dirty="0">
                <a:solidFill>
                  <a:prstClr val="black"/>
                </a:solidFill>
                <a:latin typeface="HGPｺﾞｼｯｸM" panose="020B0600000000000000" pitchFamily="50" charset="-128"/>
                <a:ea typeface="HGPｺﾞｼｯｸM" panose="020B0600000000000000" pitchFamily="50" charset="-128"/>
                <a:cs typeface="Times New Roman"/>
              </a:rPr>
              <a:t>箇所図と対応）</a:t>
            </a:r>
            <a:endParaRPr lang="en-US" altLang="ja-JP" sz="900" kern="100" dirty="0">
              <a:solidFill>
                <a:prstClr val="black"/>
              </a:solidFill>
              <a:latin typeface="HGPｺﾞｼｯｸM" panose="020B0600000000000000" pitchFamily="50" charset="-128"/>
              <a:ea typeface="HGPｺﾞｼｯｸM" panose="020B0600000000000000" pitchFamily="50" charset="-128"/>
              <a:cs typeface="Times New Roman"/>
            </a:endParaRPr>
          </a:p>
        </p:txBody>
      </p:sp>
      <p:sp>
        <p:nvSpPr>
          <p:cNvPr id="36" name="円/楕円 69"/>
          <p:cNvSpPr/>
          <p:nvPr/>
        </p:nvSpPr>
        <p:spPr>
          <a:xfrm>
            <a:off x="5551559" y="8257307"/>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800" b="1" dirty="0"/>
              <a:t>７</a:t>
            </a:r>
            <a:endParaRPr kumimoji="1" lang="ja-JP" altLang="en-US" sz="800" b="1" dirty="0"/>
          </a:p>
        </p:txBody>
      </p:sp>
      <p:sp>
        <p:nvSpPr>
          <p:cNvPr id="37" name="テキスト ボックス 36"/>
          <p:cNvSpPr txBox="1"/>
          <p:nvPr/>
        </p:nvSpPr>
        <p:spPr>
          <a:xfrm>
            <a:off x="235584" y="92771"/>
            <a:ext cx="3085107"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◆「防ぐ」施策（土砂災害対策）</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91570" y="433245"/>
            <a:ext cx="2483283" cy="276999"/>
          </a:xfrm>
          <a:prstGeom prst="rect">
            <a:avLst/>
          </a:prstGeom>
          <a:noFill/>
        </p:spPr>
        <p:txBody>
          <a:bodyPr wrap="square" rtlCol="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土砂災害対策施設の整備</a:t>
            </a:r>
            <a:r>
              <a:rPr kumimoji="1" lang="en-US" altLang="ja-JP" sz="1200" b="1" dirty="0">
                <a:latin typeface="メイリオ" panose="020B0604030504040204" pitchFamily="50" charset="-128"/>
                <a:ea typeface="メイリオ" panose="020B0604030504040204" pitchFamily="50" charset="-128"/>
              </a:rPr>
              <a:t>】</a:t>
            </a:r>
          </a:p>
        </p:txBody>
      </p:sp>
      <p:sp>
        <p:nvSpPr>
          <p:cNvPr id="39" name="円/楕円 69"/>
          <p:cNvSpPr/>
          <p:nvPr/>
        </p:nvSpPr>
        <p:spPr>
          <a:xfrm>
            <a:off x="5152352" y="8977823"/>
            <a:ext cx="142240" cy="12722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a:t>10</a:t>
            </a:r>
            <a:endParaRPr kumimoji="1" lang="ja-JP" altLang="en-US" sz="800" b="1" dirty="0"/>
          </a:p>
        </p:txBody>
      </p:sp>
      <p:sp>
        <p:nvSpPr>
          <p:cNvPr id="41" name="テキスト ボックス 40"/>
          <p:cNvSpPr txBox="1"/>
          <p:nvPr/>
        </p:nvSpPr>
        <p:spPr>
          <a:xfrm>
            <a:off x="196260" y="4602824"/>
            <a:ext cx="3383987"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lvl="0" defTabSz="914400">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◆治水対策・土砂災害対策  写真箇所図</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231970" y="1359114"/>
            <a:ext cx="6383497" cy="111890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Text Box 630"/>
          <p:cNvSpPr txBox="1">
            <a:spLocks noChangeArrowheads="1"/>
          </p:cNvSpPr>
          <p:nvPr/>
        </p:nvSpPr>
        <p:spPr bwMode="auto">
          <a:xfrm>
            <a:off x="900671" y="4052749"/>
            <a:ext cx="1745029" cy="325730"/>
          </a:xfrm>
          <a:prstGeom prst="rect">
            <a:avLst/>
          </a:prstGeom>
          <a:noFill/>
          <a:ln w="9525">
            <a:noFill/>
            <a:miter lim="800000"/>
            <a:headEnd/>
            <a:tailEnd/>
          </a:ln>
        </p:spPr>
        <p:txBody>
          <a:bodyPr rot="0" vert="horz" wrap="none" lIns="74295" tIns="8890" rIns="74295" bIns="8890" anchor="ctr" anchorCtr="1" upright="1">
            <a:spAutoFit/>
          </a:bodyPr>
          <a:lstStyle/>
          <a:p>
            <a:pPr algn="ctr">
              <a:lnSpc>
                <a:spcPts val="1200"/>
              </a:lnSpc>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一の谷砂防事業（</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⑨）八尾市</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令和４年度概成</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3" name="Text Box 630"/>
          <p:cNvSpPr txBox="1">
            <a:spLocks noChangeArrowheads="1"/>
          </p:cNvSpPr>
          <p:nvPr/>
        </p:nvSpPr>
        <p:spPr bwMode="auto">
          <a:xfrm>
            <a:off x="3289437" y="4050872"/>
            <a:ext cx="3491283" cy="325730"/>
          </a:xfrm>
          <a:prstGeom prst="rect">
            <a:avLst/>
          </a:prstGeom>
          <a:noFill/>
          <a:ln w="9525">
            <a:noFill/>
            <a:miter lim="800000"/>
            <a:headEnd/>
            <a:tailEnd/>
          </a:ln>
        </p:spPr>
        <p:txBody>
          <a:bodyPr rot="0" vert="horz" wrap="square" lIns="74295" tIns="8890" rIns="74295" bIns="8890" anchor="ctr" anchorCtr="1" upright="1">
            <a:spAutoFit/>
          </a:bodyPr>
          <a:lstStyle/>
          <a:p>
            <a:pPr algn="ctr">
              <a:lnSpc>
                <a:spcPts val="1200"/>
              </a:lnSpc>
            </a:pP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神ガ丘地区急傾斜地崩壊対策事業（</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⑩）河内長野市</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令和４年度概成</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44" name="図 43"/>
          <p:cNvPicPr>
            <a:picLocks noChangeAspect="1"/>
          </p:cNvPicPr>
          <p:nvPr/>
        </p:nvPicPr>
        <p:blipFill>
          <a:blip r:embed="rId3"/>
          <a:stretch>
            <a:fillRect/>
          </a:stretch>
        </p:blipFill>
        <p:spPr>
          <a:xfrm>
            <a:off x="4132062" y="2694056"/>
            <a:ext cx="1786283" cy="1341236"/>
          </a:xfrm>
          <a:prstGeom prst="rect">
            <a:avLst/>
          </a:prstGeom>
        </p:spPr>
      </p:pic>
      <p:pic>
        <p:nvPicPr>
          <p:cNvPr id="45" name="図 44"/>
          <p:cNvPicPr>
            <a:picLocks noChangeAspect="1"/>
          </p:cNvPicPr>
          <p:nvPr/>
        </p:nvPicPr>
        <p:blipFill>
          <a:blip r:embed="rId4"/>
          <a:stretch>
            <a:fillRect/>
          </a:stretch>
        </p:blipFill>
        <p:spPr>
          <a:xfrm>
            <a:off x="908685" y="2681764"/>
            <a:ext cx="1822862" cy="1365622"/>
          </a:xfrm>
          <a:prstGeom prst="rect">
            <a:avLst/>
          </a:prstGeom>
        </p:spPr>
      </p:pic>
    </p:spTree>
    <p:extLst>
      <p:ext uri="{BB962C8B-B14F-4D97-AF65-F5344CB8AC3E}">
        <p14:creationId xmlns:p14="http://schemas.microsoft.com/office/powerpoint/2010/main" val="4068388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30000"/>
          </a:srgbClr>
        </a:solidFill>
        <a:ln w="9525">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27088AF-A274-45DD-AAB7-D39117A43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6251FB-4DB8-44F1-8EC8-16E3FECF0926}">
  <ds:schemaRefs>
    <ds:schemaRef ds:uri="http://schemas.microsoft.com/sharepoint/v3/contenttype/forms"/>
  </ds:schemaRefs>
</ds:datastoreItem>
</file>

<file path=customXml/itemProps3.xml><?xml version="1.0" encoding="utf-8"?>
<ds:datastoreItem xmlns:ds="http://schemas.openxmlformats.org/officeDocument/2006/customXml" ds:itemID="{A9B3FCE8-3714-4E4E-92AA-FEC309128BEE}">
  <ds:schemaRefs>
    <ds:schemaRef ds:uri="http://www.w3.org/XML/1998/namespace"/>
    <ds:schemaRef ds:uri="http://purl.org/dc/elements/1.1/"/>
    <ds:schemaRef ds:uri="http://purl.org/dc/dcmitype/"/>
    <ds:schemaRef ds:uri="http://schemas.microsoft.com/office/infopath/2007/PartnerControls"/>
    <ds:schemaRef ds:uri="4e21aece-359b-4e6f-8f54-c70e1e237c6a"/>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22043</TotalTime>
  <Words>2528</Words>
  <Application>Microsoft Office PowerPoint</Application>
  <PresentationFormat>A4 210 x 297 mm</PresentationFormat>
  <Paragraphs>179</Paragraphs>
  <Slides>5</Slides>
  <Notes>1</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5</vt:i4>
      </vt:variant>
    </vt:vector>
  </HeadingPairs>
  <TitlesOfParts>
    <vt:vector size="21" baseType="lpstr">
      <vt:lpstr>BIZ UDPゴシック</vt:lpstr>
      <vt:lpstr>HGPｺﾞｼｯｸE</vt:lpstr>
      <vt:lpstr>HGPｺﾞｼｯｸM</vt:lpstr>
      <vt:lpstr>HGｺﾞｼｯｸM</vt:lpstr>
      <vt:lpstr>HG丸ｺﾞｼｯｸM-PRO</vt:lpstr>
      <vt:lpstr>Meiryo UI</vt:lpstr>
      <vt:lpstr>ＭＳ Ｐゴシック</vt:lpstr>
      <vt:lpstr>ＭＳ ゴシック</vt:lpstr>
      <vt:lpstr>ＭＳ 明朝</vt:lpstr>
      <vt:lpstr>メイリオ</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福岡　将士</cp:lastModifiedBy>
  <cp:revision>1030</cp:revision>
  <cp:lastPrinted>2023-05-15T06:38:03Z</cp:lastPrinted>
  <dcterms:created xsi:type="dcterms:W3CDTF">2014-03-20T02:33:56Z</dcterms:created>
  <dcterms:modified xsi:type="dcterms:W3CDTF">2023-05-31T01:03:00Z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