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26"/>
  </p:notesMasterIdLst>
  <p:sldIdLst>
    <p:sldId id="394" r:id="rId2"/>
    <p:sldId id="415" r:id="rId3"/>
    <p:sldId id="365" r:id="rId4"/>
    <p:sldId id="367" r:id="rId5"/>
    <p:sldId id="400" r:id="rId6"/>
    <p:sldId id="375" r:id="rId7"/>
    <p:sldId id="418" r:id="rId8"/>
    <p:sldId id="419" r:id="rId9"/>
    <p:sldId id="380" r:id="rId10"/>
    <p:sldId id="402" r:id="rId11"/>
    <p:sldId id="404" r:id="rId12"/>
    <p:sldId id="370" r:id="rId13"/>
    <p:sldId id="403" r:id="rId14"/>
    <p:sldId id="371" r:id="rId15"/>
    <p:sldId id="384" r:id="rId16"/>
    <p:sldId id="417" r:id="rId17"/>
    <p:sldId id="406" r:id="rId18"/>
    <p:sldId id="387" r:id="rId19"/>
    <p:sldId id="393" r:id="rId20"/>
    <p:sldId id="408" r:id="rId21"/>
    <p:sldId id="412" r:id="rId22"/>
    <p:sldId id="410" r:id="rId23"/>
    <p:sldId id="413" r:id="rId24"/>
    <p:sldId id="414" r:id="rId25"/>
  </p:sldIdLst>
  <p:sldSz cx="9144000" cy="6858000" type="screen4x3"/>
  <p:notesSz cx="6646863" cy="97774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078" userDrawn="1">
          <p15:clr>
            <a:srgbClr val="A4A3A4"/>
          </p15:clr>
        </p15:guide>
        <p15:guide id="4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24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2" y="90"/>
      </p:cViewPr>
      <p:guideLst>
        <p:guide orient="horz" pos="3130"/>
        <p:guide pos="2144"/>
        <p:guide orient="horz" pos="3078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101" cy="488793"/>
          </a:xfrm>
          <a:prstGeom prst="rect">
            <a:avLst/>
          </a:prstGeom>
        </p:spPr>
        <p:txBody>
          <a:bodyPr vert="horz" lIns="89660" tIns="44831" rIns="89660" bIns="448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4" y="0"/>
            <a:ext cx="2880101" cy="488793"/>
          </a:xfrm>
          <a:prstGeom prst="rect">
            <a:avLst/>
          </a:prstGeom>
        </p:spPr>
        <p:txBody>
          <a:bodyPr vert="horz" lIns="89660" tIns="44831" rIns="89660" bIns="448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926764-E0A0-440E-B105-B273713B44E2}" type="datetimeFigureOut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1838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0" tIns="44831" rIns="89660" bIns="4483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8" y="4644311"/>
            <a:ext cx="5316869" cy="4399133"/>
          </a:xfrm>
          <a:prstGeom prst="rect">
            <a:avLst/>
          </a:prstGeom>
        </p:spPr>
        <p:txBody>
          <a:bodyPr vert="horz" lIns="89660" tIns="44831" rIns="89660" bIns="4483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7060"/>
            <a:ext cx="2880101" cy="488792"/>
          </a:xfrm>
          <a:prstGeom prst="rect">
            <a:avLst/>
          </a:prstGeom>
        </p:spPr>
        <p:txBody>
          <a:bodyPr vert="horz" lIns="89660" tIns="44831" rIns="89660" bIns="448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4" y="9287060"/>
            <a:ext cx="2880101" cy="488792"/>
          </a:xfrm>
          <a:prstGeom prst="rect">
            <a:avLst/>
          </a:prstGeom>
        </p:spPr>
        <p:txBody>
          <a:bodyPr vert="horz" lIns="89660" tIns="44831" rIns="89660" bIns="448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785A9E-78F0-4974-B2C8-77435738FC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91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3AF55-D6EE-4D0B-A6CB-8B848DCCB928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6602" eaLnBrk="1" hangingPunct="1">
              <a:spcBef>
                <a:spcPct val="0"/>
              </a:spcBef>
              <a:defRPr/>
            </a:pPr>
            <a:endParaRPr lang="en-US" altLang="ja-JP" i="0" dirty="0" smtClean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765214" y="9287060"/>
            <a:ext cx="2880101" cy="4887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60" tIns="44831" rIns="89660" bIns="44831" anchor="b"/>
          <a:lstStyle/>
          <a:p>
            <a:pPr algn="r">
              <a:defRPr/>
            </a:pPr>
            <a:fld id="{8404A299-2ED4-4C2C-9F1E-3DD7D5B4E98A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10</a:t>
            </a:fld>
            <a:endParaRPr lang="en-US" altLang="ja-JP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957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5529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4D0AA-1865-4377-A4F5-C1902FBD4D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027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5529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4D0AA-1865-4377-A4F5-C1902FBD4D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6602" eaLnBrk="1" hangingPunct="1">
              <a:spcBef>
                <a:spcPct val="0"/>
              </a:spcBef>
              <a:defRPr/>
            </a:pPr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765214" y="9287060"/>
            <a:ext cx="2880101" cy="4887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60" tIns="44831" rIns="89660" bIns="44831" anchor="b"/>
          <a:lstStyle/>
          <a:p>
            <a:pPr algn="r">
              <a:defRPr/>
            </a:pPr>
            <a:fld id="{45F40CC6-EF54-4235-95D8-A78D0ECED4EE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13</a:t>
            </a:fld>
            <a:endParaRPr lang="en-US" altLang="ja-JP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4344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6602" eaLnBrk="1" hangingPunct="1">
              <a:spcBef>
                <a:spcPct val="0"/>
              </a:spcBef>
              <a:defRPr/>
            </a:pPr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765214" y="9287060"/>
            <a:ext cx="2880101" cy="4887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60" tIns="44831" rIns="89660" bIns="44831" anchor="b"/>
          <a:lstStyle/>
          <a:p>
            <a:pPr algn="r">
              <a:defRPr/>
            </a:pPr>
            <a:fld id="{45F40CC6-EF54-4235-95D8-A78D0ECED4EE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14</a:t>
            </a:fld>
            <a:endParaRPr lang="en-US" altLang="ja-JP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379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541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445">
              <a:defRPr/>
            </a:pPr>
            <a:endParaRPr lang="ja-JP" altLang="en-US" b="0" i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6502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602">
              <a:defRPr/>
            </a:pPr>
            <a:endParaRPr lang="ja-JP" altLang="en-US" b="0" i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4776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6602">
              <a:defRPr/>
            </a:pPr>
            <a:fld id="{6F785A9E-78F0-4974-B2C8-77435738FC5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602">
                <a:defRPr/>
              </a:pPr>
              <a:t>19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32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77888" y="731838"/>
            <a:ext cx="4891087" cy="366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677723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99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z="1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91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D01EC-D617-42BB-AB79-11D723608B9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602">
              <a:defRPr/>
            </a:pPr>
            <a:fld id="{6F785A9E-78F0-4974-B2C8-77435738FC5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602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55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u="sng" dirty="0">
              <a:solidFill>
                <a:srgbClr val="000000"/>
              </a:solidFill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27E74-CDAF-4D61-AEDF-CFFB42419D0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635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u="sng" dirty="0">
              <a:solidFill>
                <a:srgbClr val="000000"/>
              </a:solidFill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27E74-CDAF-4D61-AEDF-CFFB42419D0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75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F0240B-7350-46ED-94FD-C6AA55DF193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6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75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F0240B-7350-46ED-94FD-C6AA55DF193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9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6602" eaLnBrk="1" hangingPunct="1">
              <a:spcBef>
                <a:spcPct val="0"/>
              </a:spcBef>
              <a:defRPr/>
            </a:pPr>
            <a:endParaRPr lang="en-US" altLang="ja-JP" i="0" dirty="0" smtClean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765214" y="9287060"/>
            <a:ext cx="2880101" cy="4887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60" tIns="44831" rIns="89660" bIns="44831" anchor="b"/>
          <a:lstStyle/>
          <a:p>
            <a:pPr algn="r">
              <a:defRPr/>
            </a:pPr>
            <a:fld id="{8404A299-2ED4-4C2C-9F1E-3DD7D5B4E98A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9</a:t>
            </a:fld>
            <a:endParaRPr lang="en-US" altLang="ja-JP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E0D7-F10F-4306-82E9-750CEB3FE93E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B1D9-9114-4278-BB54-15CE32B535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4984-E997-4AA5-B24A-B4BA1BD965B3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996A-37B9-4A4A-9D96-95EA9E55B9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42A8-AE35-4AFC-961B-21AB33E855BA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E2DB-76A0-4163-B5EE-680FFBE436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BA3A-E606-4520-B401-E128C94D9352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7FC-3431-4327-A019-EE93AA799B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6F81-D489-4861-ADFF-421886C7E5DA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0D3B-0B1C-4400-8DE6-268D7FBF8D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500F-E679-4832-B5B8-0114096999FD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15AF-2FB4-4A6C-875B-40D75C9834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6E81-6DC9-4411-AA23-6A702CBFA2AE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BD46-8677-4C2B-8FEB-E061ACB421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B12-1053-4F33-B427-898B906E7AD4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9D1E-0776-42ED-A7AF-B21EE37216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29F0-E512-47A9-AA20-4759718CB601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96C3-07A1-422F-87CA-1A898C3775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98A8-30A5-4808-9B79-E88DDBFD938D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44B5-7B4A-40D2-BA61-379A88E0F5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47DB-B4E9-4DE0-BFEB-1791D57AC501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B03B-CD95-47EC-9302-9114477510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3F47AF-ABF1-4501-A96A-072798663732}" type="datetime1">
              <a:rPr lang="ja-JP" altLang="en-US"/>
              <a:pPr>
                <a:defRPr/>
              </a:pPr>
              <a:t>2023/2/3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C43983-0626-4AAF-9694-BF6154DDAC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WMF"/><Relationship Id="rId21" Type="http://schemas.openxmlformats.org/officeDocument/2006/relationships/image" Target="../media/image19.jpeg"/><Relationship Id="rId7" Type="http://schemas.openxmlformats.org/officeDocument/2006/relationships/image" Target="../media/image5.WMF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w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23" Type="http://schemas.openxmlformats.org/officeDocument/2006/relationships/image" Target="../media/image21.wmf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179512" y="825952"/>
            <a:ext cx="8784976" cy="2166938"/>
          </a:xfrm>
        </p:spPr>
        <p:txBody>
          <a:bodyPr/>
          <a:lstStyle/>
          <a:p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北河内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二次医療</a:t>
            </a:r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圏における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救急医療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体制について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データ分析結果からみた現状～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38" name="サブタイトル 2"/>
          <p:cNvSpPr>
            <a:spLocks noGrp="1"/>
          </p:cNvSpPr>
          <p:nvPr>
            <p:ph type="subTitle" idx="1"/>
          </p:nvPr>
        </p:nvSpPr>
        <p:spPr>
          <a:xfrm>
            <a:off x="1079708" y="3037385"/>
            <a:ext cx="6984579" cy="463623"/>
          </a:xfrm>
        </p:spPr>
        <p:txBody>
          <a:bodyPr/>
          <a:lstStyle/>
          <a:p>
            <a:pPr algn="r" eaLnBrk="1" hangingPunct="1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令和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　北河内地域救急メディカルコントロール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協議会　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endParaRPr lang="ja-JP" altLang="en-US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ED9CE7B8-EC22-480F-98FB-8B676EE8070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339787" y="513950"/>
            <a:ext cx="1115801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dirty="0" smtClean="0">
                <a:solidFill>
                  <a:prstClr val="black"/>
                </a:solidFill>
              </a:rPr>
              <a:t>資料</a:t>
            </a:r>
            <a:r>
              <a:rPr lang="en-US" altLang="ja-JP" dirty="0" smtClean="0">
                <a:solidFill>
                  <a:prstClr val="black"/>
                </a:solidFill>
              </a:rPr>
              <a:t>10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208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北河内</a:t>
            </a:r>
            <a:r>
              <a:rPr lang="ja-JP" altLang="en-US" dirty="0"/>
              <a:t>二次医療圏に</a:t>
            </a:r>
            <a:r>
              <a:rPr lang="ja-JP" altLang="en-US" dirty="0" smtClean="0"/>
              <a:t>おける救急</a:t>
            </a:r>
            <a:r>
              <a:rPr lang="ja-JP" altLang="en-US" dirty="0"/>
              <a:t>医療体制に</a:t>
            </a:r>
            <a:r>
              <a:rPr lang="ja-JP" altLang="en-US" dirty="0" smtClean="0"/>
              <a:t>ついて</a:t>
            </a:r>
            <a:endParaRPr kumimoji="1" lang="ja-JP" alt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6A23A3B-AEA7-4A7C-925E-34E42B23AABF}"/>
              </a:ext>
            </a:extLst>
          </p:cNvPr>
          <p:cNvSpPr txBox="1">
            <a:spLocks/>
          </p:cNvSpPr>
          <p:nvPr/>
        </p:nvSpPr>
        <p:spPr bwMode="auto">
          <a:xfrm>
            <a:off x="613979" y="4632077"/>
            <a:ext cx="7916035" cy="189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algn="l"/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北河内二次医療圏における救急医療体制について</a:t>
            </a:r>
            <a:b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１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）救急搬送数について</a:t>
            </a:r>
          </a:p>
          <a:p>
            <a:pPr marL="400050" lvl="1" algn="l"/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２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）救急搬送困難者について</a:t>
            </a:r>
          </a:p>
          <a:p>
            <a:pPr marL="400050" lvl="1" algn="l"/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３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）応需率に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ついて</a:t>
            </a:r>
            <a:endParaRPr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algn="l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月別モニタリング指標について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algn="l"/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3843809B-81CC-46D9-A066-3E99F01C23AE}"/>
              </a:ext>
            </a:extLst>
          </p:cNvPr>
          <p:cNvSpPr txBox="1">
            <a:spLocks/>
          </p:cNvSpPr>
          <p:nvPr/>
        </p:nvSpPr>
        <p:spPr bwMode="auto">
          <a:xfrm>
            <a:off x="613979" y="4123959"/>
            <a:ext cx="7916035" cy="43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58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81386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（令和３年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7" name="スライド番号プレースホルダー 6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3C54C2-9143-48DC-9B87-5855DF8280A2}" type="slidenum">
              <a:rPr lang="ja-JP" altLang="en-US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ja-JP" altLang="en-US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1560" y="990054"/>
            <a:ext cx="8262664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12.8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％より滞在時間が長いのは、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歳以上の「転院」、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endParaRPr lang="en-US" altLang="ja-JP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歳以上の「受診せず」。</a:t>
            </a:r>
            <a:endParaRPr lang="en-US" altLang="ja-JP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556792"/>
            <a:ext cx="8812042" cy="49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11</a:t>
            </a:fld>
            <a:endParaRPr lang="ja-JP" altLang="en-US" sz="3200" dirty="0"/>
          </a:p>
        </p:txBody>
      </p:sp>
      <p:sp>
        <p:nvSpPr>
          <p:cNvPr id="8" name="タイトル 1"/>
          <p:cNvSpPr>
            <a:spLocks noGrp="1"/>
          </p:cNvSpPr>
          <p:nvPr>
            <p:ph type="title" idx="4294967295"/>
          </p:nvPr>
        </p:nvSpPr>
        <p:spPr>
          <a:xfrm>
            <a:off x="188874" y="93817"/>
            <a:ext cx="8785225" cy="77919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年齢区分別・転帰別・搬送件数のうち、連絡回数４回以上の件数、割合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50416" y="958529"/>
            <a:ext cx="7488957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平均</a:t>
            </a:r>
            <a:r>
              <a:rPr lang="en-US" altLang="ja-JP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4.7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lang="ja-JP" altLang="en-US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より連絡回数が多いの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は、</a:t>
            </a:r>
            <a:r>
              <a:rPr lang="en-US" altLang="ja-JP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</a:t>
            </a:r>
            <a:r>
              <a:rPr lang="en-US" altLang="ja-JP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歳の「死亡」。</a:t>
            </a:r>
            <a:endParaRPr lang="en-US" altLang="ja-JP" sz="2000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61" y="1554585"/>
            <a:ext cx="8812042" cy="49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12</a:t>
            </a:fld>
            <a:endParaRPr lang="ja-JP" altLang="en-US" sz="3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61137" y="918433"/>
            <a:ext cx="8785225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6.2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％より連絡回数が多いのは、７歳～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歳の「転院」、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歳、の「死亡」。</a:t>
            </a:r>
            <a:endParaRPr lang="en-US" altLang="ja-JP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 idx="4294967295"/>
          </p:nvPr>
        </p:nvSpPr>
        <p:spPr>
          <a:xfrm>
            <a:off x="161138" y="102550"/>
            <a:ext cx="8785225" cy="77919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年齢区分別・転帰別・搬送件数のうち、連絡回数４回以上の件数、割合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8" y="1521857"/>
            <a:ext cx="8812042" cy="49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16632"/>
            <a:ext cx="8785225" cy="647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区分別・疾患別搬送件数のうち、現場滞在時間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</a:t>
            </a:r>
            <a:endParaRPr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5607" name="テキスト ボックス 2"/>
          <p:cNvSpPr txBox="1">
            <a:spLocks noChangeArrowheads="1"/>
          </p:cNvSpPr>
          <p:nvPr/>
        </p:nvSpPr>
        <p:spPr bwMode="auto">
          <a:xfrm>
            <a:off x="611560" y="877547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平均</a:t>
            </a:r>
            <a:r>
              <a:rPr lang="en-US" altLang="ja-JP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10.9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％より現場滞在時間が長いのは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</a:t>
            </a:r>
            <a:r>
              <a:rPr lang="ja-JP" altLang="en-US" sz="1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「脳血管疾患」。</a:t>
            </a:r>
            <a:endParaRPr lang="ja-JP" altLang="en-US" sz="17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1892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13</a:t>
            </a:fld>
            <a:endParaRPr lang="ja-JP" altLang="en-US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0" y="1300344"/>
            <a:ext cx="8685119" cy="51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16632"/>
            <a:ext cx="8785225" cy="647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区分別・疾患別搬送件数のうち、現場滞在時間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75607" name="テキスト ボックス 2"/>
          <p:cNvSpPr txBox="1">
            <a:spLocks noChangeArrowheads="1"/>
          </p:cNvSpPr>
          <p:nvPr/>
        </p:nvSpPr>
        <p:spPr bwMode="auto">
          <a:xfrm>
            <a:off x="179389" y="755993"/>
            <a:ext cx="8785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12.8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％より現場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滞在時間が長いのは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歳の「脳血管疾患」、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74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吐下血・消化管出血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」。</a:t>
            </a:r>
            <a:endParaRPr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1892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14</a:t>
            </a:fld>
            <a:endParaRPr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0" y="1340768"/>
            <a:ext cx="8685119" cy="51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090" y="260410"/>
            <a:ext cx="8784000" cy="648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初診時患者背景別・現場滞在時間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分以上の件数・割合（重複回答）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（令和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4787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15</a:t>
            </a:fld>
            <a:endParaRPr lang="ja-JP" altLang="en-US" sz="3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1" y="1555441"/>
            <a:ext cx="8467538" cy="4892438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59090" y="897928"/>
            <a:ext cx="8785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zh-TW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薬物中毒」、「自殺企図」、「精神疾患」、「飲酒」、「独居</a:t>
            </a:r>
            <a:r>
              <a:rPr lang="zh-TW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全体件数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件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以上かつ現場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滞在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分以上の割合が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％を超えて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いる。</a:t>
            </a:r>
            <a:endParaRPr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5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090" y="260410"/>
            <a:ext cx="8784000" cy="648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初診時患者背景別・現場滞在時間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分以上の件数・割合（重複回答）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（令和３年）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4787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16</a:t>
            </a:fld>
            <a:endParaRPr lang="ja-JP" altLang="en-US" sz="3200" dirty="0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59090" y="897928"/>
            <a:ext cx="8785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zh-TW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薬物中毒」、「自殺企図」、「精神疾患」、「飲酒」、「独居</a:t>
            </a:r>
            <a:r>
              <a:rPr lang="zh-TW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</a:t>
            </a:r>
            <a:r>
              <a:rPr lang="ja-JP" altLang="en-US" sz="1600" u="sng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「要介護状態」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が全体件数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件以上かつ現場滞在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分以上の割合が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％を超えている。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1" y="1560898"/>
            <a:ext cx="8467538" cy="48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82108"/>
            <a:ext cx="8496944" cy="4574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874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二次・三次救急告示病院の平均応需率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376243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17</a:t>
            </a:fld>
            <a:endParaRPr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00392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（月）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2542456" y="3409689"/>
            <a:ext cx="5400600" cy="614685"/>
          </a:xfrm>
          <a:prstGeom prst="wedgeRectCallout">
            <a:avLst>
              <a:gd name="adj1" fmla="val -2935"/>
              <a:gd name="adj2" fmla="val -1031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大阪府二次・三次救急告示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病院　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応需率　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69.6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187624" y="2996952"/>
            <a:ext cx="7625182" cy="25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四角形吹き出し 5"/>
          <p:cNvSpPr/>
          <p:nvPr/>
        </p:nvSpPr>
        <p:spPr>
          <a:xfrm>
            <a:off x="3818360" y="908720"/>
            <a:ext cx="5182133" cy="792088"/>
          </a:xfrm>
          <a:prstGeom prst="wedgeRectCallout">
            <a:avLst>
              <a:gd name="adj1" fmla="val -34763"/>
              <a:gd name="adj2" fmla="val 7121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北河内圏域二次救急告示病院　年平均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81.3%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北河内圏域三次救急告示病院　年平均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86.7%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0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5" y="1735200"/>
            <a:ext cx="8502117" cy="4507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874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二次・三次救急告示病院の平均応需率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91360" y="6404491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18</a:t>
            </a:fld>
            <a:endParaRPr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80964" y="5670035"/>
            <a:ext cx="79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（月）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2572787" y="3306235"/>
            <a:ext cx="5400600" cy="614685"/>
          </a:xfrm>
          <a:prstGeom prst="wedgeRectCallout">
            <a:avLst>
              <a:gd name="adj1" fmla="val -2935"/>
              <a:gd name="adj2" fmla="val -1031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大阪府二次・三次救急告示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病院　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応需率　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74.5%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223274" y="2780928"/>
            <a:ext cx="7638021" cy="5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四角形吹き出し 5"/>
          <p:cNvSpPr/>
          <p:nvPr/>
        </p:nvSpPr>
        <p:spPr>
          <a:xfrm>
            <a:off x="3650557" y="943112"/>
            <a:ext cx="5182133" cy="792088"/>
          </a:xfrm>
          <a:prstGeom prst="wedgeRectCallout">
            <a:avLst>
              <a:gd name="adj1" fmla="val -34763"/>
              <a:gd name="adj2" fmla="val 7121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北河内圏域二次救急告示病院　年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77.1%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北河内圏域三次救急告示病院　年平均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81.6%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8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3809B-81CC-46D9-A066-3E99F01C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データ分析結果からみた圏域の現状・特徴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23A3B-AEA7-4A7C-925E-34E42B23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398785"/>
            <a:ext cx="8460940" cy="5184576"/>
          </a:xfrm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救急搬送全体をみると、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歳以上の搬送数が約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割で、そのうち「入院」に至るケースが半数を超えており、今後の高齢化進行で、搬送の負担増加はもとより、医療機関の受け入れ等の負担増大が考えられる。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年では、現場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滞在時間が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分以上かかる搬送困難者は全体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10.2%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を占め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、転帰別では「転院」が多い傾向が認められた。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、搬送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に時間がかかる背景要因として、令和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年と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同様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「薬物中毒」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「自殺企図」 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「精神疾患」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飲酒」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、「独居」に加え、　　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「要介護状態」などが考えられる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応需率は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、二次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救急告示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病院の年平均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77.1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％、三次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救急告示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病院の年平均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81.6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％と、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大阪府全体の二次及び三次救急告示病院の年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74.5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％を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上回った。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98A4FF-492E-4753-BD68-9EF831D6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40079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AA7FC-3431-4327-A019-EE93AA799B55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9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角丸四角形 107"/>
          <p:cNvSpPr/>
          <p:nvPr/>
        </p:nvSpPr>
        <p:spPr>
          <a:xfrm>
            <a:off x="538764" y="4254370"/>
            <a:ext cx="2139034" cy="1183951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正方形/長方形 1"/>
          <p:cNvSpPr/>
          <p:nvPr/>
        </p:nvSpPr>
        <p:spPr>
          <a:xfrm>
            <a:off x="78323" y="1912701"/>
            <a:ext cx="8876662" cy="1798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7" name="角丸四角形 76"/>
          <p:cNvSpPr/>
          <p:nvPr/>
        </p:nvSpPr>
        <p:spPr>
          <a:xfrm>
            <a:off x="5299238" y="2129643"/>
            <a:ext cx="1505862" cy="1518004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263422" y="476672"/>
            <a:ext cx="7431030" cy="1303296"/>
            <a:chOff x="1666574" y="411910"/>
            <a:chExt cx="9908039" cy="1737727"/>
          </a:xfrm>
        </p:grpSpPr>
        <p:sp>
          <p:nvSpPr>
            <p:cNvPr id="7" name="右矢印 6"/>
            <p:cNvSpPr/>
            <p:nvPr/>
          </p:nvSpPr>
          <p:spPr>
            <a:xfrm>
              <a:off x="8984547" y="1833250"/>
              <a:ext cx="768085" cy="29470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5" name="右矢印 4"/>
            <p:cNvSpPr/>
            <p:nvPr/>
          </p:nvSpPr>
          <p:spPr>
            <a:xfrm rot="1600133">
              <a:off x="2614685" y="1732845"/>
              <a:ext cx="1341621" cy="2696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6036887" y="1854932"/>
              <a:ext cx="919217" cy="29470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512" y="1249660"/>
              <a:ext cx="466101" cy="536538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745" y="1498383"/>
              <a:ext cx="673455" cy="365755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654" y="1444513"/>
              <a:ext cx="707820" cy="384419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74" y="411910"/>
              <a:ext cx="800138" cy="591643"/>
            </a:xfrm>
            <a:prstGeom prst="rect">
              <a:avLst/>
            </a:prstGeom>
          </p:spPr>
        </p:pic>
        <p:pic>
          <p:nvPicPr>
            <p:cNvPr id="35" name="Object 4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74" y="1311309"/>
              <a:ext cx="480831" cy="41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897" y="1371240"/>
              <a:ext cx="733184" cy="367956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541144" y="2141863"/>
            <a:ext cx="1444763" cy="1537700"/>
            <a:chOff x="769606" y="2555110"/>
            <a:chExt cx="1926350" cy="1814825"/>
          </a:xfrm>
        </p:grpSpPr>
        <p:sp>
          <p:nvSpPr>
            <p:cNvPr id="8" name="角丸四角形 7"/>
            <p:cNvSpPr/>
            <p:nvPr/>
          </p:nvSpPr>
          <p:spPr>
            <a:xfrm>
              <a:off x="769606" y="2555110"/>
              <a:ext cx="1890466" cy="1777158"/>
            </a:xfrm>
            <a:prstGeom prst="roundRect">
              <a:avLst>
                <a:gd name="adj" fmla="val 8586"/>
              </a:avLst>
            </a:prstGeom>
            <a:solidFill>
              <a:srgbClr val="FFFFCC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640" y="2695784"/>
              <a:ext cx="1215884" cy="13029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852733" y="3988529"/>
              <a:ext cx="1843223" cy="38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応需情報入力</a:t>
              </a: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487270" y="2129643"/>
            <a:ext cx="2273370" cy="1518004"/>
            <a:chOff x="3302730" y="2561062"/>
            <a:chExt cx="2811993" cy="1630884"/>
          </a:xfrm>
          <a:solidFill>
            <a:srgbClr val="FFFFCC"/>
          </a:solidFill>
        </p:grpSpPr>
        <p:sp>
          <p:nvSpPr>
            <p:cNvPr id="59" name="角丸四角形 58"/>
            <p:cNvSpPr/>
            <p:nvPr/>
          </p:nvSpPr>
          <p:spPr>
            <a:xfrm>
              <a:off x="3302730" y="2561062"/>
              <a:ext cx="2811993" cy="1630884"/>
            </a:xfrm>
            <a:prstGeom prst="roundRect">
              <a:avLst>
                <a:gd name="adj" fmla="val 8586"/>
              </a:avLst>
            </a:prstGeom>
            <a:grp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45" name="グループ化 7"/>
            <p:cNvGrpSpPr>
              <a:grpSpLocks noChangeAspect="1"/>
            </p:cNvGrpSpPr>
            <p:nvPr/>
          </p:nvGrpSpPr>
          <p:grpSpPr bwMode="auto">
            <a:xfrm>
              <a:off x="3396174" y="2585355"/>
              <a:ext cx="2686162" cy="1252389"/>
              <a:chOff x="319095" y="1052738"/>
              <a:chExt cx="8444632" cy="4186807"/>
            </a:xfrm>
            <a:grpFill/>
          </p:grpSpPr>
          <p:pic>
            <p:nvPicPr>
              <p:cNvPr id="46" name="Picture 4" descr="\\ls-ql3a2\qq_folder\0620_大阪府医療機関情報システム\49_スマホ配備事業_平成２３年度から平成２５年度再生基金事業\20120828_スマホ画面_NTTデータから\gid005 動態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095" y="1052738"/>
                <a:ext cx="1710758" cy="41868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 descr="\\ls-ql3a2\qq_folder\0620_大阪府医療機関情報システム\49_スマホ配備事業_平成２３年度から平成２５年度再生基金事業\20120828_スマホ画面_NTTデータから\gid008 傷病者情報入力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5" y="1069658"/>
                <a:ext cx="1776028" cy="41575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6" descr="\\ls-ql3a2\qq_folder\0620_大阪府医療機関情報システム\49_スマホ配備事業_平成２３年度から平成２５年度再生基金事業\20120828_スマホ画面_NTTデータから\gid012 病院検索指定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1160" y="2652001"/>
                <a:ext cx="1615058" cy="219970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二等辺三角形 48"/>
              <p:cNvSpPr/>
              <p:nvPr/>
            </p:nvSpPr>
            <p:spPr>
              <a:xfrm rot="5400000">
                <a:off x="4184027" y="3291013"/>
                <a:ext cx="919681" cy="34511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51" name="二等辺三角形 50"/>
              <p:cNvSpPr/>
              <p:nvPr/>
            </p:nvSpPr>
            <p:spPr>
              <a:xfrm rot="5400000">
                <a:off x="1886829" y="3291013"/>
                <a:ext cx="919681" cy="34511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54" name="二等辺三角形 53"/>
              <p:cNvSpPr/>
              <p:nvPr/>
            </p:nvSpPr>
            <p:spPr>
              <a:xfrm rot="5400000">
                <a:off x="6311364" y="3293706"/>
                <a:ext cx="919681" cy="33972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pic>
            <p:nvPicPr>
              <p:cNvPr id="56" name="Picture 7" descr="\\ls-ql3a2\qq_folder\0620_大阪府医療機関情報システム\49_スマホ配備事業_平成２３年度から平成２５年度再生基金事業\20120828_スマホ画面_NTTデータから\gid013a 病院検索結果(観察)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2381" y="2285262"/>
                <a:ext cx="1821346" cy="24806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" name="Object 40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77" y="2563264"/>
            <a:ext cx="409524" cy="3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5423800" y="2973851"/>
            <a:ext cx="561539" cy="301718"/>
            <a:chOff x="6571526" y="4363082"/>
            <a:chExt cx="1108659" cy="677862"/>
          </a:xfrm>
        </p:grpSpPr>
        <p:pic>
          <p:nvPicPr>
            <p:cNvPr id="42" name="Picture 10" descr="MC900433937[1]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1526" y="4432769"/>
              <a:ext cx="805197" cy="6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3" descr="C:\Users\nakatake\AppData\Local\Microsoft\Windows\Temporary Internet Files\Content.IE5\E1XIO4F2\MC900404029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178" y="4363082"/>
              <a:ext cx="508007" cy="67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テキスト ボックス 72"/>
          <p:cNvSpPr txBox="1"/>
          <p:nvPr/>
        </p:nvSpPr>
        <p:spPr>
          <a:xfrm>
            <a:off x="5506675" y="2201037"/>
            <a:ext cx="109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応需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6319" y="1909871"/>
            <a:ext cx="415498" cy="1801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搬送･受入れ</a:t>
            </a:r>
          </a:p>
        </p:txBody>
      </p:sp>
      <p:pic>
        <p:nvPicPr>
          <p:cNvPr id="83" name="Picture 4" descr="D:\KatayamaYu\Desktop\ORION\ORION画面画像\03_inputsystem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2" y="4465387"/>
            <a:ext cx="1622332" cy="949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グループ化 90"/>
          <p:cNvGrpSpPr/>
          <p:nvPr/>
        </p:nvGrpSpPr>
        <p:grpSpPr>
          <a:xfrm>
            <a:off x="4034738" y="3197900"/>
            <a:ext cx="666518" cy="449746"/>
            <a:chOff x="5901766" y="2857002"/>
            <a:chExt cx="902016" cy="671004"/>
          </a:xfrm>
        </p:grpSpPr>
        <p:pic>
          <p:nvPicPr>
            <p:cNvPr id="88" name="Picture 23" descr="MC900433928[1]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766" y="2928344"/>
              <a:ext cx="491720" cy="59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497" y="2857002"/>
              <a:ext cx="740285" cy="555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" name="角丸四角形 103"/>
          <p:cNvSpPr/>
          <p:nvPr/>
        </p:nvSpPr>
        <p:spPr>
          <a:xfrm>
            <a:off x="7359221" y="2129643"/>
            <a:ext cx="1397578" cy="1518004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38" y="2261200"/>
            <a:ext cx="969150" cy="113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600713" y="2267041"/>
            <a:ext cx="958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患者情報</a:t>
            </a:r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918" y="3067144"/>
            <a:ext cx="316279" cy="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図 9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38" y="2973851"/>
            <a:ext cx="468730" cy="2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図 1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67" y="3066362"/>
            <a:ext cx="489673" cy="3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正方形/長方形 95"/>
          <p:cNvSpPr/>
          <p:nvPr/>
        </p:nvSpPr>
        <p:spPr>
          <a:xfrm>
            <a:off x="746942" y="1994817"/>
            <a:ext cx="1045785" cy="230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5548318" y="1961357"/>
            <a:ext cx="964607" cy="260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99" name="正方形/長方形 98"/>
          <p:cNvSpPr/>
          <p:nvPr/>
        </p:nvSpPr>
        <p:spPr>
          <a:xfrm>
            <a:off x="2562815" y="1966890"/>
            <a:ext cx="2013090" cy="179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消防機関（救急隊）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7556879" y="1973331"/>
            <a:ext cx="1017366" cy="238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668060" y="4143834"/>
            <a:ext cx="2009738" cy="298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消防機関（消防署）</a:t>
            </a:r>
          </a:p>
        </p:txBody>
      </p:sp>
      <p:pic>
        <p:nvPicPr>
          <p:cNvPr id="2051" name="Picture 3" descr="C:\Users\nakatake\AppData\Local\Microsoft\Windows\Temporary Internet Files\Content.IE5\0Y21BG6G\MC900428949[1].w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78" y="4531383"/>
            <a:ext cx="393760" cy="4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3" descr="MC90043392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8" y="4447330"/>
            <a:ext cx="369596" cy="3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正方形/長方形 112"/>
          <p:cNvSpPr/>
          <p:nvPr/>
        </p:nvSpPr>
        <p:spPr>
          <a:xfrm>
            <a:off x="5601491" y="4140115"/>
            <a:ext cx="3284610" cy="268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消防機関・医療機関・保健所・大阪府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326152" y="3331681"/>
            <a:ext cx="162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病院前情報確認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325314" y="3359983"/>
            <a:ext cx="1525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病院後情報入力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90147" y="3335283"/>
            <a:ext cx="162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病院前情報入力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75996" y="4077815"/>
            <a:ext cx="4698347" cy="14000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4508" y="4077815"/>
            <a:ext cx="415498" cy="14000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情報収集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973633" y="4908180"/>
            <a:ext cx="1919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救急活動記録入力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ウツタイン情報入力</a:t>
            </a:r>
          </a:p>
        </p:txBody>
      </p:sp>
      <p:pic>
        <p:nvPicPr>
          <p:cNvPr id="11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707" y="3047163"/>
            <a:ext cx="316279" cy="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図 11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6" y="3046381"/>
            <a:ext cx="489673" cy="3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円柱 117"/>
          <p:cNvSpPr/>
          <p:nvPr/>
        </p:nvSpPr>
        <p:spPr bwMode="auto">
          <a:xfrm>
            <a:off x="3129656" y="4954851"/>
            <a:ext cx="1604533" cy="469762"/>
          </a:xfrm>
          <a:prstGeom prst="ca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algn="ctr" defTabSz="916804">
              <a:defRPr/>
            </a:pPr>
            <a:r>
              <a:rPr lang="ja-JP" altLang="en-US" sz="1500" kern="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情報収集システム</a:t>
            </a:r>
            <a:endParaRPr lang="en-US" altLang="ja-JP" sz="150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166020" y="4079661"/>
            <a:ext cx="3788965" cy="13981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601491" y="4425531"/>
            <a:ext cx="3346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データ活用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（会議・施策検討に用いる基礎データ）</a:t>
            </a:r>
            <a:endParaRPr lang="en-US" altLang="ja-JP" sz="13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119244" y="4077815"/>
            <a:ext cx="415498" cy="14000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集計・分析</a:t>
            </a:r>
          </a:p>
        </p:txBody>
      </p:sp>
      <p:pic>
        <p:nvPicPr>
          <p:cNvPr id="132" name="図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14" y="4776138"/>
            <a:ext cx="1342157" cy="6151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20" y="4781012"/>
            <a:ext cx="1367008" cy="6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7" name="Picture 6" descr="C:\Users\nakatake\AppData\Local\Microsoft\Windows\Temporary Internet Files\Content.IE5\3FLF2P61\MC900029984[1].wmf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779" y="5130766"/>
            <a:ext cx="528158" cy="2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3" descr="MC90043392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0" y="4940784"/>
            <a:ext cx="369596" cy="3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Object 40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50" y="5064718"/>
            <a:ext cx="382575" cy="33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0" descr="MC900433937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36" y="4919939"/>
            <a:ext cx="448474" cy="4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 rot="5400000">
            <a:off x="3077816" y="4194630"/>
            <a:ext cx="1255326" cy="195535"/>
          </a:xfrm>
          <a:prstGeom prst="rightArrow">
            <a:avLst>
              <a:gd name="adj1" fmla="val 54634"/>
              <a:gd name="adj2" fmla="val 106865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5" name="右矢印 134"/>
          <p:cNvSpPr/>
          <p:nvPr/>
        </p:nvSpPr>
        <p:spPr>
          <a:xfrm>
            <a:off x="2689331" y="4998002"/>
            <a:ext cx="420204" cy="202375"/>
          </a:xfrm>
          <a:prstGeom prst="rightArrow">
            <a:avLst>
              <a:gd name="adj1" fmla="val 54634"/>
              <a:gd name="adj2" fmla="val 106865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9" name="ストライプ矢印 18"/>
          <p:cNvSpPr/>
          <p:nvPr/>
        </p:nvSpPr>
        <p:spPr>
          <a:xfrm>
            <a:off x="6866535" y="2348988"/>
            <a:ext cx="475107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7" name="ストライプ矢印 136"/>
          <p:cNvSpPr/>
          <p:nvPr/>
        </p:nvSpPr>
        <p:spPr>
          <a:xfrm>
            <a:off x="4807767" y="2348988"/>
            <a:ext cx="475107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23" name="グループ化 22"/>
          <p:cNvGrpSpPr/>
          <p:nvPr/>
        </p:nvGrpSpPr>
        <p:grpSpPr>
          <a:xfrm>
            <a:off x="4034738" y="3654137"/>
            <a:ext cx="4062442" cy="1235815"/>
            <a:chOff x="5653475" y="4066056"/>
            <a:chExt cx="5186966" cy="1680043"/>
          </a:xfrm>
        </p:grpSpPr>
        <p:sp>
          <p:nvSpPr>
            <p:cNvPr id="22" name="フローチャート: 処理 21"/>
            <p:cNvSpPr/>
            <p:nvPr/>
          </p:nvSpPr>
          <p:spPr>
            <a:xfrm>
              <a:off x="10700052" y="4066056"/>
              <a:ext cx="140389" cy="384347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1" name="屈折矢印 10"/>
            <p:cNvSpPr/>
            <p:nvPr/>
          </p:nvSpPr>
          <p:spPr>
            <a:xfrm flipH="1" flipV="1">
              <a:off x="5653475" y="4309830"/>
              <a:ext cx="5186966" cy="1436269"/>
            </a:xfrm>
            <a:prstGeom prst="bentUpArrow">
              <a:avLst>
                <a:gd name="adj1" fmla="val 11204"/>
                <a:gd name="adj2" fmla="val 8856"/>
                <a:gd name="adj3" fmla="val 22683"/>
              </a:avLst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139" name="ストライプ矢印 138"/>
          <p:cNvSpPr/>
          <p:nvPr/>
        </p:nvSpPr>
        <p:spPr>
          <a:xfrm>
            <a:off x="4809918" y="4284767"/>
            <a:ext cx="332166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1" name="角丸四角形 140"/>
          <p:cNvSpPr/>
          <p:nvPr/>
        </p:nvSpPr>
        <p:spPr>
          <a:xfrm>
            <a:off x="2001080" y="5491076"/>
            <a:ext cx="2802584" cy="29778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救急医療に関する情報の収集</a:t>
            </a:r>
            <a:endParaRPr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角丸四角形 141"/>
          <p:cNvSpPr/>
          <p:nvPr/>
        </p:nvSpPr>
        <p:spPr>
          <a:xfrm>
            <a:off x="5653970" y="5494952"/>
            <a:ext cx="3205677" cy="29941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集約された情報の集計・分析</a:t>
            </a:r>
            <a:endParaRPr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691871" y="2224112"/>
            <a:ext cx="109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受入要請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タイトル 1"/>
          <p:cNvSpPr txBox="1">
            <a:spLocks/>
          </p:cNvSpPr>
          <p:nvPr/>
        </p:nvSpPr>
        <p:spPr>
          <a:xfrm>
            <a:off x="371326" y="50027"/>
            <a:ext cx="8490347" cy="503885"/>
          </a:xfrm>
          <a:prstGeom prst="rect">
            <a:avLst/>
          </a:prstGeom>
        </p:spPr>
        <p:txBody>
          <a:bodyPr vert="horz" lIns="63305" tIns="31652" rIns="63305" bIns="31652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200" kern="120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>
              <a:defRPr/>
            </a:pPr>
            <a:r>
              <a:rPr lang="en-US" altLang="ja-JP" sz="2954" b="1" dirty="0">
                <a:solidFill>
                  <a:schemeClr val="tx1"/>
                </a:solidFill>
              </a:rPr>
              <a:t>ORION</a:t>
            </a:r>
            <a:r>
              <a:rPr lang="ja-JP" altLang="en-US" sz="2954" b="1" dirty="0">
                <a:solidFill>
                  <a:schemeClr val="tx1"/>
                </a:solidFill>
              </a:rPr>
              <a:t>概要（システムの流れ）</a:t>
            </a:r>
          </a:p>
        </p:txBody>
      </p:sp>
      <p:pic>
        <p:nvPicPr>
          <p:cNvPr id="94" name="Object 4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6" y="1205831"/>
            <a:ext cx="360623" cy="3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フローチャート: 処理 94"/>
          <p:cNvSpPr/>
          <p:nvPr/>
        </p:nvSpPr>
        <p:spPr>
          <a:xfrm flipH="1">
            <a:off x="8004564" y="3715217"/>
            <a:ext cx="73207" cy="21304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3" name="正方形/長方形 102"/>
          <p:cNvSpPr/>
          <p:nvPr/>
        </p:nvSpPr>
        <p:spPr>
          <a:xfrm flipH="1">
            <a:off x="2206644" y="1911254"/>
            <a:ext cx="42202" cy="1798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5" name="角丸四角形 104"/>
          <p:cNvSpPr/>
          <p:nvPr/>
        </p:nvSpPr>
        <p:spPr>
          <a:xfrm>
            <a:off x="338174" y="3737624"/>
            <a:ext cx="3145707" cy="31403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en-US" altLang="ja-JP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ICT</a:t>
            </a:r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を用いた病院検索・搬送支援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77399" y="5847247"/>
            <a:ext cx="7789194" cy="42319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ts val="1846"/>
              </a:lnSpc>
            </a:pP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大阪府救急搬送支援・情報収集・集計分析システム（</a:t>
            </a:r>
            <a:r>
              <a:rPr lang="en-U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7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77"/>
              </a:lnSpc>
            </a:pP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saka emergency information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esearch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ntelligent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peration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etwork system</a:t>
            </a: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106" name="角丸四角形 105"/>
          <p:cNvSpPr/>
          <p:nvPr/>
        </p:nvSpPr>
        <p:spPr>
          <a:xfrm>
            <a:off x="7518096" y="1521266"/>
            <a:ext cx="1152128" cy="246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退院・転帰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5346401" y="1507388"/>
            <a:ext cx="1218861" cy="256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搬送・入院</a:t>
            </a:r>
          </a:p>
        </p:txBody>
      </p:sp>
      <p:sp>
        <p:nvSpPr>
          <p:cNvPr id="109" name="角丸四角形 108"/>
          <p:cNvSpPr/>
          <p:nvPr/>
        </p:nvSpPr>
        <p:spPr>
          <a:xfrm>
            <a:off x="3030753" y="1395281"/>
            <a:ext cx="1299294" cy="4679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現場活動</a:t>
            </a:r>
            <a:endParaRPr lang="en-US" altLang="ja-JP" sz="1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病院選定</a:t>
            </a:r>
          </a:p>
        </p:txBody>
      </p:sp>
      <p:sp>
        <p:nvSpPr>
          <p:cNvPr id="112" name="角丸四角形 111"/>
          <p:cNvSpPr/>
          <p:nvPr/>
        </p:nvSpPr>
        <p:spPr>
          <a:xfrm>
            <a:off x="685267" y="1594049"/>
            <a:ext cx="1218861" cy="256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日次入力</a:t>
            </a:r>
          </a:p>
        </p:txBody>
      </p:sp>
      <p:sp>
        <p:nvSpPr>
          <p:cNvPr id="114" name="爆発 2 113"/>
          <p:cNvSpPr/>
          <p:nvPr/>
        </p:nvSpPr>
        <p:spPr>
          <a:xfrm>
            <a:off x="1230749" y="770739"/>
            <a:ext cx="2168351" cy="523015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altLang="ja-JP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119</a:t>
            </a:r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要請</a:t>
            </a:r>
          </a:p>
        </p:txBody>
      </p:sp>
      <p:sp>
        <p:nvSpPr>
          <p:cNvPr id="1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4367" y="6478129"/>
            <a:ext cx="2133600" cy="365125"/>
          </a:xfrm>
        </p:spPr>
        <p:txBody>
          <a:bodyPr/>
          <a:lstStyle/>
          <a:p>
            <a:pPr>
              <a:defRPr/>
            </a:pPr>
            <a:fld id="{ED9CE7B8-EC22-480F-98FB-8B676EE8070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4523713-6AF8-44B1-A875-0AAC3593EE06}"/>
              </a:ext>
            </a:extLst>
          </p:cNvPr>
          <p:cNvSpPr txBox="1"/>
          <p:nvPr/>
        </p:nvSpPr>
        <p:spPr>
          <a:xfrm>
            <a:off x="-85084" y="6246361"/>
            <a:ext cx="833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使用した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北河内圏域の４消防機関が搬送し、病院前情報と病院後情報が紐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付いて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月別モニタリング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指標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684784"/>
          </a:xfrm>
        </p:spPr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モニタリング指標の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コロナ禍における円滑な搬送先選定の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実現の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ため、収集した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各指標の状況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をモニタリング、「見える化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」。 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▶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モニタリングにより、府内及び地域の実情の把握に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役立てる。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20</a:t>
            </a:fld>
            <a:endParaRPr lang="ja-JP" altLang="en-US" sz="320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457200" y="3284984"/>
            <a:ext cx="8435280" cy="30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留意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事項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▶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本データは「見える化」と「迅速性」をテーマとして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いる。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そのため、各グラフ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　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表現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は「変化率の視認のしやすさ」を優先しており、一部、誇張的な表現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なって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いる可能性が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ある。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▶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、迅速性を考慮し、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データの速報値を使用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してい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。クリーニング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処理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を行っていないため、確定値と乖離する可能性が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ある。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▶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各指標の内容は、今後変更する場合が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ある。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Font typeface="Arial" charset="0"/>
              <a:buNone/>
            </a:pP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Font typeface="Arial" charset="0"/>
              <a:buNone/>
            </a:pP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35790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21</a:t>
            </a:fld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00062" y="6489218"/>
            <a:ext cx="223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大阪府ホームページより</a:t>
            </a:r>
            <a:r>
              <a:rPr lang="ja-JP" altLang="en-US" sz="1200" dirty="0"/>
              <a:t>作成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2428" y="17975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大阪府における新型コロナウイルス感染症陽性者の報告状況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29" y="779157"/>
            <a:ext cx="8525030" cy="53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0625" y="6381328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22</a:t>
            </a:fld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99820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搬送連絡</a:t>
            </a:r>
            <a:r>
              <a:rPr lang="zh-TW" altLang="en-US" sz="1400" dirty="0" smtClean="0"/>
              <a:t>回数</a:t>
            </a:r>
            <a:endParaRPr lang="en-US" altLang="zh-TW" sz="1400" dirty="0" smtClean="0"/>
          </a:p>
          <a:p>
            <a:r>
              <a:rPr lang="ja-JP" altLang="en-US" sz="1400" dirty="0"/>
              <a:t>▶　応需までに要した搬送連絡回数の割合を月毎に表示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▶　回数の区分は以下のとおり</a:t>
            </a:r>
            <a:r>
              <a:rPr lang="ja-JP" altLang="en-US" sz="1400" dirty="0" smtClean="0"/>
              <a:t>。</a:t>
            </a:r>
            <a:r>
              <a:rPr lang="en-US" altLang="ja-JP" sz="1400" dirty="0"/>
              <a:t>【4</a:t>
            </a:r>
            <a:r>
              <a:rPr lang="ja-JP" altLang="en-US" sz="1400" dirty="0"/>
              <a:t>回以上（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回以上を含む）／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</a:t>
            </a:r>
            <a:r>
              <a:rPr lang="en-US" altLang="ja-JP" sz="1400" dirty="0"/>
              <a:t>】</a:t>
            </a:r>
            <a:endParaRPr kumimoji="1" lang="ja-JP" altLang="en-US" sz="1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838014" cy="530902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6929" y="3457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搬送連絡回数（令和</a:t>
            </a:r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2285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0625" y="6381328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23</a:t>
            </a:fld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99820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搬送連絡</a:t>
            </a:r>
            <a:r>
              <a:rPr lang="zh-TW" altLang="en-US" sz="1400" dirty="0" smtClean="0"/>
              <a:t>回数</a:t>
            </a:r>
            <a:endParaRPr lang="en-US" altLang="zh-TW" sz="1400" dirty="0" smtClean="0"/>
          </a:p>
          <a:p>
            <a:r>
              <a:rPr lang="ja-JP" altLang="en-US" sz="1400" dirty="0"/>
              <a:t>▶　応需までに要した搬送連絡回数の割合を月毎に表示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▶　回数の区分は以下のとおり</a:t>
            </a:r>
            <a:r>
              <a:rPr lang="ja-JP" altLang="en-US" sz="1400" dirty="0" smtClean="0"/>
              <a:t>。</a:t>
            </a:r>
            <a:r>
              <a:rPr lang="en-US" altLang="ja-JP" sz="1400" dirty="0"/>
              <a:t>【4</a:t>
            </a:r>
            <a:r>
              <a:rPr lang="ja-JP" altLang="en-US" sz="1400" dirty="0"/>
              <a:t>回以上（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回以上を含む）／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</a:t>
            </a:r>
            <a:r>
              <a:rPr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6929" y="3457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北河内</a:t>
            </a:r>
            <a:r>
              <a:rPr lang="en-US" altLang="zh-TW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搬送連絡回数（令和</a:t>
            </a:r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2437"/>
            <a:ext cx="8884662" cy="53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04248" y="6375514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24</a:t>
            </a:fld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526232" y="578653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圏</a:t>
            </a:r>
            <a:r>
              <a:rPr lang="zh-CN" altLang="en-US" sz="1400" dirty="0" smtClean="0"/>
              <a:t>域内搬送率</a:t>
            </a:r>
            <a:endParaRPr lang="en-US" altLang="zh-TW" sz="1400" dirty="0"/>
          </a:p>
          <a:p>
            <a:r>
              <a:rPr lang="ja-JP" altLang="en-US" sz="1400" dirty="0"/>
              <a:t>▶　全事案のうち、自二次医療圏への搬送となった事案の割合</a:t>
            </a:r>
            <a:r>
              <a:rPr lang="ja-JP" altLang="en-US" sz="1400" dirty="0" smtClean="0"/>
              <a:t>を月毎に表示。</a:t>
            </a:r>
            <a:endParaRPr lang="en-US" altLang="ja-JP" sz="1400" dirty="0"/>
          </a:p>
          <a:p>
            <a:r>
              <a:rPr lang="ja-JP" altLang="en-US" sz="1400" dirty="0"/>
              <a:t>▶　圏域内搬送率は以下のとおり算出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【</a:t>
            </a:r>
            <a:r>
              <a:rPr lang="ja-JP" altLang="en-US" sz="1400" dirty="0"/>
              <a:t>圏域内搬送率　＝　自二次医療圏への搬送事案／自消防圏域の全事案　＊　</a:t>
            </a:r>
            <a:r>
              <a:rPr lang="en-US" altLang="ja-JP" sz="1400" dirty="0"/>
              <a:t>100</a:t>
            </a:r>
            <a:r>
              <a:rPr lang="ja-JP" altLang="en-US" sz="1400" dirty="0"/>
              <a:t>（％）</a:t>
            </a:r>
            <a:r>
              <a:rPr lang="en-US" altLang="ja-JP" sz="1400" dirty="0"/>
              <a:t>】</a:t>
            </a:r>
            <a:endParaRPr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6929" y="3457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圏域内搬送率</a:t>
            </a:r>
            <a:r>
              <a:rPr lang="en-US" altLang="zh-CN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zh-CN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zh-CN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zh-CN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9" y="514211"/>
            <a:ext cx="8779001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4904" y="6462713"/>
            <a:ext cx="2133600" cy="365125"/>
          </a:xfrm>
        </p:spPr>
        <p:txBody>
          <a:bodyPr/>
          <a:lstStyle/>
          <a:p>
            <a:pPr>
              <a:defRPr/>
            </a:pPr>
            <a:fld id="{B98E3BD7-565D-422B-80F8-53F6C9DD6084}" type="slidenum">
              <a:rPr lang="ja-JP" altLang="en-US" sz="3200" smtClean="0"/>
              <a:pPr>
                <a:defRPr/>
              </a:pPr>
              <a:t>3</a:t>
            </a:fld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565150" y="1301750"/>
            <a:ext cx="80438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搬送件数の約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割が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歳以上の高齢者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75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以上の割合は増加している。</a:t>
            </a:r>
            <a:endParaRPr lang="ja-JP" altLang="en-US" sz="200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170" name="タイトル 1"/>
          <p:cNvSpPr txBox="1">
            <a:spLocks/>
          </p:cNvSpPr>
          <p:nvPr/>
        </p:nvSpPr>
        <p:spPr bwMode="auto">
          <a:xfrm>
            <a:off x="323850" y="188913"/>
            <a:ext cx="8591550" cy="96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年齢区分別・搬送件数、割合</a:t>
            </a:r>
            <a:endParaRPr lang="en-US" altLang="ja-JP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（令和元年、令和２年、令和３年）</a:t>
            </a:r>
            <a:endParaRPr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8171" name="テキスト ボックス 2"/>
          <p:cNvSpPr txBox="1">
            <a:spLocks noChangeArrowheads="1"/>
          </p:cNvSpPr>
          <p:nvPr/>
        </p:nvSpPr>
        <p:spPr bwMode="auto">
          <a:xfrm>
            <a:off x="8042564" y="4492564"/>
            <a:ext cx="872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（件）</a:t>
            </a:r>
            <a:endParaRPr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4796047"/>
            <a:ext cx="8422209" cy="187331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75" y="1916639"/>
            <a:ext cx="843149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9D1E-0776-42ED-A7AF-B21EE37216E0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557213" y="260648"/>
            <a:ext cx="7988300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大阪府の人口及び救急搬送数の推移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557215" y="1340768"/>
          <a:ext cx="7988298" cy="407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大阪府人口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r>
                        <a:rPr kumimoji="1" lang="en-US" altLang="ja-JP" baseline="30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ja-JP" altLang="en-US" baseline="30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234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26.6%)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r>
                        <a:rPr kumimoji="1" lang="en-US" altLang="ja-JP" baseline="30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28.5%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12.9%)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17.7%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救急搬送数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9773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56.4%)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61.5%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3440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39.8%)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2755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49.6%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70943" y="5805264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：日本の地域別将来推計人口（国立社会保障・人口問題研究所　平成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月推計）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以外：大阪府における高齢者救急医療体制のあり方について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　大阪府救急医療対策審議会　高齢者部会　提言）</a:t>
            </a:r>
          </a:p>
        </p:txBody>
      </p:sp>
    </p:spTree>
    <p:extLst>
      <p:ext uri="{BB962C8B-B14F-4D97-AF65-F5344CB8AC3E}">
        <p14:creationId xmlns:p14="http://schemas.microsoft.com/office/powerpoint/2010/main" val="14496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638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年齢区分別・転帰別・搬送件数、割合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pPr>
              <a:defRPr/>
            </a:pPr>
            <a:fld id="{96DDFB6C-0859-4870-844A-E7AFF886C7E8}" type="slidenum">
              <a:rPr lang="ja-JP" altLang="en-US" sz="3200" smtClean="0"/>
              <a:pPr>
                <a:defRPr/>
              </a:pPr>
              <a:t>5</a:t>
            </a:fld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2627784" y="578112"/>
            <a:ext cx="5184179" cy="92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「入院」「死亡」は若年者より高齢者で多い。</a:t>
            </a:r>
          </a:p>
        </p:txBody>
      </p:sp>
      <p:sp>
        <p:nvSpPr>
          <p:cNvPr id="52301" name="正方形/長方形 2"/>
          <p:cNvSpPr>
            <a:spLocks noChangeArrowheads="1"/>
          </p:cNvSpPr>
          <p:nvPr/>
        </p:nvSpPr>
        <p:spPr bwMode="auto">
          <a:xfrm>
            <a:off x="8226846" y="4230439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（件）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52" y="4522539"/>
            <a:ext cx="8521933" cy="18187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8" y="1251074"/>
            <a:ext cx="8992379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638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年齢区分別・転帰別・搬送件数、割合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52301" name="正方形/長方形 2"/>
          <p:cNvSpPr>
            <a:spLocks noChangeArrowheads="1"/>
          </p:cNvSpPr>
          <p:nvPr/>
        </p:nvSpPr>
        <p:spPr bwMode="auto">
          <a:xfrm>
            <a:off x="8241338" y="4228509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（件）</a:t>
            </a:r>
            <a:endParaRPr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pPr>
              <a:defRPr/>
            </a:pPr>
            <a:fld id="{96DDFB6C-0859-4870-844A-E7AFF886C7E8}" type="slidenum">
              <a:rPr lang="ja-JP" altLang="en-US" sz="3200" smtClean="0"/>
              <a:pPr>
                <a:defRPr/>
              </a:pPr>
              <a:t>6</a:t>
            </a:fld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2555776" y="596588"/>
            <a:ext cx="5184179" cy="92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「入院」「死亡」は若年者より高齢者で多い。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7" y="4513428"/>
            <a:ext cx="8585395" cy="18187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0" y="1234763"/>
            <a:ext cx="8992379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3" y="1191062"/>
            <a:ext cx="8991806" cy="3280191"/>
          </a:xfrm>
          <a:prstGeom prst="rect">
            <a:avLst/>
          </a:prstGeom>
        </p:spPr>
      </p:pic>
      <p:sp>
        <p:nvSpPr>
          <p:cNvPr id="68610" name="タイトル 1"/>
          <p:cNvSpPr>
            <a:spLocks noGrp="1"/>
          </p:cNvSpPr>
          <p:nvPr>
            <p:ph type="title"/>
          </p:nvPr>
        </p:nvSpPr>
        <p:spPr>
          <a:xfrm>
            <a:off x="127000" y="142875"/>
            <a:ext cx="8964613" cy="5492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年齢区分別・疾患別搬送数、割合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51AE404-78AB-41E6-9819-542C79D7812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716" name="テキスト ボックス 15"/>
          <p:cNvSpPr txBox="1">
            <a:spLocks noChangeArrowheads="1"/>
          </p:cNvSpPr>
          <p:nvPr/>
        </p:nvSpPr>
        <p:spPr bwMode="auto">
          <a:xfrm>
            <a:off x="1893971" y="817171"/>
            <a:ext cx="6192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どの年齢区分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も「外傷」が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の「呼吸器疾患」も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ja-JP" altLang="en-US" sz="1600" u="sng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8710" name="正方形/長方形 7"/>
          <p:cNvSpPr>
            <a:spLocks noChangeArrowheads="1"/>
          </p:cNvSpPr>
          <p:nvPr/>
        </p:nvSpPr>
        <p:spPr bwMode="auto">
          <a:xfrm>
            <a:off x="8451154" y="4156573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（件）</a:t>
            </a:r>
            <a:endParaRPr lang="ja-JP" altLang="en-US" sz="14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8714" name="Rectangle 283"/>
          <p:cNvSpPr>
            <a:spLocks noChangeArrowheads="1"/>
          </p:cNvSpPr>
          <p:nvPr/>
        </p:nvSpPr>
        <p:spPr bwMode="auto">
          <a:xfrm>
            <a:off x="4544685" y="3820129"/>
            <a:ext cx="891411" cy="323366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Rectangle 283"/>
          <p:cNvSpPr>
            <a:spLocks noChangeArrowheads="1"/>
          </p:cNvSpPr>
          <p:nvPr/>
        </p:nvSpPr>
        <p:spPr bwMode="auto">
          <a:xfrm>
            <a:off x="7524328" y="3852783"/>
            <a:ext cx="438638" cy="290712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85" y="4431914"/>
            <a:ext cx="8812042" cy="20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5" y="1173604"/>
            <a:ext cx="9022775" cy="3291488"/>
          </a:xfrm>
          <a:prstGeom prst="rect">
            <a:avLst/>
          </a:prstGeom>
        </p:spPr>
      </p:pic>
      <p:sp>
        <p:nvSpPr>
          <p:cNvPr id="68610" name="タイトル 1"/>
          <p:cNvSpPr>
            <a:spLocks noGrp="1"/>
          </p:cNvSpPr>
          <p:nvPr>
            <p:ph type="title"/>
          </p:nvPr>
        </p:nvSpPr>
        <p:spPr>
          <a:xfrm>
            <a:off x="127000" y="142875"/>
            <a:ext cx="8964613" cy="5492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年齢区分別・疾患別搬送数、割合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51AE404-78AB-41E6-9819-542C79D7812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710" name="正方形/長方形 7"/>
          <p:cNvSpPr>
            <a:spLocks noChangeArrowheads="1"/>
          </p:cNvSpPr>
          <p:nvPr/>
        </p:nvSpPr>
        <p:spPr bwMode="auto">
          <a:xfrm>
            <a:off x="8451019" y="4180349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（件）</a:t>
            </a:r>
            <a:endParaRPr lang="ja-JP" altLang="en-US" sz="14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8714" name="Rectangle 283"/>
          <p:cNvSpPr>
            <a:spLocks noChangeArrowheads="1"/>
          </p:cNvSpPr>
          <p:nvPr/>
        </p:nvSpPr>
        <p:spPr bwMode="auto">
          <a:xfrm>
            <a:off x="4510250" y="3974112"/>
            <a:ext cx="864096" cy="221687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Rectangle 283"/>
          <p:cNvSpPr>
            <a:spLocks noChangeArrowheads="1"/>
          </p:cNvSpPr>
          <p:nvPr/>
        </p:nvSpPr>
        <p:spPr bwMode="auto">
          <a:xfrm>
            <a:off x="7729380" y="3948556"/>
            <a:ext cx="435666" cy="247243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85" y="4447894"/>
            <a:ext cx="8812042" cy="2091563"/>
          </a:xfrm>
          <a:prstGeom prst="rect">
            <a:avLst/>
          </a:prstGeom>
        </p:spPr>
      </p:pic>
      <p:sp>
        <p:nvSpPr>
          <p:cNvPr id="10" name="テキスト ボックス 15"/>
          <p:cNvSpPr txBox="1">
            <a:spLocks noChangeArrowheads="1"/>
          </p:cNvSpPr>
          <p:nvPr/>
        </p:nvSpPr>
        <p:spPr bwMode="auto">
          <a:xfrm>
            <a:off x="1893971" y="817171"/>
            <a:ext cx="6192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どの年齢区分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も「外傷」が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の「呼吸器疾患」も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ja-JP" altLang="en-US" sz="1600" u="sng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4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864139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7" name="スライド番号プレースホルダー 6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3C54C2-9143-48DC-9B87-5855DF8280A2}" type="slidenum">
              <a:rPr lang="ja-JP" altLang="en-US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ja-JP" altLang="en-US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1036841"/>
            <a:ext cx="7632848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10.9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％より滞在時間が長いのは、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u="sng" dirty="0" err="1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歳以上の「転院」、</a:t>
            </a:r>
            <a:endParaRPr lang="en-US" altLang="ja-JP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歳の「受診せず」。</a:t>
            </a:r>
            <a:endParaRPr lang="ja-JP" altLang="en-US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0" y="1603882"/>
            <a:ext cx="8812042" cy="49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1837</Words>
  <Application>Microsoft Office PowerPoint</Application>
  <PresentationFormat>画面に合わせる (4:3)</PresentationFormat>
  <Paragraphs>201</Paragraphs>
  <Slides>24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HGPｺﾞｼｯｸE</vt:lpstr>
      <vt:lpstr>HGP創英角ｺﾞｼｯｸUB</vt:lpstr>
      <vt:lpstr>HG丸ｺﾞｼｯｸM-PRO</vt:lpstr>
      <vt:lpstr>Meiryo UI</vt:lpstr>
      <vt:lpstr>ＭＳ Ｐゴシック</vt:lpstr>
      <vt:lpstr>Arial</vt:lpstr>
      <vt:lpstr>Calibri</vt:lpstr>
      <vt:lpstr>Office ​​テーマ</vt:lpstr>
      <vt:lpstr>北河内二次医療圏における 救急医療体制について ～ORIONデータ分析結果からみた現状～</vt:lpstr>
      <vt:lpstr>PowerPoint プレゼンテーション</vt:lpstr>
      <vt:lpstr>PowerPoint プレゼンテーション</vt:lpstr>
      <vt:lpstr>PowerPoint プレゼンテーション</vt:lpstr>
      <vt:lpstr>年齢区分別・転帰別・搬送件数、割合（令和2年）</vt:lpstr>
      <vt:lpstr>年齢区分別・転帰別・搬送件数、割合（令和3年）</vt:lpstr>
      <vt:lpstr>年齢区分別・疾患別搬送数、割合（令和2年） </vt:lpstr>
      <vt:lpstr>年齢区分別・疾患別搬送数、割合（令和3年） </vt:lpstr>
      <vt:lpstr>年齢区分別・転帰別・搬送件数のうち、現場滞在時間30分以上の件数、割合 （令和2年）</vt:lpstr>
      <vt:lpstr>年齢区分別・転帰別・搬送件数のうち、現場滞在時間30分以上の件数、割合 （令和３年）</vt:lpstr>
      <vt:lpstr>年齢区分別・転帰別・搬送件数のうち、連絡回数４回以上の件数、割合 （令和2年）</vt:lpstr>
      <vt:lpstr>年齢区分別・転帰別・搬送件数のうち、連絡回数４回以上の件数、割合 （令和3年）</vt:lpstr>
      <vt:lpstr>年齢区分別・疾患別搬送件数のうち、現場滞在時間30分以上の件数、割合 （令和2年）</vt:lpstr>
      <vt:lpstr>年齢区分別・疾患別搬送件数のうち、現場滞在時間30分以上の件数、割合 （令和3年）</vt:lpstr>
      <vt:lpstr>初診時患者背景別・現場滞在時間30分以上の件数・割合（重複回答） （令和2年）</vt:lpstr>
      <vt:lpstr>初診時患者背景別・現場滞在時間30分以上の件数・割合（重複回答） （令和３年）</vt:lpstr>
      <vt:lpstr>二次・三次救急告示病院の平均応需率（令和2年）</vt:lpstr>
      <vt:lpstr>二次・三次救急告示病院の平均応需率（令和3年）</vt:lpstr>
      <vt:lpstr>ORIONデータ分析結果からみた圏域の現状・特徴</vt:lpstr>
      <vt:lpstr>ORION月別モニタリング指標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2023-02-03T06:50:07Z</dcterms:created>
  <dcterms:modified xsi:type="dcterms:W3CDTF">2023-02-03T07:09:32Z</dcterms:modified>
</cp:coreProperties>
</file>