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6"/>
  </p:notesMasterIdLst>
  <p:sldIdLst>
    <p:sldId id="394" r:id="rId2"/>
    <p:sldId id="415" r:id="rId3"/>
    <p:sldId id="392" r:id="rId4"/>
    <p:sldId id="365" r:id="rId5"/>
    <p:sldId id="367" r:id="rId6"/>
    <p:sldId id="375" r:id="rId7"/>
    <p:sldId id="400" r:id="rId8"/>
    <p:sldId id="407" r:id="rId9"/>
    <p:sldId id="398" r:id="rId10"/>
    <p:sldId id="402" r:id="rId11"/>
    <p:sldId id="380" r:id="rId12"/>
    <p:sldId id="370" r:id="rId13"/>
    <p:sldId id="404" r:id="rId14"/>
    <p:sldId id="371" r:id="rId15"/>
    <p:sldId id="403" r:id="rId16"/>
    <p:sldId id="384" r:id="rId17"/>
    <p:sldId id="387" r:id="rId18"/>
    <p:sldId id="406" r:id="rId19"/>
    <p:sldId id="393" r:id="rId20"/>
    <p:sldId id="408" r:id="rId21"/>
    <p:sldId id="412" r:id="rId22"/>
    <p:sldId id="410" r:id="rId23"/>
    <p:sldId id="413" r:id="rId24"/>
    <p:sldId id="414" r:id="rId25"/>
  </p:sldIdLst>
  <p:sldSz cx="9144000" cy="6858000" type="screen4x3"/>
  <p:notesSz cx="6807200" cy="9939338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82" userDrawn="1">
          <p15:clr>
            <a:srgbClr val="A4A3A4"/>
          </p15:clr>
        </p15:guide>
        <p15:guide id="2" pos="2196" userDrawn="1">
          <p15:clr>
            <a:srgbClr val="A4A3A4"/>
          </p15:clr>
        </p15:guide>
        <p15:guide id="3" orient="horz" pos="3129" userDrawn="1">
          <p15:clr>
            <a:srgbClr val="A4A3A4"/>
          </p15:clr>
        </p15:guide>
        <p15:guide id="4" pos="2145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CC99"/>
    <a:srgbClr val="FFCC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E3FDE45-AF77-4B5C-9715-49D594BDF05E}" styleName="淡色スタイル 1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淡色スタイル 3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淡色スタイル 1 - アクセント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淡色スタイル 3 - アクセント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0A1B5D5-9B99-4C35-A422-299274C87663}" styleName="中間スタイル 1 - アクセント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D083AE6-46FA-4A59-8FB0-9F97EB10719F}" styleName="淡色スタイル 3 - アクセント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C89EF96-8CEA-46FF-86C4-4CE0E7609802}" styleName="淡色スタイル 3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CAF9ED-07DC-4A11-8D7F-57B35C25682E}" styleName="中間スタイル 1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ABFCF23-3B69-468F-B69F-88F6DE6A72F2}" styleName="中間スタイル 1 - アクセント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FD0F851-EC5A-4D38-B0AD-8093EC10F338}" styleName="淡色スタイル 1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500" autoAdjust="0"/>
    <p:restoredTop sz="94424" autoAdjust="0"/>
  </p:normalViewPr>
  <p:slideViewPr>
    <p:cSldViewPr>
      <p:cViewPr varScale="1">
        <p:scale>
          <a:sx n="74" d="100"/>
          <a:sy n="74" d="100"/>
        </p:scale>
        <p:origin x="159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2952" y="96"/>
      </p:cViewPr>
      <p:guideLst>
        <p:guide orient="horz" pos="3182"/>
        <p:guide pos="2196"/>
        <p:guide orient="horz" pos="3129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575" cy="496888"/>
          </a:xfrm>
          <a:prstGeom prst="rect">
            <a:avLst/>
          </a:prstGeom>
        </p:spPr>
        <p:txBody>
          <a:bodyPr vert="horz" lIns="91425" tIns="45713" rIns="91425" bIns="4571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9" y="0"/>
            <a:ext cx="2949575" cy="496888"/>
          </a:xfrm>
          <a:prstGeom prst="rect">
            <a:avLst/>
          </a:prstGeom>
        </p:spPr>
        <p:txBody>
          <a:bodyPr vert="horz" lIns="91425" tIns="45713" rIns="91425" bIns="4571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84926764-E0A0-440E-B105-B273713B44E2}" type="datetimeFigureOut">
              <a:rPr lang="ja-JP" altLang="en-US"/>
              <a:pPr>
                <a:defRPr/>
              </a:pPr>
              <a:t>2022/2/9</a:t>
            </a:fld>
            <a:endParaRPr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887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5" tIns="45713" rIns="91425" bIns="45713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9" y="4721226"/>
            <a:ext cx="5445124" cy="4471988"/>
          </a:xfrm>
          <a:prstGeom prst="rect">
            <a:avLst/>
          </a:prstGeom>
        </p:spPr>
        <p:txBody>
          <a:bodyPr vert="horz" lIns="91425" tIns="45713" rIns="91425" bIns="45713" rtlCol="0"/>
          <a:lstStyle/>
          <a:p>
            <a:pPr lvl="0"/>
            <a:r>
              <a:rPr lang="ja-JP" altLang="en-US" noProof="0"/>
              <a:t>マスター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40864"/>
            <a:ext cx="2949575" cy="496887"/>
          </a:xfrm>
          <a:prstGeom prst="rect">
            <a:avLst/>
          </a:prstGeom>
        </p:spPr>
        <p:txBody>
          <a:bodyPr vert="horz" lIns="91425" tIns="45713" rIns="91425" bIns="4571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9" y="9440864"/>
            <a:ext cx="2949575" cy="496887"/>
          </a:xfrm>
          <a:prstGeom prst="rect">
            <a:avLst/>
          </a:prstGeom>
        </p:spPr>
        <p:txBody>
          <a:bodyPr vert="horz" lIns="91425" tIns="45713" rIns="91425" bIns="4571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6F785A9E-78F0-4974-B2C8-77435738FC51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491517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ja-JP" dirty="0">
              <a:latin typeface="+mn-ea"/>
              <a:ea typeface="+mn-ea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673AF55-D6EE-4D0B-A6CB-8B848DCCB928}" type="slidenum">
              <a:rPr lang="ja-JP" altLang="en-U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ja-JP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4247" eaLnBrk="1" hangingPunct="1">
              <a:spcBef>
                <a:spcPct val="0"/>
              </a:spcBef>
              <a:defRPr/>
            </a:pPr>
            <a:endParaRPr lang="en-US" altLang="ja-JP" i="0" dirty="0" smtClean="0">
              <a:latin typeface="+mn-ea"/>
              <a:ea typeface="+mn-ea"/>
            </a:endParaRPr>
          </a:p>
        </p:txBody>
      </p:sp>
      <p:sp>
        <p:nvSpPr>
          <p:cNvPr id="55299" name="スライド番号プレースホルダー 3"/>
          <p:cNvSpPr txBox="1">
            <a:spLocks noGrp="1"/>
          </p:cNvSpPr>
          <p:nvPr/>
        </p:nvSpPr>
        <p:spPr bwMode="auto">
          <a:xfrm>
            <a:off x="3856039" y="9440864"/>
            <a:ext cx="2949575" cy="4968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25" tIns="45713" rIns="91425" bIns="45713" anchor="b"/>
          <a:lstStyle/>
          <a:p>
            <a:pPr algn="r">
              <a:defRPr/>
            </a:pPr>
            <a:fld id="{8404A299-2ED4-4C2C-9F1E-3DD7D5B4E98A}" type="slidenum">
              <a:rPr lang="ja-JP" altLang="en-US" sz="1200">
                <a:latin typeface="+mn-lt"/>
                <a:ea typeface="+mn-ea"/>
              </a:rPr>
              <a:pPr algn="r">
                <a:defRPr/>
              </a:pPr>
              <a:t>10</a:t>
            </a:fld>
            <a:endParaRPr lang="en-US" altLang="ja-JP" sz="1200"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295746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4247" eaLnBrk="1" hangingPunct="1">
              <a:spcBef>
                <a:spcPct val="0"/>
              </a:spcBef>
              <a:defRPr/>
            </a:pPr>
            <a:endParaRPr lang="en-US" altLang="ja-JP" i="0" dirty="0" smtClean="0">
              <a:latin typeface="+mn-ea"/>
              <a:ea typeface="+mn-ea"/>
            </a:endParaRPr>
          </a:p>
        </p:txBody>
      </p:sp>
      <p:sp>
        <p:nvSpPr>
          <p:cNvPr id="55299" name="スライド番号プレースホルダー 3"/>
          <p:cNvSpPr txBox="1">
            <a:spLocks noGrp="1"/>
          </p:cNvSpPr>
          <p:nvPr/>
        </p:nvSpPr>
        <p:spPr bwMode="auto">
          <a:xfrm>
            <a:off x="3856039" y="9440864"/>
            <a:ext cx="2949575" cy="4968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25" tIns="45713" rIns="91425" bIns="45713" anchor="b"/>
          <a:lstStyle/>
          <a:p>
            <a:pPr algn="r">
              <a:defRPr/>
            </a:pPr>
            <a:fld id="{8404A299-2ED4-4C2C-9F1E-3DD7D5B4E98A}" type="slidenum">
              <a:rPr lang="ja-JP" altLang="en-US" sz="1200">
                <a:latin typeface="+mn-lt"/>
                <a:ea typeface="+mn-ea"/>
              </a:rPr>
              <a:pPr algn="r">
                <a:defRPr/>
              </a:pPr>
              <a:t>11</a:t>
            </a:fld>
            <a:endParaRPr lang="en-US" altLang="ja-JP" sz="1200">
              <a:latin typeface="+mn-lt"/>
              <a:ea typeface="+mn-ea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ja-JP" dirty="0"/>
          </a:p>
          <a:p>
            <a:pPr eaLnBrk="1" hangingPunct="1">
              <a:spcBef>
                <a:spcPct val="0"/>
              </a:spcBef>
            </a:pPr>
            <a:endParaRPr lang="en-US" altLang="ja-JP" dirty="0"/>
          </a:p>
        </p:txBody>
      </p:sp>
      <p:sp>
        <p:nvSpPr>
          <p:cNvPr id="55299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A84D0AA-1865-4377-A4F5-C1902FBD4D6F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ja-JP" dirty="0"/>
          </a:p>
        </p:txBody>
      </p:sp>
      <p:sp>
        <p:nvSpPr>
          <p:cNvPr id="55299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A84D0AA-1865-4377-A4F5-C1902FBD4D6F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602714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4247" eaLnBrk="1" hangingPunct="1">
              <a:spcBef>
                <a:spcPct val="0"/>
              </a:spcBef>
              <a:defRPr/>
            </a:pPr>
            <a:endParaRPr lang="en-US" altLang="ja-JP" dirty="0">
              <a:latin typeface="+mn-ea"/>
              <a:ea typeface="+mn-ea"/>
            </a:endParaRPr>
          </a:p>
        </p:txBody>
      </p:sp>
      <p:sp>
        <p:nvSpPr>
          <p:cNvPr id="55299" name="スライド番号プレースホルダー 3"/>
          <p:cNvSpPr txBox="1">
            <a:spLocks noGrp="1"/>
          </p:cNvSpPr>
          <p:nvPr/>
        </p:nvSpPr>
        <p:spPr bwMode="auto">
          <a:xfrm>
            <a:off x="3856039" y="9440864"/>
            <a:ext cx="2949575" cy="4968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25" tIns="45713" rIns="91425" bIns="45713" anchor="b"/>
          <a:lstStyle/>
          <a:p>
            <a:pPr algn="r">
              <a:defRPr/>
            </a:pPr>
            <a:fld id="{45F40CC6-EF54-4235-95D8-A78D0ECED4EE}" type="slidenum">
              <a:rPr lang="ja-JP" altLang="en-US" sz="1200">
                <a:latin typeface="+mn-lt"/>
                <a:ea typeface="+mn-ea"/>
              </a:rPr>
              <a:pPr algn="r">
                <a:defRPr/>
              </a:pPr>
              <a:t>14</a:t>
            </a:fld>
            <a:endParaRPr lang="en-US" altLang="ja-JP" sz="1200">
              <a:latin typeface="+mn-lt"/>
              <a:ea typeface="+mn-ea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14247" eaLnBrk="1" hangingPunct="1">
              <a:spcBef>
                <a:spcPct val="0"/>
              </a:spcBef>
              <a:defRPr/>
            </a:pPr>
            <a:endParaRPr lang="en-US" altLang="ja-JP" dirty="0">
              <a:latin typeface="+mn-ea"/>
              <a:ea typeface="+mn-ea"/>
            </a:endParaRPr>
          </a:p>
        </p:txBody>
      </p:sp>
      <p:sp>
        <p:nvSpPr>
          <p:cNvPr id="55299" name="スライド番号プレースホルダー 3"/>
          <p:cNvSpPr txBox="1">
            <a:spLocks noGrp="1"/>
          </p:cNvSpPr>
          <p:nvPr/>
        </p:nvSpPr>
        <p:spPr bwMode="auto">
          <a:xfrm>
            <a:off x="3856039" y="9440864"/>
            <a:ext cx="2949575" cy="4968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425" tIns="45713" rIns="91425" bIns="45713" anchor="b"/>
          <a:lstStyle/>
          <a:p>
            <a:pPr algn="r">
              <a:defRPr/>
            </a:pPr>
            <a:fld id="{45F40CC6-EF54-4235-95D8-A78D0ECED4EE}" type="slidenum">
              <a:rPr lang="ja-JP" altLang="en-US" sz="1200">
                <a:latin typeface="+mn-lt"/>
                <a:ea typeface="+mn-ea"/>
              </a:rPr>
              <a:pPr algn="r">
                <a:defRPr/>
              </a:pPr>
              <a:t>15</a:t>
            </a:fld>
            <a:endParaRPr lang="en-US" altLang="ja-JP" sz="1200"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443443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>
              <a:latin typeface="+mn-ea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785A9E-78F0-4974-B2C8-77435738FC51}" type="slidenum">
              <a:rPr lang="ja-JP" altLang="en-US" smtClean="0"/>
              <a:pPr>
                <a:defRPr/>
              </a:pPr>
              <a:t>16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4953791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47">
              <a:defRPr/>
            </a:pPr>
            <a:endParaRPr lang="ja-JP" altLang="en-US" b="0" i="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785A9E-78F0-4974-B2C8-77435738FC51}" type="slidenum">
              <a:rPr lang="ja-JP" altLang="en-US" smtClean="0"/>
              <a:pPr>
                <a:defRPr/>
              </a:pPr>
              <a:t>17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047760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96752">
              <a:defRPr/>
            </a:pPr>
            <a:endParaRPr lang="ja-JP" altLang="en-US" b="0" i="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785A9E-78F0-4974-B2C8-77435738FC51}" type="slidenum">
              <a:rPr lang="ja-JP" altLang="en-US" smtClean="0"/>
              <a:pPr>
                <a:defRPr/>
              </a:pPr>
              <a:t>18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4665027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4247">
              <a:defRPr/>
            </a:pPr>
            <a:fld id="{6F785A9E-78F0-4974-B2C8-77435738FC51}" type="slidenum">
              <a:rPr lang="ja-JP" altLang="en-US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pPr defTabSz="914247">
                <a:defRPr/>
              </a:pPr>
              <a:t>19</a:t>
            </a:fld>
            <a:endParaRPr lang="ja-JP" altLang="en-US">
              <a:solidFill>
                <a:prstClr val="black"/>
              </a:solidFill>
              <a:latin typeface="Calibri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943225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72050" cy="372903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kumimoji="1" lang="ja-JP" altLang="ja-JP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77239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F785A9E-78F0-4974-B2C8-77435738FC51}" type="slidenum">
              <a:rPr lang="ja-JP" altLang="en-US" smtClean="0"/>
              <a:pPr>
                <a:defRPr/>
              </a:pPr>
              <a:t>21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479960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+mn-ea"/>
              <a:ea typeface="+mn-ea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F785A9E-78F0-4974-B2C8-77435738FC51}" type="slidenum">
              <a:rPr lang="ja-JP" altLang="en-US" smtClean="0"/>
              <a:pPr>
                <a:defRPr/>
              </a:pPr>
              <a:t>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812425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ja-JP" sz="10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38915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7D01EC-D617-42BB-AB79-11D723608B95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>
              <a:latin typeface="+mn-ea"/>
              <a:ea typeface="+mn-ea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247">
              <a:defRPr/>
            </a:pPr>
            <a:fld id="{6F785A9E-78F0-4974-B2C8-77435738FC51}" type="slidenum">
              <a:rPr lang="ja-JP" altLang="en-US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rPr>
              <a:pPr defTabSz="914247">
                <a:defRPr/>
              </a:pPr>
              <a:t>5</a:t>
            </a:fld>
            <a:endParaRPr lang="ja-JP" altLang="en-US">
              <a:solidFill>
                <a:prstClr val="black"/>
              </a:solidFill>
              <a:latin typeface="Calibri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245538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u="sng" dirty="0">
              <a:solidFill>
                <a:srgbClr val="000000"/>
              </a:solidFill>
            </a:endParaRPr>
          </a:p>
        </p:txBody>
      </p:sp>
      <p:sp>
        <p:nvSpPr>
          <p:cNvPr id="43011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127E74-CDAF-4D61-AEDF-CFFB42419D02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u="sng" dirty="0">
              <a:solidFill>
                <a:srgbClr val="000000"/>
              </a:solidFill>
            </a:endParaRPr>
          </a:p>
        </p:txBody>
      </p:sp>
      <p:sp>
        <p:nvSpPr>
          <p:cNvPr id="43011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127E74-CDAF-4D61-AEDF-CFFB42419D02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063563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4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dirty="0">
              <a:latin typeface="+mn-ea"/>
              <a:ea typeface="+mn-ea"/>
            </a:endParaRPr>
          </a:p>
        </p:txBody>
      </p:sp>
      <p:sp>
        <p:nvSpPr>
          <p:cNvPr id="67587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0F0240B-7350-46ED-94FD-C6AA55DF193C}" type="slidenum">
              <a:rPr lang="ja-JP" altLang="en-US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0465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4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dirty="0">
              <a:latin typeface="+mn-ea"/>
              <a:ea typeface="+mn-ea"/>
            </a:endParaRPr>
          </a:p>
        </p:txBody>
      </p:sp>
      <p:sp>
        <p:nvSpPr>
          <p:cNvPr id="67587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0F0240B-7350-46ED-94FD-C6AA55DF193C}" type="slidenum">
              <a:rPr lang="ja-JP" altLang="en-US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 altLang="ja-JP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257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73E0D7-F10F-4306-82E9-750CEB3FE93E}" type="datetime1">
              <a:rPr lang="ja-JP" altLang="en-US"/>
              <a:pPr>
                <a:defRPr/>
              </a:pPr>
              <a:t>2022/2/9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3B1D9-9114-4278-BB54-15CE32B5350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34984-E997-4AA5-B24A-B4BA1BD965B3}" type="datetime1">
              <a:rPr lang="ja-JP" altLang="en-US"/>
              <a:pPr>
                <a:defRPr/>
              </a:pPr>
              <a:t>2022/2/9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8996A-37B9-4A4A-9D96-95EA9E55B982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D42A8-AE35-4AFC-961B-21AB33E855BA}" type="datetime1">
              <a:rPr lang="ja-JP" altLang="en-US"/>
              <a:pPr>
                <a:defRPr/>
              </a:pPr>
              <a:t>2022/2/9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6E2DB-76A0-4163-B5EE-680FFBE4368E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0BA3A-E606-4520-B401-E128C94D9352}" type="datetime1">
              <a:rPr lang="ja-JP" altLang="en-US"/>
              <a:pPr>
                <a:defRPr/>
              </a:pPr>
              <a:t>2022/2/9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0AA7FC-3431-4327-A019-EE93AA799B55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D6F81-D489-4861-ADFF-421886C7E5DA}" type="datetime1">
              <a:rPr lang="ja-JP" altLang="en-US"/>
              <a:pPr>
                <a:defRPr/>
              </a:pPr>
              <a:t>2022/2/9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80D3B-0B1C-4400-8DE6-268D7FBF8D7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0500F-E679-4832-B5B8-0114096999FD}" type="datetime1">
              <a:rPr lang="ja-JP" altLang="en-US"/>
              <a:pPr>
                <a:defRPr/>
              </a:pPr>
              <a:t>2022/2/9</a:t>
            </a:fld>
            <a:endParaRPr lang="ja-JP" altLang="en-US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D15AF-2FB4-4A6C-875B-40D75C9834D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D6E81-6DC9-4411-AA23-6A702CBFA2AE}" type="datetime1">
              <a:rPr lang="ja-JP" altLang="en-US"/>
              <a:pPr>
                <a:defRPr/>
              </a:pPr>
              <a:t>2022/2/9</a:t>
            </a:fld>
            <a:endParaRPr lang="ja-JP" altLang="en-US"/>
          </a:p>
        </p:txBody>
      </p:sp>
      <p:sp>
        <p:nvSpPr>
          <p:cNvPr id="8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0DBD46-8677-4C2B-8FEB-E061ACB421F8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4BB12-1053-4F33-B427-898B906E7AD4}" type="datetime1">
              <a:rPr lang="ja-JP" altLang="en-US"/>
              <a:pPr>
                <a:defRPr/>
              </a:pPr>
              <a:t>2022/2/9</a:t>
            </a:fld>
            <a:endParaRPr lang="ja-JP" altLang="en-US"/>
          </a:p>
        </p:txBody>
      </p:sp>
      <p:sp>
        <p:nvSpPr>
          <p:cNvPr id="4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79D1E-0776-42ED-A7AF-B21EE37216E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E29F0-E512-47A9-AA20-4759718CB601}" type="datetime1">
              <a:rPr lang="ja-JP" altLang="en-US"/>
              <a:pPr>
                <a:defRPr/>
              </a:pPr>
              <a:t>2022/2/9</a:t>
            </a:fld>
            <a:endParaRPr lang="ja-JP" altLang="en-US"/>
          </a:p>
        </p:txBody>
      </p:sp>
      <p:sp>
        <p:nvSpPr>
          <p:cNvPr id="3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596C3-07A1-422F-87CA-1A898C3775CC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8398A8-30A5-4808-9B79-E88DDBFD938D}" type="datetime1">
              <a:rPr lang="ja-JP" altLang="en-US"/>
              <a:pPr>
                <a:defRPr/>
              </a:pPr>
              <a:t>2022/2/9</a:t>
            </a:fld>
            <a:endParaRPr lang="ja-JP" altLang="en-US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844B5-7B4A-40D2-BA61-379A88E0F536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447DB-B4E9-4DE0-BFEB-1791D57AC501}" type="datetime1">
              <a:rPr lang="ja-JP" altLang="en-US"/>
              <a:pPr>
                <a:defRPr/>
              </a:pPr>
              <a:t>2022/2/9</a:t>
            </a:fld>
            <a:endParaRPr lang="ja-JP" altLang="en-US"/>
          </a:p>
        </p:txBody>
      </p:sp>
      <p:sp>
        <p:nvSpPr>
          <p:cNvPr id="6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9B03B-CD95-47EC-9302-911447751000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タイトルの書式設定</a:t>
            </a:r>
          </a:p>
        </p:txBody>
      </p:sp>
      <p:sp>
        <p:nvSpPr>
          <p:cNvPr id="1027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753F47AF-ABF1-4501-A96A-072798663732}" type="datetime1">
              <a:rPr lang="ja-JP" altLang="en-US"/>
              <a:pPr>
                <a:defRPr/>
              </a:pPr>
              <a:t>2022/2/9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5C43983-0626-4AAF-9694-BF6154DDAC13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78" r:id="rId2"/>
    <p:sldLayoutId id="2147483777" r:id="rId3"/>
    <p:sldLayoutId id="2147483776" r:id="rId4"/>
    <p:sldLayoutId id="2147483775" r:id="rId5"/>
    <p:sldLayoutId id="2147483774" r:id="rId6"/>
    <p:sldLayoutId id="2147483773" r:id="rId7"/>
    <p:sldLayoutId id="2147483772" r:id="rId8"/>
    <p:sldLayoutId id="2147483771" r:id="rId9"/>
    <p:sldLayoutId id="2147483770" r:id="rId10"/>
    <p:sldLayoutId id="214748376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1.WMF"/><Relationship Id="rId21" Type="http://schemas.openxmlformats.org/officeDocument/2006/relationships/image" Target="../media/image19.jpeg"/><Relationship Id="rId7" Type="http://schemas.openxmlformats.org/officeDocument/2006/relationships/image" Target="../media/image5.WMF"/><Relationship Id="rId12" Type="http://schemas.openxmlformats.org/officeDocument/2006/relationships/image" Target="../media/image10.jpeg"/><Relationship Id="rId17" Type="http://schemas.openxmlformats.org/officeDocument/2006/relationships/image" Target="../media/image15.png"/><Relationship Id="rId25" Type="http://schemas.openxmlformats.org/officeDocument/2006/relationships/image" Target="../media/image23.emf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4.jpeg"/><Relationship Id="rId20" Type="http://schemas.openxmlformats.org/officeDocument/2006/relationships/image" Target="../media/image18.wmf"/><Relationship Id="rId29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24" Type="http://schemas.openxmlformats.org/officeDocument/2006/relationships/image" Target="../media/image22.png"/><Relationship Id="rId5" Type="http://schemas.openxmlformats.org/officeDocument/2006/relationships/image" Target="../media/image3.wmf"/><Relationship Id="rId15" Type="http://schemas.openxmlformats.org/officeDocument/2006/relationships/image" Target="../media/image13.wmf"/><Relationship Id="rId23" Type="http://schemas.openxmlformats.org/officeDocument/2006/relationships/image" Target="../media/image21.wmf"/><Relationship Id="rId28" Type="http://schemas.openxmlformats.org/officeDocument/2006/relationships/image" Target="../media/image26.png"/><Relationship Id="rId10" Type="http://schemas.openxmlformats.org/officeDocument/2006/relationships/image" Target="../media/image8.jpeg"/><Relationship Id="rId19" Type="http://schemas.openxmlformats.org/officeDocument/2006/relationships/image" Target="../media/image17.png"/><Relationship Id="rId4" Type="http://schemas.openxmlformats.org/officeDocument/2006/relationships/image" Target="../media/image2.WMF"/><Relationship Id="rId9" Type="http://schemas.openxmlformats.org/officeDocument/2006/relationships/image" Target="../media/image7.jpeg"/><Relationship Id="rId14" Type="http://schemas.openxmlformats.org/officeDocument/2006/relationships/image" Target="../media/image12.png"/><Relationship Id="rId22" Type="http://schemas.openxmlformats.org/officeDocument/2006/relationships/image" Target="../media/image20.jpeg"/><Relationship Id="rId27" Type="http://schemas.openxmlformats.org/officeDocument/2006/relationships/image" Target="../media/image25.w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タイトル 1"/>
          <p:cNvSpPr>
            <a:spLocks noGrp="1"/>
          </p:cNvSpPr>
          <p:nvPr>
            <p:ph type="ctrTitle"/>
          </p:nvPr>
        </p:nvSpPr>
        <p:spPr>
          <a:xfrm>
            <a:off x="179512" y="1412875"/>
            <a:ext cx="8784976" cy="2166938"/>
          </a:xfrm>
        </p:spPr>
        <p:txBody>
          <a:bodyPr/>
          <a:lstStyle/>
          <a:p>
            <a:r>
              <a:rPr lang="ja-JP" altLang="ja-JP" sz="4000" dirty="0">
                <a:latin typeface="Meiryo UI" panose="020B0604030504040204" pitchFamily="50" charset="-128"/>
                <a:ea typeface="Meiryo UI" panose="020B0604030504040204" pitchFamily="50" charset="-128"/>
              </a:rPr>
              <a:t>北河内</a:t>
            </a:r>
            <a:r>
              <a:rPr lang="ja-JP" altLang="en-US" sz="4000" dirty="0">
                <a:latin typeface="Meiryo UI" panose="020B0604030504040204" pitchFamily="50" charset="-128"/>
                <a:ea typeface="Meiryo UI" panose="020B0604030504040204" pitchFamily="50" charset="-128"/>
              </a:rPr>
              <a:t>二次医療</a:t>
            </a:r>
            <a:r>
              <a:rPr lang="ja-JP" altLang="ja-JP" sz="4000" dirty="0">
                <a:latin typeface="Meiryo UI" panose="020B0604030504040204" pitchFamily="50" charset="-128"/>
                <a:ea typeface="Meiryo UI" panose="020B0604030504040204" pitchFamily="50" charset="-128"/>
              </a:rPr>
              <a:t>圏における</a:t>
            </a:r>
            <a:r>
              <a:rPr lang="en-US" altLang="ja-JP" sz="4000" dirty="0">
                <a:latin typeface="Meiryo UI" panose="020B0604030504040204" pitchFamily="50" charset="-128"/>
                <a:ea typeface="Meiryo UI" panose="020B0604030504040204" pitchFamily="50" charset="-128"/>
              </a:rPr>
              <a:t/>
            </a:r>
            <a:br>
              <a:rPr lang="en-US" altLang="ja-JP" sz="4000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ja-JP" sz="4000" dirty="0">
                <a:latin typeface="Meiryo UI" panose="020B0604030504040204" pitchFamily="50" charset="-128"/>
                <a:ea typeface="Meiryo UI" panose="020B0604030504040204" pitchFamily="50" charset="-128"/>
              </a:rPr>
              <a:t>救急医療</a:t>
            </a:r>
            <a:r>
              <a:rPr lang="ja-JP" altLang="en-US" sz="4000" dirty="0">
                <a:latin typeface="Meiryo UI" panose="020B0604030504040204" pitchFamily="50" charset="-128"/>
                <a:ea typeface="Meiryo UI" panose="020B0604030504040204" pitchFamily="50" charset="-128"/>
              </a:rPr>
              <a:t>体制について</a:t>
            </a:r>
            <a:r>
              <a:rPr lang="en-US" altLang="ja-JP" sz="3600" dirty="0">
                <a:latin typeface="Meiryo UI" panose="020B0604030504040204" pitchFamily="50" charset="-128"/>
                <a:ea typeface="Meiryo UI" panose="020B0604030504040204" pitchFamily="50" charset="-128"/>
              </a:rPr>
              <a:t/>
            </a:r>
            <a:br>
              <a:rPr lang="en-US" altLang="ja-JP" sz="3600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～</a:t>
            </a:r>
            <a:r>
              <a:rPr lang="en-US" altLang="ja-JP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ORION</a:t>
            </a:r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データ分析結果からみた現状～</a:t>
            </a:r>
            <a:endParaRPr lang="ja-JP" altLang="en-US" sz="2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338" name="サブタイトル 2"/>
          <p:cNvSpPr>
            <a:spLocks noGrp="1"/>
          </p:cNvSpPr>
          <p:nvPr>
            <p:ph type="subTitle" idx="1"/>
          </p:nvPr>
        </p:nvSpPr>
        <p:spPr>
          <a:xfrm>
            <a:off x="1079710" y="4591516"/>
            <a:ext cx="6984579" cy="719460"/>
          </a:xfrm>
        </p:spPr>
        <p:txBody>
          <a:bodyPr/>
          <a:lstStyle/>
          <a:p>
            <a:pPr algn="r" eaLnBrk="1" hangingPunct="1"/>
            <a:r>
              <a:rPr lang="ja-JP" altLang="en-US" sz="20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令和</a:t>
            </a:r>
            <a:r>
              <a:rPr lang="en-US" altLang="ja-JP" sz="20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3</a:t>
            </a:r>
            <a:r>
              <a:rPr lang="ja-JP" altLang="en-US" sz="2000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年度　北河内地域救急メディカルコントロール</a:t>
            </a:r>
            <a:r>
              <a:rPr lang="ja-JP" altLang="en-US" sz="2000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協議会　資料</a:t>
            </a:r>
          </a:p>
          <a:p>
            <a:pPr algn="r" eaLnBrk="1" hangingPunct="1"/>
            <a:r>
              <a:rPr lang="ja-JP" altLang="en-US" sz="2000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6830888" y="6356350"/>
            <a:ext cx="2133600" cy="365125"/>
          </a:xfrm>
        </p:spPr>
        <p:txBody>
          <a:bodyPr/>
          <a:lstStyle/>
          <a:p>
            <a:pPr>
              <a:defRPr/>
            </a:pPr>
            <a:fld id="{ED9CE7B8-EC22-480F-98FB-8B676EE80707}" type="slidenum">
              <a:rPr lang="ja-JP" altLang="en-US" sz="3200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</a:t>
            </a:fld>
            <a:endParaRPr lang="ja-JP" altLang="en-US" sz="32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340" name="Text Box 5"/>
          <p:cNvSpPr txBox="1">
            <a:spLocks noChangeArrowheads="1"/>
          </p:cNvSpPr>
          <p:nvPr/>
        </p:nvSpPr>
        <p:spPr bwMode="auto">
          <a:xfrm>
            <a:off x="7339787" y="890188"/>
            <a:ext cx="1115801" cy="376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ja-JP" altLang="en-US" dirty="0">
                <a:solidFill>
                  <a:prstClr val="black"/>
                </a:solidFill>
              </a:rPr>
              <a:t>資料１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39552" y="520856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 smtClean="0"/>
              <a:t>【</a:t>
            </a:r>
            <a:r>
              <a:rPr lang="ja-JP" altLang="en-US" dirty="0" smtClean="0"/>
              <a:t>議案２</a:t>
            </a:r>
            <a:r>
              <a:rPr lang="en-US" altLang="ja-JP" dirty="0" smtClean="0"/>
              <a:t>】</a:t>
            </a:r>
            <a:r>
              <a:rPr lang="ja-JP" altLang="en-US" dirty="0" smtClean="0"/>
              <a:t>　北河内</a:t>
            </a:r>
            <a:r>
              <a:rPr lang="ja-JP" altLang="en-US" dirty="0"/>
              <a:t>二次医療圏に</a:t>
            </a:r>
            <a:r>
              <a:rPr lang="ja-JP" altLang="en-US" dirty="0" smtClean="0"/>
              <a:t>おける救急</a:t>
            </a:r>
            <a:r>
              <a:rPr lang="ja-JP" altLang="en-US" dirty="0"/>
              <a:t>医療体制に</a:t>
            </a:r>
            <a:r>
              <a:rPr lang="ja-JP" altLang="en-US" dirty="0" smtClean="0"/>
              <a:t>ついて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9584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タイトル 1"/>
          <p:cNvSpPr>
            <a:spLocks noGrp="1"/>
          </p:cNvSpPr>
          <p:nvPr>
            <p:ph type="title" idx="4294967295"/>
          </p:nvPr>
        </p:nvSpPr>
        <p:spPr>
          <a:xfrm>
            <a:off x="179388" y="188913"/>
            <a:ext cx="8785225" cy="813865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ja-JP" altLang="en-US" sz="20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年齢区分別・転帰別・搬送件数のうち、現場滞在時間</a:t>
            </a:r>
            <a:r>
              <a:rPr lang="en-US" altLang="ja-JP" sz="20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30</a:t>
            </a:r>
            <a:r>
              <a:rPr lang="ja-JP" altLang="en-US" sz="20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分以上の件数、割合</a:t>
            </a:r>
            <a:r>
              <a:rPr lang="en-US" altLang="ja-JP" sz="20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/>
            </a:r>
            <a:br>
              <a:rPr lang="en-US" altLang="ja-JP" sz="20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</a:br>
            <a:r>
              <a:rPr lang="ja-JP" altLang="en-US" sz="20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（令和</a:t>
            </a:r>
            <a:r>
              <a:rPr lang="ja-JP" altLang="en-US" sz="20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元</a:t>
            </a:r>
            <a:r>
              <a:rPr lang="ja-JP" altLang="en-US" sz="20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年</a:t>
            </a:r>
            <a:r>
              <a:rPr lang="ja-JP" altLang="en-US" sz="20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）</a:t>
            </a:r>
          </a:p>
        </p:txBody>
      </p:sp>
      <p:sp>
        <p:nvSpPr>
          <p:cNvPr id="7" name="スライド番号プレースホルダー 6"/>
          <p:cNvSpPr txBox="1">
            <a:spLocks noGrp="1"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363C54C2-9143-48DC-9B87-5855DF8280A2}" type="slidenum">
              <a:rPr lang="ja-JP" altLang="en-US" sz="3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10</a:t>
            </a:fld>
            <a:endParaRPr lang="ja-JP" altLang="en-US" sz="3200" dirty="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395536" y="1066828"/>
            <a:ext cx="8478688" cy="5667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 sz="1600" u="sng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大阪府平均</a:t>
            </a:r>
            <a:r>
              <a:rPr lang="en-US" altLang="ja-JP" sz="1600" u="sng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8.9</a:t>
            </a:r>
            <a:r>
              <a:rPr lang="ja-JP" altLang="en-US" sz="1600" u="sng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％より滞在時間が長いのは、１～</a:t>
            </a:r>
            <a:r>
              <a:rPr lang="en-US" altLang="ja-JP" sz="1600" u="sng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17</a:t>
            </a:r>
            <a:r>
              <a:rPr lang="ja-JP" altLang="en-US" sz="1600" u="sng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歳、</a:t>
            </a:r>
            <a:r>
              <a:rPr lang="en-US" altLang="ja-JP" sz="1600" u="sng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65</a:t>
            </a:r>
            <a:r>
              <a:rPr lang="ja-JP" altLang="en-US" sz="1600" u="sng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～</a:t>
            </a:r>
            <a:r>
              <a:rPr lang="en-US" altLang="ja-JP" sz="1600" u="sng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74</a:t>
            </a:r>
            <a:r>
              <a:rPr lang="ja-JP" altLang="en-US" sz="1600" u="sng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歳の「転院」、</a:t>
            </a:r>
            <a:r>
              <a:rPr lang="en-US" altLang="ja-JP" sz="1600" u="sng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18</a:t>
            </a:r>
            <a:r>
              <a:rPr lang="ja-JP" altLang="en-US" sz="1600" u="sng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～</a:t>
            </a:r>
            <a:r>
              <a:rPr lang="en-US" altLang="ja-JP" sz="1600" u="sng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39</a:t>
            </a:r>
            <a:r>
              <a:rPr lang="ja-JP" altLang="en-US" sz="1600" u="sng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歳の「入院」、</a:t>
            </a:r>
            <a:endParaRPr lang="en-US" altLang="ja-JP" sz="1600" u="sng" dirty="0" smtClean="0">
              <a:solidFill>
                <a:schemeClr val="tx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>
              <a:defRPr/>
            </a:pPr>
            <a:r>
              <a:rPr lang="en-US" altLang="ja-JP" sz="1600" u="sng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40</a:t>
            </a:r>
            <a:r>
              <a:rPr lang="ja-JP" altLang="en-US" sz="1600" u="sng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～</a:t>
            </a:r>
            <a:r>
              <a:rPr lang="en-US" altLang="ja-JP" sz="1600" u="sng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64</a:t>
            </a:r>
            <a:r>
              <a:rPr lang="ja-JP" altLang="en-US" sz="1600" u="sng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歳の「受診せず」。</a:t>
            </a:r>
            <a:endParaRPr lang="ja-JP" altLang="en-US" sz="1600" u="sng" dirty="0">
              <a:solidFill>
                <a:schemeClr val="tx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389" y="1628800"/>
            <a:ext cx="8425059" cy="5040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63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タイトル 1"/>
          <p:cNvSpPr>
            <a:spLocks noGrp="1"/>
          </p:cNvSpPr>
          <p:nvPr>
            <p:ph type="title" idx="4294967295"/>
          </p:nvPr>
        </p:nvSpPr>
        <p:spPr>
          <a:xfrm>
            <a:off x="179388" y="188913"/>
            <a:ext cx="8785225" cy="864139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ja-JP" altLang="en-US" sz="20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年齢区分別・転帰別・搬送件数のうち、現場滞在時間</a:t>
            </a:r>
            <a:r>
              <a:rPr lang="en-US" altLang="ja-JP" sz="20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30</a:t>
            </a:r>
            <a:r>
              <a:rPr lang="ja-JP" altLang="en-US" sz="20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分以上の件数、割合</a:t>
            </a:r>
            <a:r>
              <a:rPr lang="en-US" altLang="ja-JP" sz="20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/>
            </a:r>
            <a:br>
              <a:rPr lang="en-US" altLang="ja-JP" sz="20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</a:br>
            <a:r>
              <a:rPr lang="ja-JP" altLang="en-US" sz="20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（令和</a:t>
            </a:r>
            <a:r>
              <a:rPr lang="en-US" altLang="ja-JP" sz="20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2</a:t>
            </a:r>
            <a:r>
              <a:rPr lang="ja-JP" altLang="en-US" sz="20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年</a:t>
            </a:r>
            <a:r>
              <a:rPr lang="ja-JP" altLang="en-US" sz="20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）</a:t>
            </a:r>
          </a:p>
        </p:txBody>
      </p:sp>
      <p:sp>
        <p:nvSpPr>
          <p:cNvPr id="7" name="スライド番号プレースホルダー 6"/>
          <p:cNvSpPr txBox="1">
            <a:spLocks noGrp="1"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363C54C2-9143-48DC-9B87-5855DF8280A2}" type="slidenum">
              <a:rPr lang="ja-JP" altLang="en-US" sz="3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11</a:t>
            </a:fld>
            <a:endParaRPr lang="ja-JP" altLang="en-US" sz="3200" dirty="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755576" y="1036841"/>
            <a:ext cx="7632848" cy="5667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 u="sng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大阪府平均</a:t>
            </a:r>
            <a:r>
              <a:rPr lang="en-US" altLang="ja-JP" u="sng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10.9</a:t>
            </a:r>
            <a:r>
              <a:rPr lang="ja-JP" altLang="en-US" u="sng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％より滞在時間が長いのは、</a:t>
            </a:r>
            <a:r>
              <a:rPr lang="en-US" altLang="ja-JP" u="sng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7</a:t>
            </a:r>
            <a:r>
              <a:rPr lang="ja-JP" altLang="en-US" u="sng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～</a:t>
            </a:r>
            <a:r>
              <a:rPr lang="en-US" altLang="ja-JP" u="sng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17</a:t>
            </a:r>
            <a:r>
              <a:rPr lang="ja-JP" altLang="en-US" u="sng" dirty="0" err="1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、</a:t>
            </a:r>
            <a:r>
              <a:rPr lang="en-US" altLang="ja-JP" u="sng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40</a:t>
            </a:r>
            <a:r>
              <a:rPr lang="ja-JP" altLang="en-US" u="sng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～</a:t>
            </a:r>
            <a:r>
              <a:rPr lang="en-US" altLang="ja-JP" u="sng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75</a:t>
            </a:r>
            <a:r>
              <a:rPr lang="ja-JP" altLang="en-US" u="sng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歳以上の「転院」、</a:t>
            </a:r>
            <a:endParaRPr lang="en-US" altLang="ja-JP" u="sng" dirty="0" smtClean="0">
              <a:solidFill>
                <a:schemeClr val="tx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>
              <a:defRPr/>
            </a:pPr>
            <a:r>
              <a:rPr lang="en-US" altLang="ja-JP" u="sng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40</a:t>
            </a:r>
            <a:r>
              <a:rPr lang="ja-JP" altLang="en-US" u="sng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～</a:t>
            </a:r>
            <a:r>
              <a:rPr lang="en-US" altLang="ja-JP" u="sng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64</a:t>
            </a:r>
            <a:r>
              <a:rPr lang="ja-JP" altLang="en-US" u="sng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歳の「受診せず」。</a:t>
            </a:r>
            <a:endParaRPr lang="ja-JP" altLang="en-US" u="sng" dirty="0">
              <a:solidFill>
                <a:schemeClr val="tx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388" y="1619473"/>
            <a:ext cx="8641084" cy="4873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07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3D6A4A55-D8C4-43C6-B701-308FA84CA1E2}" type="slidenum">
              <a:rPr lang="ja-JP" altLang="en-US" sz="3200" smtClean="0"/>
              <a:pPr>
                <a:defRPr/>
              </a:pPr>
              <a:t>12</a:t>
            </a:fld>
            <a:endParaRPr lang="ja-JP" altLang="en-US" sz="3200" dirty="0"/>
          </a:p>
        </p:txBody>
      </p:sp>
      <p:sp>
        <p:nvSpPr>
          <p:cNvPr id="12" name="正方形/長方形 11"/>
          <p:cNvSpPr/>
          <p:nvPr/>
        </p:nvSpPr>
        <p:spPr>
          <a:xfrm>
            <a:off x="272505" y="908720"/>
            <a:ext cx="8785225" cy="5667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 u="sng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大阪府平均</a:t>
            </a:r>
            <a:r>
              <a:rPr lang="en-US" altLang="ja-JP" u="sng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3.8</a:t>
            </a:r>
            <a:r>
              <a:rPr lang="ja-JP" altLang="en-US" u="sng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％より連絡回数が多いのは、</a:t>
            </a:r>
            <a:r>
              <a:rPr lang="en-US" altLang="ja-JP" u="sng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1</a:t>
            </a:r>
            <a:r>
              <a:rPr lang="ja-JP" altLang="en-US" u="sng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歳～</a:t>
            </a:r>
            <a:r>
              <a:rPr lang="en-US" altLang="ja-JP" u="sng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6</a:t>
            </a:r>
            <a:r>
              <a:rPr lang="ja-JP" altLang="en-US" u="sng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歳の「転院」、</a:t>
            </a:r>
            <a:r>
              <a:rPr lang="en-US" altLang="ja-JP" u="sng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18</a:t>
            </a:r>
            <a:r>
              <a:rPr lang="ja-JP" altLang="en-US" u="sng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～</a:t>
            </a:r>
            <a:r>
              <a:rPr lang="en-US" altLang="ja-JP" u="sng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39</a:t>
            </a:r>
            <a:r>
              <a:rPr lang="ja-JP" altLang="en-US" u="sng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歳の「死亡」。</a:t>
            </a:r>
            <a:endParaRPr lang="en-US" altLang="ja-JP" u="sng" dirty="0">
              <a:solidFill>
                <a:schemeClr val="tx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8" name="タイトル 1"/>
          <p:cNvSpPr>
            <a:spLocks noGrp="1"/>
          </p:cNvSpPr>
          <p:nvPr>
            <p:ph type="title" idx="4294967295"/>
          </p:nvPr>
        </p:nvSpPr>
        <p:spPr>
          <a:xfrm>
            <a:off x="186236" y="129522"/>
            <a:ext cx="8785225" cy="779198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ja-JP" altLang="en-US" sz="20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年齢区分別・転帰別・搬送件数のうち、連絡回数４回以上の件数、割合</a:t>
            </a:r>
            <a:r>
              <a:rPr lang="en-US" altLang="ja-JP" sz="20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/>
            </a:r>
            <a:br>
              <a:rPr lang="en-US" altLang="ja-JP" sz="20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</a:br>
            <a:r>
              <a:rPr lang="ja-JP" altLang="en-US" sz="20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（令和</a:t>
            </a:r>
            <a:r>
              <a:rPr lang="ja-JP" altLang="en-US" sz="20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元</a:t>
            </a:r>
            <a:r>
              <a:rPr lang="ja-JP" altLang="en-US" sz="20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年</a:t>
            </a:r>
            <a:r>
              <a:rPr lang="ja-JP" altLang="en-US" sz="20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）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237" y="1475458"/>
            <a:ext cx="8785224" cy="501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3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3D6A4A55-D8C4-43C6-B701-308FA84CA1E2}" type="slidenum">
              <a:rPr lang="ja-JP" altLang="en-US" sz="3200" smtClean="0"/>
              <a:pPr>
                <a:defRPr/>
              </a:pPr>
              <a:t>13</a:t>
            </a:fld>
            <a:endParaRPr lang="ja-JP" altLang="en-US" sz="3200" dirty="0"/>
          </a:p>
        </p:txBody>
      </p:sp>
      <p:sp>
        <p:nvSpPr>
          <p:cNvPr id="12" name="正方形/長方形 11"/>
          <p:cNvSpPr/>
          <p:nvPr/>
        </p:nvSpPr>
        <p:spPr>
          <a:xfrm>
            <a:off x="899592" y="873015"/>
            <a:ext cx="7488957" cy="5667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 sz="2000" u="sng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大阪府</a:t>
            </a:r>
            <a:r>
              <a:rPr lang="ja-JP" altLang="en-US" sz="2000" u="sng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平均</a:t>
            </a:r>
            <a:r>
              <a:rPr lang="en-US" altLang="ja-JP" sz="2000" u="sng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4.7</a:t>
            </a:r>
            <a:r>
              <a:rPr lang="ja-JP" altLang="en-US" sz="2000" u="sng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％</a:t>
            </a:r>
            <a:r>
              <a:rPr lang="ja-JP" altLang="en-US" sz="2000" u="sng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より連絡回数が多いの</a:t>
            </a:r>
            <a:r>
              <a:rPr lang="ja-JP" altLang="en-US" sz="2000" u="sng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は、</a:t>
            </a:r>
            <a:r>
              <a:rPr lang="en-US" altLang="ja-JP" sz="2000" u="sng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18</a:t>
            </a:r>
            <a:r>
              <a:rPr lang="ja-JP" altLang="en-US" sz="2000" u="sng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歳～</a:t>
            </a:r>
            <a:r>
              <a:rPr lang="en-US" altLang="ja-JP" sz="2000" u="sng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39</a:t>
            </a:r>
            <a:r>
              <a:rPr lang="ja-JP" altLang="en-US" sz="2000" u="sng" dirty="0" smtClean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歳の「死亡」。</a:t>
            </a:r>
            <a:endParaRPr lang="en-US" altLang="ja-JP" sz="2000" u="sng" dirty="0">
              <a:solidFill>
                <a:schemeClr val="tx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8" name="タイトル 1"/>
          <p:cNvSpPr>
            <a:spLocks noGrp="1"/>
          </p:cNvSpPr>
          <p:nvPr>
            <p:ph type="title" idx="4294967295"/>
          </p:nvPr>
        </p:nvSpPr>
        <p:spPr>
          <a:xfrm>
            <a:off x="188874" y="93817"/>
            <a:ext cx="8785225" cy="779198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ja-JP" altLang="en-US" sz="20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年齢区分別・転帰別・搬送件数のうち、連絡回数４回以上の件数、割合</a:t>
            </a:r>
            <a:r>
              <a:rPr lang="en-US" altLang="ja-JP" sz="20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/>
            </a:r>
            <a:br>
              <a:rPr lang="en-US" altLang="ja-JP" sz="20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</a:br>
            <a:r>
              <a:rPr lang="ja-JP" altLang="en-US" sz="20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（令和</a:t>
            </a:r>
            <a:r>
              <a:rPr lang="en-US" altLang="ja-JP" sz="20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2</a:t>
            </a:r>
            <a:r>
              <a:rPr lang="ja-JP" altLang="en-US" sz="20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年</a:t>
            </a:r>
            <a:r>
              <a:rPr lang="ja-JP" altLang="en-US" sz="20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）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237" y="1412776"/>
            <a:ext cx="8785224" cy="508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0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タイトル 1"/>
          <p:cNvSpPr>
            <a:spLocks noGrp="1"/>
          </p:cNvSpPr>
          <p:nvPr>
            <p:ph type="title" idx="4294967295"/>
          </p:nvPr>
        </p:nvSpPr>
        <p:spPr>
          <a:xfrm>
            <a:off x="179388" y="116632"/>
            <a:ext cx="8785225" cy="647700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ja-JP" altLang="en-US" sz="20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年齢</a:t>
            </a:r>
            <a:r>
              <a:rPr lang="ja-JP" altLang="en-US" sz="20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区分別・疾患別搬送件数のうち、現場滞在時間</a:t>
            </a:r>
            <a:r>
              <a:rPr lang="en-US" altLang="ja-JP" sz="20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30</a:t>
            </a:r>
            <a:r>
              <a:rPr lang="ja-JP" altLang="en-US" sz="20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分以上の件数、割合</a:t>
            </a:r>
            <a:r>
              <a:rPr lang="en-US" altLang="ja-JP" sz="20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/>
            </a:r>
            <a:br>
              <a:rPr lang="en-US" altLang="ja-JP" sz="20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</a:br>
            <a:r>
              <a:rPr lang="ja-JP" altLang="en-US" sz="20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（令和</a:t>
            </a:r>
            <a:r>
              <a:rPr lang="ja-JP" altLang="en-US" sz="20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元</a:t>
            </a:r>
            <a:r>
              <a:rPr lang="ja-JP" altLang="en-US" sz="20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年</a:t>
            </a:r>
            <a:r>
              <a:rPr lang="ja-JP" altLang="en-US" sz="20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）</a:t>
            </a:r>
          </a:p>
        </p:txBody>
      </p:sp>
      <p:sp>
        <p:nvSpPr>
          <p:cNvPr id="75607" name="テキスト ボックス 2"/>
          <p:cNvSpPr txBox="1">
            <a:spLocks noChangeArrowheads="1"/>
          </p:cNvSpPr>
          <p:nvPr/>
        </p:nvSpPr>
        <p:spPr bwMode="auto">
          <a:xfrm>
            <a:off x="179389" y="755993"/>
            <a:ext cx="878522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1600" u="sng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大阪府平均</a:t>
            </a:r>
            <a:r>
              <a:rPr lang="en-US" altLang="ja-JP" sz="1600" u="sng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8.9</a:t>
            </a:r>
            <a:r>
              <a:rPr lang="ja-JP" altLang="en-US" sz="1600" u="sng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％より現場</a:t>
            </a:r>
            <a:r>
              <a:rPr lang="ja-JP" altLang="en-US" sz="1600" u="sng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滞在時間が長いのは</a:t>
            </a:r>
            <a:r>
              <a:rPr lang="ja-JP" altLang="en-US" sz="1600" u="sng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、</a:t>
            </a:r>
            <a:r>
              <a:rPr lang="en-US" altLang="ja-JP" sz="1600" u="sng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7</a:t>
            </a:r>
            <a:r>
              <a:rPr lang="ja-JP" altLang="en-US" sz="1600" u="sng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歳</a:t>
            </a:r>
            <a:r>
              <a:rPr lang="ja-JP" altLang="en-US" sz="1600" u="sng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以上の「</a:t>
            </a:r>
            <a:r>
              <a:rPr lang="ja-JP" altLang="en-US" sz="1600" u="sng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外傷」 </a:t>
            </a:r>
            <a:r>
              <a:rPr lang="ja-JP" altLang="en-US" sz="1600" u="sng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、</a:t>
            </a:r>
            <a:r>
              <a:rPr lang="en-US" altLang="ja-JP" sz="1600" u="sng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18</a:t>
            </a:r>
            <a:r>
              <a:rPr lang="ja-JP" altLang="en-US" sz="1600" u="sng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歳以上の「</a:t>
            </a:r>
            <a:r>
              <a:rPr lang="ja-JP" altLang="en-US" sz="1600" u="sng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吐下血・消化管出血</a:t>
            </a:r>
            <a:r>
              <a:rPr lang="ja-JP" altLang="en-US" sz="1600" u="sng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」、</a:t>
            </a:r>
            <a:r>
              <a:rPr lang="en-US" altLang="ja-JP" sz="1600" u="sng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18</a:t>
            </a:r>
            <a:r>
              <a:rPr lang="ja-JP" altLang="en-US" sz="1600" u="sng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～</a:t>
            </a:r>
            <a:r>
              <a:rPr lang="en-US" altLang="ja-JP" sz="1600" u="sng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39</a:t>
            </a:r>
            <a:r>
              <a:rPr lang="ja-JP" altLang="en-US" sz="1600" u="sng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歳の「脳血管疾患」、</a:t>
            </a:r>
            <a:r>
              <a:rPr lang="en-US" altLang="ja-JP" sz="1600" u="sng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40</a:t>
            </a:r>
            <a:r>
              <a:rPr lang="ja-JP" altLang="en-US" sz="1600" u="sng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～</a:t>
            </a:r>
            <a:r>
              <a:rPr lang="en-US" altLang="ja-JP" sz="1600" u="sng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64</a:t>
            </a:r>
            <a:r>
              <a:rPr lang="ja-JP" altLang="en-US" sz="1600" u="sng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歳の「その他」。</a:t>
            </a:r>
            <a:endParaRPr lang="ja-JP" altLang="en-US" sz="1600" u="sng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7118920" y="6492875"/>
            <a:ext cx="2133600" cy="365125"/>
          </a:xfrm>
        </p:spPr>
        <p:txBody>
          <a:bodyPr/>
          <a:lstStyle/>
          <a:p>
            <a:pPr>
              <a:defRPr/>
            </a:pPr>
            <a:fld id="{3D6A4A55-D8C4-43C6-B701-308FA84CA1E2}" type="slidenum">
              <a:rPr lang="ja-JP" altLang="en-US" sz="3200" smtClean="0"/>
              <a:pPr>
                <a:defRPr/>
              </a:pPr>
              <a:t>14</a:t>
            </a:fld>
            <a:endParaRPr lang="ja-JP" altLang="en-US" sz="3200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610" y="1363790"/>
            <a:ext cx="8641085" cy="5433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169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タイトル 1"/>
          <p:cNvSpPr>
            <a:spLocks noGrp="1"/>
          </p:cNvSpPr>
          <p:nvPr>
            <p:ph type="title" idx="4294967295"/>
          </p:nvPr>
        </p:nvSpPr>
        <p:spPr>
          <a:xfrm>
            <a:off x="179388" y="116632"/>
            <a:ext cx="8785225" cy="647700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ja-JP" altLang="en-US" sz="20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年齢</a:t>
            </a:r>
            <a:r>
              <a:rPr lang="ja-JP" altLang="en-US" sz="20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区分別・疾患別搬送件数のうち、現場滞在時間</a:t>
            </a:r>
            <a:r>
              <a:rPr lang="en-US" altLang="ja-JP" sz="20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30</a:t>
            </a:r>
            <a:r>
              <a:rPr lang="ja-JP" altLang="en-US" sz="20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分以上の件数、割合</a:t>
            </a:r>
            <a:r>
              <a:rPr lang="en-US" altLang="ja-JP" sz="20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/>
            </a:r>
            <a:br>
              <a:rPr lang="en-US" altLang="ja-JP" sz="20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</a:br>
            <a:r>
              <a:rPr lang="ja-JP" altLang="en-US" sz="20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（令和</a:t>
            </a:r>
            <a:r>
              <a:rPr lang="en-US" altLang="ja-JP" sz="20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2</a:t>
            </a:r>
            <a:r>
              <a:rPr lang="ja-JP" altLang="en-US" sz="20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年）</a:t>
            </a:r>
            <a:endParaRPr lang="ja-JP" altLang="en-US" sz="20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75607" name="テキスト ボックス 2"/>
          <p:cNvSpPr txBox="1">
            <a:spLocks noChangeArrowheads="1"/>
          </p:cNvSpPr>
          <p:nvPr/>
        </p:nvSpPr>
        <p:spPr bwMode="auto">
          <a:xfrm>
            <a:off x="179387" y="770801"/>
            <a:ext cx="87852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u="sng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大阪府</a:t>
            </a:r>
            <a:r>
              <a:rPr lang="ja-JP" altLang="en-US" u="sng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平均</a:t>
            </a:r>
            <a:r>
              <a:rPr lang="en-US" altLang="ja-JP" u="sng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10.9</a:t>
            </a:r>
            <a:r>
              <a:rPr lang="ja-JP" altLang="en-US" u="sng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％より現場滞在時間が長いのは</a:t>
            </a:r>
            <a:r>
              <a:rPr lang="ja-JP" altLang="en-US" u="sng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、</a:t>
            </a:r>
            <a:r>
              <a:rPr lang="en-US" altLang="ja-JP" u="sng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18</a:t>
            </a:r>
            <a:r>
              <a:rPr lang="ja-JP" altLang="en-US" u="sng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～</a:t>
            </a:r>
            <a:r>
              <a:rPr lang="en-US" altLang="ja-JP" u="sng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39</a:t>
            </a:r>
            <a:r>
              <a:rPr lang="ja-JP" altLang="en-US" u="sng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歳の</a:t>
            </a:r>
            <a:r>
              <a:rPr lang="ja-JP" altLang="en-US" sz="1700" u="sng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「脳血管疾患」。</a:t>
            </a:r>
            <a:endParaRPr lang="ja-JP" altLang="en-US" sz="1700" u="sng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7118920" y="6492875"/>
            <a:ext cx="2133600" cy="365125"/>
          </a:xfrm>
        </p:spPr>
        <p:txBody>
          <a:bodyPr/>
          <a:lstStyle/>
          <a:p>
            <a:pPr>
              <a:defRPr/>
            </a:pPr>
            <a:fld id="{3D6A4A55-D8C4-43C6-B701-308FA84CA1E2}" type="slidenum">
              <a:rPr lang="ja-JP" altLang="en-US" sz="3200" smtClean="0"/>
              <a:pPr>
                <a:defRPr/>
              </a:pPr>
              <a:t>15</a:t>
            </a:fld>
            <a:endParaRPr lang="ja-JP" altLang="en-US" sz="3200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386" y="1146602"/>
            <a:ext cx="8641085" cy="5594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92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94122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初診時患者背景別・現場滞在時間</a:t>
            </a:r>
            <a:r>
              <a: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30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分以上の件数・割合（重複回答）</a:t>
            </a:r>
            <a:r>
              <a: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/>
            </a:r>
            <a:br>
              <a: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（令和元年、令和</a:t>
            </a:r>
            <a:r>
              <a:rPr lang="en-US" altLang="ja-JP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年）</a:t>
            </a:r>
            <a:endParaRPr kumimoji="1" lang="ja-JP" altLang="en-US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7010400" y="6447879"/>
            <a:ext cx="2133600" cy="365125"/>
          </a:xfrm>
        </p:spPr>
        <p:txBody>
          <a:bodyPr/>
          <a:lstStyle/>
          <a:p>
            <a:pPr>
              <a:defRPr/>
            </a:pPr>
            <a:fld id="{970AA7FC-3431-4327-A019-EE93AA799B55}" type="slidenum">
              <a:rPr lang="ja-JP" altLang="en-US" sz="3200" smtClean="0"/>
              <a:pPr>
                <a:defRPr/>
              </a:pPr>
              <a:t>16</a:t>
            </a:fld>
            <a:endParaRPr lang="ja-JP" altLang="en-US" sz="3200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268760"/>
            <a:ext cx="8229600" cy="5361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54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870928"/>
            <a:ext cx="8574125" cy="453356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18744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kumimoji="1"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二次・三次救急告示病院の平均</a:t>
            </a:r>
            <a:r>
              <a:rPr kumimoji="1" lang="ja-JP" altLang="en-US" sz="2400">
                <a:latin typeface="Meiryo UI" panose="020B0604030504040204" pitchFamily="50" charset="-128"/>
                <a:ea typeface="Meiryo UI" panose="020B0604030504040204" pitchFamily="50" charset="-128"/>
              </a:rPr>
              <a:t>応需率</a:t>
            </a:r>
            <a:r>
              <a:rPr kumimoji="1" lang="ja-JP" altLang="en-US" sz="2400" smtClean="0"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lang="ja-JP" altLang="en-US" sz="2400" smtClean="0">
                <a:latin typeface="Meiryo UI" panose="020B0604030504040204" pitchFamily="50" charset="-128"/>
                <a:ea typeface="Meiryo UI" panose="020B0604030504040204" pitchFamily="50" charset="-128"/>
              </a:rPr>
              <a:t>令和元</a:t>
            </a:r>
            <a:r>
              <a:rPr kumimoji="1" lang="ja-JP" altLang="en-US" sz="2400" smtClean="0"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kumimoji="1"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891360" y="6404491"/>
            <a:ext cx="2133600" cy="365125"/>
          </a:xfrm>
        </p:spPr>
        <p:txBody>
          <a:bodyPr/>
          <a:lstStyle/>
          <a:p>
            <a:pPr>
              <a:defRPr/>
            </a:pPr>
            <a:fld id="{970AA7FC-3431-4327-A019-EE93AA799B55}" type="slidenum">
              <a:rPr lang="ja-JP" altLang="en-US" sz="3200" smtClean="0"/>
              <a:pPr>
                <a:defRPr/>
              </a:pPr>
              <a:t>17</a:t>
            </a:fld>
            <a:endParaRPr lang="ja-JP" altLang="en-US" sz="32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8180964" y="5670035"/>
            <a:ext cx="797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（月）</a:t>
            </a:r>
          </a:p>
        </p:txBody>
      </p:sp>
      <p:sp>
        <p:nvSpPr>
          <p:cNvPr id="12" name="四角形吹き出し 11"/>
          <p:cNvSpPr/>
          <p:nvPr/>
        </p:nvSpPr>
        <p:spPr>
          <a:xfrm>
            <a:off x="2572787" y="3306235"/>
            <a:ext cx="5400600" cy="614685"/>
          </a:xfrm>
          <a:prstGeom prst="wedgeRectCallout">
            <a:avLst>
              <a:gd name="adj1" fmla="val -2935"/>
              <a:gd name="adj2" fmla="val -10319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大阪府二次・三次救急告示</a:t>
            </a:r>
            <a:r>
              <a:rPr kumimoji="1" lang="ja-JP" altLang="en-US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病院　</a:t>
            </a:r>
            <a:endParaRPr kumimoji="1" lang="en-US" altLang="ja-JP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平均</a:t>
            </a:r>
            <a:r>
              <a:rPr kumimoji="1"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応需率　</a:t>
            </a:r>
            <a:r>
              <a:rPr kumimoji="1" lang="en-US" altLang="ja-JP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72.7%</a:t>
            </a:r>
            <a:endParaRPr kumimoji="1" lang="ja-JP" altLang="en-US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5" name="直線コネクタ 4"/>
          <p:cNvCxnSpPr/>
          <p:nvPr/>
        </p:nvCxnSpPr>
        <p:spPr>
          <a:xfrm>
            <a:off x="1187624" y="2919381"/>
            <a:ext cx="7638021" cy="55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四角形吹き出し 5"/>
          <p:cNvSpPr/>
          <p:nvPr/>
        </p:nvSpPr>
        <p:spPr>
          <a:xfrm>
            <a:off x="3650557" y="943112"/>
            <a:ext cx="5182133" cy="792088"/>
          </a:xfrm>
          <a:prstGeom prst="wedgeRectCallout">
            <a:avLst>
              <a:gd name="adj1" fmla="val -34763"/>
              <a:gd name="adj2" fmla="val 71213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北河内圏域二次救急告示病院　年平均</a:t>
            </a:r>
            <a:r>
              <a:rPr lang="en-US" altLang="ja-JP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80.9%</a:t>
            </a:r>
            <a:endParaRPr kumimoji="1" lang="en-US" altLang="ja-JP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北河内圏域三次救急告示病院　年平均</a:t>
            </a:r>
            <a:r>
              <a:rPr kumimoji="1" lang="en-US" altLang="ja-JP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87.3%</a:t>
            </a:r>
            <a:endParaRPr kumimoji="1" lang="ja-JP" altLang="en-US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7188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782108"/>
            <a:ext cx="8496944" cy="45742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18744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kumimoji="1"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二次・三次救急告示病院の平均応需率</a:t>
            </a:r>
            <a:r>
              <a:rPr kumimoji="1"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令和</a:t>
            </a:r>
            <a:r>
              <a:rPr kumimoji="1" lang="en-US" altLang="ja-JP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kumimoji="1"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年）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876256" y="6376243"/>
            <a:ext cx="2133600" cy="365125"/>
          </a:xfrm>
        </p:spPr>
        <p:txBody>
          <a:bodyPr/>
          <a:lstStyle/>
          <a:p>
            <a:pPr>
              <a:defRPr/>
            </a:pPr>
            <a:fld id="{970AA7FC-3431-4327-A019-EE93AA799B55}" type="slidenum">
              <a:rPr lang="ja-JP" altLang="en-US" sz="3200" smtClean="0"/>
              <a:pPr>
                <a:defRPr/>
              </a:pPr>
              <a:t>18</a:t>
            </a:fld>
            <a:endParaRPr lang="ja-JP" altLang="en-US" sz="32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8100392" y="573325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（月）</a:t>
            </a:r>
          </a:p>
        </p:txBody>
      </p:sp>
      <p:sp>
        <p:nvSpPr>
          <p:cNvPr id="12" name="四角形吹き出し 11"/>
          <p:cNvSpPr/>
          <p:nvPr/>
        </p:nvSpPr>
        <p:spPr>
          <a:xfrm>
            <a:off x="2542456" y="3409689"/>
            <a:ext cx="5400600" cy="614685"/>
          </a:xfrm>
          <a:prstGeom prst="wedgeRectCallout">
            <a:avLst>
              <a:gd name="adj1" fmla="val -2935"/>
              <a:gd name="adj2" fmla="val -10319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大阪府二次・三次救急告示</a:t>
            </a:r>
            <a:r>
              <a:rPr kumimoji="1" lang="ja-JP" altLang="en-US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病院　</a:t>
            </a:r>
            <a:endParaRPr kumimoji="1" lang="en-US" altLang="ja-JP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平均</a:t>
            </a:r>
            <a:r>
              <a:rPr kumimoji="1"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応需率　</a:t>
            </a:r>
            <a:r>
              <a:rPr lang="en-US" altLang="ja-JP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69.6</a:t>
            </a:r>
            <a:r>
              <a:rPr kumimoji="1" lang="en-US" altLang="ja-JP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%</a:t>
            </a:r>
            <a:endParaRPr kumimoji="1" lang="ja-JP" altLang="en-US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5" name="直線コネクタ 4"/>
          <p:cNvCxnSpPr/>
          <p:nvPr/>
        </p:nvCxnSpPr>
        <p:spPr>
          <a:xfrm flipV="1">
            <a:off x="1187624" y="2996952"/>
            <a:ext cx="7625182" cy="252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四角形吹き出し 5"/>
          <p:cNvSpPr/>
          <p:nvPr/>
        </p:nvSpPr>
        <p:spPr>
          <a:xfrm>
            <a:off x="3818360" y="908720"/>
            <a:ext cx="5182133" cy="792088"/>
          </a:xfrm>
          <a:prstGeom prst="wedgeRectCallout">
            <a:avLst>
              <a:gd name="adj1" fmla="val -34763"/>
              <a:gd name="adj2" fmla="val 71213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北河内圏域二次救急告示病院　年平均</a:t>
            </a:r>
            <a:r>
              <a:rPr lang="en-US" altLang="ja-JP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81.3%</a:t>
            </a:r>
            <a:endParaRPr kumimoji="1" lang="en-US" altLang="ja-JP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北河内圏域三次救急告示病院　年平均</a:t>
            </a:r>
            <a:r>
              <a:rPr kumimoji="1" lang="en-US" altLang="ja-JP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86.7%</a:t>
            </a:r>
            <a:endParaRPr kumimoji="1" lang="ja-JP" altLang="en-US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7402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843809B-81CC-46D9-A066-3E99F01C2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altLang="ja-JP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ORION</a:t>
            </a:r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データ分析結果からみた圏域の現状・特徴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6A23A3B-AEA7-4A7C-925E-34E42B23AA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556" y="1412776"/>
            <a:ext cx="7992888" cy="5184576"/>
          </a:xfrm>
        </p:spPr>
        <p:txBody>
          <a:bodyPr/>
          <a:lstStyle/>
          <a:p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救急搬送全体をみると、</a:t>
            </a:r>
            <a:r>
              <a: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75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歳以上の搬送数が約</a:t>
            </a:r>
            <a:r>
              <a: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4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割で、そのうち「入院」に至るケースが半数を超えており、今後の高齢化進行で、搬送の負担増加はもとより、医療機関の受け入れ等の負担増大が考えられる。</a:t>
            </a:r>
            <a:endParaRPr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令和</a:t>
            </a:r>
            <a:r>
              <a:rPr lang="en-US" altLang="ja-JP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年では、現場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滞在時間が</a:t>
            </a:r>
            <a:r>
              <a: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30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分以上かかる搬送困難者は全体</a:t>
            </a:r>
            <a:r>
              <a:rPr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の</a:t>
            </a:r>
            <a:r>
              <a: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8.0</a:t>
            </a:r>
            <a:r>
              <a:rPr lang="en-US" altLang="ja-JP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%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を占め</a:t>
            </a:r>
            <a:r>
              <a:rPr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、疾患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別で</a:t>
            </a:r>
            <a:r>
              <a:rPr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は「呼吸器疾患」「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吐下血・消化管出血</a:t>
            </a:r>
            <a:r>
              <a:rPr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」</a:t>
            </a:r>
            <a:endParaRPr lang="en-US" altLang="ja-JP" sz="20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「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外傷</a:t>
            </a:r>
            <a:r>
              <a:rPr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」「その他」が多い傾向が認められた。</a:t>
            </a:r>
            <a:endParaRPr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endParaRPr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令和</a:t>
            </a:r>
            <a:r>
              <a:rPr lang="en-US" altLang="ja-JP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では</a:t>
            </a:r>
            <a:r>
              <a:rPr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、令和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元</a:t>
            </a:r>
            <a:r>
              <a:rPr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年と同様に搬送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に時間がかかる背景要因として</a:t>
            </a:r>
            <a:r>
              <a:rPr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、</a:t>
            </a:r>
            <a:endParaRPr lang="en-US" altLang="ja-JP" sz="20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 「薬物中毒」 </a:t>
            </a:r>
            <a:r>
              <a:rPr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、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 「自殺企図」 、</a:t>
            </a:r>
            <a:r>
              <a:rPr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「精神疾患」 </a:t>
            </a:r>
            <a:r>
              <a:rPr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、「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飲酒」</a:t>
            </a:r>
            <a:r>
              <a:rPr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、「独居」などが</a:t>
            </a:r>
            <a:endParaRPr lang="en-US" altLang="ja-JP" sz="20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考えられる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。</a:t>
            </a:r>
            <a:endParaRPr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endParaRPr lang="en-US" altLang="ja-JP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令和</a:t>
            </a:r>
            <a:r>
              <a: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  <a:r>
              <a:rPr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年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応需率は</a:t>
            </a:r>
            <a:r>
              <a:rPr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、二次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救急告示</a:t>
            </a:r>
            <a:r>
              <a:rPr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病院の年平均</a:t>
            </a:r>
            <a:r>
              <a:rPr lang="en-US" altLang="ja-JP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81.3</a:t>
            </a:r>
            <a:r>
              <a:rPr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％、三次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救急告示</a:t>
            </a:r>
            <a:r>
              <a:rPr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病院の年平均</a:t>
            </a:r>
            <a:r>
              <a:rPr lang="en-US" altLang="ja-JP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86.7</a:t>
            </a:r>
            <a:r>
              <a:rPr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％と、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大阪府全体の二次及び三次救急告示病院の年</a:t>
            </a:r>
            <a:r>
              <a:rPr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平均</a:t>
            </a:r>
            <a:r>
              <a:rPr lang="en-US" altLang="ja-JP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69.6</a:t>
            </a:r>
            <a:r>
              <a:rPr lang="ja-JP" altLang="en-US" sz="20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％を</a:t>
            </a:r>
            <a:r>
              <a:rPr lang="ja-JP" altLang="en-US" sz="2000" dirty="0">
                <a:latin typeface="Meiryo UI" panose="020B0604030504040204" pitchFamily="50" charset="-128"/>
                <a:ea typeface="Meiryo UI" panose="020B0604030504040204" pitchFamily="50" charset="-128"/>
              </a:rPr>
              <a:t>上回った。</a:t>
            </a:r>
            <a:endParaRPr kumimoji="1" lang="ja-JP" altLang="en-US" sz="2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898A4FF-492E-4753-BD68-9EF831D6F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60232" y="6400799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AA7FC-3431-4327-A019-EE93AA799B55}" type="slidenum">
              <a:rPr kumimoji="1" lang="ja-JP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998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角丸四角形 107"/>
          <p:cNvSpPr/>
          <p:nvPr/>
        </p:nvSpPr>
        <p:spPr>
          <a:xfrm>
            <a:off x="571916" y="4441283"/>
            <a:ext cx="2139034" cy="1183951"/>
          </a:xfrm>
          <a:prstGeom prst="roundRect">
            <a:avLst>
              <a:gd name="adj" fmla="val 7184"/>
            </a:avLst>
          </a:prstGeom>
          <a:solidFill>
            <a:srgbClr val="FFFFCC"/>
          </a:solidFill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2" name="正方形/長方形 1"/>
          <p:cNvSpPr/>
          <p:nvPr/>
        </p:nvSpPr>
        <p:spPr>
          <a:xfrm>
            <a:off x="111475" y="2099614"/>
            <a:ext cx="8876662" cy="179826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77" name="角丸四角形 76"/>
          <p:cNvSpPr/>
          <p:nvPr/>
        </p:nvSpPr>
        <p:spPr>
          <a:xfrm>
            <a:off x="5332390" y="2316556"/>
            <a:ext cx="1505862" cy="1518004"/>
          </a:xfrm>
          <a:prstGeom prst="roundRect">
            <a:avLst>
              <a:gd name="adj" fmla="val 7184"/>
            </a:avLst>
          </a:prstGeom>
          <a:solidFill>
            <a:srgbClr val="FFFFCC"/>
          </a:solidFill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grpSp>
        <p:nvGrpSpPr>
          <p:cNvPr id="24" name="グループ化 23"/>
          <p:cNvGrpSpPr/>
          <p:nvPr/>
        </p:nvGrpSpPr>
        <p:grpSpPr>
          <a:xfrm>
            <a:off x="1296574" y="663585"/>
            <a:ext cx="7431030" cy="1303296"/>
            <a:chOff x="1666574" y="411910"/>
            <a:chExt cx="9908039" cy="1737727"/>
          </a:xfrm>
        </p:grpSpPr>
        <p:sp>
          <p:nvSpPr>
            <p:cNvPr id="7" name="右矢印 6"/>
            <p:cNvSpPr/>
            <p:nvPr/>
          </p:nvSpPr>
          <p:spPr>
            <a:xfrm>
              <a:off x="8984547" y="1833250"/>
              <a:ext cx="768085" cy="294705"/>
            </a:xfrm>
            <a:prstGeom prst="rightArrow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200" b="1">
                <a:solidFill>
                  <a:prstClr val="white"/>
                </a:solidFill>
                <a:latin typeface="ＭＳ Ｐゴシック"/>
              </a:endParaRPr>
            </a:p>
          </p:txBody>
        </p:sp>
        <p:sp>
          <p:nvSpPr>
            <p:cNvPr id="5" name="右矢印 4"/>
            <p:cNvSpPr/>
            <p:nvPr/>
          </p:nvSpPr>
          <p:spPr>
            <a:xfrm rot="1600133">
              <a:off x="2614685" y="1732845"/>
              <a:ext cx="1341621" cy="269679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200" b="1">
                <a:solidFill>
                  <a:prstClr val="white"/>
                </a:solidFill>
                <a:latin typeface="ＭＳ Ｐゴシック"/>
              </a:endParaRPr>
            </a:p>
          </p:txBody>
        </p:sp>
        <p:sp>
          <p:nvSpPr>
            <p:cNvPr id="20" name="右矢印 19"/>
            <p:cNvSpPr/>
            <p:nvPr/>
          </p:nvSpPr>
          <p:spPr>
            <a:xfrm>
              <a:off x="6036887" y="1854932"/>
              <a:ext cx="919217" cy="294705"/>
            </a:xfrm>
            <a:prstGeom prst="rightArrow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200" b="1">
                <a:solidFill>
                  <a:prstClr val="white"/>
                </a:solidFill>
                <a:latin typeface="ＭＳ Ｐゴシック"/>
              </a:endParaRPr>
            </a:p>
          </p:txBody>
        </p:sp>
        <p:pic>
          <p:nvPicPr>
            <p:cNvPr id="12" name="図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08512" y="1249660"/>
              <a:ext cx="466101" cy="536538"/>
            </a:xfrm>
            <a:prstGeom prst="rect">
              <a:avLst/>
            </a:prstGeom>
          </p:spPr>
        </p:pic>
        <p:pic>
          <p:nvPicPr>
            <p:cNvPr id="39" name="図 3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0745" y="1498383"/>
              <a:ext cx="673455" cy="365755"/>
            </a:xfrm>
            <a:prstGeom prst="rect">
              <a:avLst/>
            </a:prstGeom>
          </p:spPr>
        </p:pic>
        <p:pic>
          <p:nvPicPr>
            <p:cNvPr id="40" name="図 3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6654" y="1444513"/>
              <a:ext cx="707820" cy="384419"/>
            </a:xfrm>
            <a:prstGeom prst="rect">
              <a:avLst/>
            </a:prstGeom>
          </p:spPr>
        </p:pic>
        <p:pic>
          <p:nvPicPr>
            <p:cNvPr id="14" name="図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6574" y="411910"/>
              <a:ext cx="800138" cy="591643"/>
            </a:xfrm>
            <a:prstGeom prst="rect">
              <a:avLst/>
            </a:prstGeom>
          </p:spPr>
        </p:pic>
        <p:pic>
          <p:nvPicPr>
            <p:cNvPr id="35" name="Object 40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9574" y="1311309"/>
              <a:ext cx="480831" cy="4182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図 1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45897" y="1371240"/>
              <a:ext cx="733184" cy="367956"/>
            </a:xfrm>
            <a:prstGeom prst="rect">
              <a:avLst/>
            </a:prstGeom>
          </p:spPr>
        </p:pic>
      </p:grpSp>
      <p:grpSp>
        <p:nvGrpSpPr>
          <p:cNvPr id="27" name="グループ化 26"/>
          <p:cNvGrpSpPr/>
          <p:nvPr/>
        </p:nvGrpSpPr>
        <p:grpSpPr>
          <a:xfrm>
            <a:off x="574296" y="2328776"/>
            <a:ext cx="1444763" cy="1537700"/>
            <a:chOff x="769606" y="2555110"/>
            <a:chExt cx="1926350" cy="1814825"/>
          </a:xfrm>
        </p:grpSpPr>
        <p:sp>
          <p:nvSpPr>
            <p:cNvPr id="8" name="角丸四角形 7"/>
            <p:cNvSpPr/>
            <p:nvPr/>
          </p:nvSpPr>
          <p:spPr>
            <a:xfrm>
              <a:off x="769606" y="2555110"/>
              <a:ext cx="1890466" cy="1777158"/>
            </a:xfrm>
            <a:prstGeom prst="roundRect">
              <a:avLst>
                <a:gd name="adj" fmla="val 8586"/>
              </a:avLst>
            </a:prstGeom>
            <a:solidFill>
              <a:srgbClr val="FFFFCC"/>
            </a:solidFill>
            <a:ln w="190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pic>
          <p:nvPicPr>
            <p:cNvPr id="44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640" y="2695784"/>
              <a:ext cx="1215884" cy="130290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テキスト ボックス 8"/>
            <p:cNvSpPr txBox="1"/>
            <p:nvPr/>
          </p:nvSpPr>
          <p:spPr>
            <a:xfrm>
              <a:off x="852733" y="3988529"/>
              <a:ext cx="1843223" cy="381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500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応需情報入力</a:t>
              </a:r>
            </a:p>
          </p:txBody>
        </p:sp>
      </p:grpSp>
      <p:grpSp>
        <p:nvGrpSpPr>
          <p:cNvPr id="76" name="グループ化 75"/>
          <p:cNvGrpSpPr/>
          <p:nvPr/>
        </p:nvGrpSpPr>
        <p:grpSpPr>
          <a:xfrm>
            <a:off x="2520422" y="2316556"/>
            <a:ext cx="2273370" cy="1518004"/>
            <a:chOff x="3302730" y="2561062"/>
            <a:chExt cx="2811993" cy="1630884"/>
          </a:xfrm>
          <a:solidFill>
            <a:srgbClr val="FFFFCC"/>
          </a:solidFill>
        </p:grpSpPr>
        <p:sp>
          <p:nvSpPr>
            <p:cNvPr id="59" name="角丸四角形 58"/>
            <p:cNvSpPr/>
            <p:nvPr/>
          </p:nvSpPr>
          <p:spPr>
            <a:xfrm>
              <a:off x="3302730" y="2561062"/>
              <a:ext cx="2811993" cy="1630884"/>
            </a:xfrm>
            <a:prstGeom prst="roundRect">
              <a:avLst>
                <a:gd name="adj" fmla="val 8586"/>
              </a:avLst>
            </a:prstGeom>
            <a:grpFill/>
            <a:ln w="190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grpSp>
          <p:nvGrpSpPr>
            <p:cNvPr id="45" name="グループ化 7"/>
            <p:cNvGrpSpPr>
              <a:grpSpLocks noChangeAspect="1"/>
            </p:cNvGrpSpPr>
            <p:nvPr/>
          </p:nvGrpSpPr>
          <p:grpSpPr bwMode="auto">
            <a:xfrm>
              <a:off x="3396174" y="2585355"/>
              <a:ext cx="2686162" cy="1252389"/>
              <a:chOff x="319095" y="1052738"/>
              <a:chExt cx="8444632" cy="4186807"/>
            </a:xfrm>
            <a:grpFill/>
          </p:grpSpPr>
          <p:pic>
            <p:nvPicPr>
              <p:cNvPr id="46" name="Picture 4" descr="\\ls-ql3a2\qq_folder\0620_大阪府医療機関情報システム\49_スマホ配備事業_平成２３年度から平成２５年度再生基金事業\20120828_スマホ画面_NTTデータから\gid005 動態.jpg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9095" y="1052738"/>
                <a:ext cx="1710758" cy="418680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7" name="Picture 5" descr="\\ls-ql3a2\qq_folder\0620_大阪府医療機関情報システム\49_スマホ配備事業_平成２３年度から平成２５年度再生基金事業\20120828_スマホ画面_NTTデータから\gid008 傷病者情報入力.jpg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27785" y="1069658"/>
                <a:ext cx="1776028" cy="415757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8" name="Picture 6" descr="\\ls-ql3a2\qq_folder\0620_大阪府医療機関情報システム\49_スマホ配備事業_平成２３年度から平成２５年度再生基金事業\20120828_スマホ画面_NTTデータから\gid012 病院検索指定.jpg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01160" y="2652001"/>
                <a:ext cx="1615058" cy="219970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9" name="二等辺三角形 48"/>
              <p:cNvSpPr/>
              <p:nvPr/>
            </p:nvSpPr>
            <p:spPr>
              <a:xfrm rot="5400000">
                <a:off x="4184027" y="3291013"/>
                <a:ext cx="919681" cy="345119"/>
              </a:xfrm>
              <a:prstGeom prst="triangl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ja-JP" altLang="en-US" sz="1350" dirty="0">
                  <a:latin typeface="HGPｺﾞｼｯｸE" pitchFamily="50" charset="-128"/>
                  <a:ea typeface="HGPｺﾞｼｯｸE" pitchFamily="50" charset="-128"/>
                </a:endParaRPr>
              </a:p>
            </p:txBody>
          </p:sp>
          <p:sp>
            <p:nvSpPr>
              <p:cNvPr id="51" name="二等辺三角形 50"/>
              <p:cNvSpPr/>
              <p:nvPr/>
            </p:nvSpPr>
            <p:spPr>
              <a:xfrm rot="5400000">
                <a:off x="1886829" y="3291013"/>
                <a:ext cx="919681" cy="345119"/>
              </a:xfrm>
              <a:prstGeom prst="triangl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ja-JP" altLang="en-US" sz="1350" dirty="0">
                  <a:latin typeface="HGPｺﾞｼｯｸE" pitchFamily="50" charset="-128"/>
                  <a:ea typeface="HGPｺﾞｼｯｸE" pitchFamily="50" charset="-128"/>
                </a:endParaRPr>
              </a:p>
            </p:txBody>
          </p:sp>
          <p:sp>
            <p:nvSpPr>
              <p:cNvPr id="54" name="二等辺三角形 53"/>
              <p:cNvSpPr/>
              <p:nvPr/>
            </p:nvSpPr>
            <p:spPr>
              <a:xfrm rot="5400000">
                <a:off x="6311364" y="3293706"/>
                <a:ext cx="919681" cy="339728"/>
              </a:xfrm>
              <a:prstGeom prst="triangle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>
                  <a:defRPr/>
                </a:pPr>
                <a:endParaRPr lang="ja-JP" altLang="en-US" sz="1350" dirty="0">
                  <a:latin typeface="HGPｺﾞｼｯｸE" pitchFamily="50" charset="-128"/>
                  <a:ea typeface="HGPｺﾞｼｯｸE" pitchFamily="50" charset="-128"/>
                </a:endParaRPr>
              </a:p>
            </p:txBody>
          </p:sp>
          <p:pic>
            <p:nvPicPr>
              <p:cNvPr id="56" name="Picture 7" descr="\\ls-ql3a2\qq_folder\0620_大阪府医療機関情報システム\49_スマホ配備事業_平成２３年度から平成２５年度再生基金事業\20120828_スマホ画面_NTTデータから\gid013a 病院検索結果(観察).jpg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42381" y="2285262"/>
                <a:ext cx="1821346" cy="248066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71" name="Object 40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729" y="2750177"/>
            <a:ext cx="409524" cy="356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グループ化 14"/>
          <p:cNvGrpSpPr/>
          <p:nvPr/>
        </p:nvGrpSpPr>
        <p:grpSpPr>
          <a:xfrm>
            <a:off x="5456952" y="3160764"/>
            <a:ext cx="561539" cy="301718"/>
            <a:chOff x="6571526" y="4363082"/>
            <a:chExt cx="1108659" cy="677862"/>
          </a:xfrm>
        </p:grpSpPr>
        <p:pic>
          <p:nvPicPr>
            <p:cNvPr id="42" name="Picture 10" descr="MC900433937[1]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571526" y="4432769"/>
              <a:ext cx="805197" cy="608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" name="Picture 33" descr="C:\Users\nakatake\AppData\Local\Microsoft\Windows\Temporary Internet Files\Content.IE5\E1XIO4F2\MC900404029[1].wmf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72178" y="4363082"/>
              <a:ext cx="508007" cy="6778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3" name="テキスト ボックス 72"/>
          <p:cNvSpPr txBox="1"/>
          <p:nvPr/>
        </p:nvSpPr>
        <p:spPr>
          <a:xfrm>
            <a:off x="5539827" y="2387950"/>
            <a:ext cx="109098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5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応需</a:t>
            </a:r>
            <a:endParaRPr lang="en-US" altLang="ja-JP" sz="15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81" name="テキスト ボックス 80"/>
          <p:cNvSpPr txBox="1"/>
          <p:nvPr/>
        </p:nvSpPr>
        <p:spPr>
          <a:xfrm>
            <a:off x="69471" y="2096784"/>
            <a:ext cx="415498" cy="18010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vert="eaVert" wrap="square" rtlCol="0">
            <a:spAutoFit/>
          </a:bodyPr>
          <a:lstStyle/>
          <a:p>
            <a:pPr algn="ctr"/>
            <a:r>
              <a:rPr lang="ja-JP" altLang="en-US" sz="15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搬送･受入れ</a:t>
            </a:r>
          </a:p>
        </p:txBody>
      </p:sp>
      <p:pic>
        <p:nvPicPr>
          <p:cNvPr id="83" name="Picture 4" descr="D:\KatayamaYu\Desktop\ORION\ORION画面画像\03_inputsystem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404" y="4652300"/>
            <a:ext cx="1622332" cy="94976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1" name="グループ化 90"/>
          <p:cNvGrpSpPr/>
          <p:nvPr/>
        </p:nvGrpSpPr>
        <p:grpSpPr>
          <a:xfrm>
            <a:off x="4067890" y="3384813"/>
            <a:ext cx="666518" cy="449746"/>
            <a:chOff x="5901766" y="2857002"/>
            <a:chExt cx="902016" cy="671004"/>
          </a:xfrm>
        </p:grpSpPr>
        <p:pic>
          <p:nvPicPr>
            <p:cNvPr id="88" name="Picture 23" descr="MC900433928[1]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01766" y="2928344"/>
              <a:ext cx="491720" cy="599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0" name="Picture 8" descr="クリックすると新しいウィンドウで開きます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63497" y="2857002"/>
              <a:ext cx="740285" cy="5552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4" name="角丸四角形 103"/>
          <p:cNvSpPr/>
          <p:nvPr/>
        </p:nvSpPr>
        <p:spPr>
          <a:xfrm>
            <a:off x="7392373" y="2316556"/>
            <a:ext cx="1397578" cy="1518004"/>
          </a:xfrm>
          <a:prstGeom prst="roundRect">
            <a:avLst>
              <a:gd name="adj" fmla="val 7184"/>
            </a:avLst>
          </a:prstGeom>
          <a:solidFill>
            <a:srgbClr val="FFFFCC"/>
          </a:solidFill>
          <a:ln w="190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pic>
        <p:nvPicPr>
          <p:cNvPr id="57" name="Picture 5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5890" y="2448113"/>
            <a:ext cx="969150" cy="11307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テキスト ボックス 16"/>
          <p:cNvSpPr txBox="1"/>
          <p:nvPr/>
        </p:nvSpPr>
        <p:spPr>
          <a:xfrm>
            <a:off x="7633865" y="2453954"/>
            <a:ext cx="95816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5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患者情報</a:t>
            </a:r>
          </a:p>
        </p:txBody>
      </p:sp>
      <p:pic>
        <p:nvPicPr>
          <p:cNvPr id="2050" name="Picture 2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03070" y="3254057"/>
            <a:ext cx="316279" cy="322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図 97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9290" y="3160764"/>
            <a:ext cx="468730" cy="29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1" name="図 110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019" y="3253275"/>
            <a:ext cx="489673" cy="305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" name="正方形/長方形 95"/>
          <p:cNvSpPr/>
          <p:nvPr/>
        </p:nvSpPr>
        <p:spPr>
          <a:xfrm>
            <a:off x="780094" y="2181730"/>
            <a:ext cx="1045785" cy="2305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5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医療機関</a:t>
            </a:r>
          </a:p>
        </p:txBody>
      </p:sp>
      <p:sp>
        <p:nvSpPr>
          <p:cNvPr id="97" name="正方形/長方形 96"/>
          <p:cNvSpPr/>
          <p:nvPr/>
        </p:nvSpPr>
        <p:spPr>
          <a:xfrm>
            <a:off x="5581470" y="2148270"/>
            <a:ext cx="964607" cy="2604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5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医療機関</a:t>
            </a:r>
          </a:p>
        </p:txBody>
      </p:sp>
      <p:sp>
        <p:nvSpPr>
          <p:cNvPr id="99" name="正方形/長方形 98"/>
          <p:cNvSpPr/>
          <p:nvPr/>
        </p:nvSpPr>
        <p:spPr>
          <a:xfrm>
            <a:off x="2595967" y="2153803"/>
            <a:ext cx="2013090" cy="17907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5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消防機関（救急隊）</a:t>
            </a:r>
          </a:p>
        </p:txBody>
      </p:sp>
      <p:sp>
        <p:nvSpPr>
          <p:cNvPr id="101" name="正方形/長方形 100"/>
          <p:cNvSpPr/>
          <p:nvPr/>
        </p:nvSpPr>
        <p:spPr>
          <a:xfrm>
            <a:off x="7590031" y="2160244"/>
            <a:ext cx="1017366" cy="23864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5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医療機関</a:t>
            </a:r>
          </a:p>
        </p:txBody>
      </p:sp>
      <p:sp>
        <p:nvSpPr>
          <p:cNvPr id="102" name="正方形/長方形 101"/>
          <p:cNvSpPr/>
          <p:nvPr/>
        </p:nvSpPr>
        <p:spPr>
          <a:xfrm>
            <a:off x="701212" y="4330747"/>
            <a:ext cx="2009738" cy="29838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5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消防機関（消防署）</a:t>
            </a:r>
          </a:p>
        </p:txBody>
      </p:sp>
      <p:pic>
        <p:nvPicPr>
          <p:cNvPr id="2051" name="Picture 3" descr="C:\Users\nakatake\AppData\Local\Microsoft\Windows\Temporary Internet Files\Content.IE5\0Y21BG6G\MC900428949[1].wmf"/>
          <p:cNvPicPr>
            <a:picLocks noChangeAspect="1" noChangeArrowheads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4230" y="4718296"/>
            <a:ext cx="393760" cy="491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" name="Picture 23" descr="MC900433928[1]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790" y="4634243"/>
            <a:ext cx="369596" cy="369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3" name="正方形/長方形 112"/>
          <p:cNvSpPr/>
          <p:nvPr/>
        </p:nvSpPr>
        <p:spPr>
          <a:xfrm>
            <a:off x="5634643" y="4327028"/>
            <a:ext cx="3284610" cy="2686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5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消防機関・医療機関・保健所・大阪府</a:t>
            </a:r>
          </a:p>
        </p:txBody>
      </p:sp>
      <p:sp>
        <p:nvSpPr>
          <p:cNvPr id="121" name="テキスト ボックス 120"/>
          <p:cNvSpPr txBox="1"/>
          <p:nvPr/>
        </p:nvSpPr>
        <p:spPr>
          <a:xfrm>
            <a:off x="5359304" y="3518594"/>
            <a:ext cx="162389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5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病院前情報確認</a:t>
            </a:r>
          </a:p>
        </p:txBody>
      </p:sp>
      <p:sp>
        <p:nvSpPr>
          <p:cNvPr id="122" name="テキスト ボックス 121"/>
          <p:cNvSpPr txBox="1"/>
          <p:nvPr/>
        </p:nvSpPr>
        <p:spPr>
          <a:xfrm>
            <a:off x="7358466" y="3546896"/>
            <a:ext cx="152561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5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病院後情報入力</a:t>
            </a:r>
          </a:p>
        </p:txBody>
      </p:sp>
      <p:sp>
        <p:nvSpPr>
          <p:cNvPr id="79" name="テキスト ボックス 78"/>
          <p:cNvSpPr txBox="1"/>
          <p:nvPr/>
        </p:nvSpPr>
        <p:spPr>
          <a:xfrm>
            <a:off x="2623299" y="3522196"/>
            <a:ext cx="162389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5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病院前情報入力</a:t>
            </a:r>
          </a:p>
        </p:txBody>
      </p:sp>
      <p:sp>
        <p:nvSpPr>
          <p:cNvPr id="80" name="正方形/長方形 79"/>
          <p:cNvSpPr/>
          <p:nvPr/>
        </p:nvSpPr>
        <p:spPr>
          <a:xfrm>
            <a:off x="109148" y="4264728"/>
            <a:ext cx="4698347" cy="140001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86" name="テキスト ボックス 85"/>
          <p:cNvSpPr txBox="1"/>
          <p:nvPr/>
        </p:nvSpPr>
        <p:spPr>
          <a:xfrm>
            <a:off x="67660" y="4264728"/>
            <a:ext cx="415498" cy="14000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vert="eaVert" wrap="square" rtlCol="0">
            <a:spAutoFit/>
          </a:bodyPr>
          <a:lstStyle/>
          <a:p>
            <a:pPr algn="ctr"/>
            <a:r>
              <a:rPr lang="ja-JP" altLang="en-US" sz="15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情報収集</a:t>
            </a:r>
          </a:p>
        </p:txBody>
      </p:sp>
      <p:sp>
        <p:nvSpPr>
          <p:cNvPr id="100" name="テキスト ボックス 99"/>
          <p:cNvSpPr txBox="1"/>
          <p:nvPr/>
        </p:nvSpPr>
        <p:spPr>
          <a:xfrm>
            <a:off x="1006785" y="5095093"/>
            <a:ext cx="191998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5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救急活動記録入力</a:t>
            </a:r>
            <a:endParaRPr lang="en-US" altLang="ja-JP" sz="15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5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ウツタイン情報入力</a:t>
            </a:r>
          </a:p>
        </p:txBody>
      </p:sp>
      <p:pic>
        <p:nvPicPr>
          <p:cNvPr id="116" name="Picture 2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5859" y="3234076"/>
            <a:ext cx="316279" cy="322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図 116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08" y="3233294"/>
            <a:ext cx="489673" cy="305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8" name="円柱 117"/>
          <p:cNvSpPr/>
          <p:nvPr/>
        </p:nvSpPr>
        <p:spPr bwMode="auto">
          <a:xfrm>
            <a:off x="3162808" y="5141764"/>
            <a:ext cx="1604533" cy="469762"/>
          </a:xfrm>
          <a:prstGeom prst="can">
            <a:avLst/>
          </a:prstGeom>
          <a:gradFill rotWithShape="1">
            <a:gsLst>
              <a:gs pos="0">
                <a:srgbClr val="000000">
                  <a:tint val="50000"/>
                  <a:satMod val="300000"/>
                </a:srgbClr>
              </a:gs>
              <a:gs pos="35000">
                <a:srgbClr val="000000">
                  <a:tint val="37000"/>
                  <a:satMod val="300000"/>
                </a:srgbClr>
              </a:gs>
              <a:gs pos="100000">
                <a:srgbClr val="000000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000000">
                <a:shade val="95000"/>
                <a:satMod val="105000"/>
              </a:srgbClr>
            </a:solidFill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none" anchor="ctr"/>
          <a:lstStyle/>
          <a:p>
            <a:pPr algn="ctr" defTabSz="916804">
              <a:defRPr/>
            </a:pPr>
            <a:r>
              <a:rPr lang="ja-JP" altLang="en-US" sz="1500" kern="0" dirty="0">
                <a:solidFill>
                  <a:srgbClr val="000000"/>
                </a:solidFill>
                <a:latin typeface="HGP創英角ｺﾞｼｯｸUB"/>
                <a:ea typeface="HGP創英角ｺﾞｼｯｸUB"/>
              </a:rPr>
              <a:t>情報収集システム</a:t>
            </a:r>
            <a:endParaRPr lang="en-US" altLang="ja-JP" sz="1500" kern="0" dirty="0">
              <a:solidFill>
                <a:srgbClr val="000000"/>
              </a:solidFill>
              <a:latin typeface="HGP創英角ｺﾞｼｯｸUB"/>
              <a:ea typeface="HGP創英角ｺﾞｼｯｸUB"/>
            </a:endParaRPr>
          </a:p>
        </p:txBody>
      </p:sp>
      <p:sp>
        <p:nvSpPr>
          <p:cNvPr id="119" name="正方形/長方形 118"/>
          <p:cNvSpPr/>
          <p:nvPr/>
        </p:nvSpPr>
        <p:spPr>
          <a:xfrm>
            <a:off x="5199172" y="4266574"/>
            <a:ext cx="3788965" cy="1398165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130" name="テキスト ボックス 129"/>
          <p:cNvSpPr txBox="1"/>
          <p:nvPr/>
        </p:nvSpPr>
        <p:spPr>
          <a:xfrm>
            <a:off x="5634643" y="4612444"/>
            <a:ext cx="334695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5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データ活用</a:t>
            </a:r>
            <a:r>
              <a:rPr lang="ja-JP" altLang="en-US" sz="105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（会議・施策検討に用いる基礎データ）</a:t>
            </a:r>
            <a:endParaRPr lang="en-US" altLang="ja-JP" sz="135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1" name="テキスト ボックス 130"/>
          <p:cNvSpPr txBox="1"/>
          <p:nvPr/>
        </p:nvSpPr>
        <p:spPr>
          <a:xfrm>
            <a:off x="5152396" y="4264728"/>
            <a:ext cx="415498" cy="14000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vert="eaVert" wrap="square" rtlCol="0">
            <a:spAutoFit/>
          </a:bodyPr>
          <a:lstStyle/>
          <a:p>
            <a:pPr algn="ctr"/>
            <a:r>
              <a:rPr lang="ja-JP" altLang="en-US" sz="15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集計・分析</a:t>
            </a:r>
          </a:p>
        </p:txBody>
      </p:sp>
      <p:pic>
        <p:nvPicPr>
          <p:cNvPr id="132" name="図 7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366" y="4963051"/>
            <a:ext cx="1342157" cy="61515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" name="Picture 4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372" y="4967925"/>
            <a:ext cx="1367008" cy="619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7" name="Picture 6" descr="C:\Users\nakatake\AppData\Local\Microsoft\Windows\Temporary Internet Files\Content.IE5\3FLF2P61\MC900029984[1].wmf"/>
          <p:cNvPicPr>
            <a:picLocks noChangeAspect="1" noChangeArrowheads="1"/>
          </p:cNvPicPr>
          <p:nvPr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03931" y="5317679"/>
            <a:ext cx="528158" cy="281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" name="Picture 23" descr="MC900433928[1]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2792" y="5127697"/>
            <a:ext cx="369596" cy="369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5" name="Object 407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202" y="5251631"/>
            <a:ext cx="382575" cy="332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6" name="Picture 10" descr="MC900433937[1]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2088" y="5106852"/>
            <a:ext cx="448474" cy="447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右矢印 2"/>
          <p:cNvSpPr/>
          <p:nvPr/>
        </p:nvSpPr>
        <p:spPr>
          <a:xfrm rot="5400000">
            <a:off x="3110968" y="4381543"/>
            <a:ext cx="1255326" cy="195535"/>
          </a:xfrm>
          <a:prstGeom prst="rightArrow">
            <a:avLst>
              <a:gd name="adj1" fmla="val 54634"/>
              <a:gd name="adj2" fmla="val 106865"/>
            </a:avLst>
          </a:prstGeom>
          <a:solidFill>
            <a:schemeClr val="bg1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135" name="右矢印 134"/>
          <p:cNvSpPr/>
          <p:nvPr/>
        </p:nvSpPr>
        <p:spPr>
          <a:xfrm>
            <a:off x="2722483" y="5184915"/>
            <a:ext cx="420204" cy="202375"/>
          </a:xfrm>
          <a:prstGeom prst="rightArrow">
            <a:avLst>
              <a:gd name="adj1" fmla="val 54634"/>
              <a:gd name="adj2" fmla="val 106865"/>
            </a:avLst>
          </a:prstGeom>
          <a:solidFill>
            <a:schemeClr val="bg1">
              <a:lumMod val="5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19" name="ストライプ矢印 18"/>
          <p:cNvSpPr/>
          <p:nvPr/>
        </p:nvSpPr>
        <p:spPr>
          <a:xfrm>
            <a:off x="6899687" y="2535901"/>
            <a:ext cx="475107" cy="1082082"/>
          </a:xfrm>
          <a:prstGeom prst="stripedRightArrow">
            <a:avLst>
              <a:gd name="adj1" fmla="val 65174"/>
              <a:gd name="adj2" fmla="val 59712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137" name="ストライプ矢印 136"/>
          <p:cNvSpPr/>
          <p:nvPr/>
        </p:nvSpPr>
        <p:spPr>
          <a:xfrm>
            <a:off x="4840919" y="2535901"/>
            <a:ext cx="475107" cy="1082082"/>
          </a:xfrm>
          <a:prstGeom prst="stripedRightArrow">
            <a:avLst>
              <a:gd name="adj1" fmla="val 65174"/>
              <a:gd name="adj2" fmla="val 59712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grpSp>
        <p:nvGrpSpPr>
          <p:cNvPr id="23" name="グループ化 22"/>
          <p:cNvGrpSpPr/>
          <p:nvPr/>
        </p:nvGrpSpPr>
        <p:grpSpPr>
          <a:xfrm>
            <a:off x="4067890" y="3841050"/>
            <a:ext cx="4062442" cy="1235815"/>
            <a:chOff x="5653475" y="4066056"/>
            <a:chExt cx="5186966" cy="1680043"/>
          </a:xfrm>
        </p:grpSpPr>
        <p:sp>
          <p:nvSpPr>
            <p:cNvPr id="22" name="フローチャート: 処理 21"/>
            <p:cNvSpPr/>
            <p:nvPr/>
          </p:nvSpPr>
          <p:spPr>
            <a:xfrm>
              <a:off x="10700052" y="4066056"/>
              <a:ext cx="140389" cy="384347"/>
            </a:xfrm>
            <a:prstGeom prst="flowChartProcess">
              <a:avLst/>
            </a:prstGeom>
            <a:solidFill>
              <a:schemeClr val="bg1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  <p:sp>
          <p:nvSpPr>
            <p:cNvPr id="11" name="屈折矢印 10"/>
            <p:cNvSpPr/>
            <p:nvPr/>
          </p:nvSpPr>
          <p:spPr>
            <a:xfrm flipH="1" flipV="1">
              <a:off x="5653475" y="4309830"/>
              <a:ext cx="5186966" cy="1436269"/>
            </a:xfrm>
            <a:prstGeom prst="bentUpArrow">
              <a:avLst>
                <a:gd name="adj1" fmla="val 11204"/>
                <a:gd name="adj2" fmla="val 8856"/>
                <a:gd name="adj3" fmla="val 22683"/>
              </a:avLst>
            </a:prstGeom>
            <a:solidFill>
              <a:schemeClr val="bg1">
                <a:lumMod val="5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350"/>
            </a:p>
          </p:txBody>
        </p:sp>
      </p:grpSp>
      <p:sp>
        <p:nvSpPr>
          <p:cNvPr id="139" name="ストライプ矢印 138"/>
          <p:cNvSpPr/>
          <p:nvPr/>
        </p:nvSpPr>
        <p:spPr>
          <a:xfrm>
            <a:off x="4843070" y="4471680"/>
            <a:ext cx="332166" cy="1082082"/>
          </a:xfrm>
          <a:prstGeom prst="stripedRightArrow">
            <a:avLst>
              <a:gd name="adj1" fmla="val 65174"/>
              <a:gd name="adj2" fmla="val 59712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141" name="角丸四角形 140"/>
          <p:cNvSpPr/>
          <p:nvPr/>
        </p:nvSpPr>
        <p:spPr>
          <a:xfrm>
            <a:off x="2034232" y="5677989"/>
            <a:ext cx="2802584" cy="297781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5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②</a:t>
            </a:r>
            <a:r>
              <a:rPr lang="ja-JP" altLang="en-US" sz="15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救急医療に関する情報の収集</a:t>
            </a:r>
            <a:endParaRPr lang="ja-JP" altLang="en-US" sz="15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2" name="角丸四角形 141"/>
          <p:cNvSpPr/>
          <p:nvPr/>
        </p:nvSpPr>
        <p:spPr>
          <a:xfrm>
            <a:off x="5687122" y="5681865"/>
            <a:ext cx="3205677" cy="299419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5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③</a:t>
            </a:r>
            <a:r>
              <a:rPr lang="ja-JP" altLang="en-US" sz="15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集約された情報の集計・分析</a:t>
            </a:r>
            <a:endParaRPr lang="ja-JP" altLang="en-US" sz="15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89" name="テキスト ボックス 88"/>
          <p:cNvSpPr txBox="1"/>
          <p:nvPr/>
        </p:nvSpPr>
        <p:spPr>
          <a:xfrm>
            <a:off x="3725023" y="2411025"/>
            <a:ext cx="109098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5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受入要請</a:t>
            </a:r>
            <a:endParaRPr lang="en-US" altLang="ja-JP" sz="15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2" name="タイトル 1"/>
          <p:cNvSpPr txBox="1">
            <a:spLocks/>
          </p:cNvSpPr>
          <p:nvPr/>
        </p:nvSpPr>
        <p:spPr>
          <a:xfrm>
            <a:off x="497790" y="309889"/>
            <a:ext cx="8490347" cy="503885"/>
          </a:xfrm>
          <a:prstGeom prst="rect">
            <a:avLst/>
          </a:prstGeom>
        </p:spPr>
        <p:txBody>
          <a:bodyPr vert="horz" lIns="63305" tIns="31652" rIns="63305" bIns="31652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lang="ja-JP" sz="3200" kern="1200" cap="all" baseline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</a:lstStyle>
          <a:p>
            <a:pPr algn="ctr">
              <a:defRPr/>
            </a:pPr>
            <a:r>
              <a:rPr lang="en-US" altLang="ja-JP" sz="2954" b="1" dirty="0">
                <a:solidFill>
                  <a:schemeClr val="tx1"/>
                </a:solidFill>
              </a:rPr>
              <a:t>ORION</a:t>
            </a:r>
            <a:r>
              <a:rPr lang="ja-JP" altLang="en-US" sz="2954" b="1" dirty="0">
                <a:solidFill>
                  <a:schemeClr val="tx1"/>
                </a:solidFill>
              </a:rPr>
              <a:t>概要（システムの流れ）</a:t>
            </a:r>
          </a:p>
        </p:txBody>
      </p:sp>
      <p:pic>
        <p:nvPicPr>
          <p:cNvPr id="94" name="Object 40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68" y="1392744"/>
            <a:ext cx="360623" cy="313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" name="フローチャート: 処理 94"/>
          <p:cNvSpPr/>
          <p:nvPr/>
        </p:nvSpPr>
        <p:spPr>
          <a:xfrm flipH="1">
            <a:off x="8037716" y="3902130"/>
            <a:ext cx="73207" cy="213047"/>
          </a:xfrm>
          <a:prstGeom prst="flowChartProcess">
            <a:avLst/>
          </a:prstGeom>
          <a:solidFill>
            <a:schemeClr val="bg1">
              <a:lumMod val="5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103" name="正方形/長方形 102"/>
          <p:cNvSpPr/>
          <p:nvPr/>
        </p:nvSpPr>
        <p:spPr>
          <a:xfrm flipH="1">
            <a:off x="2239796" y="2098167"/>
            <a:ext cx="42202" cy="179826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1350"/>
          </a:p>
        </p:txBody>
      </p:sp>
      <p:sp>
        <p:nvSpPr>
          <p:cNvPr id="105" name="角丸四角形 104"/>
          <p:cNvSpPr/>
          <p:nvPr/>
        </p:nvSpPr>
        <p:spPr>
          <a:xfrm>
            <a:off x="371326" y="3924537"/>
            <a:ext cx="3145707" cy="314036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5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①</a:t>
            </a:r>
            <a:r>
              <a:rPr lang="en-US" altLang="ja-JP" sz="15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ICT</a:t>
            </a:r>
            <a:r>
              <a:rPr lang="ja-JP" altLang="en-US" sz="15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を用いた病院検索・搬送支援</a:t>
            </a:r>
          </a:p>
        </p:txBody>
      </p:sp>
      <p:sp>
        <p:nvSpPr>
          <p:cNvPr id="16" name="正方形/長方形 15"/>
          <p:cNvSpPr/>
          <p:nvPr/>
        </p:nvSpPr>
        <p:spPr>
          <a:xfrm>
            <a:off x="682915" y="6188411"/>
            <a:ext cx="7789194" cy="423193"/>
          </a:xfrm>
          <a:prstGeom prst="rect">
            <a:avLst/>
          </a:prstGeom>
        </p:spPr>
        <p:txBody>
          <a:bodyPr wrap="square" tIns="0" bIns="0">
            <a:spAutoFit/>
          </a:bodyPr>
          <a:lstStyle/>
          <a:p>
            <a:pPr>
              <a:lnSpc>
                <a:spcPts val="1846"/>
              </a:lnSpc>
            </a:pPr>
            <a:r>
              <a:rPr lang="ja-JP" altLang="en-US" sz="1477" b="1" dirty="0">
                <a:latin typeface="Meiryo UI" panose="020B0604030504040204" pitchFamily="50" charset="-128"/>
                <a:ea typeface="Meiryo UI" panose="020B0604030504040204" pitchFamily="50" charset="-128"/>
              </a:rPr>
              <a:t>大阪府救急搬送支援・情報収集・集計分析システム（</a:t>
            </a:r>
            <a:r>
              <a:rPr lang="en-US" altLang="ja-JP" sz="1477" b="1" dirty="0">
                <a:latin typeface="Meiryo UI" panose="020B0604030504040204" pitchFamily="50" charset="-128"/>
                <a:ea typeface="Meiryo UI" panose="020B0604030504040204" pitchFamily="50" charset="-128"/>
              </a:rPr>
              <a:t>ORION</a:t>
            </a:r>
            <a:r>
              <a:rPr lang="ja-JP" altLang="en-US" sz="1477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endParaRPr lang="en-US" altLang="ja-JP" sz="1477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lnSpc>
                <a:spcPts val="1477"/>
              </a:lnSpc>
            </a:pPr>
            <a:r>
              <a:rPr lang="ja-JP" altLang="en-US" sz="1477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（</a:t>
            </a:r>
            <a:r>
              <a:rPr lang="is-IS" altLang="ja-JP" sz="1477" b="1" dirty="0">
                <a:latin typeface="Meiryo UI" panose="020B0604030504040204" pitchFamily="50" charset="-128"/>
                <a:ea typeface="Meiryo UI" panose="020B0604030504040204" pitchFamily="50" charset="-128"/>
              </a:rPr>
              <a:t>O</a:t>
            </a:r>
            <a:r>
              <a:rPr lang="is-IS" altLang="ja-JP" sz="1477" dirty="0">
                <a:latin typeface="Meiryo UI" panose="020B0604030504040204" pitchFamily="50" charset="-128"/>
                <a:ea typeface="Meiryo UI" panose="020B0604030504040204" pitchFamily="50" charset="-128"/>
              </a:rPr>
              <a:t>saka emergency information </a:t>
            </a:r>
            <a:r>
              <a:rPr lang="is-IS" altLang="ja-JP" sz="1477" b="1" dirty="0">
                <a:latin typeface="Meiryo UI" panose="020B0604030504040204" pitchFamily="50" charset="-128"/>
                <a:ea typeface="Meiryo UI" panose="020B0604030504040204" pitchFamily="50" charset="-128"/>
              </a:rPr>
              <a:t>R</a:t>
            </a:r>
            <a:r>
              <a:rPr lang="is-IS" altLang="ja-JP" sz="1477" dirty="0">
                <a:latin typeface="Meiryo UI" panose="020B0604030504040204" pitchFamily="50" charset="-128"/>
                <a:ea typeface="Meiryo UI" panose="020B0604030504040204" pitchFamily="50" charset="-128"/>
              </a:rPr>
              <a:t>esearch </a:t>
            </a:r>
            <a:r>
              <a:rPr lang="is-IS" altLang="ja-JP" sz="1477" b="1" dirty="0">
                <a:latin typeface="Meiryo UI" panose="020B0604030504040204" pitchFamily="50" charset="-128"/>
                <a:ea typeface="Meiryo UI" panose="020B0604030504040204" pitchFamily="50" charset="-128"/>
              </a:rPr>
              <a:t>I</a:t>
            </a:r>
            <a:r>
              <a:rPr lang="is-IS" altLang="ja-JP" sz="1477" dirty="0">
                <a:latin typeface="Meiryo UI" panose="020B0604030504040204" pitchFamily="50" charset="-128"/>
                <a:ea typeface="Meiryo UI" panose="020B0604030504040204" pitchFamily="50" charset="-128"/>
              </a:rPr>
              <a:t>ntelligent </a:t>
            </a:r>
            <a:r>
              <a:rPr lang="is-IS" altLang="ja-JP" sz="1477" b="1" dirty="0">
                <a:latin typeface="Meiryo UI" panose="020B0604030504040204" pitchFamily="50" charset="-128"/>
                <a:ea typeface="Meiryo UI" panose="020B0604030504040204" pitchFamily="50" charset="-128"/>
              </a:rPr>
              <a:t>O</a:t>
            </a:r>
            <a:r>
              <a:rPr lang="is-IS" altLang="ja-JP" sz="1477" dirty="0">
                <a:latin typeface="Meiryo UI" panose="020B0604030504040204" pitchFamily="50" charset="-128"/>
                <a:ea typeface="Meiryo UI" panose="020B0604030504040204" pitchFamily="50" charset="-128"/>
              </a:rPr>
              <a:t>peration </a:t>
            </a:r>
            <a:r>
              <a:rPr lang="is-IS" altLang="ja-JP" sz="1477" b="1" dirty="0">
                <a:latin typeface="Meiryo UI" panose="020B0604030504040204" pitchFamily="50" charset="-128"/>
                <a:ea typeface="Meiryo UI" panose="020B0604030504040204" pitchFamily="50" charset="-128"/>
              </a:rPr>
              <a:t>N</a:t>
            </a:r>
            <a:r>
              <a:rPr lang="is-IS" altLang="ja-JP" sz="1477" dirty="0">
                <a:latin typeface="Meiryo UI" panose="020B0604030504040204" pitchFamily="50" charset="-128"/>
                <a:ea typeface="Meiryo UI" panose="020B0604030504040204" pitchFamily="50" charset="-128"/>
              </a:rPr>
              <a:t>etwork system</a:t>
            </a:r>
            <a:r>
              <a:rPr lang="ja-JP" altLang="en-US" sz="1477" b="1" dirty="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</a:p>
        </p:txBody>
      </p:sp>
      <p:sp>
        <p:nvSpPr>
          <p:cNvPr id="106" name="角丸四角形 105"/>
          <p:cNvSpPr/>
          <p:nvPr/>
        </p:nvSpPr>
        <p:spPr>
          <a:xfrm>
            <a:off x="7551248" y="1708179"/>
            <a:ext cx="1152128" cy="24688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5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退院・転帰</a:t>
            </a:r>
          </a:p>
        </p:txBody>
      </p:sp>
      <p:sp>
        <p:nvSpPr>
          <p:cNvPr id="107" name="角丸四角形 106"/>
          <p:cNvSpPr/>
          <p:nvPr/>
        </p:nvSpPr>
        <p:spPr>
          <a:xfrm>
            <a:off x="5379553" y="1694301"/>
            <a:ext cx="1218861" cy="25631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5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搬送・入院</a:t>
            </a:r>
          </a:p>
        </p:txBody>
      </p:sp>
      <p:sp>
        <p:nvSpPr>
          <p:cNvPr id="109" name="角丸四角形 108"/>
          <p:cNvSpPr/>
          <p:nvPr/>
        </p:nvSpPr>
        <p:spPr>
          <a:xfrm>
            <a:off x="3063905" y="1582194"/>
            <a:ext cx="1299294" cy="467954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5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現場活動</a:t>
            </a:r>
            <a:endParaRPr lang="en-US" altLang="ja-JP" sz="15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lang="ja-JP" altLang="en-US" sz="15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病院選定</a:t>
            </a:r>
          </a:p>
        </p:txBody>
      </p:sp>
      <p:sp>
        <p:nvSpPr>
          <p:cNvPr id="112" name="角丸四角形 111"/>
          <p:cNvSpPr/>
          <p:nvPr/>
        </p:nvSpPr>
        <p:spPr>
          <a:xfrm>
            <a:off x="718419" y="1780962"/>
            <a:ext cx="1218861" cy="25631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5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日次入力</a:t>
            </a:r>
          </a:p>
        </p:txBody>
      </p:sp>
      <p:sp>
        <p:nvSpPr>
          <p:cNvPr id="114" name="爆発 2 113"/>
          <p:cNvSpPr/>
          <p:nvPr/>
        </p:nvSpPr>
        <p:spPr>
          <a:xfrm>
            <a:off x="1263901" y="957652"/>
            <a:ext cx="2168351" cy="523015"/>
          </a:xfrm>
          <a:prstGeom prst="irregularSeal2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r>
              <a:rPr lang="en-US" altLang="ja-JP" sz="15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119</a:t>
            </a:r>
            <a:r>
              <a:rPr lang="ja-JP" altLang="en-US" sz="15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要請</a:t>
            </a:r>
          </a:p>
        </p:txBody>
      </p:sp>
      <p:sp>
        <p:nvSpPr>
          <p:cNvPr id="115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6827245" y="6285837"/>
            <a:ext cx="2133600" cy="365125"/>
          </a:xfrm>
        </p:spPr>
        <p:txBody>
          <a:bodyPr/>
          <a:lstStyle/>
          <a:p>
            <a:pPr>
              <a:defRPr/>
            </a:pPr>
            <a:fld id="{ED9CE7B8-EC22-480F-98FB-8B676EE80707}" type="slidenum">
              <a:rPr lang="ja-JP" altLang="en-US" sz="3200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ja-JP" altLang="en-US" sz="32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78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ORION</a:t>
            </a:r>
            <a:r>
              <a:rPr lang="ja-JP" altLang="en-US" dirty="0"/>
              <a:t>月別</a:t>
            </a:r>
            <a:r>
              <a:rPr lang="ja-JP" altLang="en-US"/>
              <a:t>モニタリング</a:t>
            </a:r>
            <a:r>
              <a:rPr lang="ja-JP" altLang="en-US" smtClean="0"/>
              <a:t>指標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600201"/>
            <a:ext cx="8435280" cy="1684784"/>
          </a:xfrm>
        </p:spPr>
        <p:txBody>
          <a:bodyPr/>
          <a:lstStyle/>
          <a:p>
            <a:r>
              <a:rPr lang="ja-JP" altLang="en-US" dirty="0"/>
              <a:t>モニタリング指標の</a:t>
            </a:r>
            <a:r>
              <a:rPr lang="ja-JP" altLang="en-US" dirty="0" smtClean="0"/>
              <a:t>目的</a:t>
            </a:r>
            <a:endParaRPr lang="en-US" altLang="ja-JP" dirty="0" smtClean="0"/>
          </a:p>
          <a:p>
            <a:pPr marL="400050" lvl="1" indent="0">
              <a:buNone/>
            </a:pPr>
            <a:r>
              <a:rPr lang="ja-JP" altLang="en-US" sz="1800" dirty="0"/>
              <a:t>▶　コロナ禍における円滑な搬送先選定の</a:t>
            </a:r>
            <a:r>
              <a:rPr lang="ja-JP" altLang="en-US" sz="1800" dirty="0" smtClean="0"/>
              <a:t>実現の</a:t>
            </a:r>
            <a:r>
              <a:rPr lang="ja-JP" altLang="en-US" sz="1800" dirty="0"/>
              <a:t>ため、収集した</a:t>
            </a:r>
            <a:r>
              <a:rPr lang="en-US" altLang="ja-JP" sz="1800" dirty="0"/>
              <a:t>ORION</a:t>
            </a:r>
            <a:r>
              <a:rPr lang="ja-JP" altLang="en-US" sz="1800" dirty="0"/>
              <a:t>データ</a:t>
            </a:r>
            <a:r>
              <a:rPr lang="ja-JP" altLang="en-US" sz="1800" dirty="0" smtClean="0"/>
              <a:t>の</a:t>
            </a:r>
            <a:endParaRPr lang="en-US" altLang="ja-JP" sz="1800" dirty="0" smtClean="0"/>
          </a:p>
          <a:p>
            <a:pPr marL="400050" lvl="1" indent="0">
              <a:buNone/>
            </a:pPr>
            <a:r>
              <a:rPr lang="ja-JP" altLang="en-US" sz="1800" dirty="0"/>
              <a:t>　</a:t>
            </a:r>
            <a:r>
              <a:rPr lang="ja-JP" altLang="en-US" sz="1800" dirty="0" smtClean="0"/>
              <a:t>　各指標の状況</a:t>
            </a:r>
            <a:r>
              <a:rPr lang="ja-JP" altLang="en-US" sz="1800" dirty="0"/>
              <a:t>をモニタリング、「見える化</a:t>
            </a:r>
            <a:r>
              <a:rPr lang="ja-JP" altLang="en-US" sz="1800" dirty="0" smtClean="0"/>
              <a:t>」。 </a:t>
            </a:r>
            <a:endParaRPr lang="en-US" altLang="ja-JP" sz="1800" dirty="0" smtClean="0"/>
          </a:p>
          <a:p>
            <a:pPr marL="400050" lvl="1" indent="0">
              <a:buNone/>
            </a:pPr>
            <a:r>
              <a:rPr lang="ja-JP" altLang="en-US" sz="1800" dirty="0" smtClean="0"/>
              <a:t>▶</a:t>
            </a:r>
            <a:r>
              <a:rPr lang="ja-JP" altLang="en-US" sz="1800" dirty="0"/>
              <a:t>　モニタリングにより、府内及び地域の実情の把握に</a:t>
            </a:r>
            <a:r>
              <a:rPr lang="ja-JP" altLang="en-US" sz="1800" dirty="0" smtClean="0"/>
              <a:t>役立てる。</a:t>
            </a:r>
            <a:endParaRPr lang="en-US" altLang="ja-JP" sz="1800" dirty="0"/>
          </a:p>
          <a:p>
            <a:pPr marL="400050" lvl="1" indent="0">
              <a:buNone/>
            </a:pPr>
            <a:endParaRPr lang="en-US" altLang="ja-JP" sz="1800" dirty="0"/>
          </a:p>
          <a:p>
            <a:pPr marL="400050" lvl="1" indent="0">
              <a:buNone/>
            </a:pPr>
            <a:endParaRPr lang="en-US" altLang="ja-JP" sz="180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0AA7FC-3431-4327-A019-EE93AA799B55}" type="slidenum">
              <a:rPr lang="ja-JP" altLang="en-US" sz="3200" smtClean="0"/>
              <a:pPr>
                <a:defRPr/>
              </a:pPr>
              <a:t>20</a:t>
            </a:fld>
            <a:endParaRPr lang="ja-JP" altLang="en-US" sz="3200"/>
          </a:p>
        </p:txBody>
      </p:sp>
      <p:sp>
        <p:nvSpPr>
          <p:cNvPr id="6" name="コンテンツ プレースホルダー 2"/>
          <p:cNvSpPr txBox="1">
            <a:spLocks/>
          </p:cNvSpPr>
          <p:nvPr/>
        </p:nvSpPr>
        <p:spPr bwMode="auto">
          <a:xfrm>
            <a:off x="457200" y="3284984"/>
            <a:ext cx="8435280" cy="3071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dirty="0" smtClean="0"/>
              <a:t>留意</a:t>
            </a:r>
            <a:r>
              <a:rPr lang="ja-JP" altLang="en-US" dirty="0"/>
              <a:t>事項</a:t>
            </a:r>
            <a:endParaRPr lang="en-US" altLang="ja-JP" dirty="0" smtClean="0"/>
          </a:p>
          <a:p>
            <a:pPr marL="400050" lvl="1" indent="0">
              <a:buNone/>
            </a:pPr>
            <a:r>
              <a:rPr lang="ja-JP" altLang="en-US" sz="1800" dirty="0" smtClean="0"/>
              <a:t>▶</a:t>
            </a:r>
            <a:r>
              <a:rPr lang="ja-JP" altLang="en-US" sz="1800" dirty="0"/>
              <a:t>　本データは「見える化」と「迅速性」をテーマとして</a:t>
            </a:r>
            <a:r>
              <a:rPr lang="ja-JP" altLang="en-US" sz="1800" dirty="0" smtClean="0"/>
              <a:t>いる。</a:t>
            </a:r>
            <a:r>
              <a:rPr lang="ja-JP" altLang="en-US" sz="1800" dirty="0"/>
              <a:t>そのため、各グラフ</a:t>
            </a:r>
            <a:r>
              <a:rPr lang="ja-JP" altLang="en-US" sz="1800" dirty="0" smtClean="0"/>
              <a:t>の　</a:t>
            </a:r>
            <a:endParaRPr lang="en-US" altLang="ja-JP" sz="1800" dirty="0" smtClean="0"/>
          </a:p>
          <a:p>
            <a:pPr marL="400050" lvl="1" indent="0">
              <a:buNone/>
            </a:pPr>
            <a:r>
              <a:rPr lang="ja-JP" altLang="en-US" sz="1800" dirty="0"/>
              <a:t>　</a:t>
            </a:r>
            <a:r>
              <a:rPr lang="ja-JP" altLang="en-US" sz="1800" dirty="0" smtClean="0"/>
              <a:t>　表現</a:t>
            </a:r>
            <a:r>
              <a:rPr lang="ja-JP" altLang="en-US" sz="1800" dirty="0"/>
              <a:t>は「変化率の視認のしやすさ」を優先しており、一部、誇張的な表現</a:t>
            </a:r>
            <a:r>
              <a:rPr lang="ja-JP" altLang="en-US" sz="1800" dirty="0" smtClean="0"/>
              <a:t>と</a:t>
            </a:r>
            <a:endParaRPr lang="en-US" altLang="ja-JP" sz="1800" dirty="0" smtClean="0"/>
          </a:p>
          <a:p>
            <a:pPr marL="400050" lvl="1" indent="0">
              <a:buNone/>
            </a:pPr>
            <a:r>
              <a:rPr lang="ja-JP" altLang="en-US" sz="1800" dirty="0"/>
              <a:t>　</a:t>
            </a:r>
            <a:r>
              <a:rPr lang="ja-JP" altLang="en-US" sz="1800" dirty="0" smtClean="0"/>
              <a:t>　なって</a:t>
            </a:r>
            <a:r>
              <a:rPr lang="ja-JP" altLang="en-US" sz="1800" dirty="0"/>
              <a:t>いる可能性が</a:t>
            </a:r>
            <a:r>
              <a:rPr lang="ja-JP" altLang="en-US" sz="1800" dirty="0" smtClean="0"/>
              <a:t>ある。</a:t>
            </a:r>
            <a:endParaRPr lang="en-US" altLang="ja-JP" sz="1800" dirty="0" smtClean="0"/>
          </a:p>
          <a:p>
            <a:pPr marL="400050" lvl="1" indent="0">
              <a:buNone/>
            </a:pPr>
            <a:r>
              <a:rPr lang="ja-JP" altLang="en-US" sz="1800" dirty="0" smtClean="0"/>
              <a:t>▶</a:t>
            </a:r>
            <a:r>
              <a:rPr lang="ja-JP" altLang="en-US" sz="1800" dirty="0"/>
              <a:t>　</a:t>
            </a:r>
            <a:r>
              <a:rPr lang="ja-JP" altLang="en-US" sz="1800" dirty="0" smtClean="0"/>
              <a:t>また</a:t>
            </a:r>
            <a:r>
              <a:rPr lang="ja-JP" altLang="en-US" sz="1800" dirty="0"/>
              <a:t>、迅速性を考慮し、</a:t>
            </a:r>
            <a:r>
              <a:rPr lang="en-US" altLang="ja-JP" sz="1800" dirty="0"/>
              <a:t>ORION</a:t>
            </a:r>
            <a:r>
              <a:rPr lang="ja-JP" altLang="en-US" sz="1800" dirty="0"/>
              <a:t>データの速報値を使用</a:t>
            </a:r>
            <a:r>
              <a:rPr lang="ja-JP" altLang="en-US" sz="1800" dirty="0" smtClean="0"/>
              <a:t>してい</a:t>
            </a:r>
            <a:r>
              <a:rPr lang="ja-JP" altLang="en-US" sz="1800" dirty="0"/>
              <a:t>る</a:t>
            </a:r>
            <a:r>
              <a:rPr lang="ja-JP" altLang="en-US" sz="1800" dirty="0" smtClean="0"/>
              <a:t>。クリーニング</a:t>
            </a:r>
            <a:endParaRPr lang="en-US" altLang="ja-JP" sz="1800" dirty="0" smtClean="0"/>
          </a:p>
          <a:p>
            <a:pPr marL="400050" lvl="1" indent="0">
              <a:buNone/>
            </a:pPr>
            <a:r>
              <a:rPr lang="ja-JP" altLang="en-US" sz="1800" dirty="0"/>
              <a:t>　</a:t>
            </a:r>
            <a:r>
              <a:rPr lang="ja-JP" altLang="en-US" sz="1800" dirty="0" smtClean="0"/>
              <a:t>　処理</a:t>
            </a:r>
            <a:r>
              <a:rPr lang="ja-JP" altLang="en-US" sz="1800" dirty="0"/>
              <a:t>を行っていないため、確定値と乖離する可能性が</a:t>
            </a:r>
            <a:r>
              <a:rPr lang="ja-JP" altLang="en-US" sz="1800" dirty="0" smtClean="0"/>
              <a:t>ある。</a:t>
            </a:r>
            <a:r>
              <a:rPr lang="ja-JP" altLang="en-US" sz="1800" dirty="0"/>
              <a:t>　</a:t>
            </a:r>
            <a:endParaRPr lang="en-US" altLang="ja-JP" sz="1800" dirty="0" smtClean="0"/>
          </a:p>
          <a:p>
            <a:pPr marL="400050" lvl="1" indent="0">
              <a:buNone/>
            </a:pPr>
            <a:r>
              <a:rPr lang="ja-JP" altLang="en-US" sz="1800" dirty="0" smtClean="0"/>
              <a:t>▶</a:t>
            </a:r>
            <a:r>
              <a:rPr lang="ja-JP" altLang="en-US" sz="1800" dirty="0"/>
              <a:t>　各指標の内容は、今後変更する場合が</a:t>
            </a:r>
            <a:r>
              <a:rPr lang="ja-JP" altLang="en-US" sz="1800" dirty="0" smtClean="0"/>
              <a:t>ある。</a:t>
            </a:r>
            <a:endParaRPr lang="en-US" altLang="ja-JP" sz="1800" dirty="0" smtClean="0"/>
          </a:p>
          <a:p>
            <a:pPr marL="400050" lvl="1" indent="0">
              <a:buFont typeface="Arial" charset="0"/>
              <a:buNone/>
            </a:pPr>
            <a:endParaRPr lang="en-US" altLang="ja-JP" sz="1800" dirty="0" smtClean="0"/>
          </a:p>
          <a:p>
            <a:pPr marL="400050" lvl="1" indent="0">
              <a:buFont typeface="Arial" charset="0"/>
              <a:buNone/>
            </a:pPr>
            <a:endParaRPr lang="en-US" altLang="ja-JP" sz="1800" dirty="0" smtClean="0"/>
          </a:p>
        </p:txBody>
      </p:sp>
    </p:spTree>
    <p:extLst>
      <p:ext uri="{BB962C8B-B14F-4D97-AF65-F5344CB8AC3E}">
        <p14:creationId xmlns:p14="http://schemas.microsoft.com/office/powerpoint/2010/main" val="263966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876256" y="6357909"/>
            <a:ext cx="2133600" cy="365125"/>
          </a:xfrm>
        </p:spPr>
        <p:txBody>
          <a:bodyPr/>
          <a:lstStyle/>
          <a:p>
            <a:pPr>
              <a:defRPr/>
            </a:pPr>
            <a:fld id="{970AA7FC-3431-4327-A019-EE93AA799B55}" type="slidenum">
              <a:rPr lang="ja-JP" altLang="en-US" sz="3200" smtClean="0"/>
              <a:pPr>
                <a:defRPr/>
              </a:pPr>
              <a:t>21</a:t>
            </a:fld>
            <a:endParaRPr lang="ja-JP" altLang="en-US" sz="32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793586" y="6525344"/>
            <a:ext cx="28828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/>
              <a:t>大阪府感染症情報ホームページより抜粋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92428" y="179752"/>
            <a:ext cx="8142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大阪府における新型コロナウイルス感染症陽性者の報告状況</a:t>
            </a:r>
            <a:endParaRPr kumimoji="1" lang="ja-JP" altLang="en-US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980728"/>
            <a:ext cx="8640959" cy="5297871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>
          <a:xfrm>
            <a:off x="251520" y="980728"/>
            <a:ext cx="8483340" cy="5297871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96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6990625" y="6381328"/>
            <a:ext cx="2133600" cy="365125"/>
          </a:xfrm>
        </p:spPr>
        <p:txBody>
          <a:bodyPr/>
          <a:lstStyle/>
          <a:p>
            <a:pPr>
              <a:defRPr/>
            </a:pPr>
            <a:fld id="{D8C596C3-07A1-422F-87CA-1A898C3775CC}" type="slidenum">
              <a:rPr lang="ja-JP" altLang="en-US" sz="3200" smtClean="0"/>
              <a:pPr>
                <a:defRPr/>
              </a:pPr>
              <a:t>22</a:t>
            </a:fld>
            <a:endParaRPr lang="ja-JP" altLang="en-US" sz="32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39552" y="5998204"/>
            <a:ext cx="57606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/>
              <a:t>搬送連絡</a:t>
            </a:r>
            <a:r>
              <a:rPr lang="zh-TW" altLang="en-US" sz="1400" dirty="0" smtClean="0"/>
              <a:t>回数</a:t>
            </a:r>
            <a:endParaRPr lang="en-US" altLang="zh-TW" sz="1400" dirty="0" smtClean="0"/>
          </a:p>
          <a:p>
            <a:r>
              <a:rPr lang="ja-JP" altLang="en-US" sz="1400" dirty="0"/>
              <a:t>▶　応需までに要した搬送連絡回数の割合を月毎に表示</a:t>
            </a:r>
            <a:r>
              <a:rPr lang="ja-JP" altLang="en-US" sz="1400" dirty="0" smtClean="0"/>
              <a:t>。</a:t>
            </a:r>
            <a:endParaRPr lang="en-US" altLang="ja-JP" sz="1400" dirty="0" smtClean="0"/>
          </a:p>
          <a:p>
            <a:r>
              <a:rPr lang="ja-JP" altLang="en-US" sz="1400" dirty="0"/>
              <a:t>▶　回数の区分は以下のとおり</a:t>
            </a:r>
            <a:r>
              <a:rPr lang="ja-JP" altLang="en-US" sz="1400" dirty="0" smtClean="0"/>
              <a:t>。</a:t>
            </a:r>
            <a:r>
              <a:rPr lang="en-US" altLang="ja-JP" sz="1400" dirty="0"/>
              <a:t>【4</a:t>
            </a:r>
            <a:r>
              <a:rPr lang="ja-JP" altLang="en-US" sz="1400" dirty="0"/>
              <a:t>回以上（</a:t>
            </a:r>
            <a:r>
              <a:rPr lang="en-US" altLang="ja-JP" sz="1400" dirty="0"/>
              <a:t>11</a:t>
            </a:r>
            <a:r>
              <a:rPr lang="ja-JP" altLang="en-US" sz="1400" dirty="0"/>
              <a:t>回以上を含む）／</a:t>
            </a:r>
            <a:r>
              <a:rPr lang="en-US" altLang="ja-JP" sz="1400" dirty="0"/>
              <a:t>11</a:t>
            </a:r>
            <a:r>
              <a:rPr lang="ja-JP" altLang="en-US" sz="1400" dirty="0"/>
              <a:t>回以上</a:t>
            </a:r>
            <a:r>
              <a:rPr lang="en-US" altLang="ja-JP" sz="1400" dirty="0"/>
              <a:t>】</a:t>
            </a:r>
            <a:endParaRPr kumimoji="1" lang="ja-JP" altLang="en-US" sz="1400" dirty="0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60648"/>
            <a:ext cx="8784976" cy="573755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8584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6990625" y="6381328"/>
            <a:ext cx="2133600" cy="365125"/>
          </a:xfrm>
        </p:spPr>
        <p:txBody>
          <a:bodyPr/>
          <a:lstStyle/>
          <a:p>
            <a:pPr>
              <a:defRPr/>
            </a:pPr>
            <a:fld id="{D8C596C3-07A1-422F-87CA-1A898C3775CC}" type="slidenum">
              <a:rPr lang="ja-JP" altLang="en-US" sz="3200" smtClean="0"/>
              <a:pPr>
                <a:defRPr/>
              </a:pPr>
              <a:t>23</a:t>
            </a:fld>
            <a:endParaRPr lang="ja-JP" altLang="en-US" sz="3200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348757"/>
            <a:ext cx="8784976" cy="552851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テキスト ボックス 5"/>
          <p:cNvSpPr txBox="1"/>
          <p:nvPr/>
        </p:nvSpPr>
        <p:spPr>
          <a:xfrm>
            <a:off x="539552" y="5998204"/>
            <a:ext cx="57606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/>
              <a:t>搬送連絡</a:t>
            </a:r>
            <a:r>
              <a:rPr lang="zh-TW" altLang="en-US" sz="1400" dirty="0" smtClean="0"/>
              <a:t>回数</a:t>
            </a:r>
            <a:endParaRPr lang="en-US" altLang="zh-TW" sz="1400" dirty="0" smtClean="0"/>
          </a:p>
          <a:p>
            <a:r>
              <a:rPr lang="ja-JP" altLang="en-US" sz="1400" dirty="0"/>
              <a:t>▶　応需までに要した搬送連絡回数の割合を月毎に表示</a:t>
            </a:r>
            <a:r>
              <a:rPr lang="ja-JP" altLang="en-US" sz="1400" dirty="0" smtClean="0"/>
              <a:t>。</a:t>
            </a:r>
            <a:endParaRPr lang="en-US" altLang="ja-JP" sz="1400" dirty="0" smtClean="0"/>
          </a:p>
          <a:p>
            <a:r>
              <a:rPr lang="ja-JP" altLang="en-US" sz="1400" dirty="0"/>
              <a:t>▶　回数の区分は以下のとおり</a:t>
            </a:r>
            <a:r>
              <a:rPr lang="ja-JP" altLang="en-US" sz="1400" dirty="0" smtClean="0"/>
              <a:t>。</a:t>
            </a:r>
            <a:r>
              <a:rPr lang="en-US" altLang="ja-JP" sz="1400" dirty="0"/>
              <a:t>【4</a:t>
            </a:r>
            <a:r>
              <a:rPr lang="ja-JP" altLang="en-US" sz="1400" dirty="0"/>
              <a:t>回以上（</a:t>
            </a:r>
            <a:r>
              <a:rPr lang="en-US" altLang="ja-JP" sz="1400" dirty="0"/>
              <a:t>11</a:t>
            </a:r>
            <a:r>
              <a:rPr lang="ja-JP" altLang="en-US" sz="1400" dirty="0"/>
              <a:t>回以上を含む）／</a:t>
            </a:r>
            <a:r>
              <a:rPr lang="en-US" altLang="ja-JP" sz="1400" dirty="0"/>
              <a:t>11</a:t>
            </a:r>
            <a:r>
              <a:rPr lang="ja-JP" altLang="en-US" sz="1400" dirty="0"/>
              <a:t>回以上</a:t>
            </a:r>
            <a:r>
              <a:rPr lang="en-US" altLang="ja-JP" sz="1400" dirty="0"/>
              <a:t>】</a:t>
            </a:r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64560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6804248" y="6375514"/>
            <a:ext cx="2133600" cy="365125"/>
          </a:xfrm>
        </p:spPr>
        <p:txBody>
          <a:bodyPr/>
          <a:lstStyle/>
          <a:p>
            <a:pPr>
              <a:defRPr/>
            </a:pPr>
            <a:fld id="{D8C596C3-07A1-422F-87CA-1A898C3775CC}" type="slidenum">
              <a:rPr lang="ja-JP" altLang="en-US" sz="3200" smtClean="0"/>
              <a:pPr>
                <a:defRPr/>
              </a:pPr>
              <a:t>24</a:t>
            </a:fld>
            <a:endParaRPr lang="ja-JP" altLang="en-US" sz="3200" dirty="0"/>
          </a:p>
        </p:txBody>
      </p:sp>
      <p:sp>
        <p:nvSpPr>
          <p:cNvPr id="4" name="正方形/長方形 3"/>
          <p:cNvSpPr/>
          <p:nvPr/>
        </p:nvSpPr>
        <p:spPr>
          <a:xfrm>
            <a:off x="526232" y="5786532"/>
            <a:ext cx="80648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/>
              <a:t>圏</a:t>
            </a:r>
            <a:r>
              <a:rPr lang="zh-CN" altLang="en-US" sz="1400" dirty="0" smtClean="0"/>
              <a:t>域内搬送率</a:t>
            </a:r>
            <a:endParaRPr lang="en-US" altLang="zh-TW" sz="1400" dirty="0"/>
          </a:p>
          <a:p>
            <a:r>
              <a:rPr lang="ja-JP" altLang="en-US" sz="1400" dirty="0"/>
              <a:t>▶　全事案のうち、自二次医療圏への搬送となった事案の割合</a:t>
            </a:r>
            <a:r>
              <a:rPr lang="ja-JP" altLang="en-US" sz="1400" dirty="0" smtClean="0"/>
              <a:t>を月毎に表示。</a:t>
            </a:r>
            <a:endParaRPr lang="en-US" altLang="ja-JP" sz="1400" dirty="0"/>
          </a:p>
          <a:p>
            <a:r>
              <a:rPr lang="ja-JP" altLang="en-US" sz="1400" dirty="0"/>
              <a:t>▶　圏域内搬送率は以下のとおり算出</a:t>
            </a:r>
            <a:r>
              <a:rPr lang="ja-JP" altLang="en-US" sz="1400" dirty="0" smtClean="0"/>
              <a:t>。</a:t>
            </a:r>
            <a:endParaRPr lang="en-US" altLang="ja-JP" sz="1400" dirty="0" smtClean="0"/>
          </a:p>
          <a:p>
            <a:r>
              <a:rPr lang="ja-JP" altLang="en-US" sz="1400" dirty="0"/>
              <a:t>　</a:t>
            </a:r>
            <a:r>
              <a:rPr lang="ja-JP" altLang="en-US" sz="1400" dirty="0" smtClean="0"/>
              <a:t>　</a:t>
            </a:r>
            <a:r>
              <a:rPr lang="en-US" altLang="ja-JP" sz="1400" dirty="0" smtClean="0"/>
              <a:t>【</a:t>
            </a:r>
            <a:r>
              <a:rPr lang="ja-JP" altLang="en-US" sz="1400" dirty="0"/>
              <a:t>圏域内搬送率　＝　自二次医療圏への搬送事案／自消防圏域の全事案　＊　</a:t>
            </a:r>
            <a:r>
              <a:rPr lang="en-US" altLang="ja-JP" sz="1400" dirty="0"/>
              <a:t>100</a:t>
            </a:r>
            <a:r>
              <a:rPr lang="ja-JP" altLang="en-US" sz="1400" dirty="0"/>
              <a:t>（％）</a:t>
            </a:r>
            <a:r>
              <a:rPr lang="en-US" altLang="ja-JP" sz="1400" dirty="0"/>
              <a:t>】</a:t>
            </a:r>
            <a:endParaRPr lang="ja-JP" altLang="en-US" sz="1400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88640"/>
            <a:ext cx="8686327" cy="5472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38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843809B-81CC-46D9-A066-3E99F01C23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ja-JP" altLang="en-US" sz="36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内容</a:t>
            </a:r>
            <a:endParaRPr kumimoji="1" lang="ja-JP" altLang="en-US" sz="36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6A23A3B-AEA7-4A7C-925E-34E42B23AA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1412777"/>
            <a:ext cx="8038256" cy="3749500"/>
          </a:xfrm>
        </p:spPr>
        <p:txBody>
          <a:bodyPr/>
          <a:lstStyle/>
          <a:p>
            <a:pPr marL="0" indent="0">
              <a:buNone/>
            </a:pPr>
            <a:r>
              <a:rPr lang="en-US" altLang="ja-JP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ja-JP" altLang="en-US" sz="2800" dirty="0" err="1" smtClean="0">
                <a:latin typeface="Meiryo UI" panose="020B0604030504040204" pitchFamily="50" charset="-128"/>
                <a:ea typeface="Meiryo UI" panose="020B0604030504040204" pitchFamily="50" charset="-128"/>
              </a:rPr>
              <a:t>．</a:t>
            </a:r>
            <a:r>
              <a:rPr lang="ja-JP" altLang="ja-JP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北河内</a:t>
            </a:r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二次医療</a:t>
            </a:r>
            <a:r>
              <a:rPr lang="ja-JP" altLang="ja-JP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圏に</a:t>
            </a:r>
            <a:r>
              <a:rPr lang="ja-JP" altLang="ja-JP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おける救急</a:t>
            </a:r>
            <a:r>
              <a:rPr lang="ja-JP" altLang="ja-JP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医療</a:t>
            </a:r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体制について</a:t>
            </a:r>
            <a:r>
              <a:rPr lang="en-US" altLang="ja-JP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/>
            </a:r>
            <a:br>
              <a:rPr lang="en-US" altLang="ja-JP" sz="2800" dirty="0"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　　～</a:t>
            </a:r>
            <a:r>
              <a:rPr lang="en-US" altLang="ja-JP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ORION</a:t>
            </a:r>
            <a:r>
              <a:rPr lang="ja-JP" altLang="en-US" sz="2800" dirty="0">
                <a:latin typeface="Meiryo UI" panose="020B0604030504040204" pitchFamily="50" charset="-128"/>
                <a:ea typeface="Meiryo UI" panose="020B0604030504040204" pitchFamily="50" charset="-128"/>
              </a:rPr>
              <a:t>データ分析結果からみた現状</a:t>
            </a: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～</a:t>
            </a:r>
            <a:endParaRPr lang="en-US" altLang="ja-JP" sz="2800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400050" lvl="1" indent="0">
              <a:buNone/>
            </a:pP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１）救急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搬送数について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400050" lvl="1" indent="0">
              <a:buNone/>
            </a:pP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２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救急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搬送困難者について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400050" lvl="1" indent="0">
              <a:buNone/>
            </a:pP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３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）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応需率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に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ついて</a:t>
            </a:r>
            <a:endParaRPr lang="en-US" altLang="ja-JP" dirty="0" smtClean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400050" lvl="1" indent="0">
              <a:buNone/>
            </a:pP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indent="0">
              <a:buNone/>
            </a:pPr>
            <a:r>
              <a:rPr lang="ja-JP" altLang="en-US" sz="28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２．</a:t>
            </a:r>
            <a:r>
              <a:rPr lang="en-US" altLang="ja-JP" sz="2800" dirty="0"/>
              <a:t>ORION</a:t>
            </a:r>
            <a:r>
              <a:rPr lang="ja-JP" altLang="en-US" sz="2800" dirty="0"/>
              <a:t>月別モニタリング</a:t>
            </a:r>
            <a:r>
              <a:rPr lang="ja-JP" altLang="en-US" sz="2800" dirty="0" smtClean="0"/>
              <a:t>指標について</a:t>
            </a:r>
            <a:r>
              <a:rPr lang="en-US" altLang="ja-JP" sz="2400" dirty="0"/>
              <a:t/>
            </a:r>
            <a:br>
              <a:rPr lang="en-US" altLang="ja-JP" sz="2400" dirty="0"/>
            </a:b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898A4FF-492E-4753-BD68-9EF831D6F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60232" y="6400799"/>
            <a:ext cx="2133600" cy="365125"/>
          </a:xfrm>
        </p:spPr>
        <p:txBody>
          <a:bodyPr/>
          <a:lstStyle/>
          <a:p>
            <a:pPr>
              <a:defRPr/>
            </a:pPr>
            <a:fld id="{970AA7FC-3431-4327-A019-EE93AA799B55}" type="slidenum">
              <a:rPr lang="ja-JP" altLang="en-US" sz="3200" smtClean="0"/>
              <a:pPr>
                <a:defRPr/>
              </a:pPr>
              <a:t>3</a:t>
            </a:fld>
            <a:endParaRPr lang="ja-JP" altLang="en-US" sz="3200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4523713-6AF8-44B1-A875-0AAC3593EE06}"/>
              </a:ext>
            </a:extLst>
          </p:cNvPr>
          <p:cNvSpPr txBox="1"/>
          <p:nvPr/>
        </p:nvSpPr>
        <p:spPr>
          <a:xfrm>
            <a:off x="350168" y="5517232"/>
            <a:ext cx="83366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【</a:t>
            </a:r>
            <a:r>
              <a:rPr lang="ja-JP" altLang="en-US" dirty="0"/>
              <a:t>使用した</a:t>
            </a:r>
            <a:r>
              <a:rPr kumimoji="1" lang="ja-JP" altLang="en-US" dirty="0"/>
              <a:t>データ</a:t>
            </a:r>
            <a:r>
              <a:rPr kumimoji="1" lang="en-US" altLang="ja-JP" dirty="0"/>
              <a:t>】</a:t>
            </a:r>
          </a:p>
          <a:p>
            <a:r>
              <a:rPr lang="ja-JP" altLang="en-US" dirty="0"/>
              <a:t>　</a:t>
            </a:r>
            <a:r>
              <a:rPr kumimoji="1" lang="ja-JP" altLang="en-US" dirty="0"/>
              <a:t>北河内圏域の４消防機関が搬送し、病院前情報と病院後情報が紐</a:t>
            </a:r>
            <a:r>
              <a:rPr lang="ja-JP" altLang="en-US" dirty="0"/>
              <a:t>付いて</a:t>
            </a:r>
            <a:r>
              <a:rPr kumimoji="1" lang="ja-JP" altLang="en-US" dirty="0"/>
              <a:t>いるもの</a:t>
            </a:r>
            <a:endParaRPr kumimoji="1" lang="en-US" altLang="ja-JP" dirty="0"/>
          </a:p>
          <a:p>
            <a:r>
              <a:rPr lang="ja-JP" altLang="en-US" dirty="0"/>
              <a:t>　　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4095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6974904" y="6462713"/>
            <a:ext cx="2133600" cy="365125"/>
          </a:xfrm>
        </p:spPr>
        <p:txBody>
          <a:bodyPr/>
          <a:lstStyle/>
          <a:p>
            <a:pPr>
              <a:defRPr/>
            </a:pPr>
            <a:fld id="{B98E3BD7-565D-422B-80F8-53F6C9DD6084}" type="slidenum">
              <a:rPr lang="ja-JP" altLang="en-US" sz="3200" smtClean="0"/>
              <a:pPr>
                <a:defRPr/>
              </a:pPr>
              <a:t>4</a:t>
            </a:fld>
            <a:endParaRPr lang="ja-JP" altLang="en-US" sz="3200" dirty="0"/>
          </a:p>
        </p:txBody>
      </p:sp>
      <p:sp>
        <p:nvSpPr>
          <p:cNvPr id="9" name="正方形/長方形 8"/>
          <p:cNvSpPr/>
          <p:nvPr/>
        </p:nvSpPr>
        <p:spPr>
          <a:xfrm>
            <a:off x="565150" y="1301750"/>
            <a:ext cx="8043863" cy="647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000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搬送件数の約</a:t>
            </a:r>
            <a:r>
              <a:rPr lang="en-US" altLang="ja-JP" sz="2000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4</a:t>
            </a:r>
            <a:r>
              <a:rPr lang="ja-JP" altLang="en-US" sz="2000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割が</a:t>
            </a:r>
            <a:r>
              <a:rPr lang="en-US" altLang="ja-JP" sz="2000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75</a:t>
            </a:r>
            <a:r>
              <a:rPr lang="ja-JP" altLang="en-US" sz="2000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歳以上の高齢者</a:t>
            </a:r>
            <a:r>
              <a:rPr lang="ja-JP" altLang="en-US" sz="2000" u="sng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。</a:t>
            </a:r>
            <a:r>
              <a:rPr lang="en-US" altLang="ja-JP" sz="2000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75</a:t>
            </a:r>
            <a:r>
              <a:rPr lang="ja-JP" altLang="en-US" sz="2000" u="sng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歳</a:t>
            </a:r>
            <a:r>
              <a:rPr lang="ja-JP" altLang="en-US" sz="2000" u="sng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以上の割合は増加している。</a:t>
            </a:r>
            <a:endParaRPr lang="ja-JP" altLang="en-US" sz="2000" u="sng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8170" name="タイトル 1"/>
          <p:cNvSpPr txBox="1">
            <a:spLocks/>
          </p:cNvSpPr>
          <p:nvPr/>
        </p:nvSpPr>
        <p:spPr bwMode="auto">
          <a:xfrm>
            <a:off x="323850" y="188913"/>
            <a:ext cx="8591550" cy="9636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ja-JP" altLang="en-US" sz="28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年齢区分別・搬送件数、割合</a:t>
            </a:r>
            <a:endParaRPr lang="en-US" altLang="ja-JP" sz="28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algn="ctr"/>
            <a:r>
              <a:rPr lang="ja-JP" altLang="en-US" sz="28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（</a:t>
            </a:r>
            <a:r>
              <a:rPr lang="ja-JP" altLang="en-US" sz="28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平成</a:t>
            </a:r>
            <a:r>
              <a:rPr lang="en-US" altLang="ja-JP" sz="28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30</a:t>
            </a:r>
            <a:r>
              <a:rPr lang="ja-JP" altLang="en-US" sz="28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年、令和元年、令和</a:t>
            </a:r>
            <a:r>
              <a:rPr lang="en-US" altLang="ja-JP" sz="28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2</a:t>
            </a:r>
            <a:r>
              <a:rPr lang="ja-JP" altLang="en-US" sz="28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年）</a:t>
            </a:r>
            <a:endParaRPr lang="ja-JP" altLang="en-US" sz="2800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7" y="1857127"/>
            <a:ext cx="9108503" cy="2973991"/>
          </a:xfrm>
          <a:prstGeom prst="rect">
            <a:avLst/>
          </a:prstGeom>
        </p:spPr>
      </p:pic>
      <p:sp>
        <p:nvSpPr>
          <p:cNvPr id="48171" name="テキスト ボックス 2"/>
          <p:cNvSpPr txBox="1">
            <a:spLocks noChangeArrowheads="1"/>
          </p:cNvSpPr>
          <p:nvPr/>
        </p:nvSpPr>
        <p:spPr bwMode="auto">
          <a:xfrm>
            <a:off x="8042564" y="4492564"/>
            <a:ext cx="87283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16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（人）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850" y="4831118"/>
            <a:ext cx="8447856" cy="191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84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6974904" y="6453336"/>
            <a:ext cx="21336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E79D1E-0776-42ED-A7AF-B21EE37216E0}" type="slidenum">
              <a:rPr kumimoji="1" lang="ja-JP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ja-JP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" name="タイトル 1"/>
          <p:cNvSpPr txBox="1">
            <a:spLocks/>
          </p:cNvSpPr>
          <p:nvPr/>
        </p:nvSpPr>
        <p:spPr bwMode="auto">
          <a:xfrm>
            <a:off x="557213" y="260648"/>
            <a:ext cx="7988300" cy="7200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itchFamily="50" charset="-128"/>
                <a:ea typeface="Meiryo UI" pitchFamily="50" charset="-128"/>
                <a:cs typeface="Meiryo UI" pitchFamily="50" charset="-128"/>
              </a:rPr>
              <a:t>大阪府の人口及び救急搬送数の推移</a:t>
            </a:r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/>
          </p:nvPr>
        </p:nvGraphicFramePr>
        <p:xfrm>
          <a:off x="557215" y="1340768"/>
          <a:ext cx="7988298" cy="40724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27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627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27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2017</a:t>
                      </a:r>
                      <a:r>
                        <a:rPr kumimoji="1" lang="ja-JP" altLang="en-US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2025</a:t>
                      </a:r>
                      <a:r>
                        <a:rPr kumimoji="1" lang="ja-JP" altLang="en-US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大阪府人口</a:t>
                      </a:r>
                      <a:r>
                        <a:rPr kumimoji="1" lang="en-US" altLang="ja-JP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(A)</a:t>
                      </a:r>
                      <a:endParaRPr kumimoji="1" lang="ja-JP" altLang="en-US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約</a:t>
                      </a:r>
                      <a:r>
                        <a:rPr kumimoji="1" lang="en-US" altLang="ja-JP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883</a:t>
                      </a:r>
                      <a:r>
                        <a:rPr kumimoji="1" lang="ja-JP" altLang="en-US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万</a:t>
                      </a:r>
                      <a:r>
                        <a:rPr kumimoji="1" lang="en-US" altLang="ja-JP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</a:t>
                      </a:r>
                      <a:r>
                        <a:rPr kumimoji="1" lang="ja-JP" altLang="en-US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千人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852</a:t>
                      </a:r>
                      <a:r>
                        <a:rPr kumimoji="1" lang="ja-JP" altLang="en-US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万</a:t>
                      </a:r>
                      <a:r>
                        <a:rPr kumimoji="1" lang="en-US" altLang="ja-JP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6</a:t>
                      </a:r>
                      <a:r>
                        <a:rPr kumimoji="1" lang="ja-JP" altLang="en-US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千人</a:t>
                      </a:r>
                      <a:r>
                        <a:rPr kumimoji="1" lang="en-US" altLang="ja-JP" baseline="300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※</a:t>
                      </a:r>
                      <a:endParaRPr kumimoji="1" lang="ja-JP" altLang="en-US" baseline="3000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　　</a:t>
                      </a:r>
                      <a:r>
                        <a:rPr kumimoji="1" lang="en-US" altLang="ja-JP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A</a:t>
                      </a:r>
                      <a:r>
                        <a:rPr kumimoji="1" lang="ja-JP" altLang="en-US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のうち</a:t>
                      </a:r>
                      <a:r>
                        <a:rPr kumimoji="1" lang="en-US" altLang="ja-JP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65</a:t>
                      </a:r>
                      <a:r>
                        <a:rPr kumimoji="1" lang="ja-JP" altLang="en-US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歳以上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約</a:t>
                      </a:r>
                      <a:r>
                        <a:rPr kumimoji="1" lang="en-US" altLang="ja-JP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234</a:t>
                      </a:r>
                      <a:r>
                        <a:rPr kumimoji="1" lang="ja-JP" altLang="en-US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万</a:t>
                      </a:r>
                      <a:r>
                        <a:rPr kumimoji="1" lang="en-US" altLang="ja-JP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8</a:t>
                      </a:r>
                      <a:r>
                        <a:rPr kumimoji="1" lang="ja-JP" altLang="en-US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千人</a:t>
                      </a:r>
                      <a:endParaRPr kumimoji="1" lang="en-US" altLang="ja-JP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</a:t>
                      </a:r>
                      <a:r>
                        <a:rPr kumimoji="1" lang="en-US" altLang="ja-JP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26.6%)</a:t>
                      </a:r>
                      <a:endParaRPr kumimoji="1" lang="ja-JP" altLang="en-US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約</a:t>
                      </a:r>
                      <a:r>
                        <a:rPr kumimoji="1" lang="en-US" altLang="ja-JP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242</a:t>
                      </a:r>
                      <a:r>
                        <a:rPr kumimoji="1" lang="ja-JP" altLang="en-US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万</a:t>
                      </a:r>
                      <a:r>
                        <a:rPr kumimoji="1" lang="en-US" altLang="ja-JP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8</a:t>
                      </a:r>
                      <a:r>
                        <a:rPr kumimoji="1" lang="ja-JP" altLang="en-US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千人</a:t>
                      </a:r>
                      <a:r>
                        <a:rPr kumimoji="1" lang="en-US" altLang="ja-JP" baseline="3000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※</a:t>
                      </a:r>
                      <a:endParaRPr kumimoji="1" lang="en-US" altLang="ja-JP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</a:t>
                      </a:r>
                      <a:r>
                        <a:rPr kumimoji="1" lang="en-US" altLang="ja-JP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28.5%</a:t>
                      </a:r>
                      <a:r>
                        <a:rPr kumimoji="1" lang="ja-JP" altLang="en-US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　　</a:t>
                      </a:r>
                      <a:r>
                        <a:rPr kumimoji="1" lang="en-US" altLang="ja-JP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A</a:t>
                      </a:r>
                      <a:r>
                        <a:rPr kumimoji="1" lang="ja-JP" altLang="en-US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のうち</a:t>
                      </a:r>
                      <a:r>
                        <a:rPr kumimoji="1" lang="en-US" altLang="ja-JP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75</a:t>
                      </a:r>
                      <a:r>
                        <a:rPr kumimoji="1" lang="ja-JP" altLang="en-US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歳以上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約</a:t>
                      </a:r>
                      <a:r>
                        <a:rPr kumimoji="1" lang="en-US" altLang="ja-JP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113</a:t>
                      </a:r>
                      <a:r>
                        <a:rPr kumimoji="1" lang="ja-JP" altLang="en-US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万</a:t>
                      </a:r>
                      <a:r>
                        <a:rPr kumimoji="1" lang="en-US" altLang="ja-JP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9</a:t>
                      </a:r>
                      <a:r>
                        <a:rPr kumimoji="1" lang="ja-JP" altLang="en-US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千人</a:t>
                      </a:r>
                      <a:endParaRPr kumimoji="1" lang="en-US" altLang="ja-JP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</a:t>
                      </a:r>
                      <a:r>
                        <a:rPr kumimoji="1" lang="en-US" altLang="ja-JP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12.9%)</a:t>
                      </a:r>
                      <a:endParaRPr kumimoji="1" lang="ja-JP" altLang="en-US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約</a:t>
                      </a:r>
                      <a:r>
                        <a:rPr kumimoji="1" lang="en-US" altLang="ja-JP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150</a:t>
                      </a:r>
                      <a:r>
                        <a:rPr kumimoji="1" lang="ja-JP" altLang="en-US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万</a:t>
                      </a:r>
                      <a:r>
                        <a:rPr kumimoji="1" lang="en-US" altLang="ja-JP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7</a:t>
                      </a:r>
                      <a:r>
                        <a:rPr kumimoji="1" lang="ja-JP" altLang="en-US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千人</a:t>
                      </a:r>
                      <a:endParaRPr kumimoji="1" lang="en-US" altLang="ja-JP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</a:t>
                      </a:r>
                      <a:r>
                        <a:rPr kumimoji="1" lang="en-US" altLang="ja-JP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17.7%</a:t>
                      </a:r>
                      <a:r>
                        <a:rPr kumimoji="1" lang="ja-JP" altLang="en-US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救急搬送数</a:t>
                      </a:r>
                      <a:r>
                        <a:rPr kumimoji="1" lang="en-US" altLang="ja-JP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(B)</a:t>
                      </a:r>
                      <a:endParaRPr kumimoji="1" lang="ja-JP" altLang="en-US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46</a:t>
                      </a:r>
                      <a:r>
                        <a:rPr kumimoji="1" lang="ja-JP" altLang="en-US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万</a:t>
                      </a:r>
                      <a:r>
                        <a:rPr kumimoji="1" lang="en-US" altLang="ja-JP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818</a:t>
                      </a:r>
                      <a:r>
                        <a:rPr kumimoji="1" lang="ja-JP" altLang="en-US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人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48</a:t>
                      </a:r>
                      <a:r>
                        <a:rPr kumimoji="1" lang="ja-JP" altLang="en-US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万</a:t>
                      </a:r>
                      <a:r>
                        <a:rPr kumimoji="1" lang="en-US" altLang="ja-JP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9773</a:t>
                      </a:r>
                      <a:r>
                        <a:rPr kumimoji="1" lang="ja-JP" altLang="en-US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人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　　</a:t>
                      </a:r>
                      <a:r>
                        <a:rPr kumimoji="1" lang="en-US" altLang="ja-JP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B</a:t>
                      </a:r>
                      <a:r>
                        <a:rPr kumimoji="1" lang="ja-JP" altLang="en-US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のうち</a:t>
                      </a:r>
                      <a:r>
                        <a:rPr kumimoji="1" lang="en-US" altLang="ja-JP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65</a:t>
                      </a:r>
                      <a:r>
                        <a:rPr kumimoji="1" lang="ja-JP" altLang="en-US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歳以上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26</a:t>
                      </a:r>
                      <a:r>
                        <a:rPr kumimoji="1" lang="ja-JP" altLang="en-US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万人</a:t>
                      </a:r>
                      <a:endParaRPr kumimoji="1" lang="en-US" altLang="ja-JP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</a:t>
                      </a:r>
                      <a:r>
                        <a:rPr kumimoji="1" lang="en-US" altLang="ja-JP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56.4%)</a:t>
                      </a:r>
                      <a:endParaRPr kumimoji="1" lang="ja-JP" altLang="en-US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30</a:t>
                      </a:r>
                      <a:r>
                        <a:rPr kumimoji="1" lang="ja-JP" altLang="en-US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万</a:t>
                      </a:r>
                      <a:r>
                        <a:rPr kumimoji="1" lang="en-US" altLang="ja-JP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</a:t>
                      </a:r>
                      <a:r>
                        <a:rPr kumimoji="1" lang="ja-JP" altLang="en-US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千人</a:t>
                      </a:r>
                      <a:endParaRPr kumimoji="1" lang="en-US" altLang="ja-JP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</a:t>
                      </a:r>
                      <a:r>
                        <a:rPr kumimoji="1" lang="en-US" altLang="ja-JP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61.5%</a:t>
                      </a:r>
                      <a:r>
                        <a:rPr kumimoji="1" lang="ja-JP" altLang="en-US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　　　</a:t>
                      </a:r>
                      <a:r>
                        <a:rPr kumimoji="1" lang="en-US" altLang="ja-JP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B</a:t>
                      </a:r>
                      <a:r>
                        <a:rPr kumimoji="1" lang="ja-JP" altLang="en-US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のうち</a:t>
                      </a:r>
                      <a:r>
                        <a:rPr kumimoji="1" lang="en-US" altLang="ja-JP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75</a:t>
                      </a:r>
                      <a:r>
                        <a:rPr kumimoji="1" lang="ja-JP" altLang="en-US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歳以上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18</a:t>
                      </a:r>
                      <a:r>
                        <a:rPr kumimoji="1" lang="ja-JP" altLang="en-US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万</a:t>
                      </a:r>
                      <a:r>
                        <a:rPr kumimoji="1" lang="en-US" altLang="ja-JP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3440</a:t>
                      </a:r>
                      <a:r>
                        <a:rPr kumimoji="1" lang="ja-JP" altLang="en-US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人</a:t>
                      </a:r>
                      <a:endParaRPr kumimoji="1" lang="en-US" altLang="ja-JP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</a:t>
                      </a:r>
                      <a:r>
                        <a:rPr kumimoji="1" lang="en-US" altLang="ja-JP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39.8%)</a:t>
                      </a:r>
                      <a:endParaRPr kumimoji="1" lang="ja-JP" altLang="en-US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24</a:t>
                      </a:r>
                      <a:r>
                        <a:rPr kumimoji="1" lang="ja-JP" altLang="en-US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万</a:t>
                      </a:r>
                      <a:r>
                        <a:rPr kumimoji="1" lang="en-US" altLang="ja-JP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2755</a:t>
                      </a:r>
                      <a:r>
                        <a:rPr kumimoji="1" lang="ja-JP" altLang="en-US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人</a:t>
                      </a:r>
                      <a:endParaRPr kumimoji="1" lang="en-US" altLang="ja-JP" dirty="0">
                        <a:solidFill>
                          <a:srgbClr val="FF0000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  <a:p>
                      <a:pPr algn="ctr"/>
                      <a:r>
                        <a:rPr kumimoji="1" lang="ja-JP" altLang="en-US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（</a:t>
                      </a:r>
                      <a:r>
                        <a:rPr kumimoji="1" lang="en-US" altLang="ja-JP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49.6%</a:t>
                      </a:r>
                      <a:r>
                        <a:rPr kumimoji="1" lang="ja-JP" altLang="en-US" dirty="0">
                          <a:solidFill>
                            <a:srgbClr val="FF0000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）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770943" y="5805264"/>
            <a:ext cx="75608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※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　　：日本の地域別将来推計人口（国立社会保障・人口問題研究所　平成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30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年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3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月推計）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※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以外：大阪府における高齢者救急医療体制のあり方について</a:t>
            </a:r>
            <a:endParaRPr kumimoji="1" lang="en-US" altLang="ja-JP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　　　　　　　（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2018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年</a:t>
            </a:r>
            <a:r>
              <a:rPr kumimoji="1" lang="en-US" altLang="ja-JP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12</a:t>
            </a: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rPr>
              <a:t>月　大阪府救急医療対策審議会　高齢者部会　提言）</a:t>
            </a:r>
          </a:p>
        </p:txBody>
      </p:sp>
    </p:spTree>
    <p:extLst>
      <p:ext uri="{BB962C8B-B14F-4D97-AF65-F5344CB8AC3E}">
        <p14:creationId xmlns:p14="http://schemas.microsoft.com/office/powerpoint/2010/main" val="144962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タイトル 1"/>
          <p:cNvSpPr>
            <a:spLocks noGrp="1"/>
          </p:cNvSpPr>
          <p:nvPr>
            <p:ph type="title"/>
          </p:nvPr>
        </p:nvSpPr>
        <p:spPr>
          <a:xfrm>
            <a:off x="250825" y="115888"/>
            <a:ext cx="8713788" cy="638175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ja-JP" altLang="en-US" sz="28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年齢区分別・転帰別・搬送件数、割合</a:t>
            </a:r>
            <a:r>
              <a:rPr lang="ja-JP" altLang="en-US" sz="28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（令和元年</a:t>
            </a:r>
            <a:r>
              <a:rPr lang="ja-JP" altLang="en-US" sz="28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）</a:t>
            </a:r>
          </a:p>
        </p:txBody>
      </p:sp>
      <p:sp>
        <p:nvSpPr>
          <p:cNvPr id="52301" name="正方形/長方形 2"/>
          <p:cNvSpPr>
            <a:spLocks noChangeArrowheads="1"/>
          </p:cNvSpPr>
          <p:nvPr/>
        </p:nvSpPr>
        <p:spPr bwMode="auto">
          <a:xfrm>
            <a:off x="7893050" y="4581128"/>
            <a:ext cx="7239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14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（人）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7010400" y="6309320"/>
            <a:ext cx="2133600" cy="365125"/>
          </a:xfrm>
        </p:spPr>
        <p:txBody>
          <a:bodyPr/>
          <a:lstStyle/>
          <a:p>
            <a:pPr>
              <a:defRPr/>
            </a:pPr>
            <a:fld id="{96DDFB6C-0859-4870-844A-E7AFF886C7E8}" type="slidenum">
              <a:rPr lang="ja-JP" altLang="en-US" sz="3200" smtClean="0"/>
              <a:pPr>
                <a:defRPr/>
              </a:pPr>
              <a:t>6</a:t>
            </a:fld>
            <a:endParaRPr lang="ja-JP" altLang="en-US" sz="3200" dirty="0"/>
          </a:p>
        </p:txBody>
      </p:sp>
      <p:sp>
        <p:nvSpPr>
          <p:cNvPr id="8" name="正方形/長方形 7"/>
          <p:cNvSpPr/>
          <p:nvPr/>
        </p:nvSpPr>
        <p:spPr>
          <a:xfrm>
            <a:off x="2195736" y="931957"/>
            <a:ext cx="5184179" cy="920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 u="sng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「入院」「死亡」は若年者より高齢者で多い。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825" y="4889104"/>
            <a:ext cx="8497639" cy="1785341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28800"/>
            <a:ext cx="9143999" cy="2952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86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タイトル 1"/>
          <p:cNvSpPr>
            <a:spLocks noGrp="1"/>
          </p:cNvSpPr>
          <p:nvPr>
            <p:ph type="title"/>
          </p:nvPr>
        </p:nvSpPr>
        <p:spPr>
          <a:xfrm>
            <a:off x="250825" y="115888"/>
            <a:ext cx="8713788" cy="638175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ja-JP" altLang="en-US" sz="28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年齢区分別・転帰別・搬送件数、割合</a:t>
            </a:r>
            <a:r>
              <a:rPr lang="ja-JP" altLang="en-US" sz="28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（令和</a:t>
            </a:r>
            <a:r>
              <a:rPr lang="en-US" altLang="ja-JP" sz="28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2</a:t>
            </a:r>
            <a:r>
              <a:rPr lang="ja-JP" altLang="en-US" sz="28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年</a:t>
            </a:r>
            <a:r>
              <a:rPr lang="ja-JP" altLang="en-US" sz="28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）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7010400" y="6309320"/>
            <a:ext cx="2133600" cy="365125"/>
          </a:xfrm>
        </p:spPr>
        <p:txBody>
          <a:bodyPr/>
          <a:lstStyle/>
          <a:p>
            <a:pPr>
              <a:defRPr/>
            </a:pPr>
            <a:fld id="{96DDFB6C-0859-4870-844A-E7AFF886C7E8}" type="slidenum">
              <a:rPr lang="ja-JP" altLang="en-US" sz="3200" smtClean="0"/>
              <a:pPr>
                <a:defRPr/>
              </a:pPr>
              <a:t>7</a:t>
            </a:fld>
            <a:endParaRPr lang="ja-JP" altLang="en-US" sz="3200" dirty="0"/>
          </a:p>
        </p:txBody>
      </p:sp>
      <p:sp>
        <p:nvSpPr>
          <p:cNvPr id="8" name="正方形/長方形 7"/>
          <p:cNvSpPr/>
          <p:nvPr/>
        </p:nvSpPr>
        <p:spPr>
          <a:xfrm>
            <a:off x="2195736" y="931957"/>
            <a:ext cx="5184179" cy="920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ja-JP" altLang="en-US" u="sng" dirty="0">
                <a:solidFill>
                  <a:schemeClr val="tx1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「入院」「死亡」は若年者より高齢者で多い。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177" y="4889103"/>
            <a:ext cx="8569647" cy="1921149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5" y="1598663"/>
            <a:ext cx="8857108" cy="3124495"/>
          </a:xfrm>
          <a:prstGeom prst="rect">
            <a:avLst/>
          </a:prstGeom>
        </p:spPr>
      </p:pic>
      <p:sp>
        <p:nvSpPr>
          <p:cNvPr id="52301" name="正方形/長方形 2"/>
          <p:cNvSpPr>
            <a:spLocks noChangeArrowheads="1"/>
          </p:cNvSpPr>
          <p:nvPr/>
        </p:nvSpPr>
        <p:spPr bwMode="auto">
          <a:xfrm>
            <a:off x="7893050" y="4581128"/>
            <a:ext cx="7239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14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（人）</a:t>
            </a:r>
          </a:p>
        </p:txBody>
      </p:sp>
    </p:spTree>
    <p:extLst>
      <p:ext uri="{BB962C8B-B14F-4D97-AF65-F5344CB8AC3E}">
        <p14:creationId xmlns:p14="http://schemas.microsoft.com/office/powerpoint/2010/main" val="216255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75266"/>
            <a:ext cx="9091613" cy="3333853"/>
          </a:xfrm>
          <a:prstGeom prst="rect">
            <a:avLst/>
          </a:prstGeom>
        </p:spPr>
      </p:pic>
      <p:sp>
        <p:nvSpPr>
          <p:cNvPr id="68610" name="タイトル 1"/>
          <p:cNvSpPr>
            <a:spLocks noGrp="1"/>
          </p:cNvSpPr>
          <p:nvPr>
            <p:ph type="title"/>
          </p:nvPr>
        </p:nvSpPr>
        <p:spPr>
          <a:xfrm>
            <a:off x="127000" y="142875"/>
            <a:ext cx="8964613" cy="549275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ja-JP" altLang="en-US" sz="20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年齢区分別・疾患別搬送数、割合</a:t>
            </a:r>
            <a:r>
              <a:rPr lang="ja-JP" altLang="en-US" sz="20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（令和元年</a:t>
            </a:r>
            <a:r>
              <a:rPr lang="ja-JP" altLang="en-US" sz="20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） 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051AE404-78AB-41E6-9819-542C79D78127}" type="slidenum">
              <a:rPr lang="ja-JP" altLang="en-US" sz="3200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ja-JP" altLang="en-US" sz="32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8710" name="正方形/長方形 7"/>
          <p:cNvSpPr>
            <a:spLocks noChangeArrowheads="1"/>
          </p:cNvSpPr>
          <p:nvPr/>
        </p:nvSpPr>
        <p:spPr bwMode="auto">
          <a:xfrm>
            <a:off x="8110274" y="4153419"/>
            <a:ext cx="7223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1400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（人）</a:t>
            </a:r>
          </a:p>
        </p:txBody>
      </p:sp>
      <p:sp>
        <p:nvSpPr>
          <p:cNvPr id="68716" name="テキスト ボックス 15"/>
          <p:cNvSpPr txBox="1">
            <a:spLocks noChangeArrowheads="1"/>
          </p:cNvSpPr>
          <p:nvPr/>
        </p:nvSpPr>
        <p:spPr bwMode="auto">
          <a:xfrm>
            <a:off x="1475656" y="836712"/>
            <a:ext cx="666371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ja-JP" altLang="en-US" sz="1600" u="sng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どの年齢区分</a:t>
            </a:r>
            <a:r>
              <a:rPr lang="ja-JP" altLang="en-US" sz="1600" u="sng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も「外傷」が</a:t>
            </a:r>
            <a:r>
              <a:rPr lang="ja-JP" altLang="en-US" sz="1600" u="sng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多い</a:t>
            </a:r>
            <a:r>
              <a:rPr lang="ja-JP" altLang="en-US" sz="1600" u="sng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。</a:t>
            </a:r>
            <a:r>
              <a:rPr lang="en-US" altLang="ja-JP" sz="1600" u="sng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0</a:t>
            </a:r>
            <a:r>
              <a:rPr lang="ja-JP" altLang="en-US" sz="1600" u="sng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歳及び</a:t>
            </a:r>
            <a:r>
              <a:rPr lang="en-US" altLang="ja-JP" sz="1600" u="sng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75</a:t>
            </a:r>
            <a:r>
              <a:rPr lang="ja-JP" altLang="en-US" sz="1600" u="sng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歳以上</a:t>
            </a:r>
            <a:r>
              <a:rPr lang="ja-JP" altLang="en-US" sz="1600" u="sng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の「呼吸器疾患」も</a:t>
            </a:r>
            <a:r>
              <a:rPr lang="ja-JP" altLang="en-US" sz="1600" u="sng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多い。</a:t>
            </a:r>
          </a:p>
        </p:txBody>
      </p:sp>
      <p:sp>
        <p:nvSpPr>
          <p:cNvPr id="68714" name="Rectangle 283"/>
          <p:cNvSpPr>
            <a:spLocks noChangeArrowheads="1"/>
          </p:cNvSpPr>
          <p:nvPr/>
        </p:nvSpPr>
        <p:spPr bwMode="auto">
          <a:xfrm>
            <a:off x="4608004" y="4190360"/>
            <a:ext cx="1223963" cy="288925"/>
          </a:xfrm>
          <a:prstGeom prst="rect">
            <a:avLst/>
          </a:prstGeom>
          <a:solidFill>
            <a:srgbClr val="FF00FF">
              <a:alpha val="23921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15" name="Rectangle 283"/>
          <p:cNvSpPr>
            <a:spLocks noChangeArrowheads="1"/>
          </p:cNvSpPr>
          <p:nvPr/>
        </p:nvSpPr>
        <p:spPr bwMode="auto">
          <a:xfrm>
            <a:off x="6915405" y="3931269"/>
            <a:ext cx="1223963" cy="288925"/>
          </a:xfrm>
          <a:prstGeom prst="rect">
            <a:avLst/>
          </a:prstGeom>
          <a:solidFill>
            <a:srgbClr val="FF00FF">
              <a:alpha val="23921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000" y="4600897"/>
            <a:ext cx="8837488" cy="1862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47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タイトル 1"/>
          <p:cNvSpPr>
            <a:spLocks noGrp="1"/>
          </p:cNvSpPr>
          <p:nvPr>
            <p:ph type="title"/>
          </p:nvPr>
        </p:nvSpPr>
        <p:spPr>
          <a:xfrm>
            <a:off x="127000" y="142875"/>
            <a:ext cx="8964613" cy="549275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ja-JP" altLang="en-US" sz="20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年齢区分別・疾患別搬送数、割合</a:t>
            </a:r>
            <a:r>
              <a:rPr lang="ja-JP" altLang="en-US" sz="20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（令和</a:t>
            </a:r>
            <a:r>
              <a:rPr lang="en-US" altLang="ja-JP" sz="20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2</a:t>
            </a:r>
            <a:r>
              <a:rPr lang="ja-JP" altLang="en-US" sz="2000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年</a:t>
            </a:r>
            <a:r>
              <a:rPr lang="ja-JP" altLang="en-US" sz="20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） 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051AE404-78AB-41E6-9819-542C79D78127}" type="slidenum">
              <a:rPr lang="ja-JP" altLang="en-US" sz="3200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ja-JP" altLang="en-US" sz="320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8716" name="テキスト ボックス 15"/>
          <p:cNvSpPr txBox="1">
            <a:spLocks noChangeArrowheads="1"/>
          </p:cNvSpPr>
          <p:nvPr/>
        </p:nvSpPr>
        <p:spPr bwMode="auto">
          <a:xfrm>
            <a:off x="1946530" y="836712"/>
            <a:ext cx="619283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ja-JP" altLang="en-US" sz="1600" u="sng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どの年齢区分</a:t>
            </a:r>
            <a:r>
              <a:rPr lang="ja-JP" altLang="en-US" sz="1600" u="sng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も「外傷」が</a:t>
            </a:r>
            <a:r>
              <a:rPr lang="ja-JP" altLang="en-US" sz="1600" u="sng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多い</a:t>
            </a:r>
            <a:r>
              <a:rPr lang="ja-JP" altLang="en-US" sz="1600" u="sng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。</a:t>
            </a:r>
            <a:r>
              <a:rPr lang="en-US" altLang="ja-JP" sz="1600" u="sng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75</a:t>
            </a:r>
            <a:r>
              <a:rPr lang="ja-JP" altLang="en-US" sz="1600" u="sng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歳以上</a:t>
            </a:r>
            <a:r>
              <a:rPr lang="ja-JP" altLang="en-US" sz="1600" u="sng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の「呼吸器疾患」も</a:t>
            </a:r>
            <a:r>
              <a:rPr lang="ja-JP" altLang="en-US" sz="1600" u="sng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多い</a:t>
            </a:r>
            <a:r>
              <a:rPr lang="ja-JP" altLang="en-US" sz="1600" u="sng" dirty="0" smtClean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。</a:t>
            </a:r>
            <a:endParaRPr lang="ja-JP" altLang="en-US" sz="1600" u="sng" dirty="0">
              <a:solidFill>
                <a:prstClr val="black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68710" name="正方形/長方形 7"/>
          <p:cNvSpPr>
            <a:spLocks noChangeArrowheads="1"/>
          </p:cNvSpPr>
          <p:nvPr/>
        </p:nvSpPr>
        <p:spPr bwMode="auto">
          <a:xfrm>
            <a:off x="8115539" y="4221087"/>
            <a:ext cx="7223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1400" dirty="0">
                <a:solidFill>
                  <a:prstClr val="black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（人）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4529062"/>
            <a:ext cx="8586331" cy="2172138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88653"/>
            <a:ext cx="9091613" cy="3084029"/>
          </a:xfrm>
          <a:prstGeom prst="rect">
            <a:avLst/>
          </a:prstGeom>
        </p:spPr>
      </p:pic>
      <p:sp>
        <p:nvSpPr>
          <p:cNvPr id="68714" name="Rectangle 283"/>
          <p:cNvSpPr>
            <a:spLocks noChangeArrowheads="1"/>
          </p:cNvSpPr>
          <p:nvPr/>
        </p:nvSpPr>
        <p:spPr bwMode="auto">
          <a:xfrm>
            <a:off x="4544685" y="3820129"/>
            <a:ext cx="936105" cy="288032"/>
          </a:xfrm>
          <a:prstGeom prst="rect">
            <a:avLst/>
          </a:prstGeom>
          <a:solidFill>
            <a:srgbClr val="FF00FF">
              <a:alpha val="23921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  <p:sp>
        <p:nvSpPr>
          <p:cNvPr id="15" name="Rectangle 283"/>
          <p:cNvSpPr>
            <a:spLocks noChangeArrowheads="1"/>
          </p:cNvSpPr>
          <p:nvPr/>
        </p:nvSpPr>
        <p:spPr bwMode="auto">
          <a:xfrm>
            <a:off x="7857881" y="3838771"/>
            <a:ext cx="438638" cy="290712"/>
          </a:xfrm>
          <a:prstGeom prst="rect">
            <a:avLst/>
          </a:prstGeom>
          <a:solidFill>
            <a:srgbClr val="FF00FF">
              <a:alpha val="23921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51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10878</TotalTime>
  <Words>1746</Words>
  <PresentationFormat>画面に合わせる (4:3)</PresentationFormat>
  <Paragraphs>200</Paragraphs>
  <Slides>24</Slides>
  <Notes>20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24</vt:i4>
      </vt:variant>
    </vt:vector>
  </HeadingPairs>
  <TitlesOfParts>
    <vt:vector size="32" baseType="lpstr">
      <vt:lpstr>HGPｺﾞｼｯｸE</vt:lpstr>
      <vt:lpstr>HGP創英角ｺﾞｼｯｸUB</vt:lpstr>
      <vt:lpstr>HG丸ｺﾞｼｯｸM-PRO</vt:lpstr>
      <vt:lpstr>Meiryo UI</vt:lpstr>
      <vt:lpstr>ＭＳ Ｐゴシック</vt:lpstr>
      <vt:lpstr>Arial</vt:lpstr>
      <vt:lpstr>Calibri</vt:lpstr>
      <vt:lpstr>Office ​​テーマ</vt:lpstr>
      <vt:lpstr>北河内二次医療圏における 救急医療体制について ～ORIONデータ分析結果からみた現状～</vt:lpstr>
      <vt:lpstr>PowerPoint プレゼンテーション</vt:lpstr>
      <vt:lpstr>内容</vt:lpstr>
      <vt:lpstr>PowerPoint プレゼンテーション</vt:lpstr>
      <vt:lpstr>PowerPoint プレゼンテーション</vt:lpstr>
      <vt:lpstr>年齢区分別・転帰別・搬送件数、割合（令和元年）</vt:lpstr>
      <vt:lpstr>年齢区分別・転帰別・搬送件数、割合（令和2年）</vt:lpstr>
      <vt:lpstr>年齢区分別・疾患別搬送数、割合（令和元年） </vt:lpstr>
      <vt:lpstr>年齢区分別・疾患別搬送数、割合（令和2年） </vt:lpstr>
      <vt:lpstr>年齢区分別・転帰別・搬送件数のうち、現場滞在時間30分以上の件数、割合 （令和元年）</vt:lpstr>
      <vt:lpstr>年齢区分別・転帰別・搬送件数のうち、現場滞在時間30分以上の件数、割合 （令和2年）</vt:lpstr>
      <vt:lpstr>年齢区分別・転帰別・搬送件数のうち、連絡回数４回以上の件数、割合 （令和元年）</vt:lpstr>
      <vt:lpstr>年齢区分別・転帰別・搬送件数のうち、連絡回数４回以上の件数、割合 （令和2年）</vt:lpstr>
      <vt:lpstr>年齢区分別・疾患別搬送件数のうち、現場滞在時間30分以上の件数、割合 （令和元年）</vt:lpstr>
      <vt:lpstr>年齢区分別・疾患別搬送件数のうち、現場滞在時間30分以上の件数、割合 （令和2年）</vt:lpstr>
      <vt:lpstr>初診時患者背景別・現場滞在時間30分以上の件数・割合（重複回答） （令和元年、令和2年）</vt:lpstr>
      <vt:lpstr>二次・三次救急告示病院の平均応需率（令和元年）</vt:lpstr>
      <vt:lpstr>二次・三次救急告示病院の平均応需率（令和2年）</vt:lpstr>
      <vt:lpstr>ORIONデータ分析結果からみた圏域の現状・特徴</vt:lpstr>
      <vt:lpstr>ORION月別モニタリング指標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2021-10-05T04:47:24Z</cp:lastPrinted>
  <dcterms:created xsi:type="dcterms:W3CDTF">2018-11-14T00:31:48Z</dcterms:created>
  <dcterms:modified xsi:type="dcterms:W3CDTF">2022-02-09T01:53:24Z</dcterms:modified>
</cp:coreProperties>
</file>