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45" r:id="rId5"/>
    <p:sldId id="341" r:id="rId6"/>
    <p:sldId id="344" r:id="rId7"/>
    <p:sldId id="347" r:id="rId8"/>
    <p:sldId id="342" r:id="rId9"/>
    <p:sldId id="346" r:id="rId10"/>
    <p:sldId id="337" r:id="rId11"/>
    <p:sldId id="343" r:id="rId12"/>
    <p:sldId id="348" r:id="rId13"/>
    <p:sldId id="349"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p:cViewPr varScale="1">
        <p:scale>
          <a:sx n="74" d="100"/>
          <a:sy n="74" d="100"/>
        </p:scale>
        <p:origin x="1320"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入院基本料【北河内】!$B$101:$B$107</c:f>
              <c:strCache>
                <c:ptCount val="7"/>
                <c:pt idx="0">
                  <c:v>小児入院医療管理料</c:v>
                </c:pt>
                <c:pt idx="1">
                  <c:v>地域一般入院料３・一般病棟特別入院基本料（15対1）</c:v>
                </c:pt>
                <c:pt idx="2">
                  <c:v>急性期一般入院料１（7対1）</c:v>
                </c:pt>
                <c:pt idx="3">
                  <c:v>障害者施設等・特殊疾患病棟</c:v>
                </c:pt>
                <c:pt idx="4">
                  <c:v>介護療養病床</c:v>
                </c:pt>
                <c:pt idx="5">
                  <c:v>療養病棟入院料</c:v>
                </c:pt>
                <c:pt idx="6">
                  <c:v>地域一般入院料１・２（13対1）</c:v>
                </c:pt>
              </c:strCache>
            </c:strRef>
          </c:cat>
          <c:val>
            <c:numRef>
              <c:f>入院基本料【北河内】!$C$101:$C$107</c:f>
              <c:numCache>
                <c:formatCode>#,##0;"▲ "#,##0</c:formatCode>
                <c:ptCount val="7"/>
                <c:pt idx="0">
                  <c:v>-4</c:v>
                </c:pt>
                <c:pt idx="1">
                  <c:v>-4</c:v>
                </c:pt>
                <c:pt idx="2">
                  <c:v>-42</c:v>
                </c:pt>
                <c:pt idx="3">
                  <c:v>-61</c:v>
                </c:pt>
                <c:pt idx="4">
                  <c:v>-74</c:v>
                </c:pt>
                <c:pt idx="5">
                  <c:v>-124</c:v>
                </c:pt>
                <c:pt idx="6">
                  <c:v>-214</c:v>
                </c:pt>
              </c:numCache>
            </c:numRef>
          </c:val>
          <c:extLst>
            <c:ext xmlns:c16="http://schemas.microsoft.com/office/drawing/2014/chart" uri="{C3380CC4-5D6E-409C-BE32-E72D297353CC}">
              <c16:uniqueId val="{00000000-62DC-4992-B2FA-48D8860D77FA}"/>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入院基本料【北河内】!$B$93:$B$97</c:f>
              <c:strCache>
                <c:ptCount val="5"/>
                <c:pt idx="0">
                  <c:v>急性期一般入院料２～７（10対1）</c:v>
                </c:pt>
                <c:pt idx="1">
                  <c:v>地域包括ケア病棟入院料・入院医療管理料</c:v>
                </c:pt>
                <c:pt idx="2">
                  <c:v>特定一般病棟入院料</c:v>
                </c:pt>
                <c:pt idx="3">
                  <c:v>回復期リハビリテーション病棟入院料</c:v>
                </c:pt>
                <c:pt idx="4">
                  <c:v>救命救急入院料・特定集中治療室管理料等</c:v>
                </c:pt>
              </c:strCache>
            </c:strRef>
          </c:cat>
          <c:val>
            <c:numRef>
              <c:f>入院基本料【北河内】!$C$93:$C$97</c:f>
              <c:numCache>
                <c:formatCode>#,##0;"▲ "#,##0</c:formatCode>
                <c:ptCount val="5"/>
                <c:pt idx="0">
                  <c:v>244</c:v>
                </c:pt>
                <c:pt idx="1">
                  <c:v>202</c:v>
                </c:pt>
                <c:pt idx="2">
                  <c:v>50</c:v>
                </c:pt>
                <c:pt idx="3">
                  <c:v>40</c:v>
                </c:pt>
                <c:pt idx="4">
                  <c:v>11</c:v>
                </c:pt>
              </c:numCache>
            </c:numRef>
          </c:val>
          <c:extLst>
            <c:ext xmlns:c16="http://schemas.microsoft.com/office/drawing/2014/chart" uri="{C3380CC4-5D6E-409C-BE32-E72D297353CC}">
              <c16:uniqueId val="{00000000-A5D1-470E-9DE1-9D32C9ADB318}"/>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A水準
(44病院)</c:v>
                </c:pt>
                <c:pt idx="1">
                  <c:v>B水準
（11病院）</c:v>
                </c:pt>
                <c:pt idx="2">
                  <c:v>C-1水準
（0病院）</c:v>
                </c:pt>
                <c:pt idx="3">
                  <c:v>C-2水準
（0病院）</c:v>
                </c:pt>
              </c:strCache>
            </c:strRef>
          </c:cat>
          <c:val>
            <c:numRef>
              <c:f>Sheet2!$B$3:$E$3</c:f>
              <c:numCache>
                <c:formatCode>0.0%</c:formatCode>
                <c:ptCount val="4"/>
                <c:pt idx="0">
                  <c:v>0.7857142857142857</c:v>
                </c:pt>
                <c:pt idx="1">
                  <c:v>0.19642857142857142</c:v>
                </c:pt>
                <c:pt idx="2">
                  <c:v>0</c:v>
                </c:pt>
                <c:pt idx="3">
                  <c:v>0</c:v>
                </c:pt>
              </c:numCache>
            </c:numRef>
          </c:val>
          <c:extLst>
            <c:ext xmlns:c16="http://schemas.microsoft.com/office/drawing/2014/chart" uri="{C3380CC4-5D6E-409C-BE32-E72D297353CC}">
              <c16:uniqueId val="{00000000-0FF3-446D-BC99-4DDE053D34F8}"/>
            </c:ext>
          </c:extLst>
        </c:ser>
        <c:dLbls>
          <c:showLegendKey val="0"/>
          <c:showVal val="0"/>
          <c:showCatName val="0"/>
          <c:showSerName val="0"/>
          <c:showPercent val="0"/>
          <c:showBubbleSize val="0"/>
        </c:dLbls>
        <c:gapWidth val="219"/>
        <c:overlap val="-27"/>
        <c:axId val="200885376"/>
        <c:axId val="200882464"/>
      </c:barChart>
      <c:catAx>
        <c:axId val="200885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200882464"/>
        <c:crosses val="autoZero"/>
        <c:auto val="1"/>
        <c:lblAlgn val="ctr"/>
        <c:lblOffset val="100"/>
        <c:noMultiLvlLbl val="0"/>
      </c:catAx>
      <c:valAx>
        <c:axId val="200882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200885376"/>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6" tIns="45712" rIns="91426"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6" tIns="45712" rIns="91426" bIns="45712" rtlCol="0"/>
          <a:lstStyle>
            <a:lvl1pPr algn="r">
              <a:defRPr sz="1200"/>
            </a:lvl1pPr>
          </a:lstStyle>
          <a:p>
            <a:fld id="{8C0B6B46-DA86-44B1-BF26-2C06D2A671C0}"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6" tIns="45712" rIns="91426" bIns="45712"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6" tIns="45712" rIns="91426"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6" tIns="45712" rIns="91426"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26" tIns="45712" rIns="91426" bIns="45712"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68440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8801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705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3</a:t>
            </a:fld>
            <a:endParaRPr kumimoji="1" lang="ja-JP" altLang="en-US"/>
          </a:p>
        </p:txBody>
      </p:sp>
    </p:spTree>
    <p:extLst>
      <p:ext uri="{BB962C8B-B14F-4D97-AF65-F5344CB8AC3E}">
        <p14:creationId xmlns:p14="http://schemas.microsoft.com/office/powerpoint/2010/main" val="378169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4</a:t>
            </a:fld>
            <a:endParaRPr kumimoji="1" lang="ja-JP" altLang="en-US"/>
          </a:p>
        </p:txBody>
      </p:sp>
    </p:spTree>
    <p:extLst>
      <p:ext uri="{BB962C8B-B14F-4D97-AF65-F5344CB8AC3E}">
        <p14:creationId xmlns:p14="http://schemas.microsoft.com/office/powerpoint/2010/main" val="176226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113614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283344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19163" y="746125"/>
            <a:ext cx="4968875" cy="3725863"/>
          </a:xfrm>
          <a:ln/>
        </p:spPr>
      </p:sp>
      <p:sp>
        <p:nvSpPr>
          <p:cNvPr id="8195" name="Rectangle 3"/>
          <p:cNvSpPr>
            <a:spLocks noGrp="1" noChangeArrowheads="1"/>
          </p:cNvSpPr>
          <p:nvPr>
            <p:ph type="body" idx="1"/>
          </p:nvPr>
        </p:nvSpPr>
        <p:spPr>
          <a:noFill/>
        </p:spPr>
        <p:txBody>
          <a:bodyPr/>
          <a:lstStyle/>
          <a:p>
            <a:endParaRPr lang="ja-JP" altLang="en-US" dirty="0" smtClean="0"/>
          </a:p>
        </p:txBody>
      </p:sp>
    </p:spTree>
    <p:extLst>
      <p:ext uri="{BB962C8B-B14F-4D97-AF65-F5344CB8AC3E}">
        <p14:creationId xmlns:p14="http://schemas.microsoft.com/office/powerpoint/2010/main" val="249572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4425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2958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chart" Target="../charts/char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54662" y="2365217"/>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66466" y="3912910"/>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63096" y="2695753"/>
            <a:ext cx="8106460" cy="1342547"/>
          </a:xfrm>
          <a:prstGeom prst="rect">
            <a:avLst/>
          </a:prstGeom>
          <a:noFill/>
        </p:spPr>
        <p:txBody>
          <a:bodyPr wrap="square" rtlCol="0">
            <a:spAutoFit/>
          </a:bodyPr>
          <a:lstStyle/>
          <a:p>
            <a:pPr algn="ctr"/>
            <a:r>
              <a:rPr lang="ja-JP" altLang="en-US" sz="4062" b="1" dirty="0">
                <a:latin typeface="+mn-ea"/>
              </a:rPr>
              <a:t>北河内</a:t>
            </a:r>
            <a:r>
              <a:rPr lang="ja-JP" altLang="en-US" sz="4062" b="1" dirty="0" smtClean="0">
                <a:latin typeface="+mn-ea"/>
              </a:rPr>
              <a:t>二次医療圏</a:t>
            </a:r>
            <a:endParaRPr lang="en-US" altLang="ja-JP" sz="4062" b="1" dirty="0" smtClean="0">
              <a:latin typeface="+mn-ea"/>
            </a:endParaRPr>
          </a:p>
          <a:p>
            <a:pPr algn="ctr"/>
            <a:r>
              <a:rPr lang="ja-JP" altLang="en-US" sz="4062" b="1" dirty="0" smtClean="0">
                <a:latin typeface="+mn-ea"/>
              </a:rPr>
              <a:t>「</a:t>
            </a:r>
            <a:r>
              <a:rPr lang="ja-JP" altLang="en-US" sz="4062" b="1" dirty="0">
                <a:latin typeface="+mn-ea"/>
              </a:rPr>
              <a:t>地域医療構想</a:t>
            </a:r>
            <a:r>
              <a:rPr lang="ja-JP" altLang="en-US" sz="4062" b="1" dirty="0" smtClean="0">
                <a:latin typeface="+mn-ea"/>
              </a:rPr>
              <a:t>」の進捗状況</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86410" y="1119491"/>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14" name="スライド番号プレースホルダー 2"/>
          <p:cNvSpPr>
            <a:spLocks noGrp="1"/>
          </p:cNvSpPr>
          <p:nvPr>
            <p:ph type="sldNum" sz="quarter" idx="12"/>
          </p:nvPr>
        </p:nvSpPr>
        <p:spPr>
          <a:xfrm>
            <a:off x="6969484" y="6467034"/>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26" name="テキスト ボックス 25"/>
          <p:cNvSpPr txBox="1"/>
          <p:nvPr/>
        </p:nvSpPr>
        <p:spPr>
          <a:xfrm>
            <a:off x="7236296" y="270367"/>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２</a:t>
            </a:r>
            <a:endParaRPr kumimoji="1" lang="en-US" altLang="ja-JP" sz="2400" dirty="0"/>
          </a:p>
        </p:txBody>
      </p:sp>
    </p:spTree>
    <p:extLst>
      <p:ext uri="{BB962C8B-B14F-4D97-AF65-F5344CB8AC3E}">
        <p14:creationId xmlns:p14="http://schemas.microsoft.com/office/powerpoint/2010/main" val="356475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48611-8FAA-4BFC-BAAD-33CAF1A3E273}"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28987" y="2060848"/>
            <a:ext cx="671271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lang="en-US" altLang="ja-JP" sz="1400" dirty="0">
                <a:solidFill>
                  <a:prstClr val="black"/>
                </a:solidFill>
                <a:latin typeface="Calibri"/>
                <a:ea typeface="ＭＳ Ｐゴシック" panose="020B0600070205080204" pitchFamily="50" charset="-128"/>
              </a:rPr>
              <a:t>56</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病院に対する調査（複数回答可））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4561869" y="6394886"/>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j-cs"/>
              </a:rPr>
              <a:t>3</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4" name="タイトル 1">
            <a:extLst>
              <a:ext uri="{FF2B5EF4-FFF2-40B4-BE49-F238E27FC236}">
                <a16:creationId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一部、Ｂ水準の対応を検討している病院がある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graphicFrame>
        <p:nvGraphicFramePr>
          <p:cNvPr id="9" name="グラフ 8"/>
          <p:cNvGraphicFramePr>
            <a:graphicFrameLocks/>
          </p:cNvGraphicFramePr>
          <p:nvPr>
            <p:extLst>
              <p:ext uri="{D42A27DB-BD31-4B8C-83A1-F6EECF244321}">
                <p14:modId xmlns:p14="http://schemas.microsoft.com/office/powerpoint/2010/main" val="4091023698"/>
              </p:ext>
            </p:extLst>
          </p:nvPr>
        </p:nvGraphicFramePr>
        <p:xfrm>
          <a:off x="1328987" y="2463062"/>
          <a:ext cx="6843413" cy="3725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607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北河内</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sp>
        <p:nvSpPr>
          <p:cNvPr id="18"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テキスト ボックス 10">
            <a:extLst>
              <a:ext uri="{FF2B5EF4-FFF2-40B4-BE49-F238E27FC236}">
                <a16:creationId xmlns:a16="http://schemas.microsoft.com/office/drawing/2014/main" id="{8957656B-6DE6-44E0-85D6-7CF39E5B6647}"/>
              </a:ext>
            </a:extLst>
          </p:cNvPr>
          <p:cNvSpPr txBox="1"/>
          <p:nvPr/>
        </p:nvSpPr>
        <p:spPr>
          <a:xfrm>
            <a:off x="6506029" y="6210727"/>
            <a:ext cx="2650976"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a:rPr>
              <a:t>参照</a:t>
            </a:r>
            <a:r>
              <a:rPr lang="ja-JP" altLang="en-US" sz="1100" kern="100" dirty="0">
                <a:effectLst/>
                <a:latin typeface="Meiryo UI" panose="020B0604030504040204" pitchFamily="50" charset="-128"/>
                <a:ea typeface="Meiryo UI" panose="020B0604030504040204" pitchFamily="50" charset="-128"/>
                <a:cs typeface="Times New Roman"/>
              </a:rPr>
              <a:t>：第７次大阪府医療計画一部改編</a:t>
            </a:r>
            <a:endParaRPr lang="ja-JP" sz="1100" kern="100" dirty="0">
              <a:effectLst/>
              <a:latin typeface="Meiryo UI" panose="020B0604030504040204" pitchFamily="50" charset="-128"/>
              <a:ea typeface="Meiryo UI" panose="020B0604030504040204" pitchFamily="50" charset="-128"/>
              <a:cs typeface="Times New Roman"/>
            </a:endParaRPr>
          </a:p>
        </p:txBody>
      </p:sp>
      <p:pic>
        <p:nvPicPr>
          <p:cNvPr id="16" name="図 15"/>
          <p:cNvPicPr>
            <a:picLocks noChangeAspect="1"/>
          </p:cNvPicPr>
          <p:nvPr/>
        </p:nvPicPr>
        <p:blipFill>
          <a:blip r:embed="rId4"/>
          <a:stretch>
            <a:fillRect/>
          </a:stretch>
        </p:blipFill>
        <p:spPr>
          <a:xfrm>
            <a:off x="289314" y="1939414"/>
            <a:ext cx="6382092" cy="4616091"/>
          </a:xfrm>
          <a:prstGeom prst="rect">
            <a:avLst/>
          </a:prstGeom>
        </p:spPr>
      </p:pic>
      <p:sp>
        <p:nvSpPr>
          <p:cNvPr id="19"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スライド番号プレースホルダー 2"/>
          <p:cNvSpPr>
            <a:spLocks noGrp="1"/>
          </p:cNvSpPr>
          <p:nvPr>
            <p:ph type="sldNum" sz="quarter" idx="12"/>
          </p:nvPr>
        </p:nvSpPr>
        <p:spPr>
          <a:xfrm>
            <a:off x="7023405" y="6460955"/>
            <a:ext cx="2133600" cy="365125"/>
          </a:xfrm>
        </p:spPr>
        <p:txBody>
          <a:bodyPr/>
          <a:lstStyle/>
          <a:p>
            <a:fld id="{A9848611-8FAA-4BFC-BAAD-33CAF1A3E273}" type="slidenum">
              <a:rPr kumimoji="1" lang="ja-JP" altLang="en-US" sz="1800" smtClean="0">
                <a:solidFill>
                  <a:schemeClr val="tx1"/>
                </a:solidFill>
              </a:rPr>
              <a:t>2</a:t>
            </a:fld>
            <a:endParaRPr kumimoji="1" lang="ja-JP" altLang="en-US" sz="1800" dirty="0">
              <a:solidFill>
                <a:schemeClr val="tx1"/>
              </a:solidFill>
            </a:endParaRPr>
          </a:p>
        </p:txBody>
      </p:sp>
      <p:sp>
        <p:nvSpPr>
          <p:cNvPr id="31" name="テキスト ボックス 30">
            <a:extLst>
              <a:ext uri="{FF2B5EF4-FFF2-40B4-BE49-F238E27FC236}">
                <a16:creationId xmlns:a16="http://schemas.microsoft.com/office/drawing/2014/main" id="{0EFE806C-CD8B-4E60-9346-194C56764E78}"/>
              </a:ext>
            </a:extLst>
          </p:cNvPr>
          <p:cNvSpPr txBox="1"/>
          <p:nvPr/>
        </p:nvSpPr>
        <p:spPr>
          <a:xfrm>
            <a:off x="243707" y="1610303"/>
            <a:ext cx="226810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p>
        </p:txBody>
      </p:sp>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844" y="2522182"/>
            <a:ext cx="2232248" cy="1965272"/>
          </a:xfrm>
          <a:prstGeom prst="rect">
            <a:avLst/>
          </a:prstGeom>
        </p:spPr>
      </p:pic>
      <p:sp>
        <p:nvSpPr>
          <p:cNvPr id="33" name="正方形/長方形 32"/>
          <p:cNvSpPr/>
          <p:nvPr/>
        </p:nvSpPr>
        <p:spPr>
          <a:xfrm>
            <a:off x="2723571" y="1954440"/>
            <a:ext cx="756789" cy="43548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4" name="正方形/長方形 33"/>
          <p:cNvSpPr/>
          <p:nvPr/>
        </p:nvSpPr>
        <p:spPr>
          <a:xfrm>
            <a:off x="6747617" y="4725144"/>
            <a:ext cx="2203475"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5</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7</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52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5" name="タイトル 1">
            <a:extLst>
              <a:ext uri="{FF2B5EF4-FFF2-40B4-BE49-F238E27FC236}">
                <a16:creationId xmlns:a16="http://schemas.microsoft.com/office/drawing/2014/main" id="{77D78C8B-7190-4F9F-BF24-FAD4DFE9F181}"/>
              </a:ext>
            </a:extLst>
          </p:cNvPr>
          <p:cNvSpPr txBox="1">
            <a:spLocks/>
          </p:cNvSpPr>
          <p:nvPr/>
        </p:nvSpPr>
        <p:spPr>
          <a:xfrm>
            <a:off x="97083" y="636420"/>
            <a:ext cx="8867405"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北河内二次医療圏では、新公立病院改革プラン補足調査対象病院が</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en-US" altLang="ja-JP" sz="2200" dirty="0">
                <a:latin typeface="HGP創英角ｺﾞｼｯｸUB" panose="020B0900000000000000" pitchFamily="50" charset="-128"/>
                <a:ea typeface="HGP創英角ｺﾞｼｯｸUB" panose="020B0900000000000000" pitchFamily="50" charset="-128"/>
              </a:rPr>
              <a:t>1</a:t>
            </a:r>
            <a:r>
              <a:rPr lang="ja-JP" altLang="en-US" sz="2200" dirty="0">
                <a:latin typeface="HGP創英角ｺﾞｼｯｸUB" panose="020B0900000000000000" pitchFamily="50" charset="-128"/>
                <a:ea typeface="HGP創英角ｺﾞｼｯｸUB" panose="020B0900000000000000" pitchFamily="50" charset="-128"/>
              </a:rPr>
              <a:t>病院、公的医療機関等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プラン対象病院が</a:t>
            </a:r>
            <a:r>
              <a:rPr lang="en-US" altLang="ja-JP" sz="2200" dirty="0">
                <a:latin typeface="HGP創英角ｺﾞｼｯｸUB" panose="020B0900000000000000" pitchFamily="50" charset="-128"/>
                <a:ea typeface="HGP創英角ｺﾞｼｯｸUB" panose="020B0900000000000000" pitchFamily="50" charset="-128"/>
              </a:rPr>
              <a:t>4</a:t>
            </a:r>
            <a:r>
              <a:rPr lang="ja-JP" altLang="en-US" sz="2200" dirty="0">
                <a:latin typeface="HGP創英角ｺﾞｼｯｸUB" panose="020B0900000000000000" pitchFamily="50" charset="-128"/>
                <a:ea typeface="HGP創英角ｺﾞｼｯｸUB" panose="020B0900000000000000" pitchFamily="50" charset="-128"/>
              </a:rPr>
              <a:t>病院である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36" name="正方形/長方形 35">
            <a:extLst>
              <a:ext uri="{FF2B5EF4-FFF2-40B4-BE49-F238E27FC236}">
                <a16:creationId xmlns:a16="http://schemas.microsoft.com/office/drawing/2014/main" id="{251BA560-B57D-482D-A11A-669F70AE089F}"/>
              </a:ext>
            </a:extLst>
          </p:cNvPr>
          <p:cNvSpPr/>
          <p:nvPr/>
        </p:nvSpPr>
        <p:spPr>
          <a:xfrm>
            <a:off x="242604" y="6472337"/>
            <a:ext cx="8247787" cy="40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注：</a:t>
            </a:r>
            <a:r>
              <a:rPr kumimoji="1" lang="ja-JP" altLang="en-US" sz="1000" dirty="0">
                <a:solidFill>
                  <a:schemeClr val="tx1"/>
                </a:solidFill>
                <a:latin typeface="HGS創英角ｺﾞｼｯｸUB" panose="020B0900000000000000" pitchFamily="50" charset="-128"/>
                <a:ea typeface="HGS創英角ｺﾞｼｯｸUB" panose="020B0900000000000000" pitchFamily="50" charset="-128"/>
              </a:rPr>
              <a:t>大阪精神医療センターは新公立病院改革プランの対象病院であるが、病床機能報告対象病院ではないため、合計数にカウントしていない</a:t>
            </a:r>
            <a:endParaRPr kumimoji="1" lang="en-US" altLang="ja-JP" sz="1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7" name="正方形/長方形 36">
            <a:extLst>
              <a:ext uri="{FF2B5EF4-FFF2-40B4-BE49-F238E27FC236}">
                <a16:creationId xmlns:a16="http://schemas.microsoft.com/office/drawing/2014/main" id="{2BD76AFD-A50A-4BB2-912B-3C38B275FF38}"/>
              </a:ext>
            </a:extLst>
          </p:cNvPr>
          <p:cNvSpPr/>
          <p:nvPr/>
        </p:nvSpPr>
        <p:spPr>
          <a:xfrm>
            <a:off x="2885675" y="5996831"/>
            <a:ext cx="432580" cy="40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HGS創英角ｺﾞｼｯｸUB" panose="020B0900000000000000" pitchFamily="50" charset="-128"/>
                <a:ea typeface="HGS創英角ｺﾞｼｯｸUB" panose="020B0900000000000000" pitchFamily="50" charset="-128"/>
              </a:rPr>
              <a:t>注</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80702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05698" y="1809109"/>
            <a:ext cx="2083722" cy="2363792"/>
          </a:xfrm>
          <a:prstGeom prst="rect">
            <a:avLst/>
          </a:prstGeom>
        </p:spPr>
      </p:pic>
      <p:pic>
        <p:nvPicPr>
          <p:cNvPr id="5" name="図 4"/>
          <p:cNvPicPr>
            <a:picLocks noChangeAspect="1"/>
          </p:cNvPicPr>
          <p:nvPr/>
        </p:nvPicPr>
        <p:blipFill>
          <a:blip r:embed="rId4"/>
          <a:stretch>
            <a:fillRect/>
          </a:stretch>
        </p:blipFill>
        <p:spPr>
          <a:xfrm>
            <a:off x="5140548" y="4141051"/>
            <a:ext cx="2212129" cy="2345524"/>
          </a:xfrm>
          <a:prstGeom prst="rect">
            <a:avLst/>
          </a:prstGeom>
        </p:spPr>
      </p:pic>
      <p:pic>
        <p:nvPicPr>
          <p:cNvPr id="3" name="図 2"/>
          <p:cNvPicPr>
            <a:picLocks noChangeAspect="1"/>
          </p:cNvPicPr>
          <p:nvPr/>
        </p:nvPicPr>
        <p:blipFill>
          <a:blip r:embed="rId5"/>
          <a:stretch>
            <a:fillRect/>
          </a:stretch>
        </p:blipFill>
        <p:spPr>
          <a:xfrm>
            <a:off x="5140548" y="1815238"/>
            <a:ext cx="2168420" cy="2241136"/>
          </a:xfrm>
          <a:prstGeom prst="rect">
            <a:avLst/>
          </a:prstGeom>
        </p:spPr>
      </p:pic>
      <p:pic>
        <p:nvPicPr>
          <p:cNvPr id="10" name="図 9"/>
          <p:cNvPicPr>
            <a:picLocks noChangeAspect="1"/>
          </p:cNvPicPr>
          <p:nvPr/>
        </p:nvPicPr>
        <p:blipFill>
          <a:blip r:embed="rId6"/>
          <a:stretch>
            <a:fillRect/>
          </a:stretch>
        </p:blipFill>
        <p:spPr>
          <a:xfrm>
            <a:off x="1805698" y="4174977"/>
            <a:ext cx="2089207" cy="2286095"/>
          </a:xfrm>
          <a:prstGeom prst="rect">
            <a:avLst/>
          </a:prstGeom>
        </p:spPr>
      </p:pic>
      <p:sp>
        <p:nvSpPr>
          <p:cNvPr id="78" name="テキスト ボックス 10">
            <a:extLst>
              <a:ext uri="{FF2B5EF4-FFF2-40B4-BE49-F238E27FC236}">
                <a16:creationId xmlns:a16="http://schemas.microsoft.com/office/drawing/2014/main" id="{8957656B-6DE6-44E0-85D6-7CF39E5B6647}"/>
              </a:ext>
            </a:extLst>
          </p:cNvPr>
          <p:cNvSpPr txBox="1"/>
          <p:nvPr/>
        </p:nvSpPr>
        <p:spPr>
          <a:xfrm>
            <a:off x="5540277" y="6547126"/>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7" action="ppaction://hlinksldjump"/>
            <a:extLst>
              <a:ext uri="{FF2B5EF4-FFF2-40B4-BE49-F238E27FC236}">
                <a16:creationId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07504" y="121983"/>
            <a:ext cx="8833136"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北河内</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3</a:t>
            </a:r>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id="{43EDBE62-C596-4567-9D0D-F622CC64A5F0}"/>
              </a:ext>
            </a:extLst>
          </p:cNvPr>
          <p:cNvSpPr txBox="1"/>
          <p:nvPr/>
        </p:nvSpPr>
        <p:spPr>
          <a:xfrm>
            <a:off x="360874" y="1523542"/>
            <a:ext cx="816893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a:t>
            </a:r>
            <a:r>
              <a:rPr lang="ja-JP" altLang="en-US" sz="1400" dirty="0" smtClean="0">
                <a:solidFill>
                  <a:schemeClr val="tx1"/>
                </a:solidFill>
              </a:rPr>
              <a:t>提出</a:t>
            </a:r>
            <a:r>
              <a:rPr lang="en-US" altLang="ja-JP" sz="1400" dirty="0">
                <a:solidFill>
                  <a:schemeClr val="tx1"/>
                </a:solidFill>
              </a:rPr>
              <a:t>57</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1</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※3</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※1</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52</a:t>
            </a:r>
            <a:r>
              <a:rPr lang="ja-JP" altLang="en-US" sz="1400" dirty="0" smtClean="0">
                <a:solidFill>
                  <a:schemeClr val="tx1"/>
                </a:solidFill>
              </a:rPr>
              <a:t>）</a:t>
            </a:r>
            <a:r>
              <a:rPr lang="ja-JP" altLang="en-US" sz="1400" dirty="0">
                <a:solidFill>
                  <a:schemeClr val="tx1"/>
                </a:solidFill>
              </a:rPr>
              <a:t>）</a:t>
            </a:r>
            <a:endParaRPr lang="en-US" altLang="ja-JP" sz="1400" dirty="0">
              <a:solidFill>
                <a:schemeClr val="tx1"/>
              </a:solidFill>
            </a:endParaRPr>
          </a:p>
        </p:txBody>
      </p:sp>
      <p:sp>
        <p:nvSpPr>
          <p:cNvPr id="2" name="テキスト ボックス 1"/>
          <p:cNvSpPr txBox="1"/>
          <p:nvPr/>
        </p:nvSpPr>
        <p:spPr>
          <a:xfrm>
            <a:off x="330042" y="3373012"/>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327</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1615EAAA-B543-413A-882F-FD8A04635A8C}"/>
              </a:ext>
            </a:extLst>
          </p:cNvPr>
          <p:cNvSpPr txBox="1">
            <a:spLocks/>
          </p:cNvSpPr>
          <p:nvPr/>
        </p:nvSpPr>
        <p:spPr>
          <a:xfrm>
            <a:off x="366028" y="59971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6478206" y="340993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1,138</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67388" y="576611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lang="en-US" altLang="ja-JP" sz="1200" dirty="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751</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567508" y="576611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lang="en-US" altLang="ja-JP" sz="1200" dirty="0">
              <a:latin typeface="Meiryo UI" panose="020B0604030504040204" pitchFamily="50" charset="-128"/>
              <a:ea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rPr>
              <a:t>7,506</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0518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03950" y="1151068"/>
            <a:ext cx="8441142" cy="5397417"/>
          </a:xfrm>
          <a:prstGeom prst="rect">
            <a:avLst/>
          </a:prstGeom>
        </p:spPr>
      </p:pic>
      <p:sp>
        <p:nvSpPr>
          <p:cNvPr id="78" name="テキスト ボックス 10">
            <a:extLst>
              <a:ext uri="{FF2B5EF4-FFF2-40B4-BE49-F238E27FC236}">
                <a16:creationId xmlns:a16="http://schemas.microsoft.com/office/drawing/2014/main" id="{8957656B-6DE6-44E0-85D6-7CF39E5B6647}"/>
              </a:ext>
            </a:extLst>
          </p:cNvPr>
          <p:cNvSpPr txBox="1"/>
          <p:nvPr/>
        </p:nvSpPr>
        <p:spPr>
          <a:xfrm>
            <a:off x="5652120" y="6572748"/>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effectLst/>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07504" y="121983"/>
            <a:ext cx="86375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北</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河内二次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4</a:t>
            </a:r>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id="{43EDBE62-C596-4567-9D0D-F622CC64A5F0}"/>
              </a:ext>
            </a:extLst>
          </p:cNvPr>
          <p:cNvSpPr txBox="1"/>
          <p:nvPr/>
        </p:nvSpPr>
        <p:spPr>
          <a:xfrm>
            <a:off x="292134" y="842419"/>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tx1"/>
                </a:solidFill>
              </a:rPr>
              <a:t>【</a:t>
            </a:r>
            <a:r>
              <a:rPr lang="ja-JP" altLang="en-US" sz="1400" dirty="0" smtClean="0">
                <a:solidFill>
                  <a:schemeClr val="tx1"/>
                </a:solidFill>
              </a:rPr>
              <a:t>参考</a:t>
            </a:r>
            <a:r>
              <a:rPr lang="en-US" altLang="ja-JP" sz="1400" dirty="0" smtClean="0">
                <a:solidFill>
                  <a:schemeClr val="tx1"/>
                </a:solidFill>
              </a:rPr>
              <a:t>】</a:t>
            </a:r>
            <a:r>
              <a:rPr lang="ja-JP" altLang="en-US" sz="1400" dirty="0" smtClean="0">
                <a:solidFill>
                  <a:schemeClr val="tx1"/>
                </a:solidFill>
              </a:rPr>
              <a:t>保健所別病床機能別割合</a:t>
            </a:r>
            <a:endParaRPr lang="en-US" altLang="ja-JP" sz="1400" dirty="0">
              <a:solidFill>
                <a:schemeClr val="tx1"/>
              </a:solidFill>
            </a:endParaRPr>
          </a:p>
        </p:txBody>
      </p:sp>
      <p:sp>
        <p:nvSpPr>
          <p:cNvPr id="22" name="正方形/長方形 21"/>
          <p:cNvSpPr/>
          <p:nvPr/>
        </p:nvSpPr>
        <p:spPr>
          <a:xfrm>
            <a:off x="4668940" y="2204864"/>
            <a:ext cx="4051532" cy="1678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92134" y="3573016"/>
            <a:ext cx="4063842" cy="1560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681250" y="3573016"/>
            <a:ext cx="4039222" cy="1738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79330" y="4941168"/>
            <a:ext cx="4063842" cy="2103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668940" y="4941168"/>
            <a:ext cx="4051532" cy="2103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92134" y="6346844"/>
            <a:ext cx="4051038" cy="1773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668940" y="6350164"/>
            <a:ext cx="4051532" cy="1740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80467" y="2204864"/>
            <a:ext cx="4051532" cy="1678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985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a16="http://schemas.microsoft.com/office/drawing/2014/main" id="{30BE5A27-A407-4A14-A9BE-5866682C3C6B}"/>
              </a:ext>
            </a:extLst>
          </p:cNvPr>
          <p:cNvSpPr txBox="1">
            <a:spLocks/>
          </p:cNvSpPr>
          <p:nvPr/>
        </p:nvSpPr>
        <p:spPr>
          <a:xfrm>
            <a:off x="106254" y="69836"/>
            <a:ext cx="914626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北河内</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p>
        </p:txBody>
      </p:sp>
      <p:sp>
        <p:nvSpPr>
          <p:cNvPr id="76" name="スライド番号プレースホルダー 2"/>
          <p:cNvSpPr>
            <a:spLocks noGrp="1"/>
          </p:cNvSpPr>
          <p:nvPr>
            <p:ph type="sldNum" sz="quarter" idx="12"/>
          </p:nvPr>
        </p:nvSpPr>
        <p:spPr>
          <a:xfrm>
            <a:off x="7011707" y="6490764"/>
            <a:ext cx="2133600" cy="365125"/>
          </a:xfrm>
        </p:spPr>
        <p:txBody>
          <a:bodyPr/>
          <a:lstStyle/>
          <a:p>
            <a:r>
              <a:rPr lang="en-US" altLang="ja-JP" sz="1800" dirty="0">
                <a:solidFill>
                  <a:schemeClr val="tx1"/>
                </a:solidFill>
              </a:rPr>
              <a:t>5</a:t>
            </a:r>
            <a:endParaRPr kumimoji="1" lang="ja-JP" altLang="en-US" sz="1800" dirty="0">
              <a:solidFill>
                <a:schemeClr val="tx1"/>
              </a:solidFill>
            </a:endParaRPr>
          </a:p>
        </p:txBody>
      </p:sp>
      <p:sp>
        <p:nvSpPr>
          <p:cNvPr id="71" name="テキスト ボックス 70"/>
          <p:cNvSpPr txBox="1"/>
          <p:nvPr/>
        </p:nvSpPr>
        <p:spPr>
          <a:xfrm>
            <a:off x="194266" y="1403463"/>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72" name="グループ化 71"/>
          <p:cNvGrpSpPr/>
          <p:nvPr/>
        </p:nvGrpSpPr>
        <p:grpSpPr>
          <a:xfrm>
            <a:off x="179512" y="1786234"/>
            <a:ext cx="5922858" cy="4633803"/>
            <a:chOff x="101986" y="567691"/>
            <a:chExt cx="7897144" cy="6178404"/>
          </a:xfrm>
        </p:grpSpPr>
        <p:sp>
          <p:nvSpPr>
            <p:cNvPr id="73" name="正方形/長方形 72"/>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grpSp>
          <p:nvGrpSpPr>
            <p:cNvPr id="74" name="グループ化 73"/>
            <p:cNvGrpSpPr/>
            <p:nvPr/>
          </p:nvGrpSpPr>
          <p:grpSpPr>
            <a:xfrm>
              <a:off x="475871" y="629023"/>
              <a:ext cx="3270629" cy="5143485"/>
              <a:chOff x="475871" y="629023"/>
              <a:chExt cx="3270629" cy="5143485"/>
            </a:xfrm>
          </p:grpSpPr>
          <p:sp>
            <p:nvSpPr>
              <p:cNvPr id="169" name="角丸四角形 168"/>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70" name="テキスト ボックス 169"/>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18</a:t>
                </a:r>
                <a:r>
                  <a:rPr lang="ja-JP" altLang="en-US" sz="900" dirty="0"/>
                  <a:t>施設  </a:t>
                </a:r>
                <a:r>
                  <a:rPr lang="en-US" altLang="ja-JP" sz="900" dirty="0"/>
                  <a:t>4,776</a:t>
                </a:r>
                <a:r>
                  <a:rPr lang="ja-JP" altLang="en-US" sz="900" dirty="0"/>
                  <a:t>床</a:t>
                </a:r>
                <a:endParaRPr lang="en-US" altLang="ja-JP" sz="900" dirty="0"/>
              </a:p>
            </p:txBody>
          </p:sp>
        </p:grpSp>
        <p:sp>
          <p:nvSpPr>
            <p:cNvPr id="75" name="テキスト ボックス 74"/>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44</a:t>
              </a:r>
              <a:r>
                <a:rPr lang="ja-JP" altLang="en-US" sz="900" b="1" dirty="0"/>
                <a:t>施設</a:t>
              </a:r>
              <a:endParaRPr lang="en-US" altLang="ja-JP" sz="900" b="1" dirty="0"/>
            </a:p>
            <a:p>
              <a:pPr algn="ctr"/>
              <a:r>
                <a:rPr lang="en-US" altLang="ja-JP" sz="900" b="1" dirty="0"/>
                <a:t>5,068</a:t>
              </a:r>
              <a:r>
                <a:rPr lang="ja-JP" altLang="en-US" sz="900" b="1" dirty="0"/>
                <a:t>床</a:t>
              </a:r>
              <a:endParaRPr lang="en-US" altLang="ja-JP" sz="900" b="1" dirty="0"/>
            </a:p>
          </p:txBody>
        </p:sp>
        <p:sp>
          <p:nvSpPr>
            <p:cNvPr id="77" name="テキスト ボックス 76"/>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79" name="正方形/長方形 78"/>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80" name="テキスト ボックス 79"/>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81" name="角丸四角形 80"/>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846</a:t>
              </a:r>
              <a:r>
                <a:rPr lang="ja-JP" altLang="en-US" sz="900" dirty="0">
                  <a:solidFill>
                    <a:schemeClr val="tx1"/>
                  </a:solidFill>
                </a:rPr>
                <a:t>床</a:t>
              </a:r>
              <a:endParaRPr lang="en-US" altLang="ja-JP" sz="900" dirty="0">
                <a:solidFill>
                  <a:schemeClr val="tx1"/>
                </a:solidFill>
              </a:endParaRPr>
            </a:p>
          </p:txBody>
        </p:sp>
        <p:sp>
          <p:nvSpPr>
            <p:cNvPr id="82" name="角丸四角形 81"/>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109</a:t>
              </a:r>
              <a:r>
                <a:rPr lang="ja-JP" altLang="en-US" sz="900" dirty="0">
                  <a:solidFill>
                    <a:schemeClr val="tx1"/>
                  </a:solidFill>
                </a:rPr>
                <a:t>床</a:t>
              </a:r>
              <a:endParaRPr lang="en-US" altLang="ja-JP" sz="900" dirty="0">
                <a:solidFill>
                  <a:schemeClr val="tx1"/>
                </a:solidFill>
              </a:endParaRPr>
            </a:p>
          </p:txBody>
        </p:sp>
        <p:sp>
          <p:nvSpPr>
            <p:cNvPr id="83" name="テキスト ボックス 82"/>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a:t>
              </a:r>
              <a:r>
                <a:rPr lang="ja-JP" altLang="en-US" sz="900" b="1" dirty="0"/>
                <a:t>施設</a:t>
              </a:r>
              <a:endParaRPr lang="en-US" altLang="ja-JP" sz="900" b="1" dirty="0"/>
            </a:p>
            <a:p>
              <a:pPr algn="ctr"/>
              <a:r>
                <a:rPr lang="en-US" altLang="ja-JP" sz="900" b="1" dirty="0"/>
                <a:t>1,539</a:t>
              </a:r>
              <a:r>
                <a:rPr lang="ja-JP" altLang="en-US" sz="900" b="1" dirty="0"/>
                <a:t>床</a:t>
              </a:r>
              <a:endParaRPr lang="en-US" altLang="ja-JP" sz="900" b="1" dirty="0"/>
            </a:p>
          </p:txBody>
        </p:sp>
        <p:sp>
          <p:nvSpPr>
            <p:cNvPr id="84" name="角丸四角形 83"/>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157</a:t>
              </a:r>
              <a:r>
                <a:rPr lang="ja-JP" altLang="en-US" sz="900" dirty="0">
                  <a:solidFill>
                    <a:schemeClr val="tx1"/>
                  </a:solidFill>
                </a:rPr>
                <a:t>床</a:t>
              </a:r>
              <a:endParaRPr lang="en-US" altLang="ja-JP" sz="900" dirty="0">
                <a:solidFill>
                  <a:schemeClr val="tx1"/>
                </a:solidFill>
              </a:endParaRPr>
            </a:p>
          </p:txBody>
        </p:sp>
        <p:sp>
          <p:nvSpPr>
            <p:cNvPr id="85" name="角丸四角形 84"/>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806</a:t>
              </a:r>
              <a:r>
                <a:rPr lang="ja-JP" altLang="en-US" sz="900" dirty="0">
                  <a:solidFill>
                    <a:schemeClr val="tx1"/>
                  </a:solidFill>
                </a:rPr>
                <a:t>床</a:t>
              </a:r>
              <a:endParaRPr lang="en-US" altLang="ja-JP" sz="900" dirty="0">
                <a:solidFill>
                  <a:schemeClr val="tx1"/>
                </a:solidFill>
              </a:endParaRPr>
            </a:p>
          </p:txBody>
        </p:sp>
        <p:sp>
          <p:nvSpPr>
            <p:cNvPr id="86" name="角丸四角形 85"/>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70</a:t>
              </a:r>
              <a:r>
                <a:rPr lang="ja-JP" altLang="en-US" sz="900" dirty="0">
                  <a:solidFill>
                    <a:schemeClr val="tx1"/>
                  </a:solidFill>
                </a:rPr>
                <a:t>床</a:t>
              </a:r>
              <a:endParaRPr lang="en-US" altLang="ja-JP" sz="900" dirty="0">
                <a:solidFill>
                  <a:schemeClr val="tx1"/>
                </a:solidFill>
              </a:endParaRPr>
            </a:p>
          </p:txBody>
        </p:sp>
        <p:sp>
          <p:nvSpPr>
            <p:cNvPr id="87" name="正方形/長方形 86"/>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32</a:t>
              </a:r>
              <a:r>
                <a:rPr lang="ja-JP" altLang="en-US" sz="900" dirty="0">
                  <a:solidFill>
                    <a:schemeClr val="tx1"/>
                  </a:solidFill>
                </a:rPr>
                <a:t>施設　</a:t>
              </a:r>
              <a:r>
                <a:rPr lang="en-US" altLang="ja-JP" sz="900" dirty="0">
                  <a:solidFill>
                    <a:schemeClr val="tx1"/>
                  </a:solidFill>
                </a:rPr>
                <a:t>385</a:t>
              </a:r>
              <a:r>
                <a:rPr lang="ja-JP" altLang="en-US" sz="900" dirty="0">
                  <a:solidFill>
                    <a:schemeClr val="tx1"/>
                  </a:solidFill>
                </a:rPr>
                <a:t>床</a:t>
              </a:r>
            </a:p>
          </p:txBody>
        </p:sp>
        <p:sp>
          <p:nvSpPr>
            <p:cNvPr id="88" name="角丸四角形 87"/>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173</a:t>
              </a:r>
              <a:r>
                <a:rPr lang="ja-JP" altLang="en-US" sz="900" dirty="0">
                  <a:solidFill>
                    <a:schemeClr val="tx1"/>
                  </a:solidFill>
                </a:rPr>
                <a:t>床</a:t>
              </a:r>
              <a:endParaRPr lang="en-US" altLang="ja-JP" sz="900" dirty="0">
                <a:solidFill>
                  <a:schemeClr val="tx1"/>
                </a:solidFill>
              </a:endParaRPr>
            </a:p>
          </p:txBody>
        </p:sp>
        <p:grpSp>
          <p:nvGrpSpPr>
            <p:cNvPr id="91" name="グループ化 90"/>
            <p:cNvGrpSpPr/>
            <p:nvPr/>
          </p:nvGrpSpPr>
          <p:grpSpPr>
            <a:xfrm>
              <a:off x="101986" y="5844171"/>
              <a:ext cx="2088000" cy="900000"/>
              <a:chOff x="83559" y="5173698"/>
              <a:chExt cx="1821442" cy="1051200"/>
            </a:xfrm>
          </p:grpSpPr>
          <p:sp>
            <p:nvSpPr>
              <p:cNvPr id="166" name="正方形/長方形 165"/>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7" name="テキスト ボックス 166"/>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168" name="テキスト ボックス 167"/>
              <p:cNvSpPr txBox="1"/>
              <p:nvPr/>
            </p:nvSpPr>
            <p:spPr>
              <a:xfrm>
                <a:off x="200128" y="5692868"/>
                <a:ext cx="1570823" cy="470185"/>
              </a:xfrm>
              <a:prstGeom prst="rect">
                <a:avLst/>
              </a:prstGeom>
              <a:noFill/>
            </p:spPr>
            <p:txBody>
              <a:bodyPr wrap="square" rtlCol="0">
                <a:noAutofit/>
              </a:bodyPr>
              <a:lstStyle/>
              <a:p>
                <a:pPr algn="ctr"/>
                <a:r>
                  <a:rPr lang="en-US" altLang="ja-JP" sz="900" dirty="0"/>
                  <a:t>9</a:t>
                </a:r>
                <a:r>
                  <a:rPr lang="ja-JP" altLang="en-US" sz="900" dirty="0"/>
                  <a:t>施設　</a:t>
                </a:r>
                <a:endParaRPr lang="en-US" altLang="ja-JP" sz="900" dirty="0"/>
              </a:p>
              <a:p>
                <a:pPr algn="ctr"/>
                <a:r>
                  <a:rPr lang="en-US" altLang="ja-JP" sz="900" dirty="0"/>
                  <a:t>1,716</a:t>
                </a:r>
                <a:r>
                  <a:rPr lang="ja-JP" altLang="en-US" sz="900" dirty="0"/>
                  <a:t>床</a:t>
                </a:r>
                <a:endParaRPr lang="en-US" altLang="ja-JP" sz="900" dirty="0"/>
              </a:p>
            </p:txBody>
          </p:sp>
        </p:grpSp>
        <p:grpSp>
          <p:nvGrpSpPr>
            <p:cNvPr id="92" name="グループ化 91"/>
            <p:cNvGrpSpPr/>
            <p:nvPr/>
          </p:nvGrpSpPr>
          <p:grpSpPr>
            <a:xfrm>
              <a:off x="2296739" y="5846095"/>
              <a:ext cx="2088000" cy="900000"/>
              <a:chOff x="1995911" y="5168182"/>
              <a:chExt cx="1821442" cy="1051539"/>
            </a:xfrm>
          </p:grpSpPr>
          <p:sp>
            <p:nvSpPr>
              <p:cNvPr id="163" name="正方形/長方形 162"/>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4" name="テキスト ボックス 163"/>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165" name="テキスト ボックス 164"/>
              <p:cNvSpPr txBox="1"/>
              <p:nvPr/>
            </p:nvSpPr>
            <p:spPr>
              <a:xfrm>
                <a:off x="2120693" y="5693946"/>
                <a:ext cx="1570823" cy="461665"/>
              </a:xfrm>
              <a:prstGeom prst="rect">
                <a:avLst/>
              </a:prstGeom>
              <a:noFill/>
            </p:spPr>
            <p:txBody>
              <a:bodyPr wrap="square" rtlCol="0">
                <a:noAutofit/>
              </a:bodyPr>
              <a:lstStyle/>
              <a:p>
                <a:pPr algn="ctr"/>
                <a:r>
                  <a:rPr lang="en-US" altLang="ja-JP" sz="900" dirty="0"/>
                  <a:t>2</a:t>
                </a:r>
                <a:r>
                  <a:rPr lang="ja-JP" altLang="en-US" sz="900" dirty="0"/>
                  <a:t>施設　</a:t>
                </a:r>
                <a:endParaRPr lang="en-US" altLang="ja-JP" sz="900" dirty="0"/>
              </a:p>
              <a:p>
                <a:pPr algn="ctr"/>
                <a:r>
                  <a:rPr lang="en-US" altLang="ja-JP" sz="900" dirty="0"/>
                  <a:t>153</a:t>
                </a:r>
                <a:r>
                  <a:rPr lang="ja-JP" altLang="en-US" sz="900" dirty="0"/>
                  <a:t>床</a:t>
                </a:r>
                <a:endParaRPr lang="en-US" altLang="ja-JP" sz="900" dirty="0"/>
              </a:p>
            </p:txBody>
          </p:sp>
        </p:grpSp>
        <p:grpSp>
          <p:nvGrpSpPr>
            <p:cNvPr id="93" name="グループ化 92"/>
            <p:cNvGrpSpPr/>
            <p:nvPr/>
          </p:nvGrpSpPr>
          <p:grpSpPr>
            <a:xfrm>
              <a:off x="4486981" y="5838667"/>
              <a:ext cx="2088000" cy="900000"/>
              <a:chOff x="3881647" y="5161015"/>
              <a:chExt cx="1821442" cy="1051539"/>
            </a:xfrm>
          </p:grpSpPr>
          <p:sp>
            <p:nvSpPr>
              <p:cNvPr id="95" name="正方形/長方形 94"/>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96" name="テキスト ボックス 95"/>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97" name="テキスト ボックス 96"/>
              <p:cNvSpPr txBox="1"/>
              <p:nvPr/>
            </p:nvSpPr>
            <p:spPr>
              <a:xfrm>
                <a:off x="4016333" y="5686783"/>
                <a:ext cx="1570823" cy="453880"/>
              </a:xfrm>
              <a:prstGeom prst="rect">
                <a:avLst/>
              </a:prstGeom>
              <a:noFill/>
            </p:spPr>
            <p:txBody>
              <a:bodyPr wrap="square" rtlCol="0">
                <a:noAutofit/>
              </a:bodyPr>
              <a:lstStyle/>
              <a:p>
                <a:pPr algn="ctr"/>
                <a:r>
                  <a:rPr lang="en-US" altLang="ja-JP" sz="900" dirty="0"/>
                  <a:t>1</a:t>
                </a:r>
                <a:r>
                  <a:rPr lang="ja-JP" altLang="en-US" sz="900" dirty="0"/>
                  <a:t>施設　</a:t>
                </a:r>
                <a:endParaRPr lang="en-US" altLang="ja-JP" sz="900" dirty="0"/>
              </a:p>
              <a:p>
                <a:pPr algn="ctr"/>
                <a:r>
                  <a:rPr lang="en-US" altLang="ja-JP" sz="900" dirty="0"/>
                  <a:t>8</a:t>
                </a:r>
                <a:r>
                  <a:rPr lang="ja-JP" altLang="en-US" sz="900" dirty="0"/>
                  <a:t>床</a:t>
                </a:r>
                <a:endParaRPr lang="en-US" altLang="ja-JP" sz="900" dirty="0"/>
              </a:p>
            </p:txBody>
          </p:sp>
        </p:grpSp>
        <p:sp>
          <p:nvSpPr>
            <p:cNvPr id="94" name="正方形/長方形 93"/>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a:t>
              </a:r>
              <a:r>
                <a:rPr lang="ja-JP" altLang="en-US" sz="900" dirty="0">
                  <a:solidFill>
                    <a:schemeClr val="tx1"/>
                  </a:solidFill>
                </a:rPr>
                <a:t>床</a:t>
              </a:r>
            </a:p>
          </p:txBody>
        </p:sp>
      </p:grpSp>
      <p:grpSp>
        <p:nvGrpSpPr>
          <p:cNvPr id="171" name="グループ化 170"/>
          <p:cNvGrpSpPr/>
          <p:nvPr/>
        </p:nvGrpSpPr>
        <p:grpSpPr>
          <a:xfrm>
            <a:off x="373640" y="2474252"/>
            <a:ext cx="2722154" cy="3124627"/>
            <a:chOff x="286277" y="1460181"/>
            <a:chExt cx="3629538" cy="4166169"/>
          </a:xfrm>
        </p:grpSpPr>
        <p:sp>
          <p:nvSpPr>
            <p:cNvPr id="172" name="角丸四角形 171"/>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627</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173" name="角丸四角形 172"/>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74" name="角丸四角形 173"/>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64</a:t>
              </a:r>
              <a:r>
                <a:rPr lang="ja-JP" altLang="en-US" sz="900" dirty="0">
                  <a:solidFill>
                    <a:schemeClr val="tx1"/>
                  </a:solidFill>
                </a:rPr>
                <a:t>床</a:t>
              </a:r>
              <a:endParaRPr lang="en-US" altLang="ja-JP" sz="900" dirty="0">
                <a:solidFill>
                  <a:schemeClr val="tx1"/>
                </a:solidFill>
              </a:endParaRPr>
            </a:p>
          </p:txBody>
        </p:sp>
        <p:sp>
          <p:nvSpPr>
            <p:cNvPr id="175" name="角丸四角形 174"/>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47</a:t>
              </a:r>
              <a:r>
                <a:rPr lang="ja-JP" altLang="en-US" sz="900" dirty="0">
                  <a:solidFill>
                    <a:schemeClr val="tx1"/>
                  </a:solidFill>
                </a:rPr>
                <a:t>床</a:t>
              </a:r>
              <a:endParaRPr lang="en-US" altLang="ja-JP" sz="900" dirty="0">
                <a:solidFill>
                  <a:schemeClr val="tx1"/>
                </a:solidFill>
              </a:endParaRPr>
            </a:p>
          </p:txBody>
        </p:sp>
        <p:sp>
          <p:nvSpPr>
            <p:cNvPr id="176" name="角丸四角形 175"/>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77" name="角丸四角形 176"/>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a:t>
              </a:r>
              <a:r>
                <a:rPr lang="ja-JP" altLang="en-US" sz="900" dirty="0">
                  <a:solidFill>
                    <a:schemeClr val="tx1"/>
                  </a:solidFill>
                </a:rPr>
                <a:t>床</a:t>
              </a:r>
              <a:endParaRPr lang="en-US" altLang="ja-JP" sz="900" dirty="0">
                <a:solidFill>
                  <a:schemeClr val="tx1"/>
                </a:solidFill>
              </a:endParaRPr>
            </a:p>
          </p:txBody>
        </p:sp>
        <p:sp>
          <p:nvSpPr>
            <p:cNvPr id="178" name="角丸四角形 177"/>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a:t>
              </a:r>
              <a:r>
                <a:rPr lang="ja-JP" altLang="en-US" sz="900" dirty="0">
                  <a:solidFill>
                    <a:srgbClr val="FF0000"/>
                  </a:solidFill>
                </a:rPr>
                <a:t>　</a:t>
              </a: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12</a:t>
              </a:r>
              <a:r>
                <a:rPr lang="ja-JP" altLang="en-US" sz="900" dirty="0">
                  <a:solidFill>
                    <a:schemeClr val="tx1"/>
                  </a:solidFill>
                </a:rPr>
                <a:t>床</a:t>
              </a:r>
              <a:endParaRPr lang="en-US" altLang="ja-JP" sz="900" dirty="0">
                <a:solidFill>
                  <a:schemeClr val="tx1"/>
                </a:solidFill>
              </a:endParaRPr>
            </a:p>
          </p:txBody>
        </p:sp>
        <p:sp>
          <p:nvSpPr>
            <p:cNvPr id="179" name="角丸四角形 178"/>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15</a:t>
              </a:r>
              <a:r>
                <a:rPr lang="ja-JP" altLang="en-US" sz="900" dirty="0">
                  <a:solidFill>
                    <a:schemeClr val="tx1"/>
                  </a:solidFill>
                </a:rPr>
                <a:t>床</a:t>
              </a:r>
              <a:endParaRPr lang="en-US" altLang="ja-JP" sz="900" dirty="0">
                <a:solidFill>
                  <a:schemeClr val="tx1"/>
                </a:solidFill>
              </a:endParaRPr>
            </a:p>
          </p:txBody>
        </p:sp>
        <p:sp>
          <p:nvSpPr>
            <p:cNvPr id="180" name="角丸四角形 179"/>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38</a:t>
              </a:r>
              <a:r>
                <a:rPr lang="ja-JP" altLang="en-US" sz="900" dirty="0">
                  <a:solidFill>
                    <a:schemeClr val="tx1"/>
                  </a:solidFill>
                </a:rPr>
                <a:t>床</a:t>
              </a:r>
              <a:endParaRPr lang="en-US" altLang="ja-JP" sz="900" dirty="0">
                <a:solidFill>
                  <a:schemeClr val="tx1"/>
                </a:solidFill>
              </a:endParaRPr>
            </a:p>
          </p:txBody>
        </p:sp>
        <p:sp>
          <p:nvSpPr>
            <p:cNvPr id="181" name="角丸四角形 18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182" name="角丸四角形 181"/>
          <p:cNvSpPr/>
          <p:nvPr/>
        </p:nvSpPr>
        <p:spPr>
          <a:xfrm>
            <a:off x="3157985"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83" name="角丸四角形 182"/>
          <p:cNvSpPr/>
          <p:nvPr/>
        </p:nvSpPr>
        <p:spPr>
          <a:xfrm>
            <a:off x="3159526"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60</a:t>
            </a:r>
            <a:r>
              <a:rPr lang="ja-JP" altLang="en-US" sz="900" dirty="0">
                <a:solidFill>
                  <a:schemeClr val="tx1"/>
                </a:solidFill>
              </a:rPr>
              <a:t>床</a:t>
            </a:r>
            <a:endParaRPr lang="en-US" altLang="ja-JP" sz="900" dirty="0">
              <a:solidFill>
                <a:schemeClr val="tx1"/>
              </a:solidFill>
            </a:endParaRPr>
          </a:p>
        </p:txBody>
      </p:sp>
      <p:sp>
        <p:nvSpPr>
          <p:cNvPr id="184" name="テキスト ボックス 183"/>
          <p:cNvSpPr txBox="1"/>
          <p:nvPr/>
        </p:nvSpPr>
        <p:spPr>
          <a:xfrm>
            <a:off x="6159879" y="1399183"/>
            <a:ext cx="1890000" cy="300083"/>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185" name="テキスト ボックス 184"/>
          <p:cNvSpPr txBox="1"/>
          <p:nvPr/>
        </p:nvSpPr>
        <p:spPr>
          <a:xfrm>
            <a:off x="8087120" y="1399182"/>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186" name="グループ化 185"/>
          <p:cNvGrpSpPr/>
          <p:nvPr/>
        </p:nvGrpSpPr>
        <p:grpSpPr>
          <a:xfrm>
            <a:off x="6177512" y="1774475"/>
            <a:ext cx="1620000" cy="4694726"/>
            <a:chOff x="8211502" y="617458"/>
            <a:chExt cx="1908002" cy="6120498"/>
          </a:xfrm>
        </p:grpSpPr>
        <p:sp>
          <p:nvSpPr>
            <p:cNvPr id="187" name="正方形/長方形 186"/>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88" name="角丸四角形 187"/>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58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3,739</a:t>
              </a:r>
              <a:r>
                <a:rPr lang="ja-JP" altLang="en-US" sz="900" dirty="0">
                  <a:solidFill>
                    <a:schemeClr val="tx1"/>
                  </a:solidFill>
                </a:rPr>
                <a:t>人定員</a:t>
              </a:r>
              <a:endParaRPr lang="en-US" altLang="ja-JP" sz="900" dirty="0">
                <a:solidFill>
                  <a:schemeClr val="tx1"/>
                </a:solidFill>
              </a:endParaRPr>
            </a:p>
          </p:txBody>
        </p:sp>
        <p:sp>
          <p:nvSpPr>
            <p:cNvPr id="189" name="テキスト ボックス 188"/>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smtClean="0"/>
                <a:t>88</a:t>
              </a:r>
              <a:r>
                <a:rPr lang="ja-JP" altLang="en-US" sz="900" b="1" dirty="0" smtClean="0"/>
                <a:t>施設</a:t>
              </a:r>
              <a:endParaRPr lang="en-US" altLang="ja-JP" sz="900" b="1" dirty="0"/>
            </a:p>
            <a:p>
              <a:pPr algn="ctr"/>
              <a:r>
                <a:rPr lang="en-US" altLang="ja-JP" sz="900" b="1" dirty="0" smtClean="0"/>
                <a:t>6,540</a:t>
              </a:r>
              <a:r>
                <a:rPr lang="ja-JP" altLang="en-US" sz="900" b="1" dirty="0" smtClean="0"/>
                <a:t>人</a:t>
              </a:r>
              <a:r>
                <a:rPr lang="ja-JP" altLang="en-US" sz="900" b="1" dirty="0"/>
                <a:t>定員</a:t>
              </a:r>
              <a:endParaRPr lang="en-US" altLang="ja-JP" sz="900" b="1" dirty="0"/>
            </a:p>
          </p:txBody>
        </p:sp>
        <p:sp>
          <p:nvSpPr>
            <p:cNvPr id="190" name="角丸四角形 189"/>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2,688</a:t>
              </a:r>
              <a:r>
                <a:rPr lang="ja-JP" altLang="en-US" sz="900" dirty="0">
                  <a:solidFill>
                    <a:schemeClr val="tx1"/>
                  </a:solidFill>
                </a:rPr>
                <a:t>人定員</a:t>
              </a:r>
              <a:endParaRPr lang="en-US" altLang="ja-JP" sz="900" dirty="0">
                <a:solidFill>
                  <a:schemeClr val="tx1"/>
                </a:solidFill>
              </a:endParaRPr>
            </a:p>
          </p:txBody>
        </p:sp>
        <p:sp>
          <p:nvSpPr>
            <p:cNvPr id="191" name="角丸四角形 190"/>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74</a:t>
              </a:r>
              <a:r>
                <a:rPr lang="ja-JP" altLang="en-US" sz="900" dirty="0">
                  <a:solidFill>
                    <a:schemeClr val="tx1"/>
                  </a:solidFill>
                </a:rPr>
                <a:t>人定員</a:t>
              </a:r>
              <a:endParaRPr lang="en-US" altLang="ja-JP" sz="900" dirty="0">
                <a:solidFill>
                  <a:schemeClr val="tx1"/>
                </a:solidFill>
              </a:endParaRPr>
            </a:p>
          </p:txBody>
        </p:sp>
        <p:sp>
          <p:nvSpPr>
            <p:cNvPr id="192" name="正方形/長方形 191"/>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93" name="テキスト ボックス 192"/>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smtClean="0"/>
                <a:t>114</a:t>
              </a:r>
              <a:r>
                <a:rPr lang="ja-JP" altLang="en-US" sz="900" b="1" dirty="0" smtClean="0"/>
                <a:t>施設</a:t>
              </a:r>
              <a:endParaRPr lang="en-US" altLang="ja-JP" sz="900" b="1" dirty="0"/>
            </a:p>
            <a:p>
              <a:pPr algn="ctr"/>
              <a:r>
                <a:rPr lang="en-US" altLang="ja-JP" sz="900" b="1" dirty="0"/>
                <a:t>2,138</a:t>
              </a:r>
              <a:r>
                <a:rPr lang="ja-JP" altLang="en-US" sz="900" b="1" dirty="0" smtClean="0"/>
                <a:t>人</a:t>
              </a:r>
              <a:r>
                <a:rPr lang="ja-JP" altLang="en-US" sz="900" b="1" dirty="0"/>
                <a:t>定員</a:t>
              </a:r>
              <a:endParaRPr lang="en-US" altLang="ja-JP" sz="900" b="1" dirty="0"/>
            </a:p>
          </p:txBody>
        </p:sp>
        <p:sp>
          <p:nvSpPr>
            <p:cNvPr id="194" name="角丸四角形 19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812</a:t>
              </a:r>
              <a:r>
                <a:rPr lang="ja-JP" altLang="en-US" sz="900" dirty="0">
                  <a:solidFill>
                    <a:schemeClr val="tx1"/>
                  </a:solidFill>
                </a:rPr>
                <a:t>人定員</a:t>
              </a:r>
              <a:endParaRPr lang="en-US" altLang="ja-JP" sz="900" dirty="0">
                <a:solidFill>
                  <a:schemeClr val="tx1"/>
                </a:solidFill>
              </a:endParaRPr>
            </a:p>
          </p:txBody>
        </p:sp>
        <p:sp>
          <p:nvSpPr>
            <p:cNvPr id="195" name="角丸四角形 19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86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1,326</a:t>
              </a:r>
              <a:r>
                <a:rPr lang="ja-JP" altLang="en-US" sz="900" dirty="0">
                  <a:solidFill>
                    <a:schemeClr val="tx1"/>
                  </a:solidFill>
                </a:rPr>
                <a:t>人定員</a:t>
              </a:r>
              <a:endParaRPr lang="en-US" altLang="ja-JP" sz="900" dirty="0">
                <a:solidFill>
                  <a:schemeClr val="tx1"/>
                </a:solidFill>
              </a:endParaRPr>
            </a:p>
          </p:txBody>
        </p:sp>
      </p:grpSp>
      <p:grpSp>
        <p:nvGrpSpPr>
          <p:cNvPr id="196" name="グループ化 195"/>
          <p:cNvGrpSpPr/>
          <p:nvPr/>
        </p:nvGrpSpPr>
        <p:grpSpPr>
          <a:xfrm>
            <a:off x="7850017" y="1795509"/>
            <a:ext cx="1195904" cy="2025000"/>
            <a:chOff x="10804492" y="1190142"/>
            <a:chExt cx="1594539" cy="2700000"/>
          </a:xfrm>
        </p:grpSpPr>
        <p:sp>
          <p:nvSpPr>
            <p:cNvPr id="197" name="正方形/長方形 19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98" name="角丸四角形 19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145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7,092</a:t>
              </a:r>
              <a:r>
                <a:rPr lang="ja-JP" altLang="en-US" sz="900" dirty="0">
                  <a:solidFill>
                    <a:schemeClr val="tx1"/>
                  </a:solidFill>
                </a:rPr>
                <a:t>人定員</a:t>
              </a:r>
              <a:endParaRPr lang="en-US" altLang="ja-JP" sz="900" dirty="0">
                <a:solidFill>
                  <a:schemeClr val="tx1"/>
                </a:solidFill>
              </a:endParaRPr>
            </a:p>
          </p:txBody>
        </p:sp>
        <p:sp>
          <p:nvSpPr>
            <p:cNvPr id="199" name="角丸四角形 19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180</a:t>
              </a:r>
              <a:r>
                <a:rPr lang="ja-JP" altLang="en-US" sz="900" dirty="0">
                  <a:solidFill>
                    <a:schemeClr val="tx1"/>
                  </a:solidFill>
                </a:rPr>
                <a:t>人定員</a:t>
              </a:r>
              <a:endParaRPr lang="en-US" altLang="ja-JP" sz="900" dirty="0">
                <a:solidFill>
                  <a:schemeClr val="tx1"/>
                </a:solidFill>
              </a:endParaRPr>
            </a:p>
          </p:txBody>
        </p:sp>
        <p:sp>
          <p:nvSpPr>
            <p:cNvPr id="200" name="角丸四角形 19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23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940</a:t>
              </a:r>
              <a:r>
                <a:rPr lang="ja-JP" altLang="en-US" sz="900" dirty="0">
                  <a:solidFill>
                    <a:schemeClr val="tx1"/>
                  </a:solidFill>
                </a:rPr>
                <a:t>人定員</a:t>
              </a:r>
              <a:endParaRPr lang="en-US" altLang="ja-JP" sz="900" dirty="0">
                <a:solidFill>
                  <a:schemeClr val="tx1"/>
                </a:solidFill>
              </a:endParaRPr>
            </a:p>
          </p:txBody>
        </p:sp>
      </p:grpSp>
      <p:sp>
        <p:nvSpPr>
          <p:cNvPr id="201" name="正方形/長方形 200"/>
          <p:cNvSpPr/>
          <p:nvPr/>
        </p:nvSpPr>
        <p:spPr>
          <a:xfrm>
            <a:off x="7831227" y="4352071"/>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02" name="角丸四角形 201"/>
          <p:cNvSpPr/>
          <p:nvPr/>
        </p:nvSpPr>
        <p:spPr>
          <a:xfrm>
            <a:off x="7862630" y="4409987"/>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3,439</a:t>
            </a:r>
            <a:r>
              <a:rPr lang="ja-JP" altLang="en-US" sz="900" dirty="0">
                <a:solidFill>
                  <a:schemeClr val="tx1"/>
                </a:solidFill>
              </a:rPr>
              <a:t>人定員</a:t>
            </a:r>
            <a:endParaRPr lang="en-US" altLang="ja-JP" sz="900" dirty="0">
              <a:solidFill>
                <a:schemeClr val="tx1"/>
              </a:solidFill>
            </a:endParaRPr>
          </a:p>
        </p:txBody>
      </p:sp>
      <p:sp>
        <p:nvSpPr>
          <p:cNvPr id="203" name="角丸四角形 202"/>
          <p:cNvSpPr/>
          <p:nvPr/>
        </p:nvSpPr>
        <p:spPr>
          <a:xfrm>
            <a:off x="6218610" y="3936395"/>
            <a:ext cx="1548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39</a:t>
            </a:r>
            <a:r>
              <a:rPr lang="ja-JP" altLang="en-US" sz="900" dirty="0">
                <a:solidFill>
                  <a:schemeClr val="tx1"/>
                </a:solidFill>
              </a:rPr>
              <a:t>人定員</a:t>
            </a:r>
            <a:endParaRPr lang="en-US" altLang="ja-JP" sz="900" dirty="0">
              <a:solidFill>
                <a:schemeClr val="tx1"/>
              </a:solidFill>
            </a:endParaRPr>
          </a:p>
        </p:txBody>
      </p:sp>
      <p:sp>
        <p:nvSpPr>
          <p:cNvPr id="205" name="タイトル 1">
            <a:extLst>
              <a:ext uri="{FF2B5EF4-FFF2-40B4-BE49-F238E27FC236}">
                <a16:creationId xmlns:a16="http://schemas.microsoft.com/office/drawing/2014/main" id="{6B7DFCDD-9A39-4EBA-BA02-5F8A078FDCBD}"/>
              </a:ext>
            </a:extLst>
          </p:cNvPr>
          <p:cNvSpPr txBox="1">
            <a:spLocks/>
          </p:cNvSpPr>
          <p:nvPr/>
        </p:nvSpPr>
        <p:spPr>
          <a:xfrm>
            <a:off x="251586" y="53250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206" name="正方形/長方形 205"/>
          <p:cNvSpPr/>
          <p:nvPr/>
        </p:nvSpPr>
        <p:spPr>
          <a:xfrm>
            <a:off x="64183" y="6329207"/>
            <a:ext cx="867970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smtClean="0">
                <a:effectLst/>
                <a:ea typeface="ＭＳ ゴシック" panose="020B0609070205080204" pitchFamily="49" charset="-128"/>
                <a:cs typeface="Times New Roman" panose="02020603050405020304" pitchFamily="18" charset="0"/>
              </a:rPr>
              <a:t>201</a:t>
            </a:r>
            <a:r>
              <a:rPr lang="en-US" altLang="ja-JP" sz="700" kern="100" dirty="0" smtClean="0">
                <a:effectLst/>
                <a:ea typeface="ＭＳ ゴシック" panose="020B0609070205080204" pitchFamily="49" charset="-128"/>
                <a:cs typeface="Times New Roman" panose="02020603050405020304" pitchFamily="18" charset="0"/>
              </a:rPr>
              <a:t>8</a:t>
            </a:r>
            <a:r>
              <a:rPr lang="ja-JP" sz="700" kern="100" dirty="0" smtClean="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smtClean="0">
                <a:effectLst/>
                <a:ea typeface="ＭＳ ゴシック" panose="020B0609070205080204" pitchFamily="49" charset="-128"/>
                <a:cs typeface="Times New Roman" panose="02020603050405020304" pitchFamily="18" charset="0"/>
              </a:rPr>
              <a:t>201</a:t>
            </a:r>
            <a:r>
              <a:rPr lang="en-US" altLang="ja-JP" sz="700" kern="100" dirty="0" smtClean="0">
                <a:effectLst/>
                <a:ea typeface="ＭＳ ゴシック" panose="020B0609070205080204" pitchFamily="49" charset="-128"/>
                <a:cs typeface="Times New Roman" panose="02020603050405020304" pitchFamily="18" charset="0"/>
              </a:rPr>
              <a:t>9</a:t>
            </a:r>
            <a:r>
              <a:rPr lang="ja-JP" sz="700" kern="100" dirty="0" smtClean="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2</a:t>
            </a:r>
            <a:r>
              <a:rPr lang="ja-JP" sz="700" kern="100" dirty="0" smtClean="0">
                <a:effectLst/>
                <a:ea typeface="ＭＳ ゴシック" panose="020B0609070205080204" pitchFamily="49" charset="-128"/>
                <a:cs typeface="Times New Roman" panose="02020603050405020304" pitchFamily="18" charset="0"/>
              </a:rPr>
              <a:t>月</a:t>
            </a:r>
            <a:r>
              <a:rPr lang="ja-JP" sz="700" kern="100" dirty="0">
                <a:effectLst/>
                <a:ea typeface="ＭＳ ゴシック" panose="020B0609070205080204" pitchFamily="49" charset="-128"/>
                <a:cs typeface="Times New Roman" panose="02020603050405020304" pitchFamily="18" charset="0"/>
              </a:rPr>
              <a:t>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7028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08109" y="4612018"/>
            <a:ext cx="3627942" cy="2245982"/>
          </a:xfrm>
          <a:prstGeom prst="rect">
            <a:avLst/>
          </a:prstGeom>
        </p:spPr>
      </p:pic>
      <p:pic>
        <p:nvPicPr>
          <p:cNvPr id="9" name="図 8"/>
          <p:cNvPicPr>
            <a:picLocks noChangeAspect="1"/>
          </p:cNvPicPr>
          <p:nvPr/>
        </p:nvPicPr>
        <p:blipFill>
          <a:blip r:embed="rId4"/>
          <a:stretch>
            <a:fillRect/>
          </a:stretch>
        </p:blipFill>
        <p:spPr>
          <a:xfrm>
            <a:off x="263252" y="3681308"/>
            <a:ext cx="7566885" cy="857153"/>
          </a:xfrm>
          <a:prstGeom prst="rect">
            <a:avLst/>
          </a:prstGeom>
        </p:spPr>
      </p:pic>
      <p:pic>
        <p:nvPicPr>
          <p:cNvPr id="7" name="図 6"/>
          <p:cNvPicPr>
            <a:picLocks noChangeAspect="1"/>
          </p:cNvPicPr>
          <p:nvPr/>
        </p:nvPicPr>
        <p:blipFill>
          <a:blip r:embed="rId5"/>
          <a:stretch>
            <a:fillRect/>
          </a:stretch>
        </p:blipFill>
        <p:spPr>
          <a:xfrm>
            <a:off x="262521" y="1605023"/>
            <a:ext cx="8352926" cy="1666211"/>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9326"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sz="1800" dirty="0">
              <a:solidFill>
                <a:schemeClr val="tx1"/>
              </a:solidFill>
            </a:endParaRPr>
          </a:p>
        </p:txBody>
      </p:sp>
      <p:sp>
        <p:nvSpPr>
          <p:cNvPr id="10"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北河内</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地域医療構想の進捗状況</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8957656B-6DE6-44E0-85D6-7CF39E5B6647}"/>
              </a:ext>
            </a:extLst>
          </p:cNvPr>
          <p:cNvSpPr txBox="1"/>
          <p:nvPr/>
        </p:nvSpPr>
        <p:spPr>
          <a:xfrm>
            <a:off x="46679" y="1473409"/>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右中かっこ 19"/>
          <p:cNvSpPr/>
          <p:nvPr/>
        </p:nvSpPr>
        <p:spPr>
          <a:xfrm>
            <a:off x="7215246" y="5623127"/>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2" name="テキスト ボックス 10">
            <a:extLst>
              <a:ext uri="{FF2B5EF4-FFF2-40B4-BE49-F238E27FC236}">
                <a16:creationId xmlns:a16="http://schemas.microsoft.com/office/drawing/2014/main" id="{8957656B-6DE6-44E0-85D6-7CF39E5B6647}"/>
              </a:ext>
            </a:extLst>
          </p:cNvPr>
          <p:cNvSpPr txBox="1"/>
          <p:nvPr/>
        </p:nvSpPr>
        <p:spPr>
          <a:xfrm>
            <a:off x="4097719" y="5829581"/>
            <a:ext cx="233910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3" name="テキスト ボックス 22">
            <a:extLst>
              <a:ext uri="{FF2B5EF4-FFF2-40B4-BE49-F238E27FC236}">
                <a16:creationId xmlns:a16="http://schemas.microsoft.com/office/drawing/2014/main"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4" name="二等辺三角形 23"/>
          <p:cNvSpPr/>
          <p:nvPr/>
        </p:nvSpPr>
        <p:spPr>
          <a:xfrm rot="10800000">
            <a:off x="3977671" y="3274897"/>
            <a:ext cx="1032942" cy="106539"/>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テキスト ボックス 16"/>
          <p:cNvSpPr txBox="1"/>
          <p:nvPr/>
        </p:nvSpPr>
        <p:spPr>
          <a:xfrm>
            <a:off x="3974627" y="4602081"/>
            <a:ext cx="4810380" cy="332815"/>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cxnSp>
        <p:nvCxnSpPr>
          <p:cNvPr id="34" name="直線矢印コネクタ 33"/>
          <p:cNvCxnSpPr/>
          <p:nvPr/>
        </p:nvCxnSpPr>
        <p:spPr>
          <a:xfrm>
            <a:off x="6188929" y="4493710"/>
            <a:ext cx="687327" cy="1643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22273" y="4205844"/>
            <a:ext cx="1359118" cy="149091"/>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角丸四角形 34"/>
          <p:cNvSpPr/>
          <p:nvPr/>
        </p:nvSpPr>
        <p:spPr>
          <a:xfrm>
            <a:off x="5533318" y="4347984"/>
            <a:ext cx="648072" cy="17559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10">
            <a:extLst>
              <a:ext uri="{FF2B5EF4-FFF2-40B4-BE49-F238E27FC236}">
                <a16:creationId xmlns:a16="http://schemas.microsoft.com/office/drawing/2014/main" id="{8957656B-6DE6-44E0-85D6-7CF39E5B6647}"/>
              </a:ext>
            </a:extLst>
          </p:cNvPr>
          <p:cNvSpPr txBox="1"/>
          <p:nvPr/>
        </p:nvSpPr>
        <p:spPr>
          <a:xfrm>
            <a:off x="4096001" y="5013403"/>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graphicFrame>
        <p:nvGraphicFramePr>
          <p:cNvPr id="48" name="表 47"/>
          <p:cNvGraphicFramePr>
            <a:graphicFrameLocks noGrp="1"/>
          </p:cNvGraphicFramePr>
          <p:nvPr>
            <p:extLst>
              <p:ext uri="{D42A27DB-BD31-4B8C-83A1-F6EECF244321}">
                <p14:modId xmlns:p14="http://schemas.microsoft.com/office/powerpoint/2010/main" val="4023223438"/>
              </p:ext>
            </p:extLst>
          </p:nvPr>
        </p:nvGraphicFramePr>
        <p:xfrm>
          <a:off x="4438984" y="5384800"/>
          <a:ext cx="2765490" cy="456365"/>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20533">
                <a:tc>
                  <a:txBody>
                    <a:bodyPr/>
                    <a:lstStyle/>
                    <a:p>
                      <a:pPr algn="l" fontAlgn="ctr"/>
                      <a:r>
                        <a:rPr lang="en-US" altLang="ja-JP" sz="1300" b="0" i="0" u="none" strike="noStrike" dirty="0" smtClean="0">
                          <a:solidFill>
                            <a:schemeClr val="tx1"/>
                          </a:solidFill>
                          <a:effectLst/>
                          <a:latin typeface="+mn-ea"/>
                          <a:ea typeface="+mn-ea"/>
                        </a:rPr>
                        <a:t> 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24.1%</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 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20.1%</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1475832015"/>
              </p:ext>
            </p:extLst>
          </p:nvPr>
        </p:nvGraphicFramePr>
        <p:xfrm>
          <a:off x="6266082" y="608831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smtClean="0">
                          <a:effectLst/>
                        </a:rPr>
                        <a:t>34.4%</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cxnSp>
        <p:nvCxnSpPr>
          <p:cNvPr id="33" name="直線矢印コネクタ 32"/>
          <p:cNvCxnSpPr>
            <a:cxnSpLocks/>
          </p:cNvCxnSpPr>
          <p:nvPr/>
        </p:nvCxnSpPr>
        <p:spPr>
          <a:xfrm>
            <a:off x="5400065" y="4335668"/>
            <a:ext cx="1073858" cy="1420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612177" y="5492149"/>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a:t>14.3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1,500</a:t>
            </a:r>
            <a:r>
              <a:rPr kumimoji="1" lang="ja-JP" altLang="en-US" sz="1400" dirty="0" smtClean="0"/>
              <a:t>床</a:t>
            </a:r>
            <a:r>
              <a:rPr kumimoji="1" lang="en-US" altLang="ja-JP" sz="1400" dirty="0"/>
              <a:t>)</a:t>
            </a:r>
          </a:p>
        </p:txBody>
      </p:sp>
      <p:sp>
        <p:nvSpPr>
          <p:cNvPr id="2" name="テキスト ボックス 1"/>
          <p:cNvSpPr txBox="1"/>
          <p:nvPr/>
        </p:nvSpPr>
        <p:spPr>
          <a:xfrm>
            <a:off x="6385233" y="3233309"/>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7" name="タイトル 1">
            <a:extLst>
              <a:ext uri="{FF2B5EF4-FFF2-40B4-BE49-F238E27FC236}">
                <a16:creationId xmlns:a16="http://schemas.microsoft.com/office/drawing/2014/main" id="{77D78C8B-7190-4F9F-BF24-FAD4DFE9F181}"/>
              </a:ext>
            </a:extLst>
          </p:cNvPr>
          <p:cNvSpPr txBox="1">
            <a:spLocks/>
          </p:cNvSpPr>
          <p:nvPr/>
        </p:nvSpPr>
        <p:spPr>
          <a:xfrm>
            <a:off x="97083" y="538095"/>
            <a:ext cx="8886835"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北河内二次医療圏で約</a:t>
            </a:r>
            <a:r>
              <a:rPr lang="en-US" altLang="ja-JP" sz="2200" dirty="0">
                <a:latin typeface="HGP創英角ｺﾞｼｯｸUB" panose="020B0900000000000000" pitchFamily="50" charset="-128"/>
                <a:ea typeface="HGP創英角ｺﾞｼｯｸUB" panose="020B0900000000000000" pitchFamily="50" charset="-128"/>
              </a:rPr>
              <a:t>14</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sp>
        <p:nvSpPr>
          <p:cNvPr id="26" name="テキスト ボックス 25">
            <a:extLst>
              <a:ext uri="{FF2B5EF4-FFF2-40B4-BE49-F238E27FC236}">
                <a16:creationId xmlns:a16="http://schemas.microsoft.com/office/drawing/2014/main" id="{8957656B-6DE6-44E0-85D6-7CF39E5B6647}"/>
              </a:ext>
            </a:extLst>
          </p:cNvPr>
          <p:cNvSpPr txBox="1"/>
          <p:nvPr/>
        </p:nvSpPr>
        <p:spPr>
          <a:xfrm>
            <a:off x="7070955" y="6598369"/>
            <a:ext cx="151836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smtClean="0">
                <a:latin typeface="Meiryo UI" panose="020B0604030504040204" pitchFamily="50" charset="-128"/>
                <a:ea typeface="Meiryo UI" panose="020B0604030504040204" pitchFamily="50" charset="-128"/>
                <a:cs typeface="Times New Roman"/>
              </a:rPr>
              <a:t>病床機能報告</a:t>
            </a:r>
            <a:endParaRPr 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68413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06101" y="6479772"/>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19" name="テキスト ボックス 18">
            <a:extLst>
              <a:ext uri="{FF2B5EF4-FFF2-40B4-BE49-F238E27FC236}">
                <a16:creationId xmlns:a16="http://schemas.microsoft.com/office/drawing/2014/main" id="{8957656B-6DE6-44E0-85D6-7CF39E5B6647}"/>
              </a:ext>
            </a:extLst>
          </p:cNvPr>
          <p:cNvSpPr txBox="1"/>
          <p:nvPr/>
        </p:nvSpPr>
        <p:spPr>
          <a:xfrm>
            <a:off x="268091" y="2099032"/>
            <a:ext cx="40540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年に向けた診療科の見直しの予定の有無</a:t>
            </a: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4736269" y="2030494"/>
            <a:ext cx="3806171" cy="5279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年に向けた建物・設備の整備・改修</a:t>
            </a:r>
            <a:r>
              <a:rPr lang="ja-JP" altLang="en-US" sz="1400" kern="100" dirty="0" smtClean="0">
                <a:latin typeface="Meiryo UI" panose="020B0604030504040204" pitchFamily="50" charset="-128"/>
                <a:ea typeface="Meiryo UI" panose="020B0604030504040204" pitchFamily="50" charset="-128"/>
                <a:cs typeface="Times New Roman"/>
              </a:rPr>
              <a:t>予定　</a:t>
            </a:r>
            <a:endParaRPr lang="en-US" altLang="ja-JP" sz="1400" kern="100" dirty="0" smtClean="0">
              <a:latin typeface="Meiryo UI" panose="020B0604030504040204" pitchFamily="50" charset="-128"/>
              <a:ea typeface="Meiryo UI" panose="020B0604030504040204" pitchFamily="50" charset="-128"/>
              <a:cs typeface="Times New Roman"/>
            </a:endParaRPr>
          </a:p>
          <a:p>
            <a:pPr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の有無</a:t>
            </a:r>
            <a:endParaRPr lang="ja-JP" altLang="en-US" sz="1400" kern="100" dirty="0">
              <a:latin typeface="Meiryo UI" panose="020B0604030504040204" pitchFamily="50" charset="-128"/>
              <a:ea typeface="Meiryo UI" panose="020B0604030504040204" pitchFamily="50" charset="-128"/>
              <a:cs typeface="Times New Roman"/>
            </a:endParaRPr>
          </a:p>
        </p:txBody>
      </p:sp>
      <p:sp>
        <p:nvSpPr>
          <p:cNvPr id="13" name="テキスト ボックス 12">
            <a:extLst>
              <a:ext uri="{FF2B5EF4-FFF2-40B4-BE49-F238E27FC236}">
                <a16:creationId xmlns:a16="http://schemas.microsoft.com/office/drawing/2014/main" id="{8957656B-6DE6-44E0-85D6-7CF39E5B6647}"/>
              </a:ext>
            </a:extLst>
          </p:cNvPr>
          <p:cNvSpPr txBox="1"/>
          <p:nvPr/>
        </p:nvSpPr>
        <p:spPr>
          <a:xfrm>
            <a:off x="5832243" y="5695063"/>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年度病院プラン調査等（速報値）</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1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7" name="タイトル 1">
            <a:extLst>
              <a:ext uri="{FF2B5EF4-FFF2-40B4-BE49-F238E27FC236}">
                <a16:creationId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145072" y="821086"/>
            <a:ext cx="8824627" cy="102373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約７割の医療機関において、</a:t>
            </a:r>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年に向けた建物・設備の整備・改修について、予定があるか、検討中となっている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4"/>
          <a:stretch>
            <a:fillRect/>
          </a:stretch>
        </p:blipFill>
        <p:spPr>
          <a:xfrm>
            <a:off x="160460" y="2528666"/>
            <a:ext cx="4316342" cy="3060574"/>
          </a:xfrm>
          <a:prstGeom prst="rect">
            <a:avLst/>
          </a:prstGeom>
        </p:spPr>
      </p:pic>
      <p:pic>
        <p:nvPicPr>
          <p:cNvPr id="6" name="図 5"/>
          <p:cNvPicPr>
            <a:picLocks noChangeAspect="1"/>
          </p:cNvPicPr>
          <p:nvPr/>
        </p:nvPicPr>
        <p:blipFill>
          <a:blip r:embed="rId5"/>
          <a:stretch>
            <a:fillRect/>
          </a:stretch>
        </p:blipFill>
        <p:spPr>
          <a:xfrm>
            <a:off x="4653357" y="2558468"/>
            <a:ext cx="4316342" cy="3030771"/>
          </a:xfrm>
          <a:prstGeom prst="rect">
            <a:avLst/>
          </a:prstGeom>
        </p:spPr>
      </p:pic>
    </p:spTree>
    <p:extLst>
      <p:ext uri="{BB962C8B-B14F-4D97-AF65-F5344CB8AC3E}">
        <p14:creationId xmlns:p14="http://schemas.microsoft.com/office/powerpoint/2010/main" val="405669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ext uri="{D42A27DB-BD31-4B8C-83A1-F6EECF244321}">
                <p14:modId xmlns:p14="http://schemas.microsoft.com/office/powerpoint/2010/main" val="3473232161"/>
              </p:ext>
            </p:extLst>
          </p:nvPr>
        </p:nvGraphicFramePr>
        <p:xfrm>
          <a:off x="2665252" y="4205368"/>
          <a:ext cx="5833419" cy="2649080"/>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224265" y="5676729"/>
            <a:ext cx="3934595" cy="1098576"/>
          </a:xfrm>
          <a:prstGeom prst="rect">
            <a:avLst/>
          </a:prstGeom>
        </p:spPr>
      </p:pic>
      <p:graphicFrame>
        <p:nvGraphicFramePr>
          <p:cNvPr id="27" name="グラフ 26"/>
          <p:cNvGraphicFramePr>
            <a:graphicFrameLocks/>
          </p:cNvGraphicFramePr>
          <p:nvPr>
            <p:extLst>
              <p:ext uri="{D42A27DB-BD31-4B8C-83A1-F6EECF244321}">
                <p14:modId xmlns:p14="http://schemas.microsoft.com/office/powerpoint/2010/main" val="3829338440"/>
              </p:ext>
            </p:extLst>
          </p:nvPr>
        </p:nvGraphicFramePr>
        <p:xfrm>
          <a:off x="2051720" y="1736498"/>
          <a:ext cx="5328592" cy="2588579"/>
        </p:xfrm>
        <a:graphic>
          <a:graphicData uri="http://schemas.openxmlformats.org/drawingml/2006/chart">
            <c:chart xmlns:c="http://schemas.openxmlformats.org/drawingml/2006/chart" xmlns:r="http://schemas.openxmlformats.org/officeDocument/2006/relationships" r:id="rId5"/>
          </a:graphicData>
        </a:graphic>
      </p:graphicFrame>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5819421" y="4188392"/>
            <a:ext cx="533213"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411337" y="3363161"/>
            <a:ext cx="2665725" cy="118209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336474" y="6581001"/>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0" name="タイトル 1">
            <a:extLst>
              <a:ext uri="{FF2B5EF4-FFF2-40B4-BE49-F238E27FC236}">
                <a16:creationId xmlns:a16="http://schemas.microsoft.com/office/drawing/2014/main" id="{30BE5A27-A407-4A14-A9BE-5866682C3C6B}"/>
              </a:ext>
            </a:extLst>
          </p:cNvPr>
          <p:cNvSpPr txBox="1">
            <a:spLocks/>
          </p:cNvSpPr>
          <p:nvPr/>
        </p:nvSpPr>
        <p:spPr>
          <a:xfrm>
            <a:off x="3966779" y="1793568"/>
            <a:ext cx="533213"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22" name="正方形/長方形 21"/>
          <p:cNvSpPr/>
          <p:nvPr/>
        </p:nvSpPr>
        <p:spPr>
          <a:xfrm>
            <a:off x="224265" y="6572005"/>
            <a:ext cx="3914789" cy="1863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18">
            <a:extLst>
              <a:ext uri="{FF2B5EF4-FFF2-40B4-BE49-F238E27FC236}">
                <a16:creationId xmlns:a16="http://schemas.microsoft.com/office/drawing/2014/main" id="{71EA495F-493A-477B-BC7D-422C315F91CC}"/>
              </a:ext>
            </a:extLst>
          </p:cNvPr>
          <p:cNvSpPr/>
          <p:nvPr/>
        </p:nvSpPr>
        <p:spPr>
          <a:xfrm>
            <a:off x="2051720" y="2489579"/>
            <a:ext cx="4752528" cy="348161"/>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33311" y="5378181"/>
            <a:ext cx="301311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19"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機能等②</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5" name="四角形: 角を丸くする 18">
            <a:extLst>
              <a:ext uri="{FF2B5EF4-FFF2-40B4-BE49-F238E27FC236}">
                <a16:creationId xmlns:a16="http://schemas.microsoft.com/office/drawing/2014/main" id="{71EA495F-493A-477B-BC7D-422C315F91CC}"/>
              </a:ext>
            </a:extLst>
          </p:cNvPr>
          <p:cNvSpPr/>
          <p:nvPr/>
        </p:nvSpPr>
        <p:spPr>
          <a:xfrm>
            <a:off x="3601747" y="4777790"/>
            <a:ext cx="3237938" cy="609674"/>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43133497-8766-4A86-A71B-76B5E900C9BE}"/>
              </a:ext>
            </a:extLst>
          </p:cNvPr>
          <p:cNvSpPr txBox="1">
            <a:spLocks/>
          </p:cNvSpPr>
          <p:nvPr/>
        </p:nvSpPr>
        <p:spPr>
          <a:xfrm>
            <a:off x="244958" y="767230"/>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37" name="四角形: 角を丸くする 18">
            <a:extLst>
              <a:ext uri="{FF2B5EF4-FFF2-40B4-BE49-F238E27FC236}">
                <a16:creationId xmlns:a16="http://schemas.microsoft.com/office/drawing/2014/main" id="{71EA495F-493A-477B-BC7D-422C315F91CC}"/>
              </a:ext>
            </a:extLst>
          </p:cNvPr>
          <p:cNvSpPr/>
          <p:nvPr/>
        </p:nvSpPr>
        <p:spPr>
          <a:xfrm>
            <a:off x="2051720" y="3363161"/>
            <a:ext cx="3096344" cy="360626"/>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3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4768" y="1161607"/>
            <a:ext cx="8539375" cy="2741401"/>
          </a:xfrm>
          <a:prstGeom prst="rect">
            <a:avLst/>
          </a:prstGeom>
        </p:spPr>
      </p:pic>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9</a:t>
            </a:fld>
            <a:endParaRPr lang="ja-JP" altLang="en-US" dirty="0">
              <a:solidFill>
                <a:schemeClr val="tx1"/>
              </a:solidFill>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797286" y="4106147"/>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160060" y="818952"/>
            <a:ext cx="38969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accent1">
                    <a:lumMod val="75000"/>
                  </a:schemeClr>
                </a:solidFill>
              </a:rPr>
              <a:t>【</a:t>
            </a:r>
            <a:r>
              <a:rPr lang="ja-JP" altLang="en-US" sz="1400" dirty="0" smtClean="0">
                <a:solidFill>
                  <a:schemeClr val="accent1">
                    <a:lumMod val="75000"/>
                  </a:schemeClr>
                </a:solidFill>
              </a:rPr>
              <a:t>参考</a:t>
            </a:r>
            <a:r>
              <a:rPr lang="en-US" altLang="ja-JP" sz="1400" dirty="0" smtClean="0">
                <a:solidFill>
                  <a:schemeClr val="accent1">
                    <a:lumMod val="75000"/>
                  </a:schemeClr>
                </a:solidFill>
              </a:rPr>
              <a:t>】</a:t>
            </a:r>
            <a:r>
              <a:rPr lang="ja-JP" altLang="en-US" sz="1400" dirty="0" smtClean="0">
                <a:solidFill>
                  <a:schemeClr val="tx1"/>
                </a:solidFill>
              </a:rPr>
              <a:t>保健所管内別病床機能の検討状況</a:t>
            </a:r>
            <a:r>
              <a:rPr lang="en-US" altLang="ja-JP" sz="1400" dirty="0" smtClean="0">
                <a:solidFill>
                  <a:schemeClr val="tx1"/>
                </a:solidFill>
              </a:rPr>
              <a:t>※</a:t>
            </a:r>
            <a:endParaRPr lang="ja-JP" altLang="en-US" sz="1400" dirty="0">
              <a:solidFill>
                <a:schemeClr val="tx1"/>
              </a:solidFill>
            </a:endParaRPr>
          </a:p>
        </p:txBody>
      </p:sp>
      <p:sp>
        <p:nvSpPr>
          <p:cNvPr id="21"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58429" y="166301"/>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機能等③</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タイトル 1">
            <a:extLst>
              <a:ext uri="{FF2B5EF4-FFF2-40B4-BE49-F238E27FC236}">
                <a16:creationId xmlns:a16="http://schemas.microsoft.com/office/drawing/2014/main" id="{45F45CE9-985D-441B-AF35-C9A9C0C7A9C3}"/>
              </a:ext>
            </a:extLst>
          </p:cNvPr>
          <p:cNvSpPr txBox="1">
            <a:spLocks/>
          </p:cNvSpPr>
          <p:nvPr/>
        </p:nvSpPr>
        <p:spPr>
          <a:xfrm>
            <a:off x="823784" y="3909484"/>
            <a:ext cx="3438175" cy="10666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smtClean="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9" name="正方形/長方形 8"/>
          <p:cNvSpPr/>
          <p:nvPr/>
        </p:nvSpPr>
        <p:spPr>
          <a:xfrm>
            <a:off x="4646330" y="2258322"/>
            <a:ext cx="4128173" cy="18866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34768" y="3683358"/>
            <a:ext cx="4106185" cy="2054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34768" y="2253848"/>
            <a:ext cx="4106185" cy="1931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667958" y="3683358"/>
            <a:ext cx="4106185" cy="2054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56528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2E238E-5187-4482-BE1B-2A3B132B829E}">
  <ds:schemaRef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11300</TotalTime>
  <Words>1105</Words>
  <Application>Microsoft Office PowerPoint</Application>
  <PresentationFormat>画面に合わせる (4:3)</PresentationFormat>
  <Paragraphs>260</Paragraphs>
  <Slides>10</Slides>
  <Notes>10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10</vt:i4>
      </vt:variant>
    </vt:vector>
  </HeadingPairs>
  <TitlesOfParts>
    <vt:vector size="24" baseType="lpstr">
      <vt:lpstr>FontAwesome</vt:lpstr>
      <vt:lpstr>HGPｺﾞｼｯｸE</vt:lpstr>
      <vt:lpstr>HGP創英角ｺﾞｼｯｸUB</vt:lpstr>
      <vt:lpstr>HGP創英角ﾎﾟｯﾌﾟ体</vt:lpstr>
      <vt:lpstr>HGS創英角ｺﾞｼｯｸUB</vt:lpstr>
      <vt:lpstr>HG創英角ｺﾞｼｯｸUB</vt:lpstr>
      <vt:lpstr>Meiryo UI</vt:lpstr>
      <vt:lpstr>ＭＳ Ｐゴシック</vt:lpstr>
      <vt:lpstr>ＭＳ ゴシック</vt:lpstr>
      <vt:lpstr>ＭＳ 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749</cp:revision>
  <cp:lastPrinted>2019-11-12T04:39:02Z</cp:lastPrinted>
  <dcterms:created xsi:type="dcterms:W3CDTF">2017-09-06T02:09:24Z</dcterms:created>
  <dcterms:modified xsi:type="dcterms:W3CDTF">2020-01-23T07:00:50Z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