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Lst>
  <p:sldSz cx="12801600" cy="9601200" type="A3"/>
  <p:notesSz cx="6807200" cy="9939338"/>
  <p:defaultTextStyle>
    <a:defPPr>
      <a:defRPr lang="ja-JP"/>
    </a:defPPr>
    <a:lvl1pPr marL="0" algn="l" defTabSz="1219718" rtl="0" eaLnBrk="1" latinLnBrk="0" hangingPunct="1">
      <a:defRPr kumimoji="1" sz="2401" kern="1200">
        <a:solidFill>
          <a:schemeClr val="tx1"/>
        </a:solidFill>
        <a:latin typeface="+mn-lt"/>
        <a:ea typeface="+mn-ea"/>
        <a:cs typeface="+mn-cs"/>
      </a:defRPr>
    </a:lvl1pPr>
    <a:lvl2pPr marL="609859" algn="l" defTabSz="1219718" rtl="0" eaLnBrk="1" latinLnBrk="0" hangingPunct="1">
      <a:defRPr kumimoji="1" sz="2401" kern="1200">
        <a:solidFill>
          <a:schemeClr val="tx1"/>
        </a:solidFill>
        <a:latin typeface="+mn-lt"/>
        <a:ea typeface="+mn-ea"/>
        <a:cs typeface="+mn-cs"/>
      </a:defRPr>
    </a:lvl2pPr>
    <a:lvl3pPr marL="1219718" algn="l" defTabSz="1219718" rtl="0" eaLnBrk="1" latinLnBrk="0" hangingPunct="1">
      <a:defRPr kumimoji="1" sz="2401" kern="1200">
        <a:solidFill>
          <a:schemeClr val="tx1"/>
        </a:solidFill>
        <a:latin typeface="+mn-lt"/>
        <a:ea typeface="+mn-ea"/>
        <a:cs typeface="+mn-cs"/>
      </a:defRPr>
    </a:lvl3pPr>
    <a:lvl4pPr marL="1829577" algn="l" defTabSz="1219718" rtl="0" eaLnBrk="1" latinLnBrk="0" hangingPunct="1">
      <a:defRPr kumimoji="1" sz="2401" kern="1200">
        <a:solidFill>
          <a:schemeClr val="tx1"/>
        </a:solidFill>
        <a:latin typeface="+mn-lt"/>
        <a:ea typeface="+mn-ea"/>
        <a:cs typeface="+mn-cs"/>
      </a:defRPr>
    </a:lvl4pPr>
    <a:lvl5pPr marL="2439436" algn="l" defTabSz="1219718" rtl="0" eaLnBrk="1" latinLnBrk="0" hangingPunct="1">
      <a:defRPr kumimoji="1" sz="2401" kern="1200">
        <a:solidFill>
          <a:schemeClr val="tx1"/>
        </a:solidFill>
        <a:latin typeface="+mn-lt"/>
        <a:ea typeface="+mn-ea"/>
        <a:cs typeface="+mn-cs"/>
      </a:defRPr>
    </a:lvl5pPr>
    <a:lvl6pPr marL="3049295" algn="l" defTabSz="1219718" rtl="0" eaLnBrk="1" latinLnBrk="0" hangingPunct="1">
      <a:defRPr kumimoji="1" sz="2401" kern="1200">
        <a:solidFill>
          <a:schemeClr val="tx1"/>
        </a:solidFill>
        <a:latin typeface="+mn-lt"/>
        <a:ea typeface="+mn-ea"/>
        <a:cs typeface="+mn-cs"/>
      </a:defRPr>
    </a:lvl6pPr>
    <a:lvl7pPr marL="3659154" algn="l" defTabSz="1219718" rtl="0" eaLnBrk="1" latinLnBrk="0" hangingPunct="1">
      <a:defRPr kumimoji="1" sz="2401" kern="1200">
        <a:solidFill>
          <a:schemeClr val="tx1"/>
        </a:solidFill>
        <a:latin typeface="+mn-lt"/>
        <a:ea typeface="+mn-ea"/>
        <a:cs typeface="+mn-cs"/>
      </a:defRPr>
    </a:lvl7pPr>
    <a:lvl8pPr marL="4269014" algn="l" defTabSz="1219718" rtl="0" eaLnBrk="1" latinLnBrk="0" hangingPunct="1">
      <a:defRPr kumimoji="1" sz="2401" kern="1200">
        <a:solidFill>
          <a:schemeClr val="tx1"/>
        </a:solidFill>
        <a:latin typeface="+mn-lt"/>
        <a:ea typeface="+mn-ea"/>
        <a:cs typeface="+mn-cs"/>
      </a:defRPr>
    </a:lvl8pPr>
    <a:lvl9pPr marL="4878873" algn="l" defTabSz="1219718" rtl="0" eaLnBrk="1" latinLnBrk="0" hangingPunct="1">
      <a:defRPr kumimoji="1" sz="240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34" autoAdjust="0"/>
  </p:normalViewPr>
  <p:slideViewPr>
    <p:cSldViewPr>
      <p:cViewPr>
        <p:scale>
          <a:sx n="100" d="100"/>
          <a:sy n="100" d="100"/>
        </p:scale>
        <p:origin x="-1350" y="-3030"/>
      </p:cViewPr>
      <p:guideLst>
        <p:guide orient="horz" pos="3024"/>
        <p:guide pos="4033"/>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3" y="2982601"/>
            <a:ext cx="10881361"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1" y="5440680"/>
            <a:ext cx="8961120" cy="245364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CB875B0-DCB0-4B3C-BC38-443BBDDB2971}" type="datetimeFigureOut">
              <a:rPr kumimoji="1" lang="ja-JP" altLang="en-US" smtClean="0"/>
              <a:t>2019/4/24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3548413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B875B0-DCB0-4B3C-BC38-443BBDDB2971}" type="datetimeFigureOut">
              <a:rPr kumimoji="1" lang="ja-JP" altLang="en-US" smtClean="0"/>
              <a:t>2019/4/24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2113956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58" y="384500"/>
            <a:ext cx="2880362"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2" y="384500"/>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B875B0-DCB0-4B3C-BC38-443BBDDB2971}" type="datetimeFigureOut">
              <a:rPr kumimoji="1" lang="ja-JP" altLang="en-US" smtClean="0"/>
              <a:t>2019/4/24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933943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B875B0-DCB0-4B3C-BC38-443BBDDB2971}" type="datetimeFigureOut">
              <a:rPr kumimoji="1" lang="ja-JP" altLang="en-US" smtClean="0"/>
              <a:t>2019/4/24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2776697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6"/>
            <a:ext cx="10881361" cy="190690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9" y="4069399"/>
            <a:ext cx="10881361" cy="210026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CB875B0-DCB0-4B3C-BC38-443BBDDB2971}" type="datetimeFigureOut">
              <a:rPr kumimoji="1" lang="ja-JP" altLang="en-US" smtClean="0"/>
              <a:t>2019/4/24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2337727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6"/>
            <a:ext cx="5654040" cy="63363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6"/>
            <a:ext cx="5654040" cy="63363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CB875B0-DCB0-4B3C-BC38-443BBDDB2971}" type="datetimeFigureOut">
              <a:rPr kumimoji="1" lang="ja-JP" altLang="en-US" smtClean="0"/>
              <a:t>2019/4/24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321312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2" y="2149158"/>
            <a:ext cx="5656262" cy="8956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2" y="3044825"/>
            <a:ext cx="5656262" cy="553180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7" y="2149158"/>
            <a:ext cx="5658486" cy="8956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7" y="3044825"/>
            <a:ext cx="5658486" cy="553180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CB875B0-DCB0-4B3C-BC38-443BBDDB2971}" type="datetimeFigureOut">
              <a:rPr kumimoji="1" lang="ja-JP" altLang="en-US" smtClean="0"/>
              <a:t>2019/4/24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1701607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CB875B0-DCB0-4B3C-BC38-443BBDDB2971}" type="datetimeFigureOut">
              <a:rPr kumimoji="1" lang="ja-JP" altLang="en-US" smtClean="0"/>
              <a:t>2019/4/24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1912682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CB875B0-DCB0-4B3C-BC38-443BBDDB2971}" type="datetimeFigureOut">
              <a:rPr kumimoji="1" lang="ja-JP" altLang="en-US" smtClean="0"/>
              <a:t>2019/4/24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740797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9" cy="162687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1" y="382276"/>
            <a:ext cx="7156450" cy="819435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5"/>
            <a:ext cx="4211639" cy="65674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CB875B0-DCB0-4B3C-BC38-443BBDDB2971}" type="datetimeFigureOut">
              <a:rPr kumimoji="1" lang="ja-JP" altLang="en-US" smtClean="0"/>
              <a:t>2019/4/24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957845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4" y="6720840"/>
            <a:ext cx="7680960" cy="793433"/>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4" y="857885"/>
            <a:ext cx="7680960" cy="576072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509204" y="7514273"/>
            <a:ext cx="7680960" cy="112680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CB875B0-DCB0-4B3C-BC38-443BBDDB2971}" type="datetimeFigureOut">
              <a:rPr kumimoji="1" lang="ja-JP" altLang="en-US" smtClean="0"/>
              <a:t>2019/4/24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506910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2" y="384493"/>
            <a:ext cx="11521440" cy="16002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2" y="2240286"/>
            <a:ext cx="11521440" cy="633634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1" y="8898896"/>
            <a:ext cx="2987041" cy="511175"/>
          </a:xfrm>
          <a:prstGeom prst="rect">
            <a:avLst/>
          </a:prstGeom>
        </p:spPr>
        <p:txBody>
          <a:bodyPr vert="horz" lIns="91440" tIns="45720" rIns="91440" bIns="45720" rtlCol="0" anchor="ctr"/>
          <a:lstStyle>
            <a:lvl1pPr algn="l">
              <a:defRPr sz="1200">
                <a:solidFill>
                  <a:schemeClr val="tx1">
                    <a:tint val="75000"/>
                  </a:schemeClr>
                </a:solidFill>
              </a:defRPr>
            </a:lvl1pPr>
          </a:lstStyle>
          <a:p>
            <a:fld id="{ECB875B0-DCB0-4B3C-BC38-443BBDDB2971}" type="datetimeFigureOut">
              <a:rPr kumimoji="1" lang="ja-JP" altLang="en-US" smtClean="0"/>
              <a:t>2019/4/24</a:t>
            </a:fld>
            <a:endParaRPr kumimoji="1" lang="ja-JP" altLang="en-US"/>
          </a:p>
        </p:txBody>
      </p:sp>
      <p:sp>
        <p:nvSpPr>
          <p:cNvPr id="5" name="フッター プレースホルダー 4"/>
          <p:cNvSpPr>
            <a:spLocks noGrp="1"/>
          </p:cNvSpPr>
          <p:nvPr>
            <p:ph type="ftr" sz="quarter" idx="3"/>
          </p:nvPr>
        </p:nvSpPr>
        <p:spPr>
          <a:xfrm>
            <a:off x="4373882" y="8898896"/>
            <a:ext cx="4053839" cy="5111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1" y="8898896"/>
            <a:ext cx="2987041" cy="511175"/>
          </a:xfrm>
          <a:prstGeom prst="rect">
            <a:avLst/>
          </a:prstGeom>
        </p:spPr>
        <p:txBody>
          <a:bodyPr vert="horz" lIns="91440" tIns="45720" rIns="91440" bIns="45720" rtlCol="0" anchor="ctr"/>
          <a:lstStyle>
            <a:lvl1pPr algn="r">
              <a:defRPr sz="1200">
                <a:solidFill>
                  <a:schemeClr val="tx1">
                    <a:tint val="75000"/>
                  </a:schemeClr>
                </a:solidFill>
              </a:defRPr>
            </a:lvl1p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21250002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線コネクタ 12"/>
          <p:cNvCxnSpPr>
            <a:stCxn id="5" idx="2"/>
          </p:cNvCxnSpPr>
          <p:nvPr/>
        </p:nvCxnSpPr>
        <p:spPr>
          <a:xfrm flipH="1">
            <a:off x="6400800" y="765185"/>
            <a:ext cx="36004" cy="8591864"/>
          </a:xfrm>
          <a:prstGeom prst="line">
            <a:avLst/>
          </a:prstGeom>
          <a:ln w="25400" cmpd="dbl">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 name="角丸四角形 4"/>
          <p:cNvSpPr/>
          <p:nvPr/>
        </p:nvSpPr>
        <p:spPr>
          <a:xfrm>
            <a:off x="1648272" y="357073"/>
            <a:ext cx="9577064" cy="408112"/>
          </a:xfrm>
          <a:prstGeom prst="roundRect">
            <a:avLst/>
          </a:prstGeom>
          <a:solidFill>
            <a:schemeClr val="bg1"/>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2400" b="1" dirty="0">
                <a:solidFill>
                  <a:schemeClr val="tx1"/>
                </a:solidFill>
                <a:latin typeface="Meiryo UI" panose="020B0604030504040204" pitchFamily="50" charset="-128"/>
                <a:ea typeface="Meiryo UI" panose="020B0604030504040204" pitchFamily="50" charset="-128"/>
              </a:rPr>
              <a:t>人権施策推進審</a:t>
            </a:r>
            <a:r>
              <a:rPr lang="ja-JP" altLang="en-US" sz="2400" b="1" dirty="0" smtClean="0">
                <a:solidFill>
                  <a:schemeClr val="tx1"/>
                </a:solidFill>
                <a:latin typeface="Meiryo UI" panose="020B0604030504040204" pitchFamily="50" charset="-128"/>
                <a:ea typeface="Meiryo UI" panose="020B0604030504040204" pitchFamily="50" charset="-128"/>
              </a:rPr>
              <a:t>議会</a:t>
            </a:r>
            <a:r>
              <a:rPr lang="ja-JP" altLang="en-US" sz="2400" b="1" dirty="0">
                <a:solidFill>
                  <a:schemeClr val="tx1"/>
                </a:solidFill>
                <a:latin typeface="Meiryo UI" panose="020B0604030504040204" pitchFamily="50" charset="-128"/>
                <a:ea typeface="Meiryo UI" panose="020B0604030504040204" pitchFamily="50" charset="-128"/>
              </a:rPr>
              <a:t>における</a:t>
            </a:r>
            <a:r>
              <a:rPr lang="ja-JP" altLang="en-US" sz="2400" b="1" dirty="0" smtClean="0">
                <a:solidFill>
                  <a:schemeClr val="tx1"/>
                </a:solidFill>
                <a:latin typeface="Meiryo UI" panose="020B0604030504040204" pitchFamily="50" charset="-128"/>
                <a:ea typeface="Meiryo UI" panose="020B0604030504040204" pitchFamily="50" charset="-128"/>
              </a:rPr>
              <a:t>委員の主</a:t>
            </a:r>
            <a:r>
              <a:rPr lang="ja-JP" altLang="en-US" sz="2400" b="1" dirty="0">
                <a:solidFill>
                  <a:schemeClr val="tx1"/>
                </a:solidFill>
                <a:latin typeface="Meiryo UI" panose="020B0604030504040204" pitchFamily="50" charset="-128"/>
                <a:ea typeface="Meiryo UI" panose="020B0604030504040204" pitchFamily="50" charset="-128"/>
              </a:rPr>
              <a:t>な</a:t>
            </a:r>
            <a:r>
              <a:rPr lang="ja-JP" altLang="en-US" sz="2400" b="1" dirty="0" smtClean="0">
                <a:solidFill>
                  <a:schemeClr val="tx1"/>
                </a:solidFill>
                <a:latin typeface="Meiryo UI" panose="020B0604030504040204" pitchFamily="50" charset="-128"/>
                <a:ea typeface="Meiryo UI" panose="020B0604030504040204" pitchFamily="50" charset="-128"/>
              </a:rPr>
              <a:t>意見</a:t>
            </a:r>
            <a:r>
              <a:rPr lang="ja-JP" altLang="en-US" sz="2400" b="1" dirty="0">
                <a:solidFill>
                  <a:schemeClr val="tx1"/>
                </a:solidFill>
                <a:latin typeface="Meiryo UI" panose="020B0604030504040204" pitchFamily="50" charset="-128"/>
                <a:ea typeface="Meiryo UI" panose="020B0604030504040204" pitchFamily="50" charset="-128"/>
              </a:rPr>
              <a:t>（</a:t>
            </a:r>
            <a:r>
              <a:rPr lang="en-US" altLang="ja-JP" sz="2400" b="1" dirty="0" smtClean="0">
                <a:solidFill>
                  <a:schemeClr val="tx1"/>
                </a:solidFill>
                <a:latin typeface="Meiryo UI" panose="020B0604030504040204" pitchFamily="50" charset="-128"/>
                <a:ea typeface="Meiryo UI" panose="020B0604030504040204" pitchFamily="50" charset="-128"/>
              </a:rPr>
              <a:t>31.3.22</a:t>
            </a:r>
            <a:r>
              <a:rPr lang="ja-JP" altLang="en-US" sz="2400" b="1" dirty="0" smtClean="0">
                <a:solidFill>
                  <a:schemeClr val="tx1"/>
                </a:solidFill>
                <a:latin typeface="Meiryo UI" panose="020B0604030504040204" pitchFamily="50" charset="-128"/>
                <a:ea typeface="Meiryo UI" panose="020B0604030504040204" pitchFamily="50" charset="-128"/>
              </a:rPr>
              <a:t>）</a:t>
            </a:r>
            <a:endParaRPr lang="ja-JP" altLang="en-US" sz="2400" b="1" dirty="0">
              <a:solidFill>
                <a:schemeClr val="tx1"/>
              </a:solidFill>
              <a:latin typeface="Meiryo UI" panose="020B0604030504040204" pitchFamily="50" charset="-128"/>
              <a:ea typeface="Meiryo UI" panose="020B0604030504040204" pitchFamily="50" charset="-128"/>
            </a:endParaRPr>
          </a:p>
        </p:txBody>
      </p:sp>
      <p:sp>
        <p:nvSpPr>
          <p:cNvPr id="28" name="テキスト ボックス 27"/>
          <p:cNvSpPr txBox="1"/>
          <p:nvPr/>
        </p:nvSpPr>
        <p:spPr>
          <a:xfrm>
            <a:off x="143294" y="840160"/>
            <a:ext cx="6192687" cy="11357844"/>
          </a:xfrm>
          <a:prstGeom prst="rect">
            <a:avLst/>
          </a:prstGeom>
          <a:noFill/>
        </p:spPr>
        <p:txBody>
          <a:bodyPr wrap="square" lIns="36000" tIns="36000" rIns="36000" bIns="36000" rtlCol="0">
            <a:spAutoFit/>
          </a:bodyPr>
          <a:lstStyle/>
          <a:p>
            <a:pPr>
              <a:lnSpc>
                <a:spcPts val="1400"/>
              </a:lnSpc>
            </a:pPr>
            <a:r>
              <a:rPr lang="ja-JP" altLang="en-US" sz="1200" b="1" dirty="0" smtClean="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府民及び事業者の責務に</a:t>
            </a:r>
            <a:r>
              <a:rPr lang="ja-JP" altLang="en-US" sz="1200" b="1" dirty="0" smtClean="0">
                <a:latin typeface="Meiryo UI" panose="020B0604030504040204" pitchFamily="50" charset="-128"/>
                <a:ea typeface="Meiryo UI" panose="020B0604030504040204" pitchFamily="50" charset="-128"/>
              </a:rPr>
              <a:t>ついて</a:t>
            </a:r>
            <a:endParaRPr lang="en-US" altLang="ja-JP" sz="1050" b="1" dirty="0" smtClean="0">
              <a:latin typeface="Meiryo UI" panose="020B0604030504040204" pitchFamily="50" charset="-128"/>
              <a:ea typeface="Meiryo UI" panose="020B0604030504040204" pitchFamily="50" charset="-128"/>
            </a:endParaRPr>
          </a:p>
          <a:p>
            <a:pPr>
              <a:lnSpc>
                <a:spcPts val="1400"/>
              </a:lnSpc>
            </a:pPr>
            <a:endParaRPr lang="en-US" altLang="ja-JP" sz="1050" b="1" dirty="0">
              <a:latin typeface="Meiryo UI" panose="020B0604030504040204" pitchFamily="50" charset="-128"/>
              <a:ea typeface="Meiryo UI" panose="020B0604030504040204" pitchFamily="50" charset="-128"/>
            </a:endParaRPr>
          </a:p>
          <a:p>
            <a:r>
              <a:rPr lang="ja-JP" altLang="ja-JP" sz="1050" dirty="0" smtClean="0">
                <a:latin typeface="Meiryo UI" panose="020B0604030504040204" pitchFamily="50" charset="-128"/>
                <a:ea typeface="Meiryo UI" panose="020B0604030504040204" pitchFamily="50" charset="-128"/>
              </a:rPr>
              <a:t>〇</a:t>
            </a:r>
            <a:r>
              <a:rPr lang="en-US" altLang="ja-JP" sz="1050" dirty="0" smtClean="0">
                <a:latin typeface="Meiryo UI" panose="020B0604030504040204" pitchFamily="50" charset="-128"/>
                <a:ea typeface="Meiryo UI" panose="020B0604030504040204" pitchFamily="50" charset="-128"/>
              </a:rPr>
              <a:t>1</a:t>
            </a:r>
            <a:r>
              <a:rPr lang="ja-JP" altLang="ja-JP" sz="1050" dirty="0">
                <a:latin typeface="Meiryo UI" panose="020B0604030504040204" pitchFamily="50" charset="-128"/>
                <a:ea typeface="Meiryo UI" panose="020B0604030504040204" pitchFamily="50" charset="-128"/>
              </a:rPr>
              <a:t>点目の論点で、責務規定を追加することについての方向性を確認していただき</a:t>
            </a:r>
            <a:r>
              <a:rPr lang="ja-JP" altLang="ja-JP" sz="1050" dirty="0" smtClean="0">
                <a:latin typeface="Meiryo UI" panose="020B0604030504040204" pitchFamily="50" charset="-128"/>
                <a:ea typeface="Meiryo UI" panose="020B0604030504040204" pitchFamily="50" charset="-128"/>
              </a:rPr>
              <a:t>、次</a:t>
            </a:r>
            <a:r>
              <a:rPr lang="ja-JP" altLang="ja-JP" sz="1050" dirty="0">
                <a:latin typeface="Meiryo UI" panose="020B0604030504040204" pitchFamily="50" charset="-128"/>
                <a:ea typeface="Meiryo UI" panose="020B0604030504040204" pitchFamily="50" charset="-128"/>
              </a:rPr>
              <a:t>に内容について、「実際に</a:t>
            </a:r>
            <a:r>
              <a:rPr lang="ja-JP" altLang="ja-JP" sz="1050" dirty="0" smtClean="0">
                <a:latin typeface="Meiryo UI" panose="020B0604030504040204" pitchFamily="50" charset="-128"/>
                <a:ea typeface="Meiryo UI" panose="020B0604030504040204" pitchFamily="50" charset="-128"/>
              </a:rPr>
              <a:t>規定</a:t>
            </a:r>
            <a:endParaRPr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する</a:t>
            </a:r>
            <a:r>
              <a:rPr lang="ja-JP" altLang="ja-JP" sz="1050" dirty="0">
                <a:latin typeface="Meiryo UI" panose="020B0604030504040204" pitchFamily="50" charset="-128"/>
                <a:ea typeface="Meiryo UI" panose="020B0604030504040204" pitchFamily="50" charset="-128"/>
              </a:rPr>
              <a:t>場合、どういう表現をもって規定するのか。」について</a:t>
            </a:r>
            <a:r>
              <a:rPr lang="ja-JP" altLang="ja-JP" sz="1050" dirty="0" smtClean="0">
                <a:latin typeface="Meiryo UI" panose="020B0604030504040204" pitchFamily="50" charset="-128"/>
                <a:ea typeface="Meiryo UI" panose="020B0604030504040204" pitchFamily="50" charset="-128"/>
              </a:rPr>
              <a:t>、どの</a:t>
            </a:r>
            <a:r>
              <a:rPr lang="ja-JP" altLang="ja-JP" sz="1050" dirty="0">
                <a:latin typeface="Meiryo UI" panose="020B0604030504040204" pitchFamily="50" charset="-128"/>
                <a:ea typeface="Meiryo UI" panose="020B0604030504040204" pitchFamily="50" charset="-128"/>
              </a:rPr>
              <a:t>ような可能性が</a:t>
            </a:r>
            <a:r>
              <a:rPr lang="ja-JP" altLang="ja-JP" sz="1050" dirty="0" smtClean="0">
                <a:latin typeface="Meiryo UI" panose="020B0604030504040204" pitchFamily="50" charset="-128"/>
                <a:ea typeface="Meiryo UI" panose="020B0604030504040204" pitchFamily="50" charset="-128"/>
              </a:rPr>
              <a:t>あるのか。</a:t>
            </a:r>
            <a:endParaRPr lang="en-US" altLang="ja-JP" sz="1050" dirty="0" smtClean="0">
              <a:latin typeface="Meiryo UI" panose="020B0604030504040204" pitchFamily="50" charset="-128"/>
              <a:ea typeface="Meiryo UI" panose="020B0604030504040204" pitchFamily="50" charset="-128"/>
            </a:endParaRPr>
          </a:p>
          <a:p>
            <a:endParaRPr lang="ja-JP" altLang="ja-JP" sz="1050" dirty="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　社会構造が複雑化する中、多様化する人権課題に取り組んでいくためには、行政だけでなく</a:t>
            </a:r>
            <a:r>
              <a:rPr lang="ja-JP" altLang="ja-JP" sz="1050" dirty="0" smtClean="0">
                <a:latin typeface="Meiryo UI" panose="020B0604030504040204" pitchFamily="50" charset="-128"/>
                <a:ea typeface="Meiryo UI" panose="020B0604030504040204" pitchFamily="50" charset="-128"/>
              </a:rPr>
              <a:t>、社会</a:t>
            </a:r>
            <a:r>
              <a:rPr lang="ja-JP" altLang="ja-JP" sz="1050" dirty="0">
                <a:latin typeface="Meiryo UI" panose="020B0604030504040204" pitchFamily="50" charset="-128"/>
                <a:ea typeface="Meiryo UI" panose="020B0604030504040204" pitchFamily="50" charset="-128"/>
              </a:rPr>
              <a:t>の担い手</a:t>
            </a:r>
            <a:r>
              <a:rPr lang="ja-JP" altLang="ja-JP" sz="1050" dirty="0" smtClean="0">
                <a:latin typeface="Meiryo UI" panose="020B0604030504040204" pitchFamily="50" charset="-128"/>
                <a:ea typeface="Meiryo UI" panose="020B0604030504040204" pitchFamily="50" charset="-128"/>
              </a:rPr>
              <a:t>で</a:t>
            </a:r>
            <a:endParaRPr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ある</a:t>
            </a:r>
            <a:r>
              <a:rPr lang="ja-JP" altLang="ja-JP" sz="1050" dirty="0">
                <a:latin typeface="Meiryo UI" panose="020B0604030504040204" pitchFamily="50" charset="-128"/>
                <a:ea typeface="Meiryo UI" panose="020B0604030504040204" pitchFamily="50" charset="-128"/>
              </a:rPr>
              <a:t>府民や事業者にも協力をいただく必要があるため、責務規定を追加する方向で考えている。</a:t>
            </a:r>
          </a:p>
          <a:p>
            <a:r>
              <a:rPr lang="ja-JP" altLang="en-US"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また</a:t>
            </a:r>
            <a:r>
              <a:rPr lang="ja-JP" altLang="ja-JP" sz="1050" dirty="0">
                <a:latin typeface="Meiryo UI" panose="020B0604030504040204" pitchFamily="50" charset="-128"/>
                <a:ea typeface="Meiryo UI" panose="020B0604030504040204" pitchFamily="50" charset="-128"/>
              </a:rPr>
              <a:t>、「人権教育及び人権啓発の推進に関する法律」にある「国民の責務」でも「人権が尊重される社会の</a:t>
            </a:r>
            <a:r>
              <a:rPr lang="ja-JP" altLang="ja-JP" sz="1050" dirty="0" smtClean="0">
                <a:latin typeface="Meiryo UI" panose="020B0604030504040204" pitchFamily="50" charset="-128"/>
                <a:ea typeface="Meiryo UI" panose="020B0604030504040204" pitchFamily="50" charset="-128"/>
              </a:rPr>
              <a:t>実現</a:t>
            </a:r>
            <a:endParaRPr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に</a:t>
            </a:r>
            <a:r>
              <a:rPr lang="ja-JP" altLang="ja-JP" sz="1050" dirty="0">
                <a:latin typeface="Meiryo UI" panose="020B0604030504040204" pitchFamily="50" charset="-128"/>
                <a:ea typeface="Meiryo UI" panose="020B0604030504040204" pitchFamily="50" charset="-128"/>
              </a:rPr>
              <a:t>寄与」とあり、そのような社会の実現のために、まずは人権施策に協力していただくことが必要と考えている。</a:t>
            </a:r>
          </a:p>
          <a:p>
            <a:r>
              <a:rPr lang="ja-JP" altLang="en-US"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表現</a:t>
            </a:r>
            <a:r>
              <a:rPr lang="ja-JP" altLang="ja-JP" sz="1050" dirty="0">
                <a:latin typeface="Meiryo UI" panose="020B0604030504040204" pitchFamily="50" charset="-128"/>
                <a:ea typeface="Meiryo UI" panose="020B0604030504040204" pitchFamily="50" charset="-128"/>
              </a:rPr>
              <a:t>としては、府民や事業者に何かの義務を課す表現ではなく、協力を求める表現を念頭に、例えば、</a:t>
            </a:r>
            <a:r>
              <a:rPr lang="ja-JP" altLang="ja-JP" sz="1050" dirty="0" smtClean="0">
                <a:latin typeface="Meiryo UI" panose="020B0604030504040204" pitchFamily="50" charset="-128"/>
                <a:ea typeface="Meiryo UI" panose="020B0604030504040204" pitchFamily="50" charset="-128"/>
              </a:rPr>
              <a:t>東京都</a:t>
            </a:r>
            <a:r>
              <a:rPr lang="ja-JP" altLang="en-US" sz="1050" dirty="0" smtClean="0">
                <a:latin typeface="Meiryo UI" panose="020B0604030504040204" pitchFamily="50" charset="-128"/>
                <a:ea typeface="Meiryo UI" panose="020B0604030504040204" pitchFamily="50" charset="-128"/>
              </a:rPr>
              <a:t>　</a:t>
            </a:r>
            <a:endParaRPr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の</a:t>
            </a:r>
            <a:r>
              <a:rPr lang="ja-JP" altLang="ja-JP" sz="1050" dirty="0">
                <a:latin typeface="Meiryo UI" panose="020B0604030504040204" pitchFamily="50" charset="-128"/>
                <a:ea typeface="Meiryo UI" panose="020B0604030504040204" pitchFamily="50" charset="-128"/>
              </a:rPr>
              <a:t>条例にある「都民は人権尊重の理念について理解を深めるとともに、人権施策に協力するよう努めるものと</a:t>
            </a:r>
            <a:r>
              <a:rPr lang="ja-JP" altLang="ja-JP" sz="1050" dirty="0" err="1" smtClean="0">
                <a:latin typeface="Meiryo UI" panose="020B0604030504040204" pitchFamily="50" charset="-128"/>
                <a:ea typeface="Meiryo UI" panose="020B0604030504040204" pitchFamily="50" charset="-128"/>
              </a:rPr>
              <a:t>す</a:t>
            </a:r>
            <a:r>
              <a:rPr lang="ja-JP" altLang="en-US" sz="1050" dirty="0" smtClean="0">
                <a:latin typeface="Meiryo UI" panose="020B0604030504040204" pitchFamily="50" charset="-128"/>
                <a:ea typeface="Meiryo UI" panose="020B0604030504040204" pitchFamily="50" charset="-128"/>
              </a:rPr>
              <a:t>　</a:t>
            </a:r>
            <a:endParaRPr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る</a:t>
            </a:r>
            <a:r>
              <a:rPr lang="ja-JP" altLang="ja-JP" sz="1050" dirty="0">
                <a:latin typeface="Meiryo UI" panose="020B0604030504040204" pitchFamily="50" charset="-128"/>
                <a:ea typeface="Meiryo UI" panose="020B0604030504040204" pitchFamily="50" charset="-128"/>
              </a:rPr>
              <a:t>。」などを考えている。（事務局）</a:t>
            </a:r>
          </a:p>
          <a:p>
            <a:r>
              <a:rPr lang="en-US" altLang="ja-JP" sz="1050" dirty="0">
                <a:latin typeface="Meiryo UI" panose="020B0604030504040204" pitchFamily="50" charset="-128"/>
                <a:ea typeface="Meiryo UI" panose="020B0604030504040204" pitchFamily="50" charset="-128"/>
              </a:rPr>
              <a:t> </a:t>
            </a:r>
            <a:endParaRPr lang="ja-JP" altLang="ja-JP" sz="1050" dirty="0">
              <a:latin typeface="Meiryo UI" panose="020B0604030504040204" pitchFamily="50" charset="-128"/>
              <a:ea typeface="Meiryo UI" panose="020B0604030504040204" pitchFamily="50" charset="-128"/>
            </a:endParaRPr>
          </a:p>
          <a:p>
            <a:r>
              <a:rPr lang="ja-JP" altLang="ja-JP" sz="1050" dirty="0" smtClean="0">
                <a:latin typeface="Meiryo UI" panose="020B0604030504040204" pitchFamily="50" charset="-128"/>
                <a:ea typeface="Meiryo UI" panose="020B0604030504040204" pitchFamily="50" charset="-128"/>
              </a:rPr>
              <a:t>〇府民</a:t>
            </a:r>
            <a:r>
              <a:rPr lang="ja-JP" altLang="ja-JP" sz="1050" dirty="0">
                <a:latin typeface="Meiryo UI" panose="020B0604030504040204" pitchFamily="50" charset="-128"/>
                <a:ea typeface="Meiryo UI" panose="020B0604030504040204" pitchFamily="50" charset="-128"/>
              </a:rPr>
              <a:t>に対する責務規定と事業者に対する責務規定を一緒にするのか分けるのか</a:t>
            </a:r>
            <a:r>
              <a:rPr lang="ja-JP" altLang="ja-JP" sz="1050" dirty="0" smtClean="0">
                <a:latin typeface="Meiryo UI" panose="020B0604030504040204" pitchFamily="50" charset="-128"/>
                <a:ea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endParaRPr>
          </a:p>
          <a:p>
            <a:endParaRPr lang="ja-JP"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　事業者については、府民とは異なる特有の事業活動があると考えられ、その事業活動を行うに当たっても、</a:t>
            </a:r>
            <a:r>
              <a:rPr lang="ja-JP" altLang="ja-JP" sz="1050" dirty="0" smtClean="0">
                <a:latin typeface="Meiryo UI" panose="020B0604030504040204" pitchFamily="50" charset="-128"/>
                <a:ea typeface="Meiryo UI" panose="020B0604030504040204" pitchFamily="50" charset="-128"/>
              </a:rPr>
              <a:t>人権</a:t>
            </a:r>
            <a:endParaRPr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尊重</a:t>
            </a:r>
            <a:r>
              <a:rPr lang="ja-JP" altLang="ja-JP" sz="1050" dirty="0">
                <a:latin typeface="Meiryo UI" panose="020B0604030504040204" pitchFamily="50" charset="-128"/>
                <a:ea typeface="Meiryo UI" panose="020B0604030504040204" pitchFamily="50" charset="-128"/>
              </a:rPr>
              <a:t>のための取り組みに協力していただくことが必要であり、分けて規定する方向で考えている。（事務局）</a:t>
            </a:r>
          </a:p>
          <a:p>
            <a:r>
              <a:rPr lang="en-US" altLang="ja-JP" sz="1050" dirty="0">
                <a:latin typeface="Meiryo UI" panose="020B0604030504040204" pitchFamily="50" charset="-128"/>
                <a:ea typeface="Meiryo UI" panose="020B0604030504040204" pitchFamily="50" charset="-128"/>
              </a:rPr>
              <a:t> </a:t>
            </a:r>
            <a:endParaRPr lang="ja-JP" altLang="ja-JP" sz="1050" dirty="0">
              <a:latin typeface="Meiryo UI" panose="020B0604030504040204" pitchFamily="50" charset="-128"/>
              <a:ea typeface="Meiryo UI" panose="020B0604030504040204" pitchFamily="50" charset="-128"/>
            </a:endParaRPr>
          </a:p>
          <a:p>
            <a:r>
              <a:rPr lang="ja-JP" altLang="ja-JP" sz="1050" dirty="0" smtClean="0">
                <a:latin typeface="Meiryo UI" panose="020B0604030504040204" pitchFamily="50" charset="-128"/>
                <a:ea typeface="Meiryo UI" panose="020B0604030504040204" pitchFamily="50" charset="-128"/>
              </a:rPr>
              <a:t>〇条例</a:t>
            </a:r>
            <a:r>
              <a:rPr lang="ja-JP" altLang="ja-JP" sz="1050" dirty="0">
                <a:latin typeface="Meiryo UI" panose="020B0604030504040204" pitchFamily="50" charset="-128"/>
                <a:ea typeface="Meiryo UI" panose="020B0604030504040204" pitchFamily="50" charset="-128"/>
              </a:rPr>
              <a:t>の付帯決議に、各段の努力をすべきこととして「・・事業者及び府民と連携するに当たっては、その自主性を</a:t>
            </a:r>
            <a:r>
              <a:rPr lang="ja-JP" altLang="ja-JP" sz="1050" dirty="0" smtClean="0">
                <a:latin typeface="Meiryo UI" panose="020B0604030504040204" pitchFamily="50" charset="-128"/>
                <a:ea typeface="Meiryo UI" panose="020B0604030504040204" pitchFamily="50" charset="-128"/>
              </a:rPr>
              <a:t>損</a:t>
            </a:r>
            <a:endParaRPr lang="en-US" altLang="ja-JP" sz="1050" dirty="0" smtClean="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なわ</a:t>
            </a:r>
            <a:r>
              <a:rPr lang="ja-JP" altLang="ja-JP" sz="1050" dirty="0">
                <a:latin typeface="Meiryo UI" panose="020B0604030504040204" pitchFamily="50" charset="-128"/>
                <a:ea typeface="Meiryo UI" panose="020B0604030504040204" pitchFamily="50" charset="-128"/>
              </a:rPr>
              <a:t>ないようにすること。」とあるが、この文言と今の話の関係性は</a:t>
            </a:r>
            <a:r>
              <a:rPr lang="ja-JP" altLang="ja-JP" sz="1050" dirty="0" smtClean="0">
                <a:latin typeface="Meiryo UI" panose="020B0604030504040204" pitchFamily="50" charset="-128"/>
                <a:ea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endParaRPr>
          </a:p>
          <a:p>
            <a:endParaRPr lang="ja-JP" altLang="ja-JP" sz="1050" dirty="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　付帯決議にある「自主性を損なわないようにすること。」については、しっかり対応していきたいと考えている。その</a:t>
            </a:r>
            <a:r>
              <a:rPr lang="ja-JP" altLang="ja-JP" sz="1050" dirty="0" smtClean="0">
                <a:latin typeface="Meiryo UI" panose="020B0604030504040204" pitchFamily="50" charset="-128"/>
                <a:ea typeface="Meiryo UI" panose="020B0604030504040204" pitchFamily="50" charset="-128"/>
              </a:rPr>
              <a:t>意</a:t>
            </a:r>
            <a:endParaRPr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味</a:t>
            </a:r>
            <a:r>
              <a:rPr lang="ja-JP" altLang="ja-JP" sz="1050" dirty="0">
                <a:latin typeface="Meiryo UI" panose="020B0604030504040204" pitchFamily="50" charset="-128"/>
                <a:ea typeface="Meiryo UI" panose="020B0604030504040204" pitchFamily="50" charset="-128"/>
              </a:rPr>
              <a:t>からも「協力しなければならない。」というような義務を課す規定ではなく、あくまでも「協力を求めて理解をして</a:t>
            </a:r>
            <a:r>
              <a:rPr lang="ja-JP" altLang="ja-JP" sz="1050" dirty="0" err="1" smtClean="0">
                <a:latin typeface="Meiryo UI" panose="020B0604030504040204" pitchFamily="50" charset="-128"/>
                <a:ea typeface="Meiryo UI" panose="020B0604030504040204" pitchFamily="50" charset="-128"/>
              </a:rPr>
              <a:t>い</a:t>
            </a:r>
            <a:endParaRPr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ただ</a:t>
            </a:r>
            <a:r>
              <a:rPr lang="ja-JP" altLang="ja-JP" sz="1050" dirty="0">
                <a:latin typeface="Meiryo UI" panose="020B0604030504040204" pitchFamily="50" charset="-128"/>
                <a:ea typeface="Meiryo UI" panose="020B0604030504040204" pitchFamily="50" charset="-128"/>
              </a:rPr>
              <a:t>く」という意味で「協力するよう努めるものとする。」と表現したい。</a:t>
            </a:r>
          </a:p>
          <a:p>
            <a:r>
              <a:rPr lang="ja-JP" altLang="en-US"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この</a:t>
            </a:r>
            <a:r>
              <a:rPr lang="ja-JP" altLang="ja-JP" sz="1050" dirty="0">
                <a:latin typeface="Meiryo UI" panose="020B0604030504040204" pitchFamily="50" charset="-128"/>
                <a:ea typeface="Meiryo UI" panose="020B0604030504040204" pitchFamily="50" charset="-128"/>
              </a:rPr>
              <a:t>ように最後の判断は府民に付託することで、自主性を損なわないものと考えている</a:t>
            </a:r>
            <a:r>
              <a:rPr lang="ja-JP" altLang="ja-JP" sz="1050" dirty="0" smtClean="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事務局</a:t>
            </a:r>
            <a:r>
              <a:rPr lang="ja-JP" altLang="ja-JP" sz="1050" dirty="0" smtClean="0">
                <a:latin typeface="Meiryo UI" panose="020B0604030504040204" pitchFamily="50" charset="-128"/>
                <a:ea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endParaRPr>
          </a:p>
          <a:p>
            <a:endParaRPr lang="ja-JP" altLang="ja-JP" sz="1200" dirty="0">
              <a:latin typeface="Meiryo UI" panose="020B0604030504040204" pitchFamily="50" charset="-128"/>
              <a:ea typeface="Meiryo UI" panose="020B0604030504040204" pitchFamily="50" charset="-128"/>
            </a:endParaRPr>
          </a:p>
          <a:p>
            <a:r>
              <a:rPr lang="ja-JP" altLang="ja-JP" sz="1050" dirty="0" smtClean="0">
                <a:latin typeface="Meiryo UI" panose="020B0604030504040204" pitchFamily="50" charset="-128"/>
                <a:ea typeface="Meiryo UI" panose="020B0604030504040204" pitchFamily="50" charset="-128"/>
              </a:rPr>
              <a:t>〇今</a:t>
            </a:r>
            <a:r>
              <a:rPr lang="ja-JP" altLang="ja-JP" sz="1050" dirty="0">
                <a:latin typeface="Meiryo UI" panose="020B0604030504040204" pitchFamily="50" charset="-128"/>
                <a:ea typeface="Meiryo UI" panose="020B0604030504040204" pitchFamily="50" charset="-128"/>
              </a:rPr>
              <a:t>の表現でいいと思う。念のために申し上げるが、一部他県の条例にあるような「県民は、相互に人権を尊重</a:t>
            </a:r>
            <a:r>
              <a:rPr lang="ja-JP" altLang="ja-JP" sz="1050" dirty="0" smtClean="0">
                <a:latin typeface="Meiryo UI" panose="020B0604030504040204" pitchFamily="50" charset="-128"/>
                <a:ea typeface="Meiryo UI" panose="020B0604030504040204" pitchFamily="50" charset="-128"/>
              </a:rPr>
              <a:t>し</a:t>
            </a:r>
            <a:r>
              <a:rPr lang="ja-JP" altLang="ja-JP" sz="1050" dirty="0" err="1" smtClean="0">
                <a:latin typeface="Meiryo UI" panose="020B0604030504040204" pitchFamily="50" charset="-128"/>
                <a:ea typeface="Meiryo UI" panose="020B0604030504040204" pitchFamily="50" charset="-128"/>
              </a:rPr>
              <a:t>なけ</a:t>
            </a:r>
            <a:endParaRPr lang="en-US" altLang="ja-JP" sz="1050" dirty="0" smtClean="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ja-JP" sz="1050" dirty="0" err="1" smtClean="0">
                <a:latin typeface="Meiryo UI" panose="020B0604030504040204" pitchFamily="50" charset="-128"/>
                <a:ea typeface="Meiryo UI" panose="020B0604030504040204" pitchFamily="50" charset="-128"/>
              </a:rPr>
              <a:t>れば</a:t>
            </a:r>
            <a:r>
              <a:rPr lang="ja-JP" altLang="ja-JP" sz="1050" dirty="0">
                <a:latin typeface="Meiryo UI" panose="020B0604030504040204" pitchFamily="50" charset="-128"/>
                <a:ea typeface="Meiryo UI" panose="020B0604030504040204" pitchFamily="50" charset="-128"/>
              </a:rPr>
              <a:t>ならない。」という前置きをして、そのあとに「県民の責務」を置いているところもあるが、人権を尊重する</a:t>
            </a:r>
            <a:r>
              <a:rPr lang="ja-JP" altLang="ja-JP" sz="1050" dirty="0" smtClean="0">
                <a:latin typeface="Meiryo UI" panose="020B0604030504040204" pitchFamily="50" charset="-128"/>
                <a:ea typeface="Meiryo UI" panose="020B0604030504040204" pitchFamily="50" charset="-128"/>
              </a:rPr>
              <a:t>社会を</a:t>
            </a:r>
            <a:endParaRPr lang="en-US" altLang="ja-JP" sz="1050" dirty="0" smtClean="0">
              <a:latin typeface="Meiryo UI" panose="020B0604030504040204" pitchFamily="50" charset="-128"/>
              <a:ea typeface="Meiryo UI" panose="020B0604030504040204" pitchFamily="50" charset="-128"/>
            </a:endParaRPr>
          </a:p>
          <a:p>
            <a:r>
              <a:rPr lang="en-US" altLang="ja-JP"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作って</a:t>
            </a:r>
            <a:r>
              <a:rPr lang="ja-JP" altLang="ja-JP" sz="1050" dirty="0">
                <a:latin typeface="Meiryo UI" panose="020B0604030504040204" pitchFamily="50" charset="-128"/>
                <a:ea typeface="Meiryo UI" panose="020B0604030504040204" pitchFamily="50" charset="-128"/>
              </a:rPr>
              <a:t>いくのは行政の責任であるので、このような前置きはしない方が良いと思う。</a:t>
            </a:r>
          </a:p>
          <a:p>
            <a:r>
              <a:rPr lang="en-US" altLang="ja-JP" sz="1050" dirty="0">
                <a:latin typeface="Meiryo UI" panose="020B0604030504040204" pitchFamily="50" charset="-128"/>
                <a:ea typeface="Meiryo UI" panose="020B0604030504040204" pitchFamily="50" charset="-128"/>
              </a:rPr>
              <a:t> </a:t>
            </a:r>
            <a:endParaRPr lang="ja-JP" altLang="ja-JP" sz="1050" dirty="0">
              <a:latin typeface="Meiryo UI" panose="020B0604030504040204" pitchFamily="50" charset="-128"/>
              <a:ea typeface="Meiryo UI" panose="020B0604030504040204" pitchFamily="50" charset="-128"/>
            </a:endParaRPr>
          </a:p>
          <a:p>
            <a:r>
              <a:rPr lang="ja-JP" altLang="ja-JP" sz="1050" dirty="0" smtClean="0">
                <a:latin typeface="Meiryo UI" panose="020B0604030504040204" pitchFamily="50" charset="-128"/>
                <a:ea typeface="Meiryo UI" panose="020B0604030504040204" pitchFamily="50" charset="-128"/>
              </a:rPr>
              <a:t>〇第１</a:t>
            </a:r>
            <a:r>
              <a:rPr lang="ja-JP" altLang="ja-JP" sz="1050" dirty="0">
                <a:latin typeface="Meiryo UI" panose="020B0604030504040204" pitchFamily="50" charset="-128"/>
                <a:ea typeface="Meiryo UI" panose="020B0604030504040204" pitchFamily="50" charset="-128"/>
              </a:rPr>
              <a:t>の論点である「責務規定を追加すること」については、社会の担い手である府民や事業者に協力を求める</a:t>
            </a:r>
            <a:r>
              <a:rPr lang="ja-JP" altLang="ja-JP" sz="1050" dirty="0" smtClean="0">
                <a:latin typeface="Meiryo UI" panose="020B0604030504040204" pitchFamily="50" charset="-128"/>
                <a:ea typeface="Meiryo UI" panose="020B0604030504040204" pitchFamily="50" charset="-128"/>
              </a:rPr>
              <a:t>観点</a:t>
            </a:r>
            <a:endParaRPr lang="en-US" altLang="ja-JP" sz="1050" dirty="0" smtClean="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から</a:t>
            </a:r>
            <a:r>
              <a:rPr lang="ja-JP" altLang="ja-JP" sz="1050" dirty="0">
                <a:latin typeface="Meiryo UI" panose="020B0604030504040204" pitchFamily="50" charset="-128"/>
                <a:ea typeface="Meiryo UI" panose="020B0604030504040204" pitchFamily="50" charset="-128"/>
              </a:rPr>
              <a:t>「責務規定を追加する」方向で。</a:t>
            </a:r>
          </a:p>
          <a:p>
            <a:r>
              <a:rPr lang="en-US" altLang="ja-JP"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第</a:t>
            </a:r>
            <a:r>
              <a:rPr lang="en-US" altLang="ja-JP" sz="1050" dirty="0" smtClean="0">
                <a:latin typeface="Meiryo UI" panose="020B0604030504040204" pitchFamily="50" charset="-128"/>
                <a:ea typeface="Meiryo UI" panose="020B0604030504040204" pitchFamily="50" charset="-128"/>
              </a:rPr>
              <a:t>2</a:t>
            </a:r>
            <a:r>
              <a:rPr lang="ja-JP" altLang="ja-JP" sz="1050" dirty="0">
                <a:latin typeface="Meiryo UI" panose="020B0604030504040204" pitchFamily="50" charset="-128"/>
                <a:ea typeface="Meiryo UI" panose="020B0604030504040204" pitchFamily="50" charset="-128"/>
              </a:rPr>
              <a:t>の論点の「責務規定の内容」についても、「協力するよう努めるものとする」といった表現で、府民等の</a:t>
            </a:r>
            <a:r>
              <a:rPr lang="ja-JP" altLang="ja-JP" sz="1050" dirty="0" smtClean="0">
                <a:latin typeface="Meiryo UI" panose="020B0604030504040204" pitchFamily="50" charset="-128"/>
                <a:ea typeface="Meiryo UI" panose="020B0604030504040204" pitchFamily="50" charset="-128"/>
              </a:rPr>
              <a:t>自主性を</a:t>
            </a:r>
            <a:endParaRPr lang="en-US" altLang="ja-JP" sz="1050" dirty="0" smtClean="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損なわない</a:t>
            </a:r>
            <a:r>
              <a:rPr lang="ja-JP" altLang="ja-JP" sz="1050" dirty="0">
                <a:latin typeface="Meiryo UI" panose="020B0604030504040204" pitchFamily="50" charset="-128"/>
                <a:ea typeface="Meiryo UI" panose="020B0604030504040204" pitchFamily="50" charset="-128"/>
              </a:rPr>
              <a:t>ところは継続する形で答申に盛り込んでいく。</a:t>
            </a:r>
          </a:p>
          <a:p>
            <a:endParaRPr lang="en-US" altLang="ja-JP" sz="1050" dirty="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a:t>
            </a:r>
            <a:r>
              <a:rPr lang="ja-JP" altLang="ja-JP" sz="1200" b="1" dirty="0">
                <a:latin typeface="Meiryo UI" panose="020B0604030504040204" pitchFamily="50" charset="-128"/>
                <a:ea typeface="Meiryo UI" panose="020B0604030504040204" pitchFamily="50" charset="-128"/>
              </a:rPr>
              <a:t>ヘイトスピーチの解消に向けた規定に</a:t>
            </a:r>
            <a:r>
              <a:rPr lang="ja-JP" altLang="ja-JP" sz="1200" b="1" dirty="0" smtClean="0">
                <a:latin typeface="Meiryo UI" panose="020B0604030504040204" pitchFamily="50" charset="-128"/>
                <a:ea typeface="Meiryo UI" panose="020B0604030504040204" pitchFamily="50" charset="-128"/>
              </a:rPr>
              <a:t>ついて</a:t>
            </a:r>
            <a:endParaRPr lang="en-US" altLang="ja-JP" sz="1200" b="1" dirty="0" smtClean="0">
              <a:latin typeface="Meiryo UI" panose="020B0604030504040204" pitchFamily="50" charset="-128"/>
              <a:ea typeface="Meiryo UI" panose="020B0604030504040204" pitchFamily="50" charset="-128"/>
            </a:endParaRPr>
          </a:p>
          <a:p>
            <a:r>
              <a:rPr lang="ja-JP" altLang="en-US" sz="1200" b="1" dirty="0" smtClean="0">
                <a:latin typeface="Meiryo UI" panose="020B0604030504040204" pitchFamily="50" charset="-128"/>
                <a:ea typeface="Meiryo UI" panose="020B0604030504040204" pitchFamily="50" charset="-128"/>
              </a:rPr>
              <a:t>（定義）</a:t>
            </a:r>
            <a:endParaRPr lang="en-US" altLang="ja-JP" sz="1050" b="1" dirty="0" smtClean="0">
              <a:latin typeface="Meiryo UI" panose="020B0604030504040204" pitchFamily="50" charset="-128"/>
              <a:ea typeface="Meiryo UI" panose="020B0604030504040204" pitchFamily="50" charset="-128"/>
            </a:endParaRPr>
          </a:p>
          <a:p>
            <a:r>
              <a:rPr lang="ja-JP" altLang="ja-JP" sz="1050" dirty="0" smtClean="0">
                <a:latin typeface="Meiryo UI" panose="020B0604030504040204" pitchFamily="50" charset="-128"/>
                <a:ea typeface="Meiryo UI" panose="020B0604030504040204" pitchFamily="50" charset="-128"/>
              </a:rPr>
              <a:t>〇</a:t>
            </a:r>
            <a:r>
              <a:rPr lang="ja-JP" altLang="en-US" sz="1050" dirty="0" smtClean="0">
                <a:latin typeface="Meiryo UI" panose="020B0604030504040204" pitchFamily="50" charset="-128"/>
                <a:ea typeface="Meiryo UI" panose="020B0604030504040204" pitchFamily="50" charset="-128"/>
              </a:rPr>
              <a:t>国よりも</a:t>
            </a:r>
            <a:r>
              <a:rPr lang="ja-JP" altLang="ja-JP" sz="1050" dirty="0" smtClean="0">
                <a:latin typeface="Meiryo UI" panose="020B0604030504040204" pitchFamily="50" charset="-128"/>
                <a:ea typeface="Meiryo UI" panose="020B0604030504040204" pitchFamily="50" charset="-128"/>
              </a:rPr>
              <a:t>大阪市の</a:t>
            </a:r>
            <a:r>
              <a:rPr lang="ja-JP" altLang="en-US" sz="1050" dirty="0" smtClean="0">
                <a:latin typeface="Meiryo UI" panose="020B0604030504040204" pitchFamily="50" charset="-128"/>
                <a:ea typeface="Meiryo UI" panose="020B0604030504040204" pitchFamily="50" charset="-128"/>
              </a:rPr>
              <a:t>定義の</a:t>
            </a:r>
            <a:r>
              <a:rPr lang="ja-JP" altLang="ja-JP" sz="1050" dirty="0" smtClean="0">
                <a:latin typeface="Meiryo UI" panose="020B0604030504040204" pitchFamily="50" charset="-128"/>
                <a:ea typeface="Meiryo UI" panose="020B0604030504040204" pitchFamily="50" charset="-128"/>
              </a:rPr>
              <a:t>方が</a:t>
            </a:r>
            <a:r>
              <a:rPr lang="ja-JP" altLang="en-US" sz="1050" dirty="0" smtClean="0">
                <a:latin typeface="Meiryo UI" panose="020B0604030504040204" pitchFamily="50" charset="-128"/>
                <a:ea typeface="Meiryo UI" panose="020B0604030504040204" pitchFamily="50" charset="-128"/>
              </a:rPr>
              <a:t>、</a:t>
            </a:r>
            <a:r>
              <a:rPr lang="ja-JP" altLang="ja-JP" sz="1050" dirty="0" smtClean="0">
                <a:latin typeface="Meiryo UI" panose="020B0604030504040204" pitchFamily="50" charset="-128"/>
                <a:ea typeface="Meiryo UI" panose="020B0604030504040204" pitchFamily="50" charset="-128"/>
              </a:rPr>
              <a:t>レイシズム</a:t>
            </a:r>
            <a:r>
              <a:rPr lang="ja-JP" altLang="en-US" sz="1050" dirty="0" smtClean="0">
                <a:latin typeface="Meiryo UI" panose="020B0604030504040204" pitchFamily="50" charset="-128"/>
                <a:ea typeface="Meiryo UI" panose="020B0604030504040204" pitchFamily="50" charset="-128"/>
              </a:rPr>
              <a:t>、</a:t>
            </a:r>
            <a:r>
              <a:rPr lang="ja-JP" altLang="ja-JP" sz="1050" dirty="0" smtClean="0">
                <a:latin typeface="Meiryo UI" panose="020B0604030504040204" pitchFamily="50" charset="-128"/>
                <a:ea typeface="Meiryo UI" panose="020B0604030504040204" pitchFamily="50" charset="-128"/>
              </a:rPr>
              <a:t>人間</a:t>
            </a:r>
            <a:r>
              <a:rPr lang="ja-JP" altLang="ja-JP" sz="1050" dirty="0">
                <a:latin typeface="Meiryo UI" panose="020B0604030504040204" pitchFamily="50" charset="-128"/>
                <a:ea typeface="Meiryo UI" panose="020B0604030504040204" pitchFamily="50" charset="-128"/>
              </a:rPr>
              <a:t>の尊厳に対する</a:t>
            </a:r>
            <a:r>
              <a:rPr lang="ja-JP" altLang="ja-JP" sz="1050" dirty="0" smtClean="0">
                <a:latin typeface="Meiryo UI" panose="020B0604030504040204" pitchFamily="50" charset="-128"/>
                <a:ea typeface="Meiryo UI" panose="020B0604030504040204" pitchFamily="50" charset="-128"/>
              </a:rPr>
              <a:t>攻撃と</a:t>
            </a:r>
            <a:r>
              <a:rPr lang="ja-JP" altLang="en-US" sz="1050" dirty="0" smtClean="0">
                <a:latin typeface="Meiryo UI" panose="020B0604030504040204" pitchFamily="50" charset="-128"/>
                <a:ea typeface="Meiryo UI" panose="020B0604030504040204" pitchFamily="50" charset="-128"/>
              </a:rPr>
              <a:t>いう</a:t>
            </a:r>
            <a:r>
              <a:rPr lang="ja-JP" altLang="ja-JP" sz="1050" dirty="0" smtClean="0">
                <a:latin typeface="Meiryo UI" panose="020B0604030504040204" pitchFamily="50" charset="-128"/>
                <a:ea typeface="Meiryo UI" panose="020B0604030504040204" pitchFamily="50" charset="-128"/>
              </a:rPr>
              <a:t>内容</a:t>
            </a:r>
            <a:r>
              <a:rPr lang="ja-JP" altLang="ja-JP" sz="1050" dirty="0">
                <a:latin typeface="Meiryo UI" panose="020B0604030504040204" pitchFamily="50" charset="-128"/>
                <a:ea typeface="Meiryo UI" panose="020B0604030504040204" pitchFamily="50" charset="-128"/>
              </a:rPr>
              <a:t>がより明確に打ち出されている</a:t>
            </a:r>
            <a:r>
              <a:rPr lang="ja-JP" altLang="ja-JP" sz="1050" dirty="0" smtClean="0">
                <a:latin typeface="Meiryo UI" panose="020B0604030504040204" pitchFamily="50" charset="-128"/>
                <a:ea typeface="Meiryo UI" panose="020B0604030504040204" pitchFamily="50" charset="-128"/>
              </a:rPr>
              <a:t>よう</a:t>
            </a:r>
            <a:endParaRPr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に感じる</a:t>
            </a:r>
            <a:r>
              <a:rPr lang="ja-JP" altLang="en-US" sz="1050" dirty="0" smtClean="0">
                <a:latin typeface="Meiryo UI" panose="020B0604030504040204" pitchFamily="50" charset="-128"/>
                <a:ea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endParaRPr>
          </a:p>
          <a:p>
            <a:r>
              <a:rPr lang="ja-JP" altLang="ja-JP" sz="1050" dirty="0" smtClean="0">
                <a:latin typeface="Meiryo UI" panose="020B0604030504040204" pitchFamily="50" charset="-128"/>
                <a:ea typeface="Meiryo UI" panose="020B0604030504040204" pitchFamily="50" charset="-128"/>
              </a:rPr>
              <a:t>〇</a:t>
            </a:r>
            <a:r>
              <a:rPr lang="ja-JP" altLang="en-US" sz="1050" i="1" dirty="0" smtClean="0">
                <a:latin typeface="Meiryo UI" panose="020B0604030504040204" pitchFamily="50" charset="-128"/>
                <a:ea typeface="Meiryo UI" panose="020B0604030504040204" pitchFamily="50" charset="-128"/>
              </a:rPr>
              <a:t>ヘイトクライム</a:t>
            </a:r>
            <a:r>
              <a:rPr lang="ja-JP" altLang="en-US" sz="1050" i="1" dirty="0">
                <a:latin typeface="Meiryo UI" panose="020B0604030504040204" pitchFamily="50" charset="-128"/>
                <a:ea typeface="Meiryo UI" panose="020B0604030504040204" pitchFamily="50" charset="-128"/>
              </a:rPr>
              <a:t>の未然</a:t>
            </a:r>
            <a:r>
              <a:rPr lang="ja-JP" altLang="en-US" sz="1050" i="1" dirty="0" smtClean="0">
                <a:latin typeface="Meiryo UI" panose="020B0604030504040204" pitchFamily="50" charset="-128"/>
                <a:ea typeface="Meiryo UI" panose="020B0604030504040204" pitchFamily="50" charset="-128"/>
              </a:rPr>
              <a:t>防止も加味するので</a:t>
            </a:r>
            <a:r>
              <a:rPr lang="ja-JP" altLang="en-US" sz="1050" i="1" dirty="0">
                <a:latin typeface="Meiryo UI" panose="020B0604030504040204" pitchFamily="50" charset="-128"/>
                <a:ea typeface="Meiryo UI" panose="020B0604030504040204" pitchFamily="50" charset="-128"/>
              </a:rPr>
              <a:t>あれば</a:t>
            </a:r>
            <a:r>
              <a:rPr lang="ja-JP" altLang="en-US" sz="1050" i="1" dirty="0" smtClean="0">
                <a:latin typeface="Meiryo UI" panose="020B0604030504040204" pitchFamily="50" charset="-128"/>
                <a:ea typeface="Meiryo UI" panose="020B0604030504040204" pitchFamily="50" charset="-128"/>
              </a:rPr>
              <a:t>、「暴力</a:t>
            </a:r>
            <a:r>
              <a:rPr lang="ja-JP" altLang="en-US" sz="1050" i="1" dirty="0">
                <a:latin typeface="Meiryo UI" panose="020B0604030504040204" pitchFamily="50" charset="-128"/>
                <a:ea typeface="Meiryo UI" panose="020B0604030504040204" pitchFamily="50" charset="-128"/>
              </a:rPr>
              <a:t>をあおることを目的として行われる表現</a:t>
            </a:r>
            <a:r>
              <a:rPr lang="ja-JP" altLang="en-US" sz="1050" i="1" dirty="0" smtClean="0">
                <a:latin typeface="Meiryo UI" panose="020B0604030504040204" pitchFamily="50" charset="-128"/>
                <a:ea typeface="Meiryo UI" panose="020B0604030504040204" pitchFamily="50" charset="-128"/>
              </a:rPr>
              <a:t>活動」といった大阪</a:t>
            </a:r>
            <a:endParaRPr lang="en-US" altLang="ja-JP" sz="1050" i="1" dirty="0" smtClean="0">
              <a:latin typeface="Meiryo UI" panose="020B0604030504040204" pitchFamily="50" charset="-128"/>
              <a:ea typeface="Meiryo UI" panose="020B0604030504040204" pitchFamily="50" charset="-128"/>
            </a:endParaRPr>
          </a:p>
          <a:p>
            <a:r>
              <a:rPr lang="ja-JP" altLang="en-US" sz="1050" i="1" dirty="0">
                <a:latin typeface="Meiryo UI" panose="020B0604030504040204" pitchFamily="50" charset="-128"/>
                <a:ea typeface="Meiryo UI" panose="020B0604030504040204" pitchFamily="50" charset="-128"/>
              </a:rPr>
              <a:t>　</a:t>
            </a:r>
            <a:r>
              <a:rPr lang="ja-JP" altLang="en-US" sz="1050" i="1" dirty="0" smtClean="0">
                <a:latin typeface="Meiryo UI" panose="020B0604030504040204" pitchFamily="50" charset="-128"/>
                <a:ea typeface="Meiryo UI" panose="020B0604030504040204" pitchFamily="50" charset="-128"/>
              </a:rPr>
              <a:t> 市</a:t>
            </a:r>
            <a:r>
              <a:rPr lang="ja-JP" altLang="en-US" sz="1050" i="1" dirty="0">
                <a:latin typeface="Meiryo UI" panose="020B0604030504040204" pitchFamily="50" charset="-128"/>
                <a:ea typeface="Meiryo UI" panose="020B0604030504040204" pitchFamily="50" charset="-128"/>
              </a:rPr>
              <a:t>の表現の方</a:t>
            </a:r>
            <a:r>
              <a:rPr lang="ja-JP" altLang="en-US" sz="1050" i="1" dirty="0" smtClean="0">
                <a:latin typeface="Meiryo UI" panose="020B0604030504040204" pitchFamily="50" charset="-128"/>
                <a:ea typeface="Meiryo UI" panose="020B0604030504040204" pitchFamily="50" charset="-128"/>
              </a:rPr>
              <a:t>が適当と思う。</a:t>
            </a:r>
            <a:endParaRPr lang="ja-JP" altLang="en-US" sz="1050" i="1" dirty="0">
              <a:latin typeface="Meiryo UI" panose="020B0604030504040204" pitchFamily="50" charset="-128"/>
              <a:ea typeface="Meiryo UI" panose="020B0604030504040204" pitchFamily="50" charset="-128"/>
            </a:endParaRPr>
          </a:p>
          <a:p>
            <a:endParaRPr lang="ja-JP" altLang="en-US" sz="1050" i="1" dirty="0">
              <a:latin typeface="Meiryo UI" panose="020B0604030504040204" pitchFamily="50" charset="-128"/>
              <a:ea typeface="Meiryo UI" panose="020B0604030504040204" pitchFamily="50" charset="-128"/>
            </a:endParaRPr>
          </a:p>
          <a:p>
            <a:r>
              <a:rPr lang="ja-JP" altLang="ja-JP" sz="1050" dirty="0" smtClean="0">
                <a:latin typeface="Meiryo UI" panose="020B0604030504040204" pitchFamily="50" charset="-128"/>
                <a:ea typeface="Meiryo UI" panose="020B0604030504040204" pitchFamily="50" charset="-128"/>
              </a:rPr>
              <a:t>〇</a:t>
            </a:r>
            <a:r>
              <a:rPr lang="ja-JP" altLang="en-US" sz="1050" i="1" dirty="0" smtClean="0">
                <a:latin typeface="Meiryo UI" panose="020B0604030504040204" pitchFamily="50" charset="-128"/>
                <a:ea typeface="Meiryo UI" panose="020B0604030504040204" pitchFamily="50" charset="-128"/>
              </a:rPr>
              <a:t>国のような「地域社会からの排除」といった表現では、日本からの排除を訴えるものは当たらないといった抜け道を与</a:t>
            </a:r>
            <a:endParaRPr lang="en-US" altLang="ja-JP" sz="1050" i="1" dirty="0" smtClean="0">
              <a:latin typeface="Meiryo UI" panose="020B0604030504040204" pitchFamily="50" charset="-128"/>
              <a:ea typeface="Meiryo UI" panose="020B0604030504040204" pitchFamily="50" charset="-128"/>
            </a:endParaRPr>
          </a:p>
          <a:p>
            <a:r>
              <a:rPr lang="ja-JP" altLang="en-US" sz="1050" i="1" dirty="0">
                <a:latin typeface="Meiryo UI" panose="020B0604030504040204" pitchFamily="50" charset="-128"/>
                <a:ea typeface="Meiryo UI" panose="020B0604030504040204" pitchFamily="50" charset="-128"/>
              </a:rPr>
              <a:t>　</a:t>
            </a:r>
            <a:r>
              <a:rPr lang="ja-JP" altLang="en-US" sz="1050" i="1" dirty="0" smtClean="0">
                <a:latin typeface="Meiryo UI" panose="020B0604030504040204" pitchFamily="50" charset="-128"/>
                <a:ea typeface="Meiryo UI" panose="020B0604030504040204" pitchFamily="50" charset="-128"/>
              </a:rPr>
              <a:t> えるおそれがある。本当</a:t>
            </a:r>
            <a:r>
              <a:rPr lang="ja-JP" altLang="en-US" sz="1050" i="1" dirty="0">
                <a:latin typeface="Meiryo UI" panose="020B0604030504040204" pitchFamily="50" charset="-128"/>
                <a:ea typeface="Meiryo UI" panose="020B0604030504040204" pitchFamily="50" charset="-128"/>
              </a:rPr>
              <a:t>の趣旨を理解される</a:t>
            </a:r>
            <a:r>
              <a:rPr lang="ja-JP" altLang="en-US" sz="1050" i="1" dirty="0" smtClean="0">
                <a:latin typeface="Meiryo UI" panose="020B0604030504040204" pitchFamily="50" charset="-128"/>
                <a:ea typeface="Meiryo UI" panose="020B0604030504040204" pitchFamily="50" charset="-128"/>
              </a:rPr>
              <a:t>ように</a:t>
            </a:r>
            <a:r>
              <a:rPr lang="ja-JP" altLang="en-US" sz="1050" i="1" dirty="0">
                <a:latin typeface="Meiryo UI" panose="020B0604030504040204" pitchFamily="50" charset="-128"/>
                <a:ea typeface="Meiryo UI" panose="020B0604030504040204" pitchFamily="50" charset="-128"/>
              </a:rPr>
              <a:t>しようと</a:t>
            </a:r>
            <a:r>
              <a:rPr lang="ja-JP" altLang="en-US" sz="1050" i="1" dirty="0" smtClean="0">
                <a:latin typeface="Meiryo UI" panose="020B0604030504040204" pitchFamily="50" charset="-128"/>
                <a:ea typeface="Meiryo UI" panose="020B0604030504040204" pitchFamily="50" charset="-128"/>
              </a:rPr>
              <a:t>思ったら、大阪市の</a:t>
            </a:r>
            <a:r>
              <a:rPr lang="ja-JP" altLang="en-US" sz="1050" i="1" dirty="0">
                <a:latin typeface="Meiryo UI" panose="020B0604030504040204" pitchFamily="50" charset="-128"/>
                <a:ea typeface="Meiryo UI" panose="020B0604030504040204" pitchFamily="50" charset="-128"/>
              </a:rPr>
              <a:t>ような定義でいく方が適切ではない</a:t>
            </a:r>
            <a:r>
              <a:rPr lang="ja-JP" altLang="en-US" sz="1050" i="1" dirty="0" smtClean="0">
                <a:latin typeface="Meiryo UI" panose="020B0604030504040204" pitchFamily="50" charset="-128"/>
                <a:ea typeface="Meiryo UI" panose="020B0604030504040204" pitchFamily="50" charset="-128"/>
              </a:rPr>
              <a:t>か。</a:t>
            </a:r>
            <a:endParaRPr lang="ja-JP" altLang="en-US" sz="1050" i="1" dirty="0">
              <a:latin typeface="Meiryo UI" panose="020B0604030504040204" pitchFamily="50" charset="-128"/>
              <a:ea typeface="Meiryo UI" panose="020B0604030504040204" pitchFamily="50" charset="-128"/>
            </a:endParaRPr>
          </a:p>
          <a:p>
            <a:endParaRPr lang="ja-JP" altLang="en-US" sz="1050" i="1" dirty="0">
              <a:latin typeface="Meiryo UI" panose="020B0604030504040204" pitchFamily="50" charset="-128"/>
              <a:ea typeface="Meiryo UI" panose="020B0604030504040204" pitchFamily="50" charset="-128"/>
            </a:endParaRPr>
          </a:p>
          <a:p>
            <a:r>
              <a:rPr lang="ja-JP" altLang="en-US" sz="1050" i="1" dirty="0" smtClean="0">
                <a:latin typeface="Meiryo UI" panose="020B0604030504040204" pitchFamily="50" charset="-128"/>
                <a:ea typeface="Meiryo UI" panose="020B0604030504040204" pitchFamily="50" charset="-128"/>
              </a:rPr>
              <a:t>〇たくさん入ってくる</a:t>
            </a:r>
            <a:r>
              <a:rPr lang="ja-JP" altLang="en-US" sz="1050" i="1" dirty="0">
                <a:latin typeface="Meiryo UI" panose="020B0604030504040204" pitchFamily="50" charset="-128"/>
                <a:ea typeface="Meiryo UI" panose="020B0604030504040204" pitchFamily="50" charset="-128"/>
              </a:rPr>
              <a:t>外国人をお迎えする府としての</a:t>
            </a:r>
            <a:r>
              <a:rPr lang="ja-JP" altLang="en-US" sz="1050" i="1" dirty="0" smtClean="0">
                <a:latin typeface="Meiryo UI" panose="020B0604030504040204" pitchFamily="50" charset="-128"/>
                <a:ea typeface="Meiryo UI" panose="020B0604030504040204" pitchFamily="50" charset="-128"/>
              </a:rPr>
              <a:t>姿勢ということで</a:t>
            </a:r>
            <a:r>
              <a:rPr lang="ja-JP" altLang="en-US" sz="1050" i="1" dirty="0">
                <a:latin typeface="Meiryo UI" panose="020B0604030504040204" pitchFamily="50" charset="-128"/>
                <a:ea typeface="Meiryo UI" panose="020B0604030504040204" pitchFamily="50" charset="-128"/>
              </a:rPr>
              <a:t>あれば</a:t>
            </a:r>
            <a:r>
              <a:rPr lang="ja-JP" altLang="en-US" sz="1050" i="1" dirty="0" smtClean="0">
                <a:latin typeface="Meiryo UI" panose="020B0604030504040204" pitchFamily="50" charset="-128"/>
                <a:ea typeface="Meiryo UI" panose="020B0604030504040204" pitchFamily="50" charset="-128"/>
              </a:rPr>
              <a:t>、大阪市のようなレイシズムに</a:t>
            </a:r>
            <a:r>
              <a:rPr lang="ja-JP" altLang="en-US" sz="1050" i="1" dirty="0">
                <a:latin typeface="Meiryo UI" panose="020B0604030504040204" pitchFamily="50" charset="-128"/>
                <a:ea typeface="Meiryo UI" panose="020B0604030504040204" pitchFamily="50" charset="-128"/>
              </a:rPr>
              <a:t>対応</a:t>
            </a:r>
            <a:r>
              <a:rPr lang="ja-JP" altLang="en-US" sz="1050" i="1" dirty="0" smtClean="0">
                <a:latin typeface="Meiryo UI" panose="020B0604030504040204" pitchFamily="50" charset="-128"/>
                <a:ea typeface="Meiryo UI" panose="020B0604030504040204" pitchFamily="50" charset="-128"/>
              </a:rPr>
              <a:t>した狭い</a:t>
            </a:r>
            <a:endParaRPr lang="en-US" altLang="ja-JP" sz="1050" i="1" dirty="0" smtClean="0">
              <a:latin typeface="Meiryo UI" panose="020B0604030504040204" pitchFamily="50" charset="-128"/>
              <a:ea typeface="Meiryo UI" panose="020B0604030504040204" pitchFamily="50" charset="-128"/>
            </a:endParaRPr>
          </a:p>
          <a:p>
            <a:r>
              <a:rPr lang="en-US" altLang="ja-JP" sz="1050" i="1" dirty="0">
                <a:latin typeface="Meiryo UI" panose="020B0604030504040204" pitchFamily="50" charset="-128"/>
                <a:ea typeface="Meiryo UI" panose="020B0604030504040204" pitchFamily="50" charset="-128"/>
              </a:rPr>
              <a:t> </a:t>
            </a:r>
            <a:r>
              <a:rPr lang="ja-JP" altLang="en-US" sz="1050" i="1" dirty="0" smtClean="0">
                <a:latin typeface="Meiryo UI" panose="020B0604030504040204" pitchFamily="50" charset="-128"/>
                <a:ea typeface="Meiryo UI" panose="020B0604030504040204" pitchFamily="50" charset="-128"/>
              </a:rPr>
              <a:t>　定義のものにするのか、あるいは、宗教</a:t>
            </a:r>
            <a:r>
              <a:rPr lang="ja-JP" altLang="en-US" sz="1050" i="1" dirty="0">
                <a:latin typeface="Meiryo UI" panose="020B0604030504040204" pitchFamily="50" charset="-128"/>
                <a:ea typeface="Meiryo UI" panose="020B0604030504040204" pitchFamily="50" charset="-128"/>
              </a:rPr>
              <a:t>とか言語</a:t>
            </a:r>
            <a:r>
              <a:rPr lang="ja-JP" altLang="en-US" sz="1050" i="1" dirty="0" smtClean="0">
                <a:latin typeface="Meiryo UI" panose="020B0604030504040204" pitchFamily="50" charset="-128"/>
                <a:ea typeface="Meiryo UI" panose="020B0604030504040204" pitchFamily="50" charset="-128"/>
              </a:rPr>
              <a:t>とか、もう少し広く属性をとらえ、様々</a:t>
            </a:r>
            <a:r>
              <a:rPr lang="ja-JP" altLang="en-US" sz="1050" i="1" dirty="0">
                <a:latin typeface="Meiryo UI" panose="020B0604030504040204" pitchFamily="50" charset="-128"/>
                <a:ea typeface="Meiryo UI" panose="020B0604030504040204" pitchFamily="50" charset="-128"/>
              </a:rPr>
              <a:t>な属性の人</a:t>
            </a:r>
            <a:r>
              <a:rPr lang="ja-JP" altLang="en-US" sz="1050" i="1" dirty="0" smtClean="0">
                <a:latin typeface="Meiryo UI" panose="020B0604030504040204" pitchFamily="50" charset="-128"/>
                <a:ea typeface="Meiryo UI" panose="020B0604030504040204" pitchFamily="50" charset="-128"/>
              </a:rPr>
              <a:t>たちに対する攻撃</a:t>
            </a:r>
            <a:endParaRPr lang="en-US" altLang="ja-JP" sz="1050" i="1" dirty="0" smtClean="0">
              <a:latin typeface="Meiryo UI" panose="020B0604030504040204" pitchFamily="50" charset="-128"/>
              <a:ea typeface="Meiryo UI" panose="020B0604030504040204" pitchFamily="50" charset="-128"/>
            </a:endParaRPr>
          </a:p>
          <a:p>
            <a:r>
              <a:rPr lang="ja-JP" altLang="en-US" sz="1050" i="1" dirty="0">
                <a:latin typeface="Meiryo UI" panose="020B0604030504040204" pitchFamily="50" charset="-128"/>
                <a:ea typeface="Meiryo UI" panose="020B0604030504040204" pitchFamily="50" charset="-128"/>
              </a:rPr>
              <a:t>　</a:t>
            </a:r>
            <a:r>
              <a:rPr lang="ja-JP" altLang="en-US" sz="1050" i="1" dirty="0" smtClean="0">
                <a:latin typeface="Meiryo UI" panose="020B0604030504040204" pitchFamily="50" charset="-128"/>
                <a:ea typeface="Meiryo UI" panose="020B0604030504040204" pitchFamily="50" charset="-128"/>
              </a:rPr>
              <a:t> や社会的</a:t>
            </a:r>
            <a:r>
              <a:rPr lang="ja-JP" altLang="en-US" sz="1050" i="1" dirty="0">
                <a:latin typeface="Meiryo UI" panose="020B0604030504040204" pitchFamily="50" charset="-128"/>
                <a:ea typeface="Meiryo UI" panose="020B0604030504040204" pitchFamily="50" charset="-128"/>
              </a:rPr>
              <a:t>な排除</a:t>
            </a:r>
            <a:r>
              <a:rPr lang="ja-JP" altLang="en-US" sz="1050" i="1" dirty="0" smtClean="0">
                <a:latin typeface="Meiryo UI" panose="020B0604030504040204" pitchFamily="50" charset="-128"/>
                <a:ea typeface="Meiryo UI" panose="020B0604030504040204" pitchFamily="50" charset="-128"/>
              </a:rPr>
              <a:t>をあおるといったことも対象とした定義のものとするのか、考える必要があるのではないか。</a:t>
            </a:r>
            <a:endParaRPr lang="en-US" altLang="ja-JP" sz="1050" i="1" dirty="0" smtClean="0">
              <a:latin typeface="Meiryo UI" panose="020B0604030504040204" pitchFamily="50" charset="-128"/>
              <a:ea typeface="Meiryo UI" panose="020B0604030504040204" pitchFamily="50" charset="-128"/>
            </a:endParaRPr>
          </a:p>
          <a:p>
            <a:endParaRPr lang="en-US" altLang="ja-JP" sz="1050" i="1" dirty="0" smtClean="0">
              <a:latin typeface="Meiryo UI" panose="020B0604030504040204" pitchFamily="50" charset="-128"/>
              <a:ea typeface="Meiryo UI" panose="020B0604030504040204" pitchFamily="50" charset="-128"/>
            </a:endParaRPr>
          </a:p>
          <a:p>
            <a:r>
              <a:rPr lang="ja-JP" altLang="en-US" sz="1050" i="1" dirty="0" smtClean="0">
                <a:latin typeface="Meiryo UI" panose="020B0604030504040204" pitchFamily="50" charset="-128"/>
                <a:ea typeface="Meiryo UI" panose="020B0604030504040204" pitchFamily="50" charset="-128"/>
              </a:rPr>
              <a:t>　⇒　国の定義と</a:t>
            </a:r>
            <a:r>
              <a:rPr lang="ja-JP" altLang="ja-JP" sz="1050" dirty="0" smtClean="0">
                <a:latin typeface="Meiryo UI" panose="020B0604030504040204" pitchFamily="50" charset="-128"/>
                <a:ea typeface="Meiryo UI" panose="020B0604030504040204" pitchFamily="50" charset="-128"/>
              </a:rPr>
              <a:t>大阪市</a:t>
            </a:r>
            <a:r>
              <a:rPr lang="ja-JP" altLang="en-US" sz="1050" dirty="0" smtClean="0">
                <a:latin typeface="Meiryo UI" panose="020B0604030504040204" pitchFamily="50" charset="-128"/>
                <a:ea typeface="Meiryo UI" panose="020B0604030504040204" pitchFamily="50" charset="-128"/>
              </a:rPr>
              <a:t>の定義とに</a:t>
            </a:r>
            <a:r>
              <a:rPr lang="ja-JP" altLang="ja-JP" sz="1050" dirty="0" smtClean="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そんなに齟齬がないイメージを</a:t>
            </a:r>
            <a:r>
              <a:rPr lang="ja-JP" altLang="ja-JP" sz="1050" dirty="0" smtClean="0">
                <a:latin typeface="Meiryo UI" panose="020B0604030504040204" pitchFamily="50" charset="-128"/>
                <a:ea typeface="Meiryo UI" panose="020B0604030504040204" pitchFamily="50" charset="-128"/>
              </a:rPr>
              <a:t>持って</a:t>
            </a:r>
            <a:r>
              <a:rPr lang="ja-JP" altLang="en-US" sz="1050" dirty="0" smtClean="0">
                <a:latin typeface="Meiryo UI" panose="020B0604030504040204" pitchFamily="50" charset="-128"/>
                <a:ea typeface="Meiryo UI" panose="020B0604030504040204" pitchFamily="50" charset="-128"/>
              </a:rPr>
              <a:t>おり、</a:t>
            </a:r>
            <a:r>
              <a:rPr lang="ja-JP" altLang="ja-JP" sz="1050" dirty="0" smtClean="0">
                <a:latin typeface="Meiryo UI" panose="020B0604030504040204" pitchFamily="50" charset="-128"/>
                <a:ea typeface="Meiryo UI" panose="020B0604030504040204" pitchFamily="50" charset="-128"/>
              </a:rPr>
              <a:t>国</a:t>
            </a:r>
            <a:r>
              <a:rPr lang="ja-JP" altLang="ja-JP" sz="1050" dirty="0">
                <a:latin typeface="Meiryo UI" panose="020B0604030504040204" pitchFamily="50" charset="-128"/>
                <a:ea typeface="Meiryo UI" panose="020B0604030504040204" pitchFamily="50" charset="-128"/>
              </a:rPr>
              <a:t>の本邦外出身者と</a:t>
            </a:r>
            <a:r>
              <a:rPr lang="ja-JP" altLang="ja-JP" sz="1050" dirty="0" smtClean="0">
                <a:latin typeface="Meiryo UI" panose="020B0604030504040204" pitchFamily="50" charset="-128"/>
                <a:ea typeface="Meiryo UI" panose="020B0604030504040204" pitchFamily="50" charset="-128"/>
              </a:rPr>
              <a:t>いう表現を</a:t>
            </a:r>
            <a:r>
              <a:rPr lang="ja-JP" altLang="en-US" sz="1050" dirty="0" smtClean="0">
                <a:latin typeface="Meiryo UI" panose="020B0604030504040204" pitchFamily="50" charset="-128"/>
                <a:ea typeface="Meiryo UI" panose="020B0604030504040204" pitchFamily="50" charset="-128"/>
              </a:rPr>
              <a:t>、</a:t>
            </a:r>
            <a:r>
              <a:rPr lang="ja-JP" altLang="ja-JP" sz="1050" dirty="0" smtClean="0">
                <a:latin typeface="Meiryo UI" panose="020B0604030504040204" pitchFamily="50" charset="-128"/>
                <a:ea typeface="Meiryo UI" panose="020B0604030504040204" pitchFamily="50" charset="-128"/>
              </a:rPr>
              <a:t>人</a:t>
            </a:r>
            <a:endParaRPr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種若しく</a:t>
            </a:r>
            <a:r>
              <a:rPr lang="ja-JP" altLang="ja-JP" sz="1050" dirty="0">
                <a:latin typeface="Meiryo UI" panose="020B0604030504040204" pitchFamily="50" charset="-128"/>
                <a:ea typeface="Meiryo UI" panose="020B0604030504040204" pitchFamily="50" charset="-128"/>
              </a:rPr>
              <a:t>は民族に係る特定の属性を有する個人または</a:t>
            </a:r>
            <a:r>
              <a:rPr lang="ja-JP" altLang="ja-JP" sz="1050" dirty="0" smtClean="0">
                <a:latin typeface="Meiryo UI" panose="020B0604030504040204" pitchFamily="50" charset="-128"/>
                <a:ea typeface="Meiryo UI" panose="020B0604030504040204" pitchFamily="50" charset="-128"/>
              </a:rPr>
              <a:t>集団</a:t>
            </a:r>
            <a:r>
              <a:rPr lang="ja-JP" altLang="en-US" sz="1050" dirty="0" smtClean="0">
                <a:latin typeface="Meiryo UI" panose="020B0604030504040204" pitchFamily="50" charset="-128"/>
                <a:ea typeface="Meiryo UI" panose="020B0604030504040204" pitchFamily="50" charset="-128"/>
              </a:rPr>
              <a:t>という表現に変える</a:t>
            </a:r>
            <a:r>
              <a:rPr lang="ja-JP" altLang="ja-JP" sz="1050" dirty="0" smtClean="0">
                <a:latin typeface="Meiryo UI" panose="020B0604030504040204" pitchFamily="50" charset="-128"/>
                <a:ea typeface="Meiryo UI" panose="020B0604030504040204" pitchFamily="50" charset="-128"/>
              </a:rPr>
              <a:t>という</a:t>
            </a:r>
            <a:r>
              <a:rPr lang="ja-JP" altLang="en-US" sz="1050" dirty="0" smtClean="0">
                <a:latin typeface="Meiryo UI" panose="020B0604030504040204" pitchFamily="50" charset="-128"/>
                <a:ea typeface="Meiryo UI" panose="020B0604030504040204" pitchFamily="50" charset="-128"/>
              </a:rPr>
              <a:t>イ</a:t>
            </a:r>
            <a:r>
              <a:rPr lang="ja-JP" altLang="ja-JP" sz="1050" dirty="0" smtClean="0">
                <a:latin typeface="Meiryo UI" panose="020B0604030504040204" pitchFamily="50" charset="-128"/>
                <a:ea typeface="Meiryo UI" panose="020B0604030504040204" pitchFamily="50" charset="-128"/>
              </a:rPr>
              <a:t>メージで</a:t>
            </a:r>
            <a:r>
              <a:rPr lang="ja-JP" altLang="en-US" sz="1050" dirty="0" smtClean="0">
                <a:latin typeface="Meiryo UI" panose="020B0604030504040204" pitchFamily="50" charset="-128"/>
                <a:ea typeface="Meiryo UI" panose="020B0604030504040204" pitchFamily="50" charset="-128"/>
              </a:rPr>
              <a:t>の</a:t>
            </a:r>
            <a:r>
              <a:rPr lang="ja-JP" altLang="ja-JP" sz="1050" dirty="0" smtClean="0">
                <a:latin typeface="Meiryo UI" panose="020B0604030504040204" pitchFamily="50" charset="-128"/>
                <a:ea typeface="Meiryo UI" panose="020B0604030504040204" pitchFamily="50" charset="-128"/>
              </a:rPr>
              <a:t>規定</a:t>
            </a:r>
            <a:r>
              <a:rPr lang="ja-JP" altLang="en-US" sz="1050" dirty="0" smtClean="0">
                <a:latin typeface="Meiryo UI" panose="020B0604030504040204" pitchFamily="50" charset="-128"/>
                <a:ea typeface="Meiryo UI" panose="020B0604030504040204" pitchFamily="50" charset="-128"/>
              </a:rPr>
              <a:t>を</a:t>
            </a:r>
            <a:r>
              <a:rPr lang="ja-JP" altLang="ja-JP" sz="1050" dirty="0" smtClean="0">
                <a:latin typeface="Meiryo UI" panose="020B0604030504040204" pitchFamily="50" charset="-128"/>
                <a:ea typeface="Meiryo UI" panose="020B0604030504040204" pitchFamily="50" charset="-128"/>
              </a:rPr>
              <a:t>考えて</a:t>
            </a:r>
            <a:endParaRPr lang="en-US" altLang="ja-JP" sz="1050" dirty="0" smtClean="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い</a:t>
            </a:r>
            <a:r>
              <a:rPr lang="ja-JP" altLang="en-US" sz="1050" dirty="0" smtClean="0">
                <a:latin typeface="Meiryo UI" panose="020B0604030504040204" pitchFamily="50" charset="-128"/>
                <a:ea typeface="Meiryo UI" panose="020B0604030504040204" pitchFamily="50" charset="-128"/>
              </a:rPr>
              <a:t>たが、本日の委員の意見を踏まえ、検討する</a:t>
            </a:r>
            <a:r>
              <a:rPr lang="ja-JP" altLang="ja-JP" sz="1050" dirty="0" smtClean="0">
                <a:latin typeface="Meiryo UI" panose="020B0604030504040204" pitchFamily="50" charset="-128"/>
                <a:ea typeface="Meiryo UI" panose="020B0604030504040204" pitchFamily="50" charset="-128"/>
              </a:rPr>
              <a:t>。</a:t>
            </a:r>
            <a:r>
              <a:rPr lang="ja-JP" altLang="en-US" sz="1050" i="1" dirty="0">
                <a:latin typeface="Meiryo UI" panose="020B0604030504040204" pitchFamily="50" charset="-128"/>
                <a:ea typeface="Meiryo UI" panose="020B0604030504040204" pitchFamily="50" charset="-128"/>
              </a:rPr>
              <a:t>（事務局）</a:t>
            </a:r>
            <a:endParaRPr lang="en-US" altLang="ja-JP" sz="1050" i="1" dirty="0">
              <a:latin typeface="Meiryo UI" panose="020B0604030504040204" pitchFamily="50" charset="-128"/>
              <a:ea typeface="Meiryo UI" panose="020B0604030504040204" pitchFamily="50" charset="-128"/>
            </a:endParaRPr>
          </a:p>
          <a:p>
            <a:endParaRPr lang="en-US" altLang="ja-JP" sz="1050" dirty="0" smtClean="0">
              <a:latin typeface="Meiryo UI" panose="020B0604030504040204" pitchFamily="50" charset="-128"/>
              <a:ea typeface="Meiryo UI" panose="020B0604030504040204" pitchFamily="50" charset="-128"/>
            </a:endParaRPr>
          </a:p>
          <a:p>
            <a:endParaRPr lang="en-US" altLang="ja-JP" sz="1050" dirty="0" smtClean="0">
              <a:latin typeface="Meiryo UI" panose="020B0604030504040204" pitchFamily="50" charset="-128"/>
              <a:ea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endParaRPr>
          </a:p>
          <a:p>
            <a:endParaRPr lang="ja-JP" altLang="ja-JP" sz="1050" dirty="0">
              <a:latin typeface="Meiryo UI" panose="020B0604030504040204" pitchFamily="50" charset="-128"/>
              <a:ea typeface="Meiryo UI" panose="020B0604030504040204" pitchFamily="50" charset="-128"/>
            </a:endParaRPr>
          </a:p>
          <a:p>
            <a:endParaRPr lang="en-US" altLang="ja-JP" sz="1050" dirty="0" smtClean="0">
              <a:latin typeface="Meiryo UI" panose="020B0604030504040204" pitchFamily="50" charset="-128"/>
              <a:ea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endParaRPr>
          </a:p>
          <a:p>
            <a:endParaRPr lang="ja-JP" altLang="ja-JP" sz="1050" dirty="0">
              <a:latin typeface="Meiryo UI" panose="020B0604030504040204" pitchFamily="50" charset="-128"/>
              <a:ea typeface="Meiryo UI" panose="020B0604030504040204" pitchFamily="50" charset="-128"/>
            </a:endParaRPr>
          </a:p>
          <a:p>
            <a:endParaRPr lang="en-US" altLang="ja-JP" sz="1050" dirty="0" smtClean="0">
              <a:latin typeface="Meiryo UI" panose="020B0604030504040204" pitchFamily="50" charset="-128"/>
              <a:ea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endParaRPr>
          </a:p>
          <a:p>
            <a:endParaRPr lang="ja-JP" altLang="ja-JP" sz="1050" dirty="0">
              <a:latin typeface="Meiryo UI" panose="020B0604030504040204" pitchFamily="50" charset="-128"/>
              <a:ea typeface="Meiryo UI" panose="020B0604030504040204" pitchFamily="50" charset="-128"/>
            </a:endParaRPr>
          </a:p>
          <a:p>
            <a:pPr>
              <a:lnSpc>
                <a:spcPts val="1400"/>
              </a:lnSpc>
            </a:pPr>
            <a:endParaRPr lang="en-US" altLang="ja-JP" sz="1050" dirty="0" smtClean="0">
              <a:latin typeface="Meiryo UI" panose="020B0604030504040204" pitchFamily="50" charset="-128"/>
              <a:ea typeface="Meiryo UI" panose="020B0604030504040204" pitchFamily="50" charset="-128"/>
            </a:endParaRPr>
          </a:p>
          <a:p>
            <a:pPr>
              <a:lnSpc>
                <a:spcPts val="1400"/>
              </a:lnSpc>
            </a:pPr>
            <a:endParaRPr lang="en-US" altLang="ja-JP" sz="1050" dirty="0">
              <a:latin typeface="Meiryo UI" panose="020B0604030504040204" pitchFamily="50" charset="-128"/>
              <a:ea typeface="Meiryo UI" panose="020B0604030504040204" pitchFamily="50" charset="-128"/>
            </a:endParaRPr>
          </a:p>
          <a:p>
            <a:pPr>
              <a:lnSpc>
                <a:spcPts val="1400"/>
              </a:lnSpc>
            </a:pPr>
            <a:endParaRPr lang="ja-JP" altLang="ja-JP" sz="1050" dirty="0">
              <a:latin typeface="Meiryo UI" panose="020B0604030504040204" pitchFamily="50" charset="-128"/>
              <a:ea typeface="Meiryo UI" panose="020B0604030504040204" pitchFamily="50" charset="-128"/>
            </a:endParaRPr>
          </a:p>
          <a:p>
            <a:pPr>
              <a:lnSpc>
                <a:spcPts val="1400"/>
              </a:lnSpc>
            </a:pPr>
            <a:endParaRPr lang="en-US" altLang="ja-JP" sz="1200" b="1" dirty="0" smtClean="0">
              <a:latin typeface="Meiryo UI" panose="020B0604030504040204" pitchFamily="50" charset="-128"/>
              <a:ea typeface="Meiryo UI" panose="020B0604030504040204" pitchFamily="50" charset="-128"/>
            </a:endParaRPr>
          </a:p>
          <a:p>
            <a:pPr>
              <a:lnSpc>
                <a:spcPts val="1400"/>
              </a:lnSpc>
              <a:spcBef>
                <a:spcPts val="800"/>
              </a:spcBef>
            </a:pPr>
            <a:endParaRPr lang="en-US" altLang="ja-JP" sz="1050" dirty="0" smtClean="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11297343" y="17278"/>
            <a:ext cx="1425775" cy="461793"/>
          </a:xfrm>
          <a:prstGeom prst="rect">
            <a:avLst/>
          </a:prstGeom>
          <a:noFill/>
          <a:ln w="6350">
            <a:solidFill>
              <a:schemeClr val="accent1"/>
            </a:solidFill>
          </a:ln>
        </p:spPr>
        <p:txBody>
          <a:bodyPr wrap="square" rtlCol="0">
            <a:spAutoFit/>
          </a:bodyPr>
          <a:lstStyle/>
          <a:p>
            <a:pPr algn="ctr"/>
            <a:r>
              <a:rPr kumimoji="1" lang="ja-JP" altLang="en-US" dirty="0" smtClean="0"/>
              <a:t>資料１</a:t>
            </a:r>
            <a:endParaRPr kumimoji="1" lang="ja-JP" altLang="en-US" dirty="0"/>
          </a:p>
        </p:txBody>
      </p:sp>
      <p:sp>
        <p:nvSpPr>
          <p:cNvPr id="6" name="テキスト ボックス 5"/>
          <p:cNvSpPr txBox="1"/>
          <p:nvPr/>
        </p:nvSpPr>
        <p:spPr>
          <a:xfrm>
            <a:off x="6465617" y="851883"/>
            <a:ext cx="6257501" cy="8163773"/>
          </a:xfrm>
          <a:prstGeom prst="rect">
            <a:avLst/>
          </a:prstGeom>
          <a:noFill/>
        </p:spPr>
        <p:txBody>
          <a:bodyPr wrap="square" rtlCol="0">
            <a:spAutoFit/>
          </a:bodyPr>
          <a:lstStyle/>
          <a:p>
            <a:r>
              <a:rPr lang="ja-JP" altLang="en-US" sz="1200" b="1" dirty="0" smtClean="0">
                <a:latin typeface="Meiryo UI" panose="020B0604030504040204" pitchFamily="50" charset="-128"/>
                <a:ea typeface="Meiryo UI" panose="020B0604030504040204" pitchFamily="50" charset="-128"/>
              </a:rPr>
              <a:t>（禁止規定）</a:t>
            </a:r>
            <a:endParaRPr lang="en-US" altLang="ja-JP" sz="1200" b="1" dirty="0" smtClean="0">
              <a:latin typeface="Meiryo UI" panose="020B0604030504040204" pitchFamily="50" charset="-128"/>
              <a:ea typeface="Meiryo UI" panose="020B0604030504040204" pitchFamily="50" charset="-128"/>
            </a:endParaRPr>
          </a:p>
          <a:p>
            <a:r>
              <a:rPr lang="ja-JP" altLang="ja-JP" sz="1050" dirty="0" smtClean="0">
                <a:latin typeface="Meiryo UI" panose="020B0604030504040204" pitchFamily="50" charset="-128"/>
                <a:ea typeface="Meiryo UI" panose="020B0604030504040204" pitchFamily="50" charset="-128"/>
              </a:rPr>
              <a:t>〇ヘイトスピーチ</a:t>
            </a:r>
            <a:r>
              <a:rPr lang="ja-JP" altLang="ja-JP" sz="1050" dirty="0">
                <a:latin typeface="Meiryo UI" panose="020B0604030504040204" pitchFamily="50" charset="-128"/>
                <a:ea typeface="Meiryo UI" panose="020B0604030504040204" pitchFamily="50" charset="-128"/>
              </a:rPr>
              <a:t>の禁止規定を設けることについては</a:t>
            </a:r>
            <a:r>
              <a:rPr lang="ja-JP" altLang="ja-JP" sz="1050" dirty="0" smtClean="0">
                <a:latin typeface="Meiryo UI" panose="020B0604030504040204" pitchFamily="50" charset="-128"/>
                <a:ea typeface="Meiryo UI" panose="020B0604030504040204" pitchFamily="50" charset="-128"/>
              </a:rPr>
              <a:t>反対。</a:t>
            </a:r>
            <a:r>
              <a:rPr lang="ja-JP" altLang="ja-JP" sz="1050" dirty="0">
                <a:latin typeface="Meiryo UI" panose="020B0604030504040204" pitchFamily="50" charset="-128"/>
                <a:ea typeface="Meiryo UI" panose="020B0604030504040204" pitchFamily="50" charset="-128"/>
              </a:rPr>
              <a:t>なぜヘイトスピーチだけを取り上げるの</a:t>
            </a:r>
            <a:r>
              <a:rPr lang="ja-JP" altLang="ja-JP" sz="1050" dirty="0" smtClean="0">
                <a:latin typeface="Meiryo UI" panose="020B0604030504040204" pitchFamily="50" charset="-128"/>
                <a:ea typeface="Meiryo UI" panose="020B0604030504040204" pitchFamily="50" charset="-128"/>
              </a:rPr>
              <a:t>か</a:t>
            </a:r>
            <a:r>
              <a:rPr lang="ja-JP" altLang="en-US" sz="1050" dirty="0" smtClean="0">
                <a:latin typeface="Meiryo UI" panose="020B0604030504040204" pitchFamily="50" charset="-128"/>
                <a:ea typeface="Meiryo UI" panose="020B0604030504040204" pitchFamily="50" charset="-128"/>
              </a:rPr>
              <a:t>、</a:t>
            </a:r>
            <a:r>
              <a:rPr lang="ja-JP" altLang="ja-JP" sz="1050" dirty="0" smtClean="0">
                <a:latin typeface="Meiryo UI" panose="020B0604030504040204" pitchFamily="50" charset="-128"/>
                <a:ea typeface="Meiryo UI" panose="020B0604030504040204" pitchFamily="50" charset="-128"/>
              </a:rPr>
              <a:t>取り上げる府</a:t>
            </a:r>
            <a:r>
              <a:rPr lang="ja-JP" altLang="ja-JP" sz="1050" dirty="0">
                <a:latin typeface="Meiryo UI" panose="020B0604030504040204" pitchFamily="50" charset="-128"/>
                <a:ea typeface="Meiryo UI" panose="020B0604030504040204" pitchFamily="50" charset="-128"/>
              </a:rPr>
              <a:t>と</a:t>
            </a:r>
            <a:r>
              <a:rPr lang="ja-JP" altLang="ja-JP" sz="1050" dirty="0" smtClean="0">
                <a:latin typeface="Meiryo UI" panose="020B0604030504040204" pitchFamily="50" charset="-128"/>
                <a:ea typeface="Meiryo UI" panose="020B0604030504040204" pitchFamily="50" charset="-128"/>
              </a:rPr>
              <a:t>し</a:t>
            </a:r>
            <a:endParaRPr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ja-JP" sz="1050" dirty="0" err="1" smtClean="0">
                <a:latin typeface="Meiryo UI" panose="020B0604030504040204" pitchFamily="50" charset="-128"/>
                <a:ea typeface="Meiryo UI" panose="020B0604030504040204" pitchFamily="50" charset="-128"/>
              </a:rPr>
              <a:t>ての</a:t>
            </a:r>
            <a:r>
              <a:rPr lang="ja-JP" altLang="ja-JP" sz="1050" dirty="0" smtClean="0">
                <a:latin typeface="Meiryo UI" panose="020B0604030504040204" pitchFamily="50" charset="-128"/>
                <a:ea typeface="Meiryo UI" panose="020B0604030504040204" pitchFamily="50" charset="-128"/>
              </a:rPr>
              <a:t>覚悟</a:t>
            </a:r>
            <a:r>
              <a:rPr lang="ja-JP" altLang="en-US" sz="1050" dirty="0" smtClean="0">
                <a:latin typeface="Meiryo UI" panose="020B0604030504040204" pitchFamily="50" charset="-128"/>
                <a:ea typeface="Meiryo UI" panose="020B0604030504040204" pitchFamily="50" charset="-128"/>
              </a:rPr>
              <a:t>が見えない。</a:t>
            </a:r>
            <a:endParaRPr lang="en-US" altLang="ja-JP" sz="1050" dirty="0">
              <a:latin typeface="Meiryo UI" panose="020B0604030504040204" pitchFamily="50" charset="-128"/>
              <a:ea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〇</a:t>
            </a:r>
            <a:r>
              <a:rPr lang="ja-JP" altLang="ja-JP" sz="1050" dirty="0">
                <a:latin typeface="Meiryo UI" panose="020B0604030504040204" pitchFamily="50" charset="-128"/>
                <a:ea typeface="Meiryo UI" panose="020B0604030504040204" pitchFamily="50" charset="-128"/>
              </a:rPr>
              <a:t>禁止</a:t>
            </a:r>
            <a:r>
              <a:rPr lang="ja-JP" altLang="ja-JP" sz="1050" dirty="0" smtClean="0">
                <a:latin typeface="Meiryo UI" panose="020B0604030504040204" pitchFamily="50" charset="-128"/>
                <a:ea typeface="Meiryo UI" panose="020B0604030504040204" pitchFamily="50" charset="-128"/>
              </a:rPr>
              <a:t>規定を設け</a:t>
            </a:r>
            <a:r>
              <a:rPr lang="ja-JP" altLang="en-US" sz="1050" dirty="0" smtClean="0">
                <a:latin typeface="Meiryo UI" panose="020B0604030504040204" pitchFamily="50" charset="-128"/>
                <a:ea typeface="Meiryo UI" panose="020B0604030504040204" pitchFamily="50" charset="-128"/>
              </a:rPr>
              <a:t>るのであれば、抑止力を高めるために、罰則規定というか、</a:t>
            </a:r>
            <a:r>
              <a:rPr lang="ja-JP" altLang="ja-JP" sz="1050" dirty="0" smtClean="0">
                <a:latin typeface="Meiryo UI" panose="020B0604030504040204" pitchFamily="50" charset="-128"/>
                <a:ea typeface="Meiryo UI" panose="020B0604030504040204" pitchFamily="50" charset="-128"/>
              </a:rPr>
              <a:t>審査会</a:t>
            </a:r>
            <a:r>
              <a:rPr lang="ja-JP" altLang="en-US" sz="1050" dirty="0" smtClean="0">
                <a:latin typeface="Meiryo UI" panose="020B0604030504040204" pitchFamily="50" charset="-128"/>
                <a:ea typeface="Meiryo UI" panose="020B0604030504040204" pitchFamily="50" charset="-128"/>
              </a:rPr>
              <a:t>で審議し、（考え方を）お示し</a:t>
            </a:r>
            <a:endParaRPr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することが、</a:t>
            </a:r>
            <a:r>
              <a:rPr lang="ja-JP" altLang="ja-JP" sz="1050" dirty="0" smtClean="0">
                <a:latin typeface="Meiryo UI" panose="020B0604030504040204" pitchFamily="50" charset="-128"/>
                <a:ea typeface="Meiryo UI" panose="020B0604030504040204" pitchFamily="50" charset="-128"/>
              </a:rPr>
              <a:t>一番</a:t>
            </a:r>
            <a:r>
              <a:rPr lang="ja-JP" altLang="en-US" sz="1050" dirty="0" smtClean="0">
                <a:latin typeface="Meiryo UI" panose="020B0604030504040204" pitchFamily="50" charset="-128"/>
                <a:ea typeface="Meiryo UI" panose="020B0604030504040204" pitchFamily="50" charset="-128"/>
              </a:rPr>
              <a:t>きれい</a:t>
            </a:r>
            <a:r>
              <a:rPr lang="ja-JP" altLang="ja-JP" sz="1050" dirty="0" smtClean="0">
                <a:latin typeface="Meiryo UI" panose="020B0604030504040204" pitchFamily="50" charset="-128"/>
                <a:ea typeface="Meiryo UI" panose="020B0604030504040204" pitchFamily="50" charset="-128"/>
              </a:rPr>
              <a:t>かなと思</a:t>
            </a:r>
            <a:r>
              <a:rPr lang="ja-JP" altLang="en-US" sz="1050" dirty="0" smtClean="0">
                <a:latin typeface="Meiryo UI" panose="020B0604030504040204" pitchFamily="50" charset="-128"/>
                <a:ea typeface="Meiryo UI" panose="020B0604030504040204" pitchFamily="50" charset="-128"/>
              </a:rPr>
              <a:t>う。</a:t>
            </a:r>
            <a:endParaRPr lang="en-US" altLang="ja-JP" sz="1050" dirty="0" smtClean="0">
              <a:latin typeface="Meiryo UI" panose="020B0604030504040204" pitchFamily="50" charset="-128"/>
              <a:ea typeface="Meiryo UI" panose="020B0604030504040204" pitchFamily="50" charset="-128"/>
            </a:endParaRPr>
          </a:p>
          <a:p>
            <a:pPr>
              <a:lnSpc>
                <a:spcPts val="1400"/>
              </a:lnSpc>
            </a:pPr>
            <a:endParaRPr lang="en-US" altLang="ja-JP" sz="1050" dirty="0">
              <a:latin typeface="Meiryo UI" panose="020B0604030504040204" pitchFamily="50" charset="-128"/>
              <a:ea typeface="Meiryo UI" panose="020B0604030504040204" pitchFamily="50" charset="-128"/>
            </a:endParaRPr>
          </a:p>
          <a:p>
            <a:pPr>
              <a:lnSpc>
                <a:spcPts val="1400"/>
              </a:lnSpc>
            </a:pPr>
            <a:r>
              <a:rPr lang="ja-JP" altLang="en-US" sz="1200" b="1" dirty="0" smtClean="0">
                <a:latin typeface="Meiryo UI" panose="020B0604030504040204" pitchFamily="50" charset="-128"/>
                <a:ea typeface="Meiryo UI" panose="020B0604030504040204" pitchFamily="50" charset="-128"/>
              </a:rPr>
              <a:t>（禁止規定の実効性）</a:t>
            </a:r>
            <a:endParaRPr lang="en-US" altLang="ja-JP" sz="1200" b="1" dirty="0">
              <a:latin typeface="Meiryo UI" panose="020B0604030504040204" pitchFamily="50" charset="-128"/>
              <a:ea typeface="Meiryo UI" panose="020B0604030504040204" pitchFamily="50" charset="-128"/>
            </a:endParaRPr>
          </a:p>
          <a:p>
            <a:pPr>
              <a:lnSpc>
                <a:spcPts val="1400"/>
              </a:lnSpc>
            </a:pPr>
            <a:r>
              <a:rPr lang="ja-JP" altLang="en-US" sz="1050" dirty="0" smtClean="0">
                <a:latin typeface="Meiryo UI" panose="020B0604030504040204" pitchFamily="50" charset="-128"/>
                <a:ea typeface="Meiryo UI" panose="020B0604030504040204" pitchFamily="50" charset="-128"/>
              </a:rPr>
              <a:t>〇やは</a:t>
            </a:r>
            <a:r>
              <a:rPr lang="ja-JP" altLang="en-US" sz="1050" dirty="0">
                <a:latin typeface="Meiryo UI" panose="020B0604030504040204" pitchFamily="50" charset="-128"/>
                <a:ea typeface="Meiryo UI" panose="020B0604030504040204" pitchFamily="50" charset="-128"/>
              </a:rPr>
              <a:t>り</a:t>
            </a:r>
            <a:r>
              <a:rPr lang="ja-JP" altLang="ja-JP" sz="1050" dirty="0" smtClean="0">
                <a:latin typeface="Meiryo UI" panose="020B0604030504040204" pitchFamily="50" charset="-128"/>
                <a:ea typeface="Meiryo UI" panose="020B0604030504040204" pitchFamily="50" charset="-128"/>
              </a:rPr>
              <a:t>罰則規定があった</a:t>
            </a:r>
            <a:r>
              <a:rPr lang="ja-JP" altLang="ja-JP" sz="1050" dirty="0">
                <a:latin typeface="Meiryo UI" panose="020B0604030504040204" pitchFamily="50" charset="-128"/>
                <a:ea typeface="Meiryo UI" panose="020B0604030504040204" pitchFamily="50" charset="-128"/>
              </a:rPr>
              <a:t>方が実効性がアップ</a:t>
            </a:r>
            <a:r>
              <a:rPr lang="ja-JP" altLang="ja-JP" sz="1050" dirty="0" smtClean="0">
                <a:latin typeface="Meiryo UI" panose="020B0604030504040204" pitchFamily="50" charset="-128"/>
                <a:ea typeface="Meiryo UI" panose="020B0604030504040204" pitchFamily="50" charset="-128"/>
              </a:rPr>
              <a:t>すると考え</a:t>
            </a:r>
            <a:r>
              <a:rPr lang="ja-JP" altLang="en-US" sz="1050" dirty="0" smtClean="0">
                <a:latin typeface="Meiryo UI" panose="020B0604030504040204" pitchFamily="50" charset="-128"/>
                <a:ea typeface="Meiryo UI" panose="020B0604030504040204" pitchFamily="50" charset="-128"/>
              </a:rPr>
              <a:t>る</a:t>
            </a:r>
            <a:r>
              <a:rPr lang="ja-JP" altLang="ja-JP" sz="1050" dirty="0" smtClean="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国際的</a:t>
            </a:r>
            <a:r>
              <a:rPr lang="ja-JP" altLang="ja-JP" sz="1050" dirty="0" smtClean="0">
                <a:latin typeface="Meiryo UI" panose="020B0604030504040204" pitchFamily="50" charset="-128"/>
                <a:ea typeface="Meiryo UI" panose="020B0604030504040204" pitchFamily="50" charset="-128"/>
              </a:rPr>
              <a:t>にヘイトスピーチ</a:t>
            </a:r>
            <a:r>
              <a:rPr lang="ja-JP" altLang="ja-JP" sz="1050" dirty="0">
                <a:latin typeface="Meiryo UI" panose="020B0604030504040204" pitchFamily="50" charset="-128"/>
                <a:ea typeface="Meiryo UI" panose="020B0604030504040204" pitchFamily="50" charset="-128"/>
              </a:rPr>
              <a:t>というの</a:t>
            </a:r>
            <a:r>
              <a:rPr lang="ja-JP" altLang="ja-JP" sz="1050" dirty="0" smtClean="0">
                <a:latin typeface="Meiryo UI" panose="020B0604030504040204" pitchFamily="50" charset="-128"/>
                <a:ea typeface="Meiryo UI" panose="020B0604030504040204" pitchFamily="50" charset="-128"/>
              </a:rPr>
              <a:t>が</a:t>
            </a:r>
            <a:r>
              <a:rPr lang="ja-JP" altLang="en-US" sz="1050" dirty="0" smtClean="0">
                <a:latin typeface="Meiryo UI" panose="020B0604030504040204" pitchFamily="50" charset="-128"/>
                <a:ea typeface="Meiryo UI" panose="020B0604030504040204" pitchFamily="50" charset="-128"/>
              </a:rPr>
              <a:t>、</a:t>
            </a:r>
            <a:r>
              <a:rPr lang="ja-JP" altLang="ja-JP" sz="1050" dirty="0" smtClean="0">
                <a:latin typeface="Meiryo UI" panose="020B0604030504040204" pitchFamily="50" charset="-128"/>
                <a:ea typeface="Meiryo UI" panose="020B0604030504040204" pitchFamily="50" charset="-128"/>
              </a:rPr>
              <a:t>なぜ問題なのか</a:t>
            </a:r>
            <a:r>
              <a:rPr lang="ja-JP" altLang="en-US" sz="1050" dirty="0">
                <a:latin typeface="Meiryo UI" panose="020B0604030504040204" pitchFamily="50" charset="-128"/>
                <a:ea typeface="Meiryo UI" panose="020B0604030504040204" pitchFamily="50" charset="-128"/>
              </a:rPr>
              <a:t>、</a:t>
            </a:r>
            <a:r>
              <a:rPr lang="ja-JP" altLang="ja-JP" sz="1050" dirty="0" smtClean="0">
                <a:latin typeface="Meiryo UI" panose="020B0604030504040204" pitchFamily="50" charset="-128"/>
                <a:ea typeface="Meiryo UI" panose="020B0604030504040204" pitchFamily="50" charset="-128"/>
              </a:rPr>
              <a:t>十</a:t>
            </a:r>
            <a:endParaRPr lang="en-US" altLang="ja-JP" sz="1050" dirty="0" smtClean="0">
              <a:latin typeface="Meiryo UI" panose="020B0604030504040204" pitchFamily="50" charset="-128"/>
              <a:ea typeface="Meiryo UI" panose="020B0604030504040204" pitchFamily="50" charset="-128"/>
            </a:endParaRPr>
          </a:p>
          <a:p>
            <a:pPr>
              <a:lnSpc>
                <a:spcPts val="1400"/>
              </a:lnSpc>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分</a:t>
            </a:r>
            <a:r>
              <a:rPr lang="ja-JP" altLang="ja-JP" sz="1050" dirty="0">
                <a:latin typeface="Meiryo UI" panose="020B0604030504040204" pitchFamily="50" charset="-128"/>
                <a:ea typeface="Meiryo UI" panose="020B0604030504040204" pitchFamily="50" charset="-128"/>
              </a:rPr>
              <a:t>踏まえた上で</a:t>
            </a:r>
            <a:r>
              <a:rPr lang="ja-JP" altLang="en-US" sz="1050" dirty="0" smtClean="0">
                <a:latin typeface="Meiryo UI" panose="020B0604030504040204" pitchFamily="50" charset="-128"/>
                <a:ea typeface="Meiryo UI" panose="020B0604030504040204" pitchFamily="50" charset="-128"/>
              </a:rPr>
              <a:t>、</a:t>
            </a:r>
            <a:r>
              <a:rPr lang="ja-JP" altLang="ja-JP" sz="1050" dirty="0" smtClean="0">
                <a:latin typeface="Meiryo UI" panose="020B0604030504040204" pitchFamily="50" charset="-128"/>
                <a:ea typeface="Meiryo UI" panose="020B0604030504040204" pitchFamily="50" charset="-128"/>
              </a:rPr>
              <a:t>ヘイトクライム</a:t>
            </a:r>
            <a:r>
              <a:rPr lang="ja-JP" altLang="ja-JP" sz="1050" dirty="0">
                <a:latin typeface="Meiryo UI" panose="020B0604030504040204" pitchFamily="50" charset="-128"/>
                <a:ea typeface="Meiryo UI" panose="020B0604030504040204" pitchFamily="50" charset="-128"/>
              </a:rPr>
              <a:t>の今日的な</a:t>
            </a:r>
            <a:r>
              <a:rPr lang="ja-JP" altLang="ja-JP" sz="1050" dirty="0" smtClean="0">
                <a:latin typeface="Meiryo UI" panose="020B0604030504040204" pitchFamily="50" charset="-128"/>
                <a:ea typeface="Meiryo UI" panose="020B0604030504040204" pitchFamily="50" charset="-128"/>
              </a:rPr>
              <a:t>問題</a:t>
            </a:r>
            <a:r>
              <a:rPr lang="ja-JP" altLang="en-US" sz="1050" dirty="0" smtClean="0">
                <a:latin typeface="Meiryo UI" panose="020B0604030504040204" pitchFamily="50" charset="-128"/>
                <a:ea typeface="Meiryo UI" panose="020B0604030504040204" pitchFamily="50" charset="-128"/>
              </a:rPr>
              <a:t>と</a:t>
            </a:r>
            <a:r>
              <a:rPr lang="ja-JP" altLang="ja-JP" sz="1050" dirty="0" smtClean="0">
                <a:latin typeface="Meiryo UI" panose="020B0604030504040204" pitchFamily="50" charset="-128"/>
                <a:ea typeface="Meiryo UI" panose="020B0604030504040204" pitchFamily="50" charset="-128"/>
              </a:rPr>
              <a:t>いう</a:t>
            </a:r>
            <a:r>
              <a:rPr lang="ja-JP" altLang="ja-JP" sz="1050" dirty="0">
                <a:latin typeface="Meiryo UI" panose="020B0604030504040204" pitchFamily="50" charset="-128"/>
                <a:ea typeface="Meiryo UI" panose="020B0604030504040204" pitchFamily="50" charset="-128"/>
              </a:rPr>
              <a:t>こと</a:t>
            </a:r>
            <a:r>
              <a:rPr lang="ja-JP" altLang="ja-JP" sz="1050" dirty="0" smtClean="0">
                <a:latin typeface="Meiryo UI" panose="020B0604030504040204" pitchFamily="50" charset="-128"/>
                <a:ea typeface="Meiryo UI" panose="020B0604030504040204" pitchFamily="50" charset="-128"/>
              </a:rPr>
              <a:t>を</a:t>
            </a:r>
            <a:r>
              <a:rPr lang="ja-JP" altLang="en-US" sz="1050" dirty="0">
                <a:latin typeface="Meiryo UI" panose="020B0604030504040204" pitchFamily="50" charset="-128"/>
                <a:ea typeface="Meiryo UI" panose="020B0604030504040204" pitchFamily="50" charset="-128"/>
              </a:rPr>
              <a:t>、</a:t>
            </a:r>
            <a:r>
              <a:rPr lang="ja-JP" altLang="ja-JP" sz="1050" dirty="0" smtClean="0">
                <a:latin typeface="Meiryo UI" panose="020B0604030504040204" pitchFamily="50" charset="-128"/>
                <a:ea typeface="Meiryo UI" panose="020B0604030504040204" pitchFamily="50" charset="-128"/>
              </a:rPr>
              <a:t>ちょっと</a:t>
            </a:r>
            <a:r>
              <a:rPr lang="ja-JP" altLang="ja-JP" sz="1050" dirty="0">
                <a:latin typeface="Meiryo UI" panose="020B0604030504040204" pitchFamily="50" charset="-128"/>
                <a:ea typeface="Meiryo UI" panose="020B0604030504040204" pitchFamily="50" charset="-128"/>
              </a:rPr>
              <a:t>全面に</a:t>
            </a:r>
            <a:r>
              <a:rPr lang="ja-JP" altLang="ja-JP" sz="1050" dirty="0" smtClean="0">
                <a:latin typeface="Meiryo UI" panose="020B0604030504040204" pitchFamily="50" charset="-128"/>
                <a:ea typeface="Meiryo UI" panose="020B0604030504040204" pitchFamily="50" charset="-128"/>
              </a:rPr>
              <a:t>出して</a:t>
            </a:r>
            <a:r>
              <a:rPr lang="ja-JP" altLang="ja-JP" sz="1050" dirty="0">
                <a:latin typeface="Meiryo UI" panose="020B0604030504040204" pitchFamily="50" charset="-128"/>
                <a:ea typeface="Meiryo UI" panose="020B0604030504040204" pitchFamily="50" charset="-128"/>
              </a:rPr>
              <a:t>エビデンスにして</a:t>
            </a:r>
            <a:r>
              <a:rPr lang="ja-JP" altLang="ja-JP" sz="1050" dirty="0" smtClean="0">
                <a:latin typeface="Meiryo UI" panose="020B0604030504040204" pitchFamily="50" charset="-128"/>
                <a:ea typeface="Meiryo UI" panose="020B0604030504040204" pitchFamily="50" charset="-128"/>
              </a:rPr>
              <a:t>いただ</a:t>
            </a:r>
            <a:r>
              <a:rPr lang="ja-JP" altLang="en-US" sz="1050" dirty="0" smtClean="0">
                <a:latin typeface="Meiryo UI" panose="020B0604030504040204" pitchFamily="50" charset="-128"/>
                <a:ea typeface="Meiryo UI" panose="020B0604030504040204" pitchFamily="50" charset="-128"/>
              </a:rPr>
              <a:t>きたい</a:t>
            </a:r>
            <a:r>
              <a:rPr lang="ja-JP" altLang="ja-JP" sz="1050" dirty="0" smtClean="0">
                <a:latin typeface="Meiryo UI" panose="020B0604030504040204" pitchFamily="50" charset="-128"/>
                <a:ea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endParaRPr>
          </a:p>
          <a:p>
            <a:pPr>
              <a:lnSpc>
                <a:spcPts val="1400"/>
              </a:lnSpc>
            </a:pPr>
            <a:endParaRPr lang="en-US" altLang="ja-JP" sz="1050" dirty="0" smtClean="0">
              <a:latin typeface="Meiryo UI" panose="020B0604030504040204" pitchFamily="50" charset="-128"/>
              <a:ea typeface="Meiryo UI" panose="020B0604030504040204" pitchFamily="50" charset="-128"/>
            </a:endParaRPr>
          </a:p>
          <a:p>
            <a:pPr>
              <a:lnSpc>
                <a:spcPts val="1400"/>
              </a:lnSpc>
            </a:pPr>
            <a:r>
              <a:rPr lang="ja-JP" altLang="en-US" sz="1050" dirty="0" smtClean="0">
                <a:latin typeface="Meiryo UI" panose="020B0604030504040204" pitchFamily="50" charset="-128"/>
                <a:ea typeface="Meiryo UI" panose="020B0604030504040204" pitchFamily="50" charset="-128"/>
              </a:rPr>
              <a:t>〇</a:t>
            </a:r>
            <a:r>
              <a:rPr lang="ja-JP" altLang="ja-JP" sz="1050" dirty="0" smtClean="0">
                <a:latin typeface="Meiryo UI" panose="020B0604030504040204" pitchFamily="50" charset="-128"/>
                <a:ea typeface="Meiryo UI" panose="020B0604030504040204" pitchFamily="50" charset="-128"/>
              </a:rPr>
              <a:t>何月</a:t>
            </a:r>
            <a:r>
              <a:rPr lang="ja-JP" altLang="ja-JP" sz="1050" dirty="0">
                <a:latin typeface="Meiryo UI" panose="020B0604030504040204" pitchFamily="50" charset="-128"/>
                <a:ea typeface="Meiryo UI" panose="020B0604030504040204" pitchFamily="50" charset="-128"/>
              </a:rPr>
              <a:t>何日に投稿されたこれは、ヘイトスピーチにあたるという決定は</a:t>
            </a:r>
            <a:r>
              <a:rPr lang="ja-JP" altLang="ja-JP" sz="1050" dirty="0" smtClean="0">
                <a:latin typeface="Meiryo UI" panose="020B0604030504040204" pitchFamily="50" charset="-128"/>
                <a:ea typeface="Meiryo UI" panose="020B0604030504040204" pitchFamily="50" charset="-128"/>
              </a:rPr>
              <a:t>出せるが、ハンドルネームで</a:t>
            </a:r>
            <a:r>
              <a:rPr lang="ja-JP" altLang="en-US" sz="1050" dirty="0" smtClean="0">
                <a:latin typeface="Meiryo UI" panose="020B0604030504040204" pitchFamily="50" charset="-128"/>
                <a:ea typeface="Meiryo UI" panose="020B0604030504040204" pitchFamily="50" charset="-128"/>
              </a:rPr>
              <a:t>投稿しているため、</a:t>
            </a:r>
            <a:r>
              <a:rPr lang="ja-JP" altLang="ja-JP" sz="1050" dirty="0" smtClean="0">
                <a:latin typeface="Meiryo UI" panose="020B0604030504040204" pitchFamily="50" charset="-128"/>
                <a:ea typeface="Meiryo UI" panose="020B0604030504040204" pitchFamily="50" charset="-128"/>
              </a:rPr>
              <a:t>今</a:t>
            </a:r>
            <a:endParaRPr lang="en-US" altLang="ja-JP" sz="1050" dirty="0" smtClean="0">
              <a:latin typeface="Meiryo UI" panose="020B0604030504040204" pitchFamily="50" charset="-128"/>
              <a:ea typeface="Meiryo UI" panose="020B0604030504040204" pitchFamily="50" charset="-128"/>
            </a:endParaRPr>
          </a:p>
          <a:p>
            <a:pPr>
              <a:lnSpc>
                <a:spcPts val="1400"/>
              </a:lnSpc>
            </a:pPr>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の法制上</a:t>
            </a:r>
            <a:r>
              <a:rPr lang="ja-JP" altLang="en-US" sz="1050" dirty="0" smtClean="0">
                <a:latin typeface="Meiryo UI" panose="020B0604030504040204" pitchFamily="50" charset="-128"/>
                <a:ea typeface="Meiryo UI" panose="020B0604030504040204" pitchFamily="50" charset="-128"/>
              </a:rPr>
              <a:t>で</a:t>
            </a:r>
            <a:r>
              <a:rPr lang="ja-JP" altLang="ja-JP" sz="1050" dirty="0" smtClean="0">
                <a:latin typeface="Meiryo UI" panose="020B0604030504040204" pitchFamily="50" charset="-128"/>
                <a:ea typeface="Meiryo UI" panose="020B0604030504040204" pitchFamily="50" charset="-128"/>
              </a:rPr>
              <a:t>は</a:t>
            </a:r>
            <a:r>
              <a:rPr lang="ja-JP" altLang="en-US" sz="1050" dirty="0" smtClean="0">
                <a:latin typeface="Meiryo UI" panose="020B0604030504040204" pitchFamily="50" charset="-128"/>
                <a:ea typeface="Meiryo UI" panose="020B0604030504040204" pitchFamily="50" charset="-128"/>
              </a:rPr>
              <a:t>、</a:t>
            </a:r>
            <a:r>
              <a:rPr lang="ja-JP" altLang="ja-JP" sz="1050" dirty="0" smtClean="0">
                <a:latin typeface="Meiryo UI" panose="020B0604030504040204" pitchFamily="50" charset="-128"/>
                <a:ea typeface="Meiryo UI" panose="020B0604030504040204" pitchFamily="50" charset="-128"/>
              </a:rPr>
              <a:t>電気</a:t>
            </a:r>
            <a:r>
              <a:rPr lang="ja-JP" altLang="ja-JP" sz="1050" dirty="0">
                <a:latin typeface="Meiryo UI" panose="020B0604030504040204" pitchFamily="50" charset="-128"/>
                <a:ea typeface="Meiryo UI" panose="020B0604030504040204" pitchFamily="50" charset="-128"/>
              </a:rPr>
              <a:t>通信</a:t>
            </a:r>
            <a:r>
              <a:rPr lang="ja-JP" altLang="ja-JP" sz="1050" dirty="0" smtClean="0">
                <a:latin typeface="Meiryo UI" panose="020B0604030504040204" pitchFamily="50" charset="-128"/>
                <a:ea typeface="Meiryo UI" panose="020B0604030504040204" pitchFamily="50" charset="-128"/>
              </a:rPr>
              <a:t>事業法</a:t>
            </a:r>
            <a:r>
              <a:rPr lang="ja-JP" altLang="en-US" sz="1050" dirty="0" smtClean="0">
                <a:latin typeface="Meiryo UI" panose="020B0604030504040204" pitchFamily="50" charset="-128"/>
                <a:ea typeface="Meiryo UI" panose="020B0604030504040204" pitchFamily="50" charset="-128"/>
              </a:rPr>
              <a:t>など</a:t>
            </a:r>
            <a:r>
              <a:rPr lang="ja-JP" altLang="ja-JP" sz="1050" dirty="0" smtClean="0">
                <a:latin typeface="Meiryo UI" panose="020B0604030504040204" pitchFamily="50" charset="-128"/>
                <a:ea typeface="Meiryo UI" panose="020B0604030504040204" pitchFamily="50" charset="-128"/>
              </a:rPr>
              <a:t>の</a:t>
            </a:r>
            <a:r>
              <a:rPr lang="ja-JP" altLang="ja-JP" sz="1050" dirty="0">
                <a:latin typeface="Meiryo UI" panose="020B0604030504040204" pitchFamily="50" charset="-128"/>
                <a:ea typeface="Meiryo UI" panose="020B0604030504040204" pitchFamily="50" charset="-128"/>
              </a:rPr>
              <a:t>壁が</a:t>
            </a:r>
            <a:r>
              <a:rPr lang="ja-JP" altLang="ja-JP" sz="1050" dirty="0" smtClean="0">
                <a:latin typeface="Meiryo UI" panose="020B0604030504040204" pitchFamily="50" charset="-128"/>
                <a:ea typeface="Meiryo UI" panose="020B0604030504040204" pitchFamily="50" charset="-128"/>
              </a:rPr>
              <a:t>あ</a:t>
            </a:r>
            <a:r>
              <a:rPr lang="ja-JP" altLang="en-US" sz="1050" dirty="0" smtClean="0">
                <a:latin typeface="Meiryo UI" panose="020B0604030504040204" pitchFamily="50" charset="-128"/>
                <a:ea typeface="Meiryo UI" panose="020B0604030504040204" pitchFamily="50" charset="-128"/>
              </a:rPr>
              <a:t>り、</a:t>
            </a:r>
            <a:r>
              <a:rPr lang="ja-JP" altLang="ja-JP" sz="1050" dirty="0" smtClean="0">
                <a:latin typeface="Meiryo UI" panose="020B0604030504040204" pitchFamily="50" charset="-128"/>
                <a:ea typeface="Meiryo UI" panose="020B0604030504040204" pitchFamily="50" charset="-128"/>
              </a:rPr>
              <a:t>誰</a:t>
            </a:r>
            <a:r>
              <a:rPr lang="ja-JP" altLang="ja-JP" sz="1050" dirty="0">
                <a:latin typeface="Meiryo UI" panose="020B0604030504040204" pitchFamily="50" charset="-128"/>
                <a:ea typeface="Meiryo UI" panose="020B0604030504040204" pitchFamily="50" charset="-128"/>
              </a:rPr>
              <a:t>がやった</a:t>
            </a:r>
            <a:r>
              <a:rPr lang="ja-JP" altLang="ja-JP" sz="1050" dirty="0" smtClean="0">
                <a:latin typeface="Meiryo UI" panose="020B0604030504040204" pitchFamily="50" charset="-128"/>
                <a:ea typeface="Meiryo UI" panose="020B0604030504040204" pitchFamily="50" charset="-128"/>
              </a:rPr>
              <a:t>か</a:t>
            </a:r>
            <a:r>
              <a:rPr lang="ja-JP" altLang="en-US" sz="1050" dirty="0" smtClean="0">
                <a:latin typeface="Meiryo UI" panose="020B0604030504040204" pitchFamily="50" charset="-128"/>
                <a:ea typeface="Meiryo UI" panose="020B0604030504040204" pitchFamily="50" charset="-128"/>
              </a:rPr>
              <a:t>と</a:t>
            </a:r>
            <a:r>
              <a:rPr lang="ja-JP" altLang="ja-JP" sz="1050" dirty="0" smtClean="0">
                <a:latin typeface="Meiryo UI" panose="020B0604030504040204" pitchFamily="50" charset="-128"/>
                <a:ea typeface="Meiryo UI" panose="020B0604030504040204" pitchFamily="50" charset="-128"/>
              </a:rPr>
              <a:t>いう</a:t>
            </a:r>
            <a:r>
              <a:rPr lang="ja-JP" altLang="en-US" sz="1050" dirty="0" smtClean="0">
                <a:latin typeface="Meiryo UI" panose="020B0604030504040204" pitchFamily="50" charset="-128"/>
                <a:ea typeface="Meiryo UI" panose="020B0604030504040204" pitchFamily="50" charset="-128"/>
              </a:rPr>
              <a:t>こ</a:t>
            </a:r>
            <a:r>
              <a:rPr lang="ja-JP" altLang="ja-JP" sz="1050" dirty="0" smtClean="0">
                <a:latin typeface="Meiryo UI" panose="020B0604030504040204" pitchFamily="50" charset="-128"/>
                <a:ea typeface="Meiryo UI" panose="020B0604030504040204" pitchFamily="50" charset="-128"/>
              </a:rPr>
              <a:t>と</a:t>
            </a:r>
            <a:r>
              <a:rPr lang="ja-JP" altLang="en-US" sz="1050" dirty="0" smtClean="0">
                <a:latin typeface="Meiryo UI" panose="020B0604030504040204" pitchFamily="50" charset="-128"/>
                <a:ea typeface="Meiryo UI" panose="020B0604030504040204" pitchFamily="50" charset="-128"/>
              </a:rPr>
              <a:t>は、</a:t>
            </a:r>
            <a:r>
              <a:rPr lang="ja-JP" altLang="ja-JP" sz="1050" dirty="0" smtClean="0">
                <a:latin typeface="Meiryo UI" panose="020B0604030504040204" pitchFamily="50" charset="-128"/>
                <a:ea typeface="Meiryo UI" panose="020B0604030504040204" pitchFamily="50" charset="-128"/>
              </a:rPr>
              <a:t>結局</a:t>
            </a:r>
            <a:r>
              <a:rPr lang="ja-JP" altLang="en-US" sz="1050" dirty="0" smtClean="0">
                <a:latin typeface="Meiryo UI" panose="020B0604030504040204" pitchFamily="50" charset="-128"/>
                <a:ea typeface="Meiryo UI" panose="020B0604030504040204" pitchFamily="50" charset="-128"/>
              </a:rPr>
              <a:t>、</a:t>
            </a:r>
            <a:r>
              <a:rPr lang="ja-JP" altLang="ja-JP" sz="1050" dirty="0" smtClean="0">
                <a:latin typeface="Meiryo UI" panose="020B0604030504040204" pitchFamily="50" charset="-128"/>
                <a:ea typeface="Meiryo UI" panose="020B0604030504040204" pitchFamily="50" charset="-128"/>
              </a:rPr>
              <a:t>特定できない。</a:t>
            </a:r>
            <a:r>
              <a:rPr lang="ja-JP" altLang="en-US" sz="1050" dirty="0" smtClean="0">
                <a:latin typeface="Meiryo UI" panose="020B0604030504040204" pitchFamily="50" charset="-128"/>
                <a:ea typeface="Meiryo UI" panose="020B0604030504040204" pitchFamily="50" charset="-128"/>
              </a:rPr>
              <a:t>そう</a:t>
            </a:r>
            <a:r>
              <a:rPr lang="ja-JP" altLang="ja-JP" sz="1050" dirty="0" smtClean="0">
                <a:latin typeface="Meiryo UI" panose="020B0604030504040204" pitchFamily="50" charset="-128"/>
                <a:ea typeface="Meiryo UI" panose="020B0604030504040204" pitchFamily="50" charset="-128"/>
              </a:rPr>
              <a:t>で</a:t>
            </a:r>
            <a:r>
              <a:rPr lang="ja-JP" altLang="ja-JP" sz="1050" dirty="0">
                <a:latin typeface="Meiryo UI" panose="020B0604030504040204" pitchFamily="50" charset="-128"/>
                <a:ea typeface="Meiryo UI" panose="020B0604030504040204" pitchFamily="50" charset="-128"/>
              </a:rPr>
              <a:t>ある前提で</a:t>
            </a:r>
            <a:r>
              <a:rPr lang="ja-JP" altLang="ja-JP" sz="1050" dirty="0" smtClean="0">
                <a:latin typeface="Meiryo UI" panose="020B0604030504040204" pitchFamily="50" charset="-128"/>
                <a:ea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rPr>
              <a:t>  </a:t>
            </a:r>
          </a:p>
          <a:p>
            <a:pPr>
              <a:lnSpc>
                <a:spcPts val="1400"/>
              </a:lnSpc>
            </a:pPr>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なお</a:t>
            </a:r>
            <a:r>
              <a:rPr lang="ja-JP" altLang="en-US" sz="1050" dirty="0">
                <a:latin typeface="Meiryo UI" panose="020B0604030504040204" pitchFamily="50" charset="-128"/>
                <a:ea typeface="Meiryo UI" panose="020B0604030504040204" pitchFamily="50" charset="-128"/>
              </a:rPr>
              <a:t>、</a:t>
            </a:r>
            <a:r>
              <a:rPr lang="ja-JP" altLang="ja-JP" sz="1050" dirty="0" smtClean="0">
                <a:latin typeface="Meiryo UI" panose="020B0604030504040204" pitchFamily="50" charset="-128"/>
                <a:ea typeface="Meiryo UI" panose="020B0604030504040204" pitchFamily="50" charset="-128"/>
              </a:rPr>
              <a:t>審査会</a:t>
            </a:r>
            <a:r>
              <a:rPr lang="ja-JP" altLang="ja-JP" sz="1050" dirty="0">
                <a:latin typeface="Meiryo UI" panose="020B0604030504040204" pitchFamily="50" charset="-128"/>
                <a:ea typeface="Meiryo UI" panose="020B0604030504040204" pitchFamily="50" charset="-128"/>
              </a:rPr>
              <a:t>を</a:t>
            </a:r>
            <a:r>
              <a:rPr lang="ja-JP" altLang="ja-JP" sz="1050" dirty="0" smtClean="0">
                <a:latin typeface="Meiryo UI" panose="020B0604030504040204" pitchFamily="50" charset="-128"/>
                <a:ea typeface="Meiryo UI" panose="020B0604030504040204" pitchFamily="50" charset="-128"/>
              </a:rPr>
              <a:t>作って公表</a:t>
            </a:r>
            <a:r>
              <a:rPr lang="ja-JP" altLang="ja-JP" sz="1050" dirty="0">
                <a:latin typeface="Meiryo UI" panose="020B0604030504040204" pitchFamily="50" charset="-128"/>
                <a:ea typeface="Meiryo UI" panose="020B0604030504040204" pitchFamily="50" charset="-128"/>
              </a:rPr>
              <a:t>することの意味があるの</a:t>
            </a:r>
            <a:r>
              <a:rPr lang="ja-JP" altLang="ja-JP" sz="1050" dirty="0" smtClean="0">
                <a:latin typeface="Meiryo UI" panose="020B0604030504040204" pitchFamily="50" charset="-128"/>
                <a:ea typeface="Meiryo UI" panose="020B0604030504040204" pitchFamily="50" charset="-128"/>
              </a:rPr>
              <a:t>か</a:t>
            </a:r>
            <a:r>
              <a:rPr lang="ja-JP" altLang="en-US" sz="1050" dirty="0" smtClean="0">
                <a:latin typeface="Meiryo UI" panose="020B0604030504040204" pitchFamily="50" charset="-128"/>
                <a:ea typeface="Meiryo UI" panose="020B0604030504040204" pitchFamily="50" charset="-128"/>
              </a:rPr>
              <a:t>、考えるべき。</a:t>
            </a:r>
            <a:endParaRPr lang="en-US" altLang="ja-JP" sz="1050" dirty="0">
              <a:latin typeface="Meiryo UI" panose="020B0604030504040204" pitchFamily="50" charset="-128"/>
              <a:ea typeface="Meiryo UI" panose="020B0604030504040204" pitchFamily="50" charset="-128"/>
            </a:endParaRPr>
          </a:p>
          <a:p>
            <a:pPr>
              <a:lnSpc>
                <a:spcPts val="1400"/>
              </a:lnSpc>
            </a:pPr>
            <a:endParaRPr lang="en-US" altLang="ja-JP" sz="1050" dirty="0">
              <a:latin typeface="Meiryo UI" panose="020B0604030504040204" pitchFamily="50" charset="-128"/>
              <a:ea typeface="Meiryo UI" panose="020B0604030504040204" pitchFamily="50" charset="-128"/>
            </a:endParaRPr>
          </a:p>
          <a:p>
            <a:pPr>
              <a:lnSpc>
                <a:spcPts val="1400"/>
              </a:lnSpc>
            </a:pPr>
            <a:r>
              <a:rPr lang="ja-JP" altLang="en-US" sz="1050" dirty="0" smtClean="0">
                <a:latin typeface="Meiryo UI" panose="020B0604030504040204" pitchFamily="50" charset="-128"/>
                <a:ea typeface="Meiryo UI" panose="020B0604030504040204" pitchFamily="50" charset="-128"/>
              </a:rPr>
              <a:t>〇罪刑法定主義の考え方があり、罰則の規定までは置かない方がよい。しかし、</a:t>
            </a:r>
            <a:r>
              <a:rPr lang="ja-JP" altLang="ja-JP" sz="1050" dirty="0" smtClean="0">
                <a:latin typeface="Meiryo UI" panose="020B0604030504040204" pitchFamily="50" charset="-128"/>
                <a:ea typeface="Meiryo UI" panose="020B0604030504040204" pitchFamily="50" charset="-128"/>
              </a:rPr>
              <a:t>ヘイトスピーチ</a:t>
            </a:r>
            <a:r>
              <a:rPr lang="ja-JP" altLang="ja-JP" sz="1050" dirty="0">
                <a:latin typeface="Meiryo UI" panose="020B0604030504040204" pitchFamily="50" charset="-128"/>
                <a:ea typeface="Meiryo UI" panose="020B0604030504040204" pitchFamily="50" charset="-128"/>
              </a:rPr>
              <a:t>条例の</a:t>
            </a:r>
            <a:r>
              <a:rPr lang="ja-JP" altLang="ja-JP" sz="1050" dirty="0" smtClean="0">
                <a:latin typeface="Meiryo UI" panose="020B0604030504040204" pitchFamily="50" charset="-128"/>
                <a:ea typeface="Meiryo UI" panose="020B0604030504040204" pitchFamily="50" charset="-128"/>
              </a:rPr>
              <a:t>実効性はしっか</a:t>
            </a:r>
            <a:endParaRPr lang="en-US" altLang="ja-JP" sz="1050" dirty="0" smtClean="0">
              <a:latin typeface="Meiryo UI" panose="020B0604030504040204" pitchFamily="50" charset="-128"/>
              <a:ea typeface="Meiryo UI" panose="020B0604030504040204" pitchFamily="50" charset="-128"/>
            </a:endParaRPr>
          </a:p>
          <a:p>
            <a:pPr>
              <a:lnSpc>
                <a:spcPts val="1400"/>
              </a:lnSpc>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ja-JP" altLang="ja-JP" sz="1050" dirty="0" err="1" smtClean="0">
                <a:latin typeface="Meiryo UI" panose="020B0604030504040204" pitchFamily="50" charset="-128"/>
                <a:ea typeface="Meiryo UI" panose="020B0604030504040204" pitchFamily="50" charset="-128"/>
              </a:rPr>
              <a:t>り</a:t>
            </a:r>
            <a:r>
              <a:rPr lang="ja-JP" altLang="ja-JP" sz="1050" dirty="0">
                <a:latin typeface="Meiryo UI" panose="020B0604030504040204" pitchFamily="50" charset="-128"/>
                <a:ea typeface="Meiryo UI" panose="020B0604030504040204" pitchFamily="50" charset="-128"/>
              </a:rPr>
              <a:t>持っておく</a:t>
            </a:r>
            <a:r>
              <a:rPr lang="ja-JP" altLang="ja-JP" sz="1050" dirty="0" smtClean="0">
                <a:latin typeface="Meiryo UI" panose="020B0604030504040204" pitchFamily="50" charset="-128"/>
                <a:ea typeface="Meiryo UI" panose="020B0604030504040204" pitchFamily="50" charset="-128"/>
              </a:rPr>
              <a:t>べき</a:t>
            </a:r>
            <a:r>
              <a:rPr lang="ja-JP" altLang="en-US" sz="1050" dirty="0" smtClean="0">
                <a:latin typeface="Meiryo UI" panose="020B0604030504040204" pitchFamily="50" charset="-128"/>
                <a:ea typeface="Meiryo UI" panose="020B0604030504040204" pitchFamily="50" charset="-128"/>
              </a:rPr>
              <a:t>なので、</a:t>
            </a:r>
            <a:r>
              <a:rPr lang="ja-JP" altLang="ja-JP" sz="1050" dirty="0" smtClean="0">
                <a:latin typeface="Meiryo UI" panose="020B0604030504040204" pitchFamily="50" charset="-128"/>
                <a:ea typeface="Meiryo UI" panose="020B0604030504040204" pitchFamily="50" charset="-128"/>
              </a:rPr>
              <a:t>何ら</a:t>
            </a:r>
            <a:r>
              <a:rPr lang="ja-JP" altLang="ja-JP" sz="1050" dirty="0">
                <a:latin typeface="Meiryo UI" panose="020B0604030504040204" pitchFamily="50" charset="-128"/>
                <a:ea typeface="Meiryo UI" panose="020B0604030504040204" pitchFamily="50" charset="-128"/>
              </a:rPr>
              <a:t>かの形で</a:t>
            </a:r>
            <a:r>
              <a:rPr lang="ja-JP" altLang="ja-JP" sz="1050" dirty="0" smtClean="0">
                <a:latin typeface="Meiryo UI" panose="020B0604030504040204" pitchFamily="50" charset="-128"/>
                <a:ea typeface="Meiryo UI" panose="020B0604030504040204" pitchFamily="50" charset="-128"/>
              </a:rPr>
              <a:t>苦情処理</a:t>
            </a:r>
            <a:r>
              <a:rPr lang="ja-JP" altLang="en-US" sz="1050" dirty="0" smtClean="0">
                <a:latin typeface="Meiryo UI" panose="020B0604030504040204" pitchFamily="50" charset="-128"/>
                <a:ea typeface="Meiryo UI" panose="020B0604030504040204" pitchFamily="50" charset="-128"/>
              </a:rPr>
              <a:t>を</a:t>
            </a:r>
            <a:r>
              <a:rPr lang="ja-JP" altLang="ja-JP" sz="1050" dirty="0" smtClean="0">
                <a:latin typeface="Meiryo UI" panose="020B0604030504040204" pitchFamily="50" charset="-128"/>
                <a:ea typeface="Meiryo UI" panose="020B0604030504040204" pitchFamily="50" charset="-128"/>
              </a:rPr>
              <a:t>検討し</a:t>
            </a:r>
            <a:r>
              <a:rPr lang="ja-JP" altLang="en-US" sz="1050" dirty="0" smtClean="0">
                <a:latin typeface="Meiryo UI" panose="020B0604030504040204" pitchFamily="50" charset="-128"/>
                <a:ea typeface="Meiryo UI" panose="020B0604030504040204" pitchFamily="50" charset="-128"/>
              </a:rPr>
              <a:t>た方がいい。</a:t>
            </a:r>
            <a:endParaRPr lang="en-US" altLang="ja-JP" sz="1050" dirty="0" smtClean="0">
              <a:latin typeface="Meiryo UI" panose="020B0604030504040204" pitchFamily="50" charset="-128"/>
              <a:ea typeface="Meiryo UI" panose="020B0604030504040204" pitchFamily="50" charset="-128"/>
            </a:endParaRPr>
          </a:p>
          <a:p>
            <a:pPr>
              <a:lnSpc>
                <a:spcPts val="1400"/>
              </a:lnSpc>
            </a:pPr>
            <a:endParaRPr lang="en-US" altLang="ja-JP" sz="1050" dirty="0">
              <a:latin typeface="Meiryo UI" panose="020B0604030504040204" pitchFamily="50" charset="-128"/>
              <a:ea typeface="Meiryo UI" panose="020B0604030504040204" pitchFamily="50" charset="-128"/>
            </a:endParaRPr>
          </a:p>
          <a:p>
            <a:pPr>
              <a:lnSpc>
                <a:spcPts val="1400"/>
              </a:lnSpc>
            </a:pPr>
            <a:r>
              <a:rPr lang="ja-JP" altLang="en-US" sz="1050" dirty="0" smtClean="0">
                <a:latin typeface="Meiryo UI" panose="020B0604030504040204" pitchFamily="50" charset="-128"/>
                <a:ea typeface="Meiryo UI" panose="020B0604030504040204" pitchFamily="50" charset="-128"/>
              </a:rPr>
              <a:t>〇</a:t>
            </a:r>
            <a:r>
              <a:rPr lang="ja-JP" altLang="ja-JP" sz="1050" dirty="0" smtClean="0">
                <a:latin typeface="Meiryo UI" panose="020B0604030504040204" pitchFamily="50" charset="-128"/>
                <a:ea typeface="Meiryo UI" panose="020B0604030504040204" pitchFamily="50" charset="-128"/>
              </a:rPr>
              <a:t>ヘイトスピーチ</a:t>
            </a:r>
            <a:r>
              <a:rPr lang="ja-JP" altLang="en-US" sz="1050" dirty="0" smtClean="0">
                <a:latin typeface="Meiryo UI" panose="020B0604030504040204" pitchFamily="50" charset="-128"/>
                <a:ea typeface="Meiryo UI" panose="020B0604030504040204" pitchFamily="50" charset="-128"/>
              </a:rPr>
              <a:t>は、</a:t>
            </a:r>
            <a:r>
              <a:rPr lang="ja-JP" altLang="ja-JP" sz="1050" dirty="0" smtClean="0">
                <a:latin typeface="Meiryo UI" panose="020B0604030504040204" pitchFamily="50" charset="-128"/>
                <a:ea typeface="Meiryo UI" panose="020B0604030504040204" pitchFamily="50" charset="-128"/>
              </a:rPr>
              <a:t>解消すべき</a:t>
            </a:r>
            <a:r>
              <a:rPr lang="ja-JP" altLang="en-US" sz="1050" dirty="0" smtClean="0">
                <a:latin typeface="Meiryo UI" panose="020B0604030504040204" pitchFamily="50" charset="-128"/>
                <a:ea typeface="Meiryo UI" panose="020B0604030504040204" pitchFamily="50" charset="-128"/>
              </a:rPr>
              <a:t>多くの</a:t>
            </a:r>
            <a:r>
              <a:rPr lang="ja-JP" altLang="ja-JP" sz="1050" dirty="0" smtClean="0">
                <a:latin typeface="Meiryo UI" panose="020B0604030504040204" pitchFamily="50" charset="-128"/>
                <a:ea typeface="Meiryo UI" panose="020B0604030504040204" pitchFamily="50" charset="-128"/>
              </a:rPr>
              <a:t>課題</a:t>
            </a:r>
            <a:r>
              <a:rPr lang="ja-JP" altLang="ja-JP" sz="1050" dirty="0">
                <a:latin typeface="Meiryo UI" panose="020B0604030504040204" pitchFamily="50" charset="-128"/>
                <a:ea typeface="Meiryo UI" panose="020B0604030504040204" pitchFamily="50" charset="-128"/>
              </a:rPr>
              <a:t>の中</a:t>
            </a:r>
            <a:r>
              <a:rPr lang="ja-JP" altLang="ja-JP" sz="1050" dirty="0" smtClean="0">
                <a:latin typeface="Meiryo UI" panose="020B0604030504040204" pitchFamily="50" charset="-128"/>
                <a:ea typeface="Meiryo UI" panose="020B0604030504040204" pitchFamily="50" charset="-128"/>
              </a:rPr>
              <a:t>で</a:t>
            </a:r>
            <a:r>
              <a:rPr lang="ja-JP" altLang="en-US" sz="1050" dirty="0" smtClean="0">
                <a:latin typeface="Meiryo UI" panose="020B0604030504040204" pitchFamily="50" charset="-128"/>
                <a:ea typeface="Meiryo UI" panose="020B0604030504040204" pitchFamily="50" charset="-128"/>
              </a:rPr>
              <a:t>、</a:t>
            </a:r>
            <a:r>
              <a:rPr lang="ja-JP" altLang="ja-JP" sz="1050" dirty="0" smtClean="0">
                <a:latin typeface="Meiryo UI" panose="020B0604030504040204" pitchFamily="50" charset="-128"/>
                <a:ea typeface="Meiryo UI" panose="020B0604030504040204" pitchFamily="50" charset="-128"/>
              </a:rPr>
              <a:t>一番</a:t>
            </a:r>
            <a:r>
              <a:rPr lang="ja-JP" altLang="en-US" sz="1050" dirty="0" smtClean="0">
                <a:latin typeface="Meiryo UI" panose="020B0604030504040204" pitchFamily="50" charset="-128"/>
                <a:ea typeface="Meiryo UI" panose="020B0604030504040204" pitchFamily="50" charset="-128"/>
              </a:rPr>
              <a:t>、</a:t>
            </a:r>
            <a:r>
              <a:rPr lang="ja-JP" altLang="ja-JP" sz="1050" dirty="0" smtClean="0">
                <a:latin typeface="Meiryo UI" panose="020B0604030504040204" pitchFamily="50" charset="-128"/>
                <a:ea typeface="Meiryo UI" panose="020B0604030504040204" pitchFamily="50" charset="-128"/>
              </a:rPr>
              <a:t>喫緊</a:t>
            </a:r>
            <a:r>
              <a:rPr lang="ja-JP" altLang="ja-JP" sz="1050" dirty="0">
                <a:latin typeface="Meiryo UI" panose="020B0604030504040204" pitchFamily="50" charset="-128"/>
                <a:ea typeface="Meiryo UI" panose="020B0604030504040204" pitchFamily="50" charset="-128"/>
              </a:rPr>
              <a:t>の</a:t>
            </a:r>
            <a:r>
              <a:rPr lang="ja-JP" altLang="ja-JP" sz="1050" dirty="0" smtClean="0">
                <a:latin typeface="Meiryo UI" panose="020B0604030504040204" pitchFamily="50" charset="-128"/>
                <a:ea typeface="Meiryo UI" panose="020B0604030504040204" pitchFamily="50" charset="-128"/>
              </a:rPr>
              <a:t>課題</a:t>
            </a:r>
            <a:r>
              <a:rPr lang="ja-JP" altLang="en-US" sz="1050" dirty="0" smtClean="0">
                <a:latin typeface="Meiryo UI" panose="020B0604030504040204" pitchFamily="50" charset="-128"/>
                <a:ea typeface="Meiryo UI" panose="020B0604030504040204" pitchFamily="50" charset="-128"/>
              </a:rPr>
              <a:t>。</a:t>
            </a:r>
            <a:r>
              <a:rPr lang="ja-JP" altLang="ja-JP" sz="1050" dirty="0" smtClean="0">
                <a:latin typeface="Meiryo UI" panose="020B0604030504040204" pitchFamily="50" charset="-128"/>
                <a:ea typeface="Meiryo UI" panose="020B0604030504040204" pitchFamily="50" charset="-128"/>
              </a:rPr>
              <a:t>一定、行政</a:t>
            </a:r>
            <a:r>
              <a:rPr lang="ja-JP" altLang="ja-JP" sz="1050" dirty="0">
                <a:latin typeface="Meiryo UI" panose="020B0604030504040204" pitchFamily="50" charset="-128"/>
                <a:ea typeface="Meiryo UI" panose="020B0604030504040204" pitchFamily="50" charset="-128"/>
              </a:rPr>
              <a:t>がヘイトスピーチに</a:t>
            </a:r>
            <a:r>
              <a:rPr lang="ja-JP" altLang="ja-JP" sz="1050" dirty="0" smtClean="0">
                <a:latin typeface="Meiryo UI" panose="020B0604030504040204" pitchFamily="50" charset="-128"/>
                <a:ea typeface="Meiryo UI" panose="020B0604030504040204" pitchFamily="50" charset="-128"/>
              </a:rPr>
              <a:t>あたる</a:t>
            </a:r>
            <a:r>
              <a:rPr lang="ja-JP" altLang="en-US" sz="1050" dirty="0" smtClean="0">
                <a:latin typeface="Meiryo UI" panose="020B0604030504040204" pitchFamily="50" charset="-128"/>
                <a:ea typeface="Meiryo UI" panose="020B0604030504040204" pitchFamily="50" charset="-128"/>
              </a:rPr>
              <a:t>と判断し</a:t>
            </a:r>
            <a:endParaRPr lang="en-US" altLang="ja-JP" sz="1050" dirty="0" smtClean="0">
              <a:latin typeface="Meiryo UI" panose="020B0604030504040204" pitchFamily="50" charset="-128"/>
              <a:ea typeface="Meiryo UI" panose="020B0604030504040204" pitchFamily="50" charset="-128"/>
            </a:endParaRPr>
          </a:p>
          <a:p>
            <a:pPr>
              <a:lnSpc>
                <a:spcPts val="1400"/>
              </a:lnSpc>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ja-JP" altLang="en-US" sz="1050" dirty="0" err="1" smtClean="0">
                <a:latin typeface="Meiryo UI" panose="020B0604030504040204" pitchFamily="50" charset="-128"/>
                <a:ea typeface="Meiryo UI" panose="020B0604030504040204" pitchFamily="50" charset="-128"/>
              </a:rPr>
              <a:t>た</a:t>
            </a:r>
            <a:r>
              <a:rPr lang="ja-JP" altLang="en-US" sz="1050" dirty="0" smtClean="0">
                <a:latin typeface="Meiryo UI" panose="020B0604030504040204" pitchFamily="50" charset="-128"/>
                <a:ea typeface="Meiryo UI" panose="020B0604030504040204" pitchFamily="50" charset="-128"/>
              </a:rPr>
              <a:t>上で</a:t>
            </a:r>
            <a:r>
              <a:rPr lang="ja-JP" altLang="ja-JP" sz="1050" dirty="0" smtClean="0">
                <a:latin typeface="Meiryo UI" panose="020B0604030504040204" pitchFamily="50" charset="-128"/>
                <a:ea typeface="Meiryo UI" panose="020B0604030504040204" pitchFamily="50" charset="-128"/>
              </a:rPr>
              <a:t>、それを</a:t>
            </a:r>
            <a:r>
              <a:rPr lang="ja-JP" altLang="ja-JP" sz="1050" dirty="0">
                <a:latin typeface="Meiryo UI" panose="020B0604030504040204" pitchFamily="50" charset="-128"/>
                <a:ea typeface="Meiryo UI" panose="020B0604030504040204" pitchFamily="50" charset="-128"/>
              </a:rPr>
              <a:t>やめる</a:t>
            </a:r>
            <a:r>
              <a:rPr lang="ja-JP" altLang="ja-JP" sz="1050" dirty="0" smtClean="0">
                <a:latin typeface="Meiryo UI" panose="020B0604030504040204" pitchFamily="50" charset="-128"/>
                <a:ea typeface="Meiryo UI" panose="020B0604030504040204" pitchFamily="50" charset="-128"/>
              </a:rPr>
              <a:t>べきと</a:t>
            </a:r>
            <a:r>
              <a:rPr lang="ja-JP" altLang="en-US" sz="1050" dirty="0" smtClean="0">
                <a:latin typeface="Meiryo UI" panose="020B0604030504040204" pitchFamily="50" charset="-128"/>
                <a:ea typeface="Meiryo UI" panose="020B0604030504040204" pitchFamily="50" charset="-128"/>
              </a:rPr>
              <a:t>の</a:t>
            </a:r>
            <a:r>
              <a:rPr lang="ja-JP" altLang="ja-JP" sz="1050" dirty="0" smtClean="0">
                <a:latin typeface="Meiryo UI" panose="020B0604030504040204" pitchFamily="50" charset="-128"/>
                <a:ea typeface="Meiryo UI" panose="020B0604030504040204" pitchFamily="50" charset="-128"/>
              </a:rPr>
              <a:t>要請なり</a:t>
            </a:r>
            <a:r>
              <a:rPr lang="ja-JP" altLang="en-US" sz="1050" dirty="0" smtClean="0">
                <a:latin typeface="Meiryo UI" panose="020B0604030504040204" pitchFamily="50" charset="-128"/>
                <a:ea typeface="Meiryo UI" panose="020B0604030504040204" pitchFamily="50" charset="-128"/>
              </a:rPr>
              <a:t>、</a:t>
            </a:r>
            <a:r>
              <a:rPr lang="ja-JP" altLang="ja-JP" sz="1050" dirty="0" smtClean="0">
                <a:latin typeface="Meiryo UI" panose="020B0604030504040204" pitchFamily="50" charset="-128"/>
                <a:ea typeface="Meiryo UI" panose="020B0604030504040204" pitchFamily="50" charset="-128"/>
              </a:rPr>
              <a:t>指導なり</a:t>
            </a:r>
            <a:r>
              <a:rPr lang="ja-JP" altLang="en-US" sz="1050" dirty="0" smtClean="0">
                <a:latin typeface="Meiryo UI" panose="020B0604030504040204" pitchFamily="50" charset="-128"/>
                <a:ea typeface="Meiryo UI" panose="020B0604030504040204" pitchFamily="50" charset="-128"/>
              </a:rPr>
              <a:t>、</a:t>
            </a:r>
            <a:r>
              <a:rPr lang="ja-JP" altLang="ja-JP" sz="1050" dirty="0" smtClean="0">
                <a:latin typeface="Meiryo UI" panose="020B0604030504040204" pitchFamily="50" charset="-128"/>
                <a:ea typeface="Meiryo UI" panose="020B0604030504040204" pitchFamily="50" charset="-128"/>
              </a:rPr>
              <a:t>行政</a:t>
            </a:r>
            <a:r>
              <a:rPr lang="ja-JP" altLang="ja-JP" sz="1050" dirty="0">
                <a:latin typeface="Meiryo UI" panose="020B0604030504040204" pitchFamily="50" charset="-128"/>
                <a:ea typeface="Meiryo UI" panose="020B0604030504040204" pitchFamily="50" charset="-128"/>
              </a:rPr>
              <a:t>指導ができた方がやはりいいと</a:t>
            </a:r>
            <a:r>
              <a:rPr lang="ja-JP" altLang="ja-JP" sz="1050" dirty="0" smtClean="0">
                <a:latin typeface="Meiryo UI" panose="020B0604030504040204" pitchFamily="50" charset="-128"/>
                <a:ea typeface="Meiryo UI" panose="020B0604030504040204" pitchFamily="50" charset="-128"/>
              </a:rPr>
              <a:t>思</a:t>
            </a:r>
            <a:r>
              <a:rPr lang="ja-JP" altLang="en-US" sz="1050" dirty="0" smtClean="0">
                <a:latin typeface="Meiryo UI" panose="020B0604030504040204" pitchFamily="50" charset="-128"/>
                <a:ea typeface="Meiryo UI" panose="020B0604030504040204" pitchFamily="50" charset="-128"/>
              </a:rPr>
              <a:t>う</a:t>
            </a:r>
            <a:r>
              <a:rPr lang="ja-JP" altLang="ja-JP" sz="1050" dirty="0" smtClean="0">
                <a:latin typeface="Meiryo UI" panose="020B0604030504040204" pitchFamily="50" charset="-128"/>
                <a:ea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endParaRPr>
          </a:p>
          <a:p>
            <a:pPr>
              <a:lnSpc>
                <a:spcPts val="1400"/>
              </a:lnSpc>
            </a:pPr>
            <a:endParaRPr lang="en-US" altLang="ja-JP" sz="1050" dirty="0">
              <a:latin typeface="Meiryo UI" panose="020B0604030504040204" pitchFamily="50" charset="-128"/>
              <a:ea typeface="Meiryo UI" panose="020B0604030504040204" pitchFamily="50" charset="-128"/>
            </a:endParaRPr>
          </a:p>
          <a:p>
            <a:pPr>
              <a:lnSpc>
                <a:spcPts val="1400"/>
              </a:lnSpc>
            </a:pPr>
            <a:r>
              <a:rPr lang="ja-JP" altLang="en-US" sz="1050" dirty="0" smtClean="0">
                <a:latin typeface="Meiryo UI" panose="020B0604030504040204" pitchFamily="50" charset="-128"/>
                <a:ea typeface="Meiryo UI" panose="020B0604030504040204" pitchFamily="50" charset="-128"/>
              </a:rPr>
              <a:t>〇</a:t>
            </a:r>
            <a:r>
              <a:rPr lang="ja-JP" altLang="ja-JP" sz="1050" dirty="0" smtClean="0">
                <a:latin typeface="Meiryo UI" panose="020B0604030504040204" pitchFamily="50" charset="-128"/>
                <a:ea typeface="Meiryo UI" panose="020B0604030504040204" pitchFamily="50" charset="-128"/>
              </a:rPr>
              <a:t>現時点</a:t>
            </a:r>
            <a:r>
              <a:rPr lang="ja-JP" altLang="ja-JP" sz="1050" dirty="0">
                <a:latin typeface="Meiryo UI" panose="020B0604030504040204" pitchFamily="50" charset="-128"/>
                <a:ea typeface="Meiryo UI" panose="020B0604030504040204" pitchFamily="50" charset="-128"/>
              </a:rPr>
              <a:t>では</a:t>
            </a:r>
            <a:r>
              <a:rPr lang="ja-JP" altLang="ja-JP"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罰則規定を</a:t>
            </a:r>
            <a:r>
              <a:rPr lang="ja-JP" altLang="ja-JP" sz="1050" dirty="0" smtClean="0">
                <a:latin typeface="Meiryo UI" panose="020B0604030504040204" pitchFamily="50" charset="-128"/>
                <a:ea typeface="Meiryo UI" panose="020B0604030504040204" pitchFamily="50" charset="-128"/>
              </a:rPr>
              <a:t>設ける</a:t>
            </a:r>
            <a:r>
              <a:rPr lang="ja-JP" altLang="ja-JP" sz="1050" dirty="0">
                <a:latin typeface="Meiryo UI" panose="020B0604030504040204" pitchFamily="50" charset="-128"/>
                <a:ea typeface="Meiryo UI" panose="020B0604030504040204" pitchFamily="50" charset="-128"/>
              </a:rPr>
              <a:t>・</a:t>
            </a:r>
            <a:r>
              <a:rPr lang="ja-JP" altLang="ja-JP" sz="1050" dirty="0" smtClean="0">
                <a:latin typeface="Meiryo UI" panose="020B0604030504040204" pitchFamily="50" charset="-128"/>
                <a:ea typeface="Meiryo UI" panose="020B0604030504040204" pitchFamily="50" charset="-128"/>
              </a:rPr>
              <a:t>設けない</a:t>
            </a:r>
            <a:r>
              <a:rPr lang="ja-JP" altLang="en-US" sz="1050" dirty="0" smtClean="0">
                <a:latin typeface="Meiryo UI" panose="020B0604030504040204" pitchFamily="50" charset="-128"/>
                <a:ea typeface="Meiryo UI" panose="020B0604030504040204" pitchFamily="50" charset="-128"/>
              </a:rPr>
              <a:t>ということ</a:t>
            </a:r>
            <a:r>
              <a:rPr lang="ja-JP" altLang="ja-JP" sz="1050" dirty="0" smtClean="0">
                <a:latin typeface="Meiryo UI" panose="020B0604030504040204" pitchFamily="50" charset="-128"/>
                <a:ea typeface="Meiryo UI" panose="020B0604030504040204" pitchFamily="50" charset="-128"/>
              </a:rPr>
              <a:t>が</a:t>
            </a:r>
            <a:r>
              <a:rPr lang="ja-JP" altLang="ja-JP" sz="1050" dirty="0">
                <a:latin typeface="Meiryo UI" panose="020B0604030504040204" pitchFamily="50" charset="-128"/>
                <a:ea typeface="Meiryo UI" panose="020B0604030504040204" pitchFamily="50" charset="-128"/>
              </a:rPr>
              <a:t>すべてではなくて、設けないけれども実態把握をする、</a:t>
            </a:r>
            <a:r>
              <a:rPr lang="ja-JP" altLang="ja-JP" sz="1050" dirty="0" smtClean="0">
                <a:latin typeface="Meiryo UI" panose="020B0604030504040204" pitchFamily="50" charset="-128"/>
                <a:ea typeface="Meiryo UI" panose="020B0604030504040204" pitchFamily="50" charset="-128"/>
              </a:rPr>
              <a:t>そして</a:t>
            </a:r>
            <a:endParaRPr lang="en-US" altLang="ja-JP" sz="1050" dirty="0" smtClean="0">
              <a:latin typeface="Meiryo UI" panose="020B0604030504040204" pitchFamily="50" charset="-128"/>
              <a:ea typeface="Meiryo UI" panose="020B0604030504040204" pitchFamily="50" charset="-128"/>
            </a:endParaRPr>
          </a:p>
          <a:p>
            <a:pPr>
              <a:lnSpc>
                <a:spcPts val="1400"/>
              </a:lnSpc>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行政指導を</a:t>
            </a:r>
            <a:r>
              <a:rPr lang="ja-JP" altLang="ja-JP" sz="1050" dirty="0">
                <a:latin typeface="Meiryo UI" panose="020B0604030504040204" pitchFamily="50" charset="-128"/>
                <a:ea typeface="Meiryo UI" panose="020B0604030504040204" pitchFamily="50" charset="-128"/>
              </a:rPr>
              <a:t>する。</a:t>
            </a:r>
            <a:r>
              <a:rPr lang="ja-JP" altLang="ja-JP" sz="1050" dirty="0" smtClean="0">
                <a:latin typeface="Meiryo UI" panose="020B0604030504040204" pitchFamily="50" charset="-128"/>
                <a:ea typeface="Meiryo UI" panose="020B0604030504040204" pitchFamily="50" charset="-128"/>
              </a:rPr>
              <a:t>そのシステム</a:t>
            </a:r>
            <a:r>
              <a:rPr lang="ja-JP" altLang="ja-JP" sz="1050" dirty="0">
                <a:latin typeface="Meiryo UI" panose="020B0604030504040204" pitchFamily="50" charset="-128"/>
                <a:ea typeface="Meiryo UI" panose="020B0604030504040204" pitchFamily="50" charset="-128"/>
              </a:rPr>
              <a:t>とその後の運用なども</a:t>
            </a:r>
            <a:r>
              <a:rPr lang="ja-JP" altLang="ja-JP" sz="1050" dirty="0" smtClean="0">
                <a:latin typeface="Meiryo UI" panose="020B0604030504040204" pitchFamily="50" charset="-128"/>
                <a:ea typeface="Meiryo UI" panose="020B0604030504040204" pitchFamily="50" charset="-128"/>
              </a:rPr>
              <a:t>踏まえ、</a:t>
            </a:r>
            <a:r>
              <a:rPr lang="ja-JP" altLang="ja-JP" sz="1050" dirty="0">
                <a:latin typeface="Meiryo UI" panose="020B0604030504040204" pitchFamily="50" charset="-128"/>
                <a:ea typeface="Meiryo UI" panose="020B0604030504040204" pitchFamily="50" charset="-128"/>
              </a:rPr>
              <a:t>抑止効果につながる見通しが</a:t>
            </a:r>
            <a:r>
              <a:rPr lang="ja-JP" altLang="ja-JP" sz="1050" dirty="0" smtClean="0">
                <a:latin typeface="Meiryo UI" panose="020B0604030504040204" pitchFamily="50" charset="-128"/>
                <a:ea typeface="Meiryo UI" panose="020B0604030504040204" pitchFamily="50" charset="-128"/>
              </a:rPr>
              <a:t>あるという一定</a:t>
            </a:r>
            <a:r>
              <a:rPr lang="ja-JP" altLang="ja-JP" sz="1050" dirty="0">
                <a:latin typeface="Meiryo UI" panose="020B0604030504040204" pitchFamily="50" charset="-128"/>
                <a:ea typeface="Meiryo UI" panose="020B0604030504040204" pitchFamily="50" charset="-128"/>
              </a:rPr>
              <a:t>の</a:t>
            </a:r>
            <a:r>
              <a:rPr lang="ja-JP" altLang="ja-JP" sz="1050" dirty="0" smtClean="0">
                <a:latin typeface="Meiryo UI" panose="020B0604030504040204" pitchFamily="50" charset="-128"/>
                <a:ea typeface="Meiryo UI" panose="020B0604030504040204" pitchFamily="50" charset="-128"/>
              </a:rPr>
              <a:t>枠組み</a:t>
            </a:r>
            <a:endParaRPr lang="en-US" altLang="ja-JP" sz="1050" dirty="0" smtClean="0">
              <a:latin typeface="Meiryo UI" panose="020B0604030504040204" pitchFamily="50" charset="-128"/>
              <a:ea typeface="Meiryo UI" panose="020B0604030504040204" pitchFamily="50" charset="-128"/>
            </a:endParaRPr>
          </a:p>
          <a:p>
            <a:pPr>
              <a:lnSpc>
                <a:spcPts val="1400"/>
              </a:lnSpc>
            </a:pPr>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を</a:t>
            </a:r>
            <a:r>
              <a:rPr lang="ja-JP" altLang="en-US" sz="1050" dirty="0" smtClean="0">
                <a:latin typeface="Meiryo UI" panose="020B0604030504040204" pitchFamily="50" charset="-128"/>
                <a:ea typeface="Meiryo UI" panose="020B0604030504040204" pitchFamily="50" charset="-128"/>
              </a:rPr>
              <a:t>見据えた</a:t>
            </a:r>
            <a:r>
              <a:rPr lang="ja-JP" altLang="ja-JP" sz="1050" dirty="0" smtClean="0">
                <a:latin typeface="Meiryo UI" panose="020B0604030504040204" pitchFamily="50" charset="-128"/>
                <a:ea typeface="Meiryo UI" panose="020B0604030504040204" pitchFamily="50" charset="-128"/>
              </a:rPr>
              <a:t>上</a:t>
            </a:r>
            <a:r>
              <a:rPr lang="ja-JP" altLang="ja-JP" sz="1050" dirty="0">
                <a:latin typeface="Meiryo UI" panose="020B0604030504040204" pitchFamily="50" charset="-128"/>
                <a:ea typeface="Meiryo UI" panose="020B0604030504040204" pitchFamily="50" charset="-128"/>
              </a:rPr>
              <a:t>で、現段階では、「条件付きで設けない」という考えになるのかもしれない。</a:t>
            </a:r>
            <a:endParaRPr lang="en-US" altLang="ja-JP" sz="1050" dirty="0">
              <a:latin typeface="Meiryo UI" panose="020B0604030504040204" pitchFamily="50" charset="-128"/>
              <a:ea typeface="Meiryo UI" panose="020B0604030504040204" pitchFamily="50" charset="-128"/>
            </a:endParaRPr>
          </a:p>
          <a:p>
            <a:pPr>
              <a:lnSpc>
                <a:spcPts val="1400"/>
              </a:lnSpc>
            </a:pPr>
            <a:endParaRPr lang="en-US" altLang="ja-JP" sz="1050" dirty="0">
              <a:latin typeface="Meiryo UI" panose="020B0604030504040204" pitchFamily="50" charset="-128"/>
              <a:ea typeface="Meiryo UI" panose="020B0604030504040204" pitchFamily="50" charset="-128"/>
            </a:endParaRPr>
          </a:p>
          <a:p>
            <a:pPr>
              <a:lnSpc>
                <a:spcPts val="1400"/>
              </a:lnSpc>
            </a:pPr>
            <a:r>
              <a:rPr lang="ja-JP" altLang="en-US" sz="1050" dirty="0">
                <a:latin typeface="Meiryo UI" panose="020B0604030504040204" pitchFamily="50" charset="-128"/>
                <a:ea typeface="Meiryo UI" panose="020B0604030504040204" pitchFamily="50" charset="-128"/>
              </a:rPr>
              <a:t>〇罰則規定を置かない理由は、事前に禁止の対象となる言動を具体的に特定できないからという説明であったが、</a:t>
            </a:r>
          </a:p>
          <a:p>
            <a:pPr>
              <a:lnSpc>
                <a:spcPts val="1400"/>
              </a:lnSpc>
            </a:pPr>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ヘイトスピーチがなにかは特定できない</a:t>
            </a:r>
            <a:r>
              <a:rPr lang="ja-JP" altLang="en-US" sz="1050" dirty="0" smtClean="0">
                <a:latin typeface="Meiryo UI" panose="020B0604030504040204" pitchFamily="50" charset="-128"/>
                <a:ea typeface="Meiryo UI" panose="020B0604030504040204" pitchFamily="50" charset="-128"/>
              </a:rPr>
              <a:t>」のであれば</a:t>
            </a:r>
            <a:r>
              <a:rPr lang="ja-JP" altLang="en-US" sz="1050" dirty="0">
                <a:latin typeface="Meiryo UI" panose="020B0604030504040204" pitchFamily="50" charset="-128"/>
                <a:ea typeface="Meiryo UI" panose="020B0604030504040204" pitchFamily="50" charset="-128"/>
              </a:rPr>
              <a:t>、そもそも「ヘイトスピーチは許さない</a:t>
            </a:r>
            <a:r>
              <a:rPr lang="ja-JP" altLang="en-US" sz="1050" dirty="0" smtClean="0">
                <a:latin typeface="Meiryo UI" panose="020B0604030504040204" pitchFamily="50" charset="-128"/>
                <a:ea typeface="Meiryo UI" panose="020B0604030504040204" pitchFamily="50" charset="-128"/>
              </a:rPr>
              <a:t>」という</a:t>
            </a:r>
            <a:r>
              <a:rPr lang="ja-JP" altLang="ja-JP" sz="1050" dirty="0" smtClean="0">
                <a:latin typeface="Meiryo UI" panose="020B0604030504040204" pitchFamily="50" charset="-128"/>
                <a:ea typeface="Meiryo UI" panose="020B0604030504040204" pitchFamily="50" charset="-128"/>
              </a:rPr>
              <a:t>禁止規定</a:t>
            </a:r>
            <a:r>
              <a:rPr lang="ja-JP" altLang="en-US" sz="1050" dirty="0" smtClean="0">
                <a:latin typeface="Meiryo UI" panose="020B0604030504040204" pitchFamily="50" charset="-128"/>
                <a:ea typeface="Meiryo UI" panose="020B0604030504040204" pitchFamily="50" charset="-128"/>
              </a:rPr>
              <a:t>も置くこと</a:t>
            </a:r>
            <a:endParaRPr lang="en-US" altLang="ja-JP" sz="1050" dirty="0" smtClean="0">
              <a:latin typeface="Meiryo UI" panose="020B0604030504040204" pitchFamily="50" charset="-128"/>
              <a:ea typeface="Meiryo UI" panose="020B0604030504040204" pitchFamily="50" charset="-128"/>
            </a:endParaRPr>
          </a:p>
          <a:p>
            <a:pPr>
              <a:lnSpc>
                <a:spcPts val="1400"/>
              </a:lnSpc>
            </a:pPr>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ができないのではないか。</a:t>
            </a:r>
            <a:endParaRPr lang="en-US" altLang="ja-JP" sz="1050" dirty="0" smtClean="0">
              <a:latin typeface="Meiryo UI" panose="020B0604030504040204" pitchFamily="50" charset="-128"/>
              <a:ea typeface="Meiryo UI" panose="020B0604030504040204" pitchFamily="50" charset="-128"/>
            </a:endParaRPr>
          </a:p>
          <a:p>
            <a:pPr>
              <a:lnSpc>
                <a:spcPts val="1400"/>
              </a:lnSpc>
            </a:pPr>
            <a:endParaRPr lang="en-US" altLang="ja-JP" sz="1050" dirty="0">
              <a:latin typeface="Meiryo UI" panose="020B0604030504040204" pitchFamily="50" charset="-128"/>
              <a:ea typeface="Meiryo UI" panose="020B0604030504040204" pitchFamily="50" charset="-128"/>
            </a:endParaRPr>
          </a:p>
          <a:p>
            <a:pPr>
              <a:lnSpc>
                <a:spcPts val="1400"/>
              </a:lnSpc>
            </a:pPr>
            <a:r>
              <a:rPr lang="ja-JP" altLang="en-US" sz="1050" dirty="0" smtClean="0">
                <a:latin typeface="Meiryo UI" panose="020B0604030504040204" pitchFamily="50" charset="-128"/>
                <a:ea typeface="Meiryo UI" panose="020B0604030504040204" pitchFamily="50" charset="-128"/>
              </a:rPr>
              <a:t>〇</a:t>
            </a:r>
            <a:r>
              <a:rPr lang="ja-JP" altLang="ja-JP" sz="1050" dirty="0" smtClean="0">
                <a:latin typeface="Meiryo UI" panose="020B0604030504040204" pitchFamily="50" charset="-128"/>
                <a:ea typeface="Meiryo UI" panose="020B0604030504040204" pitchFamily="50" charset="-128"/>
              </a:rPr>
              <a:t>全然</a:t>
            </a:r>
            <a:r>
              <a:rPr lang="ja-JP" altLang="en-US" sz="1050" dirty="0" smtClean="0">
                <a:latin typeface="Meiryo UI" panose="020B0604030504040204" pitchFamily="50" charset="-128"/>
                <a:ea typeface="Meiryo UI" panose="020B0604030504040204" pitchFamily="50" charset="-128"/>
              </a:rPr>
              <a:t>、</a:t>
            </a:r>
            <a:r>
              <a:rPr lang="ja-JP" altLang="ja-JP" sz="1050" dirty="0" smtClean="0">
                <a:latin typeface="Meiryo UI" panose="020B0604030504040204" pitchFamily="50" charset="-128"/>
                <a:ea typeface="Meiryo UI" panose="020B0604030504040204" pitchFamily="50" charset="-128"/>
              </a:rPr>
              <a:t>特定</a:t>
            </a:r>
            <a:r>
              <a:rPr lang="ja-JP" altLang="ja-JP" sz="1050" dirty="0">
                <a:latin typeface="Meiryo UI" panose="020B0604030504040204" pitchFamily="50" charset="-128"/>
                <a:ea typeface="Meiryo UI" panose="020B0604030504040204" pitchFamily="50" charset="-128"/>
              </a:rPr>
              <a:t>ができないということであれば</a:t>
            </a:r>
            <a:r>
              <a:rPr lang="ja-JP" altLang="ja-JP" sz="1050" dirty="0" smtClean="0">
                <a:latin typeface="Meiryo UI" panose="020B0604030504040204" pitchFamily="50" charset="-128"/>
                <a:ea typeface="Meiryo UI" panose="020B0604030504040204" pitchFamily="50" charset="-128"/>
              </a:rPr>
              <a:t>、人種</a:t>
            </a:r>
            <a:r>
              <a:rPr lang="ja-JP" altLang="ja-JP" sz="1050" dirty="0">
                <a:latin typeface="Meiryo UI" panose="020B0604030504040204" pitchFamily="50" charset="-128"/>
                <a:ea typeface="Meiryo UI" panose="020B0604030504040204" pitchFamily="50" charset="-128"/>
              </a:rPr>
              <a:t>や民族を尊重しましょうというぐらいのやわらかいものにしておい</a:t>
            </a:r>
            <a:r>
              <a:rPr lang="ja-JP" altLang="ja-JP" sz="1050" dirty="0" smtClean="0">
                <a:latin typeface="Meiryo UI" panose="020B0604030504040204" pitchFamily="50" charset="-128"/>
                <a:ea typeface="Meiryo UI" panose="020B0604030504040204" pitchFamily="50" charset="-128"/>
              </a:rPr>
              <a:t>たらい</a:t>
            </a:r>
            <a:endParaRPr lang="en-US" altLang="ja-JP" sz="1050" dirty="0" smtClean="0">
              <a:latin typeface="Meiryo UI" panose="020B0604030504040204" pitchFamily="50" charset="-128"/>
              <a:ea typeface="Meiryo UI" panose="020B0604030504040204" pitchFamily="50" charset="-128"/>
            </a:endParaRPr>
          </a:p>
          <a:p>
            <a:pPr>
              <a:lnSpc>
                <a:spcPts val="1400"/>
              </a:lnSpc>
            </a:pPr>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いの</a:t>
            </a:r>
            <a:r>
              <a:rPr lang="ja-JP" altLang="ja-JP" sz="1050" dirty="0">
                <a:latin typeface="Meiryo UI" panose="020B0604030504040204" pitchFamily="50" charset="-128"/>
                <a:ea typeface="Meiryo UI" panose="020B0604030504040204" pitchFamily="50" charset="-128"/>
              </a:rPr>
              <a:t>ではないかと</a:t>
            </a:r>
            <a:r>
              <a:rPr lang="ja-JP" altLang="ja-JP" sz="1050" dirty="0" smtClean="0">
                <a:latin typeface="Meiryo UI" panose="020B0604030504040204" pitchFamily="50" charset="-128"/>
                <a:ea typeface="Meiryo UI" panose="020B0604030504040204" pitchFamily="50" charset="-128"/>
              </a:rPr>
              <a:t>思</a:t>
            </a:r>
            <a:r>
              <a:rPr lang="ja-JP" altLang="en-US" sz="1050" dirty="0" smtClean="0">
                <a:latin typeface="Meiryo UI" panose="020B0604030504040204" pitchFamily="50" charset="-128"/>
                <a:ea typeface="Meiryo UI" panose="020B0604030504040204" pitchFamily="50" charset="-128"/>
              </a:rPr>
              <a:t>う</a:t>
            </a:r>
            <a:r>
              <a:rPr lang="ja-JP" altLang="ja-JP" sz="1050" dirty="0" smtClean="0">
                <a:latin typeface="Meiryo UI" panose="020B0604030504040204" pitchFamily="50" charset="-128"/>
                <a:ea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endParaRPr>
          </a:p>
          <a:p>
            <a:pPr>
              <a:lnSpc>
                <a:spcPts val="1400"/>
              </a:lnSpc>
            </a:pPr>
            <a:endParaRPr lang="en-US" altLang="ja-JP" sz="1050" dirty="0">
              <a:latin typeface="Meiryo UI" panose="020B0604030504040204" pitchFamily="50" charset="-128"/>
              <a:ea typeface="Meiryo UI" panose="020B0604030504040204" pitchFamily="50" charset="-128"/>
            </a:endParaRPr>
          </a:p>
          <a:p>
            <a:pPr>
              <a:lnSpc>
                <a:spcPts val="1400"/>
              </a:lnSpc>
            </a:pPr>
            <a:r>
              <a:rPr lang="ja-JP" altLang="en-US" sz="1050" dirty="0" smtClean="0">
                <a:latin typeface="Meiryo UI" panose="020B0604030504040204" pitchFamily="50" charset="-128"/>
                <a:ea typeface="Meiryo UI" panose="020B0604030504040204" pitchFamily="50" charset="-128"/>
              </a:rPr>
              <a:t>〇</a:t>
            </a:r>
            <a:r>
              <a:rPr lang="ja-JP" altLang="ja-JP" sz="1050" dirty="0">
                <a:latin typeface="Meiryo UI" panose="020B0604030504040204" pitchFamily="50" charset="-128"/>
                <a:ea typeface="Meiryo UI" panose="020B0604030504040204" pitchFamily="50" charset="-128"/>
              </a:rPr>
              <a:t>実態を把握する苦情受付のような窓口を</a:t>
            </a:r>
            <a:r>
              <a:rPr lang="ja-JP" altLang="ja-JP" sz="1050" dirty="0" smtClean="0">
                <a:latin typeface="Meiryo UI" panose="020B0604030504040204" pitchFamily="50" charset="-128"/>
                <a:ea typeface="Meiryo UI" panose="020B0604030504040204" pitchFamily="50" charset="-128"/>
              </a:rPr>
              <a:t>設け</a:t>
            </a:r>
            <a:r>
              <a:rPr lang="ja-JP" altLang="en-US" sz="1050" dirty="0" smtClean="0">
                <a:latin typeface="Meiryo UI" panose="020B0604030504040204" pitchFamily="50" charset="-128"/>
                <a:ea typeface="Meiryo UI" panose="020B0604030504040204" pitchFamily="50" charset="-128"/>
              </a:rPr>
              <a:t>るとともに</a:t>
            </a:r>
            <a:r>
              <a:rPr lang="ja-JP" altLang="ja-JP" sz="1050" dirty="0" smtClean="0">
                <a:latin typeface="Meiryo UI" panose="020B0604030504040204" pitchFamily="50" charset="-128"/>
                <a:ea typeface="Meiryo UI" panose="020B0604030504040204" pitchFamily="50" charset="-128"/>
              </a:rPr>
              <a:t>、判例</a:t>
            </a:r>
            <a:r>
              <a:rPr lang="ja-JP" altLang="ja-JP" sz="1050" dirty="0">
                <a:latin typeface="Meiryo UI" panose="020B0604030504040204" pitchFamily="50" charset="-128"/>
                <a:ea typeface="Meiryo UI" panose="020B0604030504040204" pitchFamily="50" charset="-128"/>
              </a:rPr>
              <a:t>を</a:t>
            </a:r>
            <a:r>
              <a:rPr lang="ja-JP" altLang="ja-JP" sz="1050" dirty="0" smtClean="0">
                <a:latin typeface="Meiryo UI" panose="020B0604030504040204" pitchFamily="50" charset="-128"/>
                <a:ea typeface="Meiryo UI" panose="020B0604030504040204" pitchFamily="50" charset="-128"/>
              </a:rPr>
              <a:t>積み重ね、</a:t>
            </a:r>
            <a:r>
              <a:rPr lang="ja-JP" altLang="ja-JP" sz="1050" dirty="0">
                <a:latin typeface="Meiryo UI" panose="020B0604030504040204" pitchFamily="50" charset="-128"/>
                <a:ea typeface="Meiryo UI" panose="020B0604030504040204" pitchFamily="50" charset="-128"/>
              </a:rPr>
              <a:t>例示していくというあり方</a:t>
            </a:r>
            <a:r>
              <a:rPr lang="ja-JP" altLang="ja-JP" sz="1050" dirty="0" smtClean="0">
                <a:latin typeface="Meiryo UI" panose="020B0604030504040204" pitchFamily="50" charset="-128"/>
                <a:ea typeface="Meiryo UI" panose="020B0604030504040204" pitchFamily="50" charset="-128"/>
              </a:rPr>
              <a:t>も</a:t>
            </a:r>
            <a:r>
              <a:rPr lang="ja-JP" altLang="en-US" sz="1050" dirty="0" smtClean="0">
                <a:latin typeface="Meiryo UI" panose="020B0604030504040204" pitchFamily="50" charset="-128"/>
                <a:ea typeface="Meiryo UI" panose="020B0604030504040204" pitchFamily="50" charset="-128"/>
              </a:rPr>
              <a:t>あるか</a:t>
            </a:r>
            <a:r>
              <a:rPr lang="ja-JP" altLang="ja-JP" sz="1050" dirty="0" smtClean="0">
                <a:latin typeface="Meiryo UI" panose="020B0604030504040204" pitchFamily="50" charset="-128"/>
                <a:ea typeface="Meiryo UI" panose="020B0604030504040204" pitchFamily="50" charset="-128"/>
              </a:rPr>
              <a:t>と思</a:t>
            </a:r>
            <a:r>
              <a:rPr lang="ja-JP" altLang="en-US" sz="1050" dirty="0" smtClean="0">
                <a:latin typeface="Meiryo UI" panose="020B0604030504040204" pitchFamily="50" charset="-128"/>
                <a:ea typeface="Meiryo UI" panose="020B0604030504040204" pitchFamily="50" charset="-128"/>
              </a:rPr>
              <a:t>う</a:t>
            </a:r>
            <a:r>
              <a:rPr lang="ja-JP" altLang="ja-JP" sz="1050" dirty="0" smtClean="0">
                <a:latin typeface="Meiryo UI" panose="020B0604030504040204" pitchFamily="50" charset="-128"/>
                <a:ea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endParaRPr>
          </a:p>
          <a:p>
            <a:pPr>
              <a:lnSpc>
                <a:spcPts val="1400"/>
              </a:lnSpc>
              <a:spcBef>
                <a:spcPts val="600"/>
              </a:spcBef>
            </a:pPr>
            <a:endParaRPr lang="en-US" altLang="ja-JP" sz="1050" dirty="0">
              <a:latin typeface="Meiryo UI" panose="020B0604030504040204" pitchFamily="50" charset="-128"/>
              <a:ea typeface="Meiryo UI" panose="020B0604030504040204" pitchFamily="50" charset="-128"/>
            </a:endParaRPr>
          </a:p>
          <a:p>
            <a:pPr>
              <a:lnSpc>
                <a:spcPts val="1400"/>
              </a:lnSpc>
            </a:pPr>
            <a:r>
              <a:rPr lang="ja-JP" altLang="ja-JP" sz="1200" b="1" dirty="0">
                <a:latin typeface="Meiryo UI" panose="020B0604030504040204" pitchFamily="50" charset="-128"/>
                <a:ea typeface="Meiryo UI" panose="020B0604030504040204" pitchFamily="50" charset="-128"/>
                <a:cs typeface="Microsoft Himalaya" panose="01010100010101010101" pitchFamily="2" charset="0"/>
              </a:rPr>
              <a:t>■</a:t>
            </a:r>
            <a:r>
              <a:rPr lang="ja-JP" altLang="en-US" sz="1200" b="1" dirty="0">
                <a:latin typeface="Meiryo UI" panose="020B0604030504040204" pitchFamily="50" charset="-128"/>
                <a:ea typeface="Meiryo UI" panose="020B0604030504040204" pitchFamily="50" charset="-128"/>
                <a:cs typeface="Microsoft Himalaya" panose="01010100010101010101" pitchFamily="2" charset="0"/>
              </a:rPr>
              <a:t>性的マイノリティ</a:t>
            </a:r>
            <a:endParaRPr lang="en-US" altLang="ja-JP" sz="1200" b="1" dirty="0">
              <a:latin typeface="Meiryo UI" panose="020B0604030504040204" pitchFamily="50" charset="-128"/>
              <a:ea typeface="Meiryo UI" panose="020B0604030504040204" pitchFamily="50" charset="-128"/>
              <a:cs typeface="Microsoft Himalaya" panose="01010100010101010101" pitchFamily="2" charset="0"/>
            </a:endParaRPr>
          </a:p>
          <a:p>
            <a:pPr>
              <a:lnSpc>
                <a:spcPts val="1400"/>
              </a:lnSpc>
            </a:pPr>
            <a:r>
              <a:rPr lang="ja-JP" altLang="en-US" sz="1050" dirty="0">
                <a:latin typeface="Meiryo UI" panose="020B0604030504040204" pitchFamily="50" charset="-128"/>
                <a:ea typeface="Meiryo UI" panose="020B0604030504040204" pitchFamily="50" charset="-128"/>
              </a:rPr>
              <a:t>〇</a:t>
            </a:r>
            <a:r>
              <a:rPr lang="ja-JP" altLang="ja-JP" sz="1050" dirty="0">
                <a:latin typeface="Meiryo UI" panose="020B0604030504040204" pitchFamily="50" charset="-128"/>
                <a:ea typeface="Meiryo UI" panose="020B0604030504040204" pitchFamily="50" charset="-128"/>
              </a:rPr>
              <a:t>「両義的な意味」ということについては、条例を設置することによって、良い面と難しいという面があることでしょうか。</a:t>
            </a:r>
          </a:p>
          <a:p>
            <a:pPr>
              <a:lnSpc>
                <a:spcPts val="1400"/>
              </a:lnSpc>
            </a:pPr>
            <a:r>
              <a:rPr lang="ja-JP" altLang="en-US" sz="1050" dirty="0" smtClean="0">
                <a:latin typeface="Meiryo UI" panose="020B0604030504040204" pitchFamily="50" charset="-128"/>
                <a:ea typeface="Meiryo UI" panose="020B0604030504040204" pitchFamily="50" charset="-128"/>
              </a:rPr>
              <a:t>   </a:t>
            </a:r>
            <a:endParaRPr lang="en-US" altLang="ja-JP" sz="1050" dirty="0" smtClean="0">
              <a:latin typeface="Meiryo UI" panose="020B0604030504040204" pitchFamily="50" charset="-128"/>
              <a:ea typeface="Meiryo UI" panose="020B0604030504040204" pitchFamily="50" charset="-128"/>
            </a:endParaRPr>
          </a:p>
          <a:p>
            <a:pPr>
              <a:lnSpc>
                <a:spcPts val="1400"/>
              </a:lnSpc>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「両義的な意味」とは、差別禁止を条例で規定することによって、性的</a:t>
            </a:r>
            <a:r>
              <a:rPr lang="ja-JP" altLang="ja-JP" sz="1050" dirty="0" smtClean="0">
                <a:latin typeface="Meiryo UI" panose="020B0604030504040204" pitchFamily="50" charset="-128"/>
                <a:ea typeface="Meiryo UI" panose="020B0604030504040204" pitchFamily="50" charset="-128"/>
              </a:rPr>
              <a:t>マイノリティ</a:t>
            </a:r>
            <a:r>
              <a:rPr lang="ja-JP" altLang="ja-JP" sz="1050" dirty="0">
                <a:latin typeface="Meiryo UI" panose="020B0604030504040204" pitchFamily="50" charset="-128"/>
                <a:ea typeface="Meiryo UI" panose="020B0604030504040204" pitchFamily="50" charset="-128"/>
              </a:rPr>
              <a:t>の</a:t>
            </a:r>
            <a:r>
              <a:rPr lang="ja-JP" altLang="ja-JP" sz="1050" dirty="0" smtClean="0">
                <a:latin typeface="Meiryo UI" panose="020B0604030504040204" pitchFamily="50" charset="-128"/>
                <a:ea typeface="Meiryo UI" panose="020B0604030504040204" pitchFamily="50" charset="-128"/>
              </a:rPr>
              <a:t>当事者</a:t>
            </a:r>
            <a:r>
              <a:rPr lang="ja-JP" altLang="en-US" sz="1050" dirty="0" smtClean="0">
                <a:latin typeface="Meiryo UI" panose="020B0604030504040204" pitchFamily="50" charset="-128"/>
                <a:ea typeface="Meiryo UI" panose="020B0604030504040204" pitchFamily="50" charset="-128"/>
              </a:rPr>
              <a:t>の</a:t>
            </a:r>
            <a:r>
              <a:rPr lang="ja-JP" altLang="ja-JP" sz="1050" dirty="0" smtClean="0">
                <a:latin typeface="Meiryo UI" panose="020B0604030504040204" pitchFamily="50" charset="-128"/>
                <a:ea typeface="Meiryo UI" panose="020B0604030504040204" pitchFamily="50" charset="-128"/>
              </a:rPr>
              <a:t>方々</a:t>
            </a:r>
            <a:r>
              <a:rPr lang="ja-JP" altLang="en-US" sz="1050" dirty="0" smtClean="0">
                <a:latin typeface="Meiryo UI" panose="020B0604030504040204" pitchFamily="50" charset="-128"/>
                <a:ea typeface="Meiryo UI" panose="020B0604030504040204" pitchFamily="50" charset="-128"/>
              </a:rPr>
              <a:t>に対する　</a:t>
            </a:r>
            <a:endParaRPr lang="en-US" altLang="ja-JP" sz="1050" dirty="0" smtClean="0">
              <a:latin typeface="Meiryo UI" panose="020B0604030504040204" pitchFamily="50" charset="-128"/>
              <a:ea typeface="Meiryo UI" panose="020B0604030504040204" pitchFamily="50" charset="-128"/>
            </a:endParaRPr>
          </a:p>
          <a:p>
            <a:pPr>
              <a:lnSpc>
                <a:spcPts val="1400"/>
              </a:lnSpc>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保護を提供するというプラスの面があること。一方で、何が差別に当たる行為なのか明確でない中で、差別</a:t>
            </a:r>
            <a:endParaRPr lang="en-US" altLang="ja-JP" sz="1050" dirty="0" smtClean="0">
              <a:latin typeface="Meiryo UI" panose="020B0604030504040204" pitchFamily="50" charset="-128"/>
              <a:ea typeface="Meiryo UI" panose="020B0604030504040204" pitchFamily="50" charset="-128"/>
            </a:endParaRPr>
          </a:p>
          <a:p>
            <a:pPr>
              <a:lnSpc>
                <a:spcPts val="1400"/>
              </a:lnSpc>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禁止を含む条例を設置することは、当該条例の規制対象となる行為をめぐって</a:t>
            </a:r>
            <a:r>
              <a:rPr lang="ja-JP" altLang="ja-JP" sz="1050" dirty="0" smtClean="0">
                <a:latin typeface="Meiryo UI" panose="020B0604030504040204" pitchFamily="50" charset="-128"/>
                <a:ea typeface="Meiryo UI" panose="020B0604030504040204" pitchFamily="50" charset="-128"/>
              </a:rPr>
              <a:t>マイノリティ</a:t>
            </a:r>
            <a:r>
              <a:rPr lang="ja-JP" altLang="ja-JP" sz="1050" dirty="0">
                <a:latin typeface="Meiryo UI" panose="020B0604030504040204" pitchFamily="50" charset="-128"/>
                <a:ea typeface="Meiryo UI" panose="020B0604030504040204" pitchFamily="50" charset="-128"/>
              </a:rPr>
              <a:t>と</a:t>
            </a:r>
            <a:r>
              <a:rPr lang="ja-JP" altLang="ja-JP" sz="1050" dirty="0" smtClean="0">
                <a:latin typeface="Meiryo UI" panose="020B0604030504040204" pitchFamily="50" charset="-128"/>
                <a:ea typeface="Meiryo UI" panose="020B0604030504040204" pitchFamily="50" charset="-128"/>
              </a:rPr>
              <a:t>マジョリティ</a:t>
            </a:r>
            <a:r>
              <a:rPr lang="ja-JP" altLang="en-US" sz="1050" dirty="0" smtClean="0">
                <a:latin typeface="Meiryo UI" panose="020B0604030504040204" pitchFamily="50" charset="-128"/>
                <a:ea typeface="Meiryo UI" panose="020B0604030504040204" pitchFamily="50" charset="-128"/>
              </a:rPr>
              <a:t>（差別</a:t>
            </a:r>
            <a:endParaRPr lang="en-US" altLang="ja-JP" sz="1050" dirty="0" smtClean="0">
              <a:latin typeface="Meiryo UI" panose="020B0604030504040204" pitchFamily="50" charset="-128"/>
              <a:ea typeface="Meiryo UI" panose="020B0604030504040204" pitchFamily="50" charset="-128"/>
            </a:endParaRPr>
          </a:p>
          <a:p>
            <a:pPr>
              <a:lnSpc>
                <a:spcPts val="1400"/>
              </a:lnSpc>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を受ける側と行う側）</a:t>
            </a:r>
            <a:r>
              <a:rPr lang="ja-JP" altLang="ja-JP" sz="1050" dirty="0" smtClean="0">
                <a:latin typeface="Meiryo UI" panose="020B0604030504040204" pitchFamily="50" charset="-128"/>
                <a:ea typeface="Meiryo UI" panose="020B0604030504040204" pitchFamily="50" charset="-128"/>
              </a:rPr>
              <a:t>で</a:t>
            </a:r>
            <a:r>
              <a:rPr lang="ja-JP" altLang="ja-JP" sz="1050" dirty="0">
                <a:latin typeface="Meiryo UI" panose="020B0604030504040204" pitchFamily="50" charset="-128"/>
                <a:ea typeface="Meiryo UI" panose="020B0604030504040204" pitchFamily="50" charset="-128"/>
              </a:rPr>
              <a:t>摩擦</a:t>
            </a:r>
            <a:r>
              <a:rPr lang="ja-JP" altLang="ja-JP" sz="1050" dirty="0" smtClean="0">
                <a:latin typeface="Meiryo UI" panose="020B0604030504040204" pitchFamily="50" charset="-128"/>
                <a:ea typeface="Meiryo UI" panose="020B0604030504040204" pitchFamily="50" charset="-128"/>
              </a:rPr>
              <a:t>を</a:t>
            </a:r>
            <a:r>
              <a:rPr lang="ja-JP" altLang="en-US" sz="1050" dirty="0" smtClean="0">
                <a:latin typeface="Meiryo UI" panose="020B0604030504040204" pitchFamily="50" charset="-128"/>
                <a:ea typeface="Meiryo UI" panose="020B0604030504040204" pitchFamily="50" charset="-128"/>
              </a:rPr>
              <a:t>起こすことが考えられ、マイナス面がある</a:t>
            </a:r>
            <a:r>
              <a:rPr lang="ja-JP" altLang="en-US" sz="1050" dirty="0" smtClean="0">
                <a:latin typeface="Meiryo UI" panose="020B0604030504040204" pitchFamily="50" charset="-128"/>
                <a:ea typeface="Meiryo UI" panose="020B0604030504040204" pitchFamily="50" charset="-128"/>
              </a:rPr>
              <a:t>という</a:t>
            </a:r>
            <a:r>
              <a:rPr lang="ja-JP" altLang="ja-JP" sz="1050" dirty="0" smtClean="0">
                <a:latin typeface="Meiryo UI" panose="020B0604030504040204" pitchFamily="50" charset="-128"/>
                <a:ea typeface="Meiryo UI" panose="020B0604030504040204" pitchFamily="50" charset="-128"/>
              </a:rPr>
              <a:t>意味</a:t>
            </a:r>
            <a:r>
              <a:rPr lang="ja-JP" altLang="ja-JP" sz="1050" dirty="0">
                <a:latin typeface="Meiryo UI" panose="020B0604030504040204" pitchFamily="50" charset="-128"/>
                <a:ea typeface="Meiryo UI" panose="020B0604030504040204" pitchFamily="50" charset="-128"/>
              </a:rPr>
              <a:t>で意見を頂戴</a:t>
            </a:r>
            <a:r>
              <a:rPr lang="ja-JP" altLang="ja-JP" sz="1050" dirty="0" smtClean="0">
                <a:latin typeface="Meiryo UI" panose="020B0604030504040204" pitchFamily="50" charset="-128"/>
                <a:ea typeface="Meiryo UI" panose="020B0604030504040204" pitchFamily="50" charset="-128"/>
              </a:rPr>
              <a:t>して</a:t>
            </a:r>
            <a:r>
              <a:rPr lang="ja-JP" altLang="en-US" sz="1050" dirty="0" smtClean="0">
                <a:latin typeface="Meiryo UI" panose="020B0604030504040204" pitchFamily="50" charset="-128"/>
                <a:ea typeface="Meiryo UI" panose="020B0604030504040204" pitchFamily="50" charset="-128"/>
              </a:rPr>
              <a:t>いる</a:t>
            </a:r>
            <a:r>
              <a:rPr lang="ja-JP" altLang="ja-JP" sz="1050" dirty="0" smtClean="0">
                <a:latin typeface="Meiryo UI" panose="020B0604030504040204" pitchFamily="50" charset="-128"/>
                <a:ea typeface="Meiryo UI" panose="020B0604030504040204" pitchFamily="50" charset="-128"/>
              </a:rPr>
              <a:t>。</a:t>
            </a:r>
            <a:r>
              <a:rPr lang="en-US" altLang="ja-JP" sz="1050" dirty="0">
                <a:latin typeface="Meiryo UI" panose="020B0604030504040204" pitchFamily="50" charset="-128"/>
                <a:ea typeface="Meiryo UI" panose="020B0604030504040204" pitchFamily="50" charset="-128"/>
              </a:rPr>
              <a:t> </a:t>
            </a:r>
            <a:endParaRPr lang="en-US" altLang="ja-JP" sz="1050" dirty="0" smtClean="0">
              <a:latin typeface="Meiryo UI" panose="020B0604030504040204" pitchFamily="50" charset="-128"/>
              <a:ea typeface="Meiryo UI" panose="020B0604030504040204" pitchFamily="50" charset="-128"/>
            </a:endParaRPr>
          </a:p>
          <a:p>
            <a:pPr>
              <a:lnSpc>
                <a:spcPts val="1400"/>
              </a:lnSpc>
            </a:pPr>
            <a:endParaRPr lang="en-US" altLang="ja-JP" sz="1050" dirty="0">
              <a:latin typeface="Meiryo UI" panose="020B0604030504040204" pitchFamily="50" charset="-128"/>
              <a:ea typeface="Meiryo UI" panose="020B0604030504040204" pitchFamily="50" charset="-128"/>
            </a:endParaRPr>
          </a:p>
          <a:p>
            <a:pPr>
              <a:lnSpc>
                <a:spcPts val="1400"/>
              </a:lnSpc>
            </a:pPr>
            <a:endParaRPr lang="ja-JP" altLang="ja-JP" sz="1050" dirty="0">
              <a:latin typeface="Meiryo UI" panose="020B0604030504040204" pitchFamily="50" charset="-128"/>
              <a:ea typeface="Meiryo UI" panose="020B0604030504040204" pitchFamily="50" charset="-128"/>
            </a:endParaRPr>
          </a:p>
          <a:p>
            <a:pPr>
              <a:lnSpc>
                <a:spcPts val="1400"/>
              </a:lnSpc>
            </a:pPr>
            <a:endParaRPr lang="en-US" altLang="ja-JP" sz="1050" b="1" dirty="0">
              <a:latin typeface="Meiryo UI" panose="020B0604030504040204" pitchFamily="50" charset="-128"/>
              <a:ea typeface="Meiryo UI" panose="020B0604030504040204" pitchFamily="50" charset="-128"/>
              <a:cs typeface="Microsoft Himalaya" panose="01010100010101010101" pitchFamily="2" charset="0"/>
            </a:endParaRPr>
          </a:p>
        </p:txBody>
      </p:sp>
    </p:spTree>
    <p:extLst>
      <p:ext uri="{BB962C8B-B14F-4D97-AF65-F5344CB8AC3E}">
        <p14:creationId xmlns:p14="http://schemas.microsoft.com/office/powerpoint/2010/main" val="27200764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3859</TotalTime>
  <Words>85</Words>
  <Application>Microsoft Office PowerPoint</Application>
  <PresentationFormat>A3 297x420 mm</PresentationFormat>
  <Paragraphs>110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Arial</vt:lpstr>
      <vt:lpstr>Calibri</vt:lpstr>
      <vt:lpstr>Microsoft Himalaya</vt:lpstr>
      <vt:lpstr>Office ​​テーマ</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東京都と大阪市の条例の比較</dc:title>
  <dc:creator>大宅　豊紀</dc:creator>
  <cp:lastModifiedBy>松永　義一</cp:lastModifiedBy>
  <cp:revision>195</cp:revision>
  <cp:lastPrinted>2019-04-22T07:16:55Z</cp:lastPrinted>
  <dcterms:created xsi:type="dcterms:W3CDTF">2018-09-19T06:55:22Z</dcterms:created>
  <dcterms:modified xsi:type="dcterms:W3CDTF">2019-04-24T02:31:34Z</dcterms:modified>
</cp:coreProperties>
</file>