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884"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6598956-9EA0-4BBD-8234-4CD2692AC360}" type="datetimeFigureOut">
              <a:rPr kumimoji="1" lang="ja-JP" altLang="en-US" smtClean="0"/>
              <a:t>2015/3/13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BB1CF50-A6DC-4BB0-8812-F032DBD676B2}" type="slidenum">
              <a:rPr kumimoji="1" lang="ja-JP" altLang="en-US" smtClean="0"/>
              <a:t>‹#›</a:t>
            </a:fld>
            <a:endParaRPr kumimoji="1" lang="ja-JP" altLang="en-US"/>
          </a:p>
        </p:txBody>
      </p:sp>
    </p:spTree>
    <p:extLst>
      <p:ext uri="{BB962C8B-B14F-4D97-AF65-F5344CB8AC3E}">
        <p14:creationId xmlns:p14="http://schemas.microsoft.com/office/powerpoint/2010/main" val="1874339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6598956-9EA0-4BBD-8234-4CD2692AC360}" type="datetimeFigureOut">
              <a:rPr kumimoji="1" lang="ja-JP" altLang="en-US" smtClean="0"/>
              <a:t>2015/3/13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BB1CF50-A6DC-4BB0-8812-F032DBD676B2}" type="slidenum">
              <a:rPr kumimoji="1" lang="ja-JP" altLang="en-US" smtClean="0"/>
              <a:t>‹#›</a:t>
            </a:fld>
            <a:endParaRPr kumimoji="1" lang="ja-JP" altLang="en-US"/>
          </a:p>
        </p:txBody>
      </p:sp>
    </p:spTree>
    <p:extLst>
      <p:ext uri="{BB962C8B-B14F-4D97-AF65-F5344CB8AC3E}">
        <p14:creationId xmlns:p14="http://schemas.microsoft.com/office/powerpoint/2010/main" val="177927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6598956-9EA0-4BBD-8234-4CD2692AC360}" type="datetimeFigureOut">
              <a:rPr kumimoji="1" lang="ja-JP" altLang="en-US" smtClean="0"/>
              <a:t>2015/3/13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BB1CF50-A6DC-4BB0-8812-F032DBD676B2}" type="slidenum">
              <a:rPr kumimoji="1" lang="ja-JP" altLang="en-US" smtClean="0"/>
              <a:t>‹#›</a:t>
            </a:fld>
            <a:endParaRPr kumimoji="1" lang="ja-JP" altLang="en-US"/>
          </a:p>
        </p:txBody>
      </p:sp>
    </p:spTree>
    <p:extLst>
      <p:ext uri="{BB962C8B-B14F-4D97-AF65-F5344CB8AC3E}">
        <p14:creationId xmlns:p14="http://schemas.microsoft.com/office/powerpoint/2010/main" val="4013459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6598956-9EA0-4BBD-8234-4CD2692AC360}" type="datetimeFigureOut">
              <a:rPr kumimoji="1" lang="ja-JP" altLang="en-US" smtClean="0"/>
              <a:t>2015/3/13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BB1CF50-A6DC-4BB0-8812-F032DBD676B2}" type="slidenum">
              <a:rPr kumimoji="1" lang="ja-JP" altLang="en-US" smtClean="0"/>
              <a:t>‹#›</a:t>
            </a:fld>
            <a:endParaRPr kumimoji="1" lang="ja-JP" altLang="en-US"/>
          </a:p>
        </p:txBody>
      </p:sp>
    </p:spTree>
    <p:extLst>
      <p:ext uri="{BB962C8B-B14F-4D97-AF65-F5344CB8AC3E}">
        <p14:creationId xmlns:p14="http://schemas.microsoft.com/office/powerpoint/2010/main" val="913912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6598956-9EA0-4BBD-8234-4CD2692AC360}" type="datetimeFigureOut">
              <a:rPr kumimoji="1" lang="ja-JP" altLang="en-US" smtClean="0"/>
              <a:t>2015/3/13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BB1CF50-A6DC-4BB0-8812-F032DBD676B2}" type="slidenum">
              <a:rPr kumimoji="1" lang="ja-JP" altLang="en-US" smtClean="0"/>
              <a:t>‹#›</a:t>
            </a:fld>
            <a:endParaRPr kumimoji="1" lang="ja-JP" altLang="en-US"/>
          </a:p>
        </p:txBody>
      </p:sp>
    </p:spTree>
    <p:extLst>
      <p:ext uri="{BB962C8B-B14F-4D97-AF65-F5344CB8AC3E}">
        <p14:creationId xmlns:p14="http://schemas.microsoft.com/office/powerpoint/2010/main" val="999296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6598956-9EA0-4BBD-8234-4CD2692AC360}" type="datetimeFigureOut">
              <a:rPr kumimoji="1" lang="ja-JP" altLang="en-US" smtClean="0"/>
              <a:t>2015/3/13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BB1CF50-A6DC-4BB0-8812-F032DBD676B2}" type="slidenum">
              <a:rPr kumimoji="1" lang="ja-JP" altLang="en-US" smtClean="0"/>
              <a:t>‹#›</a:t>
            </a:fld>
            <a:endParaRPr kumimoji="1" lang="ja-JP" altLang="en-US"/>
          </a:p>
        </p:txBody>
      </p:sp>
    </p:spTree>
    <p:extLst>
      <p:ext uri="{BB962C8B-B14F-4D97-AF65-F5344CB8AC3E}">
        <p14:creationId xmlns:p14="http://schemas.microsoft.com/office/powerpoint/2010/main" val="3312717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6598956-9EA0-4BBD-8234-4CD2692AC360}" type="datetimeFigureOut">
              <a:rPr kumimoji="1" lang="ja-JP" altLang="en-US" smtClean="0"/>
              <a:t>2015/3/13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BB1CF50-A6DC-4BB0-8812-F032DBD676B2}" type="slidenum">
              <a:rPr kumimoji="1" lang="ja-JP" altLang="en-US" smtClean="0"/>
              <a:t>‹#›</a:t>
            </a:fld>
            <a:endParaRPr kumimoji="1" lang="ja-JP" altLang="en-US"/>
          </a:p>
        </p:txBody>
      </p:sp>
    </p:spTree>
    <p:extLst>
      <p:ext uri="{BB962C8B-B14F-4D97-AF65-F5344CB8AC3E}">
        <p14:creationId xmlns:p14="http://schemas.microsoft.com/office/powerpoint/2010/main" val="323359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6598956-9EA0-4BBD-8234-4CD2692AC360}" type="datetimeFigureOut">
              <a:rPr kumimoji="1" lang="ja-JP" altLang="en-US" smtClean="0"/>
              <a:t>2015/3/13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BB1CF50-A6DC-4BB0-8812-F032DBD676B2}" type="slidenum">
              <a:rPr kumimoji="1" lang="ja-JP" altLang="en-US" smtClean="0"/>
              <a:t>‹#›</a:t>
            </a:fld>
            <a:endParaRPr kumimoji="1" lang="ja-JP" altLang="en-US"/>
          </a:p>
        </p:txBody>
      </p:sp>
    </p:spTree>
    <p:extLst>
      <p:ext uri="{BB962C8B-B14F-4D97-AF65-F5344CB8AC3E}">
        <p14:creationId xmlns:p14="http://schemas.microsoft.com/office/powerpoint/2010/main" val="1915663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6598956-9EA0-4BBD-8234-4CD2692AC360}" type="datetimeFigureOut">
              <a:rPr kumimoji="1" lang="ja-JP" altLang="en-US" smtClean="0"/>
              <a:t>2015/3/13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BB1CF50-A6DC-4BB0-8812-F032DBD676B2}" type="slidenum">
              <a:rPr kumimoji="1" lang="ja-JP" altLang="en-US" smtClean="0"/>
              <a:t>‹#›</a:t>
            </a:fld>
            <a:endParaRPr kumimoji="1" lang="ja-JP" altLang="en-US"/>
          </a:p>
        </p:txBody>
      </p:sp>
    </p:spTree>
    <p:extLst>
      <p:ext uri="{BB962C8B-B14F-4D97-AF65-F5344CB8AC3E}">
        <p14:creationId xmlns:p14="http://schemas.microsoft.com/office/powerpoint/2010/main" val="1257883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6598956-9EA0-4BBD-8234-4CD2692AC360}" type="datetimeFigureOut">
              <a:rPr kumimoji="1" lang="ja-JP" altLang="en-US" smtClean="0"/>
              <a:t>2015/3/13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BB1CF50-A6DC-4BB0-8812-F032DBD676B2}" type="slidenum">
              <a:rPr kumimoji="1" lang="ja-JP" altLang="en-US" smtClean="0"/>
              <a:t>‹#›</a:t>
            </a:fld>
            <a:endParaRPr kumimoji="1" lang="ja-JP" altLang="en-US"/>
          </a:p>
        </p:txBody>
      </p:sp>
    </p:spTree>
    <p:extLst>
      <p:ext uri="{BB962C8B-B14F-4D97-AF65-F5344CB8AC3E}">
        <p14:creationId xmlns:p14="http://schemas.microsoft.com/office/powerpoint/2010/main" val="3344848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6598956-9EA0-4BBD-8234-4CD2692AC360}" type="datetimeFigureOut">
              <a:rPr kumimoji="1" lang="ja-JP" altLang="en-US" smtClean="0"/>
              <a:t>2015/3/13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BB1CF50-A6DC-4BB0-8812-F032DBD676B2}" type="slidenum">
              <a:rPr kumimoji="1" lang="ja-JP" altLang="en-US" smtClean="0"/>
              <a:t>‹#›</a:t>
            </a:fld>
            <a:endParaRPr kumimoji="1" lang="ja-JP" altLang="en-US"/>
          </a:p>
        </p:txBody>
      </p:sp>
    </p:spTree>
    <p:extLst>
      <p:ext uri="{BB962C8B-B14F-4D97-AF65-F5344CB8AC3E}">
        <p14:creationId xmlns:p14="http://schemas.microsoft.com/office/powerpoint/2010/main" val="2281742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6598956-9EA0-4BBD-8234-4CD2692AC360}" type="datetimeFigureOut">
              <a:rPr kumimoji="1" lang="ja-JP" altLang="en-US" smtClean="0"/>
              <a:t>2015/3/13</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BB1CF50-A6DC-4BB0-8812-F032DBD676B2}" type="slidenum">
              <a:rPr kumimoji="1" lang="ja-JP" altLang="en-US" smtClean="0"/>
              <a:t>‹#›</a:t>
            </a:fld>
            <a:endParaRPr kumimoji="1" lang="ja-JP" altLang="en-US"/>
          </a:p>
        </p:txBody>
      </p:sp>
    </p:spTree>
    <p:extLst>
      <p:ext uri="{BB962C8B-B14F-4D97-AF65-F5344CB8AC3E}">
        <p14:creationId xmlns:p14="http://schemas.microsoft.com/office/powerpoint/2010/main" val="3411093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70317" y="734306"/>
            <a:ext cx="6750750" cy="1454251"/>
          </a:xfrm>
          <a:prstGeom prst="roundRect">
            <a:avLst>
              <a:gd name="adj" fmla="val 644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7" name="角丸四角形 6"/>
          <p:cNvSpPr/>
          <p:nvPr/>
        </p:nvSpPr>
        <p:spPr>
          <a:xfrm>
            <a:off x="166869" y="569662"/>
            <a:ext cx="702078" cy="267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050" dirty="0" smtClean="0">
                <a:solidFill>
                  <a:schemeClr val="tx1"/>
                </a:solidFill>
              </a:rPr>
              <a:t>１．背景</a:t>
            </a:r>
            <a:endParaRPr kumimoji="1" lang="ja-JP" altLang="en-US" sz="1050" dirty="0">
              <a:solidFill>
                <a:schemeClr val="tx1"/>
              </a:solidFill>
            </a:endParaRPr>
          </a:p>
        </p:txBody>
      </p:sp>
      <p:sp>
        <p:nvSpPr>
          <p:cNvPr id="8" name="正方形/長方形 7"/>
          <p:cNvSpPr/>
          <p:nvPr/>
        </p:nvSpPr>
        <p:spPr>
          <a:xfrm>
            <a:off x="112863" y="863036"/>
            <a:ext cx="6696744" cy="1292662"/>
          </a:xfrm>
          <a:prstGeom prst="rect">
            <a:avLst/>
          </a:prstGeom>
        </p:spPr>
        <p:txBody>
          <a:bodyPr wrap="square">
            <a:spAutoFit/>
          </a:bodyPr>
          <a:lstStyle/>
          <a:p>
            <a:pPr marL="87313" indent="-87313"/>
            <a:r>
              <a:rPr lang="ja-JP" altLang="en-US" sz="1000" dirty="0" smtClean="0"/>
              <a:t>○ 平成</a:t>
            </a:r>
            <a:r>
              <a:rPr lang="en-US" altLang="ja-JP" sz="1000" dirty="0" smtClean="0"/>
              <a:t>25</a:t>
            </a:r>
            <a:r>
              <a:rPr lang="ja-JP" altLang="en-US" sz="1000" dirty="0" smtClean="0"/>
              <a:t>年</a:t>
            </a:r>
            <a:r>
              <a:rPr lang="en-US" altLang="ja-JP" sz="1000" dirty="0"/>
              <a:t>6</a:t>
            </a:r>
            <a:r>
              <a:rPr lang="ja-JP" altLang="en-US" sz="1000" dirty="0" smtClean="0"/>
              <a:t>月に、</a:t>
            </a:r>
            <a:r>
              <a:rPr lang="ja-JP" altLang="en-US" sz="1000" dirty="0" err="1" smtClean="0"/>
              <a:t>障がいを</a:t>
            </a:r>
            <a:r>
              <a:rPr lang="ja-JP" altLang="en-US" sz="1000" dirty="0" smtClean="0"/>
              <a:t>理由とする差別の解消を社会において推進するため、「不当な差別的取扱い」や「合理的配慮の不提供」の禁止等を定めた障害者差別解消法が成立（施行は平成</a:t>
            </a:r>
            <a:r>
              <a:rPr lang="en-US" altLang="ja-JP" sz="1000" dirty="0" smtClean="0"/>
              <a:t>28</a:t>
            </a:r>
            <a:r>
              <a:rPr lang="ja-JP" altLang="en-US" sz="1000" dirty="0" smtClean="0"/>
              <a:t>年</a:t>
            </a:r>
            <a:r>
              <a:rPr lang="en-US" altLang="ja-JP" sz="1000" dirty="0" smtClean="0"/>
              <a:t>4</a:t>
            </a:r>
            <a:r>
              <a:rPr lang="ja-JP" altLang="en-US" sz="1000" dirty="0" smtClean="0"/>
              <a:t>月）。</a:t>
            </a:r>
            <a:endParaRPr lang="en-US" altLang="ja-JP" sz="1000" dirty="0" smtClean="0"/>
          </a:p>
          <a:p>
            <a:pPr marL="87313" indent="-87313"/>
            <a:endParaRPr lang="en-US" altLang="ja-JP" sz="400" dirty="0" smtClean="0"/>
          </a:p>
          <a:p>
            <a:pPr marL="87313" indent="-87313"/>
            <a:r>
              <a:rPr lang="ja-JP" altLang="en-US" sz="1000" dirty="0" smtClean="0"/>
              <a:t>○ 大阪府は、同法に基づき、</a:t>
            </a:r>
            <a:r>
              <a:rPr lang="ja-JP" altLang="en-US" sz="1000" dirty="0" err="1"/>
              <a:t>障がいを</a:t>
            </a:r>
            <a:r>
              <a:rPr lang="ja-JP" altLang="en-US" sz="1000" dirty="0"/>
              <a:t>理由とする差別について府民の関心と理解を深める</a:t>
            </a:r>
            <a:r>
              <a:rPr lang="ja-JP" altLang="en-US" sz="1000" dirty="0" smtClean="0"/>
              <a:t>ため、</a:t>
            </a:r>
            <a:r>
              <a:rPr lang="ja-JP" altLang="en-US" sz="1000" dirty="0"/>
              <a:t>何</a:t>
            </a:r>
            <a:r>
              <a:rPr lang="ja-JP" altLang="en-US" sz="1000" dirty="0" smtClean="0"/>
              <a:t>が差別に当たるのか、合理的配慮としてどのような措置が望ましいのかなどについて基本的な考え方や具体的な事例等をわかりやすく記載した「大阪府障がい者差別解消ガイドライン」を平成</a:t>
            </a:r>
            <a:r>
              <a:rPr lang="en-US" altLang="ja-JP" sz="1000" dirty="0" smtClean="0"/>
              <a:t>26</a:t>
            </a:r>
            <a:r>
              <a:rPr lang="ja-JP" altLang="en-US" sz="1000" dirty="0" smtClean="0"/>
              <a:t>年度内に策定予定。</a:t>
            </a:r>
            <a:endParaRPr lang="en-US" altLang="ja-JP" sz="1000" dirty="0" smtClean="0"/>
          </a:p>
          <a:p>
            <a:pPr marL="87313" indent="-87313"/>
            <a:endParaRPr lang="en-US" altLang="ja-JP" sz="400" dirty="0" smtClean="0"/>
          </a:p>
          <a:p>
            <a:pPr marL="87313" indent="-87313"/>
            <a:r>
              <a:rPr lang="ja-JP" altLang="en-US" sz="1000" dirty="0" smtClean="0"/>
              <a:t>○ 差別が問題となる事案は、</a:t>
            </a:r>
            <a:r>
              <a:rPr lang="ja-JP" altLang="en-US" sz="1000" dirty="0" err="1" smtClean="0"/>
              <a:t>障がい以</a:t>
            </a:r>
            <a:r>
              <a:rPr lang="ja-JP" altLang="en-US" sz="1000" dirty="0" smtClean="0"/>
              <a:t>外の人権課題（女性、同和問題、外国人など）についても発生している</a:t>
            </a:r>
            <a:r>
              <a:rPr lang="ja-JP" altLang="en-US" sz="1000" dirty="0"/>
              <a:t>ことから</a:t>
            </a:r>
            <a:r>
              <a:rPr lang="ja-JP" altLang="en-US" sz="1000" dirty="0" smtClean="0"/>
              <a:t>、同ガイドラインも参考にしながら、さまざまな人権課題に対応する差別解消方策を検討することとなった。</a:t>
            </a:r>
            <a:endParaRPr lang="ja-JP" altLang="en-US" sz="1000" dirty="0"/>
          </a:p>
        </p:txBody>
      </p:sp>
      <p:sp>
        <p:nvSpPr>
          <p:cNvPr id="9" name="角丸四角形 8"/>
          <p:cNvSpPr/>
          <p:nvPr/>
        </p:nvSpPr>
        <p:spPr>
          <a:xfrm>
            <a:off x="58857" y="2423617"/>
            <a:ext cx="6750750" cy="5165608"/>
          </a:xfrm>
          <a:prstGeom prst="roundRect">
            <a:avLst>
              <a:gd name="adj" fmla="val 16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角丸四角形 9"/>
          <p:cNvSpPr/>
          <p:nvPr/>
        </p:nvSpPr>
        <p:spPr>
          <a:xfrm>
            <a:off x="166869" y="2260633"/>
            <a:ext cx="1636272" cy="267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050" dirty="0">
                <a:solidFill>
                  <a:schemeClr val="tx1"/>
                </a:solidFill>
              </a:rPr>
              <a:t>２</a:t>
            </a:r>
            <a:r>
              <a:rPr lang="ja-JP" altLang="en-US" sz="1050" dirty="0" smtClean="0">
                <a:solidFill>
                  <a:schemeClr val="tx1"/>
                </a:solidFill>
              </a:rPr>
              <a:t>．これまでの取組み</a:t>
            </a:r>
            <a:endParaRPr kumimoji="1" lang="ja-JP" altLang="en-US" sz="1050" dirty="0">
              <a:solidFill>
                <a:schemeClr val="tx1"/>
              </a:solidFill>
            </a:endParaRPr>
          </a:p>
        </p:txBody>
      </p:sp>
      <p:sp>
        <p:nvSpPr>
          <p:cNvPr id="11" name="正方形/長方形 10"/>
          <p:cNvSpPr/>
          <p:nvPr/>
        </p:nvSpPr>
        <p:spPr>
          <a:xfrm>
            <a:off x="58857" y="2586161"/>
            <a:ext cx="6610502" cy="569387"/>
          </a:xfrm>
          <a:prstGeom prst="rect">
            <a:avLst/>
          </a:prstGeom>
        </p:spPr>
        <p:txBody>
          <a:bodyPr wrap="square">
            <a:spAutoFit/>
          </a:bodyPr>
          <a:lstStyle/>
          <a:p>
            <a:pPr marL="87313" indent="-87313"/>
            <a:r>
              <a:rPr lang="ja-JP" altLang="en-US" sz="1100" b="1" u="sng" dirty="0" smtClean="0"/>
              <a:t>（１）有識者の意見聴取</a:t>
            </a:r>
            <a:endParaRPr lang="en-US" altLang="ja-JP" sz="1100" b="1" u="sng" dirty="0" smtClean="0"/>
          </a:p>
          <a:p>
            <a:pPr marL="87313" indent="-87313"/>
            <a:r>
              <a:rPr lang="ja-JP" altLang="en-US" sz="900" dirty="0" smtClean="0"/>
              <a:t>　</a:t>
            </a:r>
            <a:r>
              <a:rPr lang="ja-JP" altLang="en-US" sz="900" dirty="0"/>
              <a:t>　</a:t>
            </a:r>
            <a:r>
              <a:rPr lang="ja-JP" altLang="en-US" sz="1000" dirty="0" smtClean="0"/>
              <a:t>差別解消方策について有識者から意見を聴取することを目的に、「大阪府差別解消に関する有識者会議」を設置し、平成</a:t>
            </a:r>
            <a:r>
              <a:rPr lang="en-US" altLang="ja-JP" sz="1000" dirty="0" smtClean="0"/>
              <a:t>26</a:t>
            </a:r>
            <a:r>
              <a:rPr lang="ja-JP" altLang="en-US" sz="1000" dirty="0" smtClean="0"/>
              <a:t>年度中に</a:t>
            </a:r>
            <a:r>
              <a:rPr lang="en-US" altLang="ja-JP" sz="1000" dirty="0" smtClean="0"/>
              <a:t>3</a:t>
            </a:r>
            <a:r>
              <a:rPr lang="ja-JP" altLang="en-US" sz="1000" dirty="0" smtClean="0"/>
              <a:t>回開催。</a:t>
            </a:r>
            <a:endParaRPr lang="en-US" altLang="ja-JP" sz="1000" dirty="0" smtClean="0"/>
          </a:p>
        </p:txBody>
      </p:sp>
      <p:sp>
        <p:nvSpPr>
          <p:cNvPr id="18" name="正方形/長方形 17"/>
          <p:cNvSpPr/>
          <p:nvPr/>
        </p:nvSpPr>
        <p:spPr>
          <a:xfrm>
            <a:off x="58857" y="6466125"/>
            <a:ext cx="6610502" cy="400110"/>
          </a:xfrm>
          <a:prstGeom prst="rect">
            <a:avLst/>
          </a:prstGeom>
        </p:spPr>
        <p:txBody>
          <a:bodyPr wrap="square">
            <a:spAutoFit/>
          </a:bodyPr>
          <a:lstStyle/>
          <a:p>
            <a:pPr marL="87313" indent="-87313"/>
            <a:r>
              <a:rPr lang="ja-JP" altLang="en-US" sz="1100" b="1" u="sng" dirty="0" smtClean="0"/>
              <a:t>（２）</a:t>
            </a:r>
            <a:r>
              <a:rPr lang="ja-JP" altLang="en-US" sz="1100" b="1" u="sng" dirty="0"/>
              <a:t>府民からの</a:t>
            </a:r>
            <a:r>
              <a:rPr lang="ja-JP" altLang="en-US" sz="1100" b="1" u="sng" dirty="0" smtClean="0"/>
              <a:t>事例収集</a:t>
            </a:r>
            <a:endParaRPr lang="en-US" altLang="ja-JP" sz="1100" b="1" u="sng" dirty="0" smtClean="0"/>
          </a:p>
          <a:p>
            <a:pPr marL="87313" indent="-87313"/>
            <a:r>
              <a:rPr lang="ja-JP" altLang="en-US" sz="800" dirty="0"/>
              <a:t>　　</a:t>
            </a:r>
            <a:r>
              <a:rPr lang="ja-JP" altLang="en-US" sz="900" dirty="0" smtClean="0"/>
              <a:t>検討の基礎資料とするため、府民から「差別と思われる事例」を収集（府ホームページによる</a:t>
            </a:r>
            <a:r>
              <a:rPr lang="ja-JP" altLang="en-US" sz="900" dirty="0"/>
              <a:t>募集</a:t>
            </a:r>
            <a:r>
              <a:rPr lang="ja-JP" altLang="en-US" sz="900" dirty="0" smtClean="0"/>
              <a:t>、当事者団体へのヒアリング）</a:t>
            </a:r>
            <a:endParaRPr lang="en-US" altLang="ja-JP" sz="900" dirty="0" smtClean="0"/>
          </a:p>
        </p:txBody>
      </p:sp>
      <p:sp>
        <p:nvSpPr>
          <p:cNvPr id="20" name="正方形/長方形 19"/>
          <p:cNvSpPr/>
          <p:nvPr/>
        </p:nvSpPr>
        <p:spPr>
          <a:xfrm>
            <a:off x="166868" y="5322183"/>
            <a:ext cx="6502491" cy="1061829"/>
          </a:xfrm>
          <a:prstGeom prst="rect">
            <a:avLst/>
          </a:prstGeom>
          <a:ln>
            <a:solidFill>
              <a:schemeClr val="tx1"/>
            </a:solidFill>
            <a:prstDash val="dash"/>
          </a:ln>
        </p:spPr>
        <p:txBody>
          <a:bodyPr wrap="square">
            <a:spAutoFit/>
          </a:bodyPr>
          <a:lstStyle/>
          <a:p>
            <a:r>
              <a:rPr lang="ja-JP" altLang="en-US" sz="900" b="1" dirty="0" smtClean="0"/>
              <a:t>■今後の検討に向けて</a:t>
            </a:r>
            <a:r>
              <a:rPr lang="ja-JP" altLang="en-US" sz="900" b="1" dirty="0"/>
              <a:t>（有識者会議での主</a:t>
            </a:r>
            <a:r>
              <a:rPr lang="ja-JP" altLang="en-US" sz="900" b="1" dirty="0" smtClean="0"/>
              <a:t>な委員意見）</a:t>
            </a:r>
          </a:p>
          <a:p>
            <a:pPr marL="114300" indent="-114300"/>
            <a:r>
              <a:rPr lang="ja-JP" altLang="en-US" sz="900" dirty="0" smtClean="0"/>
              <a:t>　・</a:t>
            </a:r>
            <a:r>
              <a:rPr lang="ja-JP" altLang="en-US" sz="900" dirty="0"/>
              <a:t> </a:t>
            </a:r>
            <a:r>
              <a:rPr lang="ja-JP" altLang="en-US" sz="900" dirty="0" smtClean="0"/>
              <a:t>公権力の過度な介入とならないよう注意しなければならない。</a:t>
            </a:r>
          </a:p>
          <a:p>
            <a:pPr marL="114300" indent="-114300"/>
            <a:r>
              <a:rPr lang="ja-JP" altLang="en-US" sz="900" dirty="0" smtClean="0"/>
              <a:t>　・ 判例集であれば公権力の介入の問題にはなりにくい。判例は少ないので、ＡＤＲ対応事例や法務省の人権侵犯事件処理事例などで補完することも考えられる。</a:t>
            </a:r>
          </a:p>
          <a:p>
            <a:pPr marL="114300" indent="-114300"/>
            <a:r>
              <a:rPr lang="ja-JP" altLang="en-US" sz="900" dirty="0" smtClean="0"/>
              <a:t>　・ ＡＤＲとの連携によって、救済につなげたり、事例を蓄積することは重要。</a:t>
            </a:r>
          </a:p>
          <a:p>
            <a:pPr marL="114300" indent="-114300"/>
            <a:r>
              <a:rPr lang="ja-JP" altLang="en-US" sz="900" dirty="0" smtClean="0"/>
              <a:t>　・ 行政の価値観の押し付けにならないよう留意しつつ、 皆が多面的に考え、将来ルールを作っていくための基礎を作っていくことは有意義。</a:t>
            </a:r>
            <a:endParaRPr lang="ja-JP" altLang="en-US" sz="900" dirty="0"/>
          </a:p>
        </p:txBody>
      </p:sp>
      <p:sp>
        <p:nvSpPr>
          <p:cNvPr id="21" name="正方形/長方形 20"/>
          <p:cNvSpPr/>
          <p:nvPr/>
        </p:nvSpPr>
        <p:spPr>
          <a:xfrm>
            <a:off x="166868" y="6845215"/>
            <a:ext cx="6502491" cy="646331"/>
          </a:xfrm>
          <a:prstGeom prst="rect">
            <a:avLst/>
          </a:prstGeom>
          <a:ln>
            <a:solidFill>
              <a:schemeClr val="tx1"/>
            </a:solidFill>
            <a:prstDash val="dash"/>
          </a:ln>
        </p:spPr>
        <p:txBody>
          <a:bodyPr wrap="square">
            <a:spAutoFit/>
          </a:bodyPr>
          <a:lstStyle/>
          <a:p>
            <a:r>
              <a:rPr lang="ja-JP" altLang="en-US" sz="900" b="1" dirty="0"/>
              <a:t>■寄せられた事例の</a:t>
            </a:r>
            <a:r>
              <a:rPr lang="ja-JP" altLang="en-US" sz="900" b="1" dirty="0" smtClean="0"/>
              <a:t>件数</a:t>
            </a:r>
            <a:endParaRPr lang="en-US" altLang="ja-JP" sz="800" b="1" dirty="0" smtClean="0"/>
          </a:p>
          <a:p>
            <a:endParaRPr lang="en-US" altLang="ja-JP" sz="300" dirty="0" smtClean="0"/>
          </a:p>
          <a:p>
            <a:r>
              <a:rPr lang="ja-JP" altLang="en-US" sz="900" dirty="0"/>
              <a:t>　</a:t>
            </a:r>
            <a:r>
              <a:rPr lang="ja-JP" altLang="en-US" sz="900" dirty="0" smtClean="0"/>
              <a:t>総件数</a:t>
            </a:r>
            <a:r>
              <a:rPr lang="ja-JP" altLang="en-US" sz="900" dirty="0"/>
              <a:t>　</a:t>
            </a:r>
            <a:r>
              <a:rPr lang="en-US" altLang="ja-JP" sz="900" dirty="0"/>
              <a:t>802</a:t>
            </a:r>
            <a:r>
              <a:rPr lang="ja-JP" altLang="en-US" sz="900" dirty="0" smtClean="0"/>
              <a:t>件</a:t>
            </a:r>
            <a:endParaRPr lang="en-US" altLang="ja-JP" sz="900" dirty="0" smtClean="0"/>
          </a:p>
          <a:p>
            <a:r>
              <a:rPr lang="ja-JP" altLang="en-US" sz="900" dirty="0"/>
              <a:t>　</a:t>
            </a:r>
            <a:r>
              <a:rPr lang="ja-JP" altLang="en-US" sz="900" dirty="0" smtClean="0"/>
              <a:t>（</a:t>
            </a:r>
            <a:r>
              <a:rPr lang="ja-JP" altLang="en-US" sz="900" dirty="0"/>
              <a:t>府外の事例も含む</a:t>
            </a:r>
            <a:r>
              <a:rPr lang="ja-JP" altLang="en-US" sz="900" dirty="0" smtClean="0"/>
              <a:t>）</a:t>
            </a:r>
            <a:endParaRPr lang="en-US" altLang="ja-JP" sz="800" dirty="0"/>
          </a:p>
          <a:p>
            <a:endParaRPr lang="en-US" altLang="ja-JP" sz="300" dirty="0" smtClean="0"/>
          </a:p>
          <a:p>
            <a:endParaRPr lang="en-US" altLang="ja-JP" sz="300" dirty="0" smtClean="0"/>
          </a:p>
        </p:txBody>
      </p:sp>
      <p:sp>
        <p:nvSpPr>
          <p:cNvPr id="22" name="正方形/長方形 21"/>
          <p:cNvSpPr/>
          <p:nvPr/>
        </p:nvSpPr>
        <p:spPr>
          <a:xfrm>
            <a:off x="166868" y="3119849"/>
            <a:ext cx="6502491" cy="923330"/>
          </a:xfrm>
          <a:prstGeom prst="rect">
            <a:avLst/>
          </a:prstGeom>
          <a:ln>
            <a:solidFill>
              <a:schemeClr val="tx1"/>
            </a:solidFill>
            <a:prstDash val="dash"/>
          </a:ln>
        </p:spPr>
        <p:txBody>
          <a:bodyPr wrap="square">
            <a:spAutoFit/>
          </a:bodyPr>
          <a:lstStyle/>
          <a:p>
            <a:r>
              <a:rPr lang="ja-JP" altLang="en-US" sz="900" b="1" dirty="0" smtClean="0"/>
              <a:t>■検討にあたっての基本的考え方</a:t>
            </a:r>
            <a:endParaRPr lang="en-US" altLang="ja-JP" sz="900" b="1" dirty="0" smtClean="0"/>
          </a:p>
          <a:p>
            <a:pPr marL="152400" indent="-152400"/>
            <a:r>
              <a:rPr lang="ja-JP" altLang="en-US" sz="900" dirty="0"/>
              <a:t>　</a:t>
            </a:r>
            <a:r>
              <a:rPr lang="ja-JP" altLang="en-US" sz="900" dirty="0" smtClean="0"/>
              <a:t>○ </a:t>
            </a:r>
            <a:r>
              <a:rPr lang="ja-JP" altLang="en-US" sz="900" dirty="0" err="1" smtClean="0"/>
              <a:t>障がいを</a:t>
            </a:r>
            <a:r>
              <a:rPr lang="ja-JP" altLang="en-US" sz="900" dirty="0" smtClean="0"/>
              <a:t>理由とする「不当な差別的取扱い」、「合理的配慮の不提供」等の考え方と内容について、他の人権課題への応用可能性を検討。</a:t>
            </a:r>
            <a:endParaRPr lang="en-US" altLang="ja-JP" sz="900" dirty="0" smtClean="0"/>
          </a:p>
          <a:p>
            <a:pPr marL="152400" indent="-152400"/>
            <a:r>
              <a:rPr lang="ja-JP" altLang="en-US" sz="900" dirty="0" smtClean="0"/>
              <a:t>　○ 検討対象とする分野は、府民生活に深く関わる</a:t>
            </a:r>
            <a:r>
              <a:rPr lang="en-US" altLang="ja-JP" sz="900" dirty="0" smtClean="0"/>
              <a:t>8</a:t>
            </a:r>
            <a:r>
              <a:rPr lang="ja-JP" altLang="en-US" sz="900" dirty="0" smtClean="0"/>
              <a:t>分野（①公共交通、公共的施設・サービス等、②情報・コミュニケーション、③福祉サービス、④商品・サービス、⑤</a:t>
            </a:r>
            <a:r>
              <a:rPr lang="ja-JP" altLang="en-US" sz="900" dirty="0"/>
              <a:t>住宅</a:t>
            </a:r>
            <a:r>
              <a:rPr lang="ja-JP" altLang="en-US" sz="900" dirty="0" smtClean="0"/>
              <a:t>、⑥医療、⑦教育、⑧雇用）。</a:t>
            </a:r>
            <a:endParaRPr lang="en-US" altLang="ja-JP" sz="900" dirty="0" smtClean="0"/>
          </a:p>
          <a:p>
            <a:pPr marL="152400" indent="-152400"/>
            <a:r>
              <a:rPr lang="ja-JP" altLang="en-US" sz="900" dirty="0"/>
              <a:t>　</a:t>
            </a:r>
            <a:r>
              <a:rPr lang="ja-JP" altLang="en-US" sz="900" dirty="0" smtClean="0"/>
              <a:t>○ 誹謗中傷やインターネット上での書込み等私人（個人）の行為は検討の対象外とする。</a:t>
            </a:r>
            <a:endParaRPr lang="en-US" altLang="ja-JP" sz="900" dirty="0" smtClean="0"/>
          </a:p>
        </p:txBody>
      </p:sp>
      <p:sp>
        <p:nvSpPr>
          <p:cNvPr id="23" name="正方形/長方形 22"/>
          <p:cNvSpPr/>
          <p:nvPr/>
        </p:nvSpPr>
        <p:spPr>
          <a:xfrm>
            <a:off x="166868" y="4044394"/>
            <a:ext cx="6502491" cy="1277273"/>
          </a:xfrm>
          <a:prstGeom prst="rect">
            <a:avLst/>
          </a:prstGeom>
          <a:ln>
            <a:solidFill>
              <a:schemeClr val="tx1"/>
            </a:solidFill>
            <a:prstDash val="dash"/>
          </a:ln>
        </p:spPr>
        <p:txBody>
          <a:bodyPr wrap="square">
            <a:spAutoFit/>
          </a:bodyPr>
          <a:lstStyle/>
          <a:p>
            <a:r>
              <a:rPr lang="ja-JP" altLang="en-US" sz="900" b="1" dirty="0" smtClean="0"/>
              <a:t>■障がいと他の人権課題の違い（有識者会議での委員意見のまとめ）</a:t>
            </a:r>
            <a:endParaRPr lang="en-US" altLang="ja-JP" sz="900" b="1" dirty="0" smtClean="0"/>
          </a:p>
          <a:p>
            <a:r>
              <a:rPr lang="ja-JP" altLang="en-US" sz="900" dirty="0"/>
              <a:t>　</a:t>
            </a:r>
            <a:r>
              <a:rPr lang="en-US" altLang="ja-JP" sz="900" dirty="0" smtClean="0"/>
              <a:t>【</a:t>
            </a:r>
            <a:r>
              <a:rPr lang="ja-JP" altLang="en-US" sz="900" dirty="0" smtClean="0"/>
              <a:t>検討の視点①</a:t>
            </a:r>
            <a:r>
              <a:rPr lang="en-US" altLang="ja-JP" sz="900" dirty="0" smtClean="0"/>
              <a:t>】</a:t>
            </a:r>
            <a:r>
              <a:rPr lang="ja-JP" altLang="en-US" sz="900" dirty="0" smtClean="0"/>
              <a:t>　公権力の介入の度合い　</a:t>
            </a:r>
            <a:endParaRPr lang="en-US" altLang="ja-JP" sz="900" dirty="0"/>
          </a:p>
          <a:p>
            <a:pPr marL="266700" indent="-266700">
              <a:tabLst>
                <a:tab pos="266700" algn="l"/>
              </a:tabLst>
            </a:pPr>
            <a:r>
              <a:rPr lang="ja-JP" altLang="en-US" sz="1000" dirty="0" smtClean="0">
                <a:latin typeface="ＭＳ 明朝" panose="02020609040205080304" pitchFamily="17" charset="-128"/>
                <a:ea typeface="ＭＳ 明朝" panose="02020609040205080304" pitchFamily="17" charset="-128"/>
              </a:rPr>
              <a:t>　　　</a:t>
            </a:r>
            <a:r>
              <a:rPr lang="ja-JP" altLang="en-US" sz="900" dirty="0" err="1" smtClean="0">
                <a:latin typeface="ＭＳ 明朝" panose="02020609040205080304" pitchFamily="17" charset="-128"/>
                <a:ea typeface="ＭＳ 明朝" panose="02020609040205080304" pitchFamily="17" charset="-128"/>
              </a:rPr>
              <a:t>障がいに</a:t>
            </a:r>
            <a:r>
              <a:rPr lang="ja-JP" altLang="en-US" sz="900" dirty="0" smtClean="0">
                <a:latin typeface="ＭＳ 明朝" panose="02020609040205080304" pitchFamily="17" charset="-128"/>
                <a:ea typeface="ＭＳ 明朝" panose="02020609040205080304" pitchFamily="17" charset="-128"/>
              </a:rPr>
              <a:t>おけるガイドラインの策定は、法律で禁止される行為を具体的に示す作業にほかならず、公権力の介入が行き過ぎる危険性が小さいのではないか。</a:t>
            </a:r>
            <a:endParaRPr lang="en-US" altLang="ja-JP" sz="1000" dirty="0" smtClean="0">
              <a:latin typeface="ＭＳ 明朝" panose="02020609040205080304" pitchFamily="17" charset="-128"/>
              <a:ea typeface="ＭＳ 明朝" panose="02020609040205080304" pitchFamily="17" charset="-128"/>
            </a:endParaRPr>
          </a:p>
          <a:p>
            <a:r>
              <a:rPr lang="ja-JP" altLang="en-US" sz="900" dirty="0"/>
              <a:t>　</a:t>
            </a:r>
            <a:r>
              <a:rPr lang="en-US" altLang="ja-JP" sz="900" dirty="0" smtClean="0"/>
              <a:t>【</a:t>
            </a:r>
            <a:r>
              <a:rPr lang="ja-JP" altLang="en-US" sz="900" dirty="0" smtClean="0"/>
              <a:t>検討の視点②</a:t>
            </a:r>
            <a:r>
              <a:rPr lang="en-US" altLang="ja-JP" sz="900" dirty="0" smtClean="0"/>
              <a:t>】</a:t>
            </a:r>
            <a:r>
              <a:rPr lang="ja-JP" altLang="en-US" sz="900" dirty="0" smtClean="0"/>
              <a:t>　差別の未然防止や紛争解決の実効性</a:t>
            </a:r>
            <a:r>
              <a:rPr lang="ja-JP" altLang="en-US" sz="1000" dirty="0" smtClean="0"/>
              <a:t>　</a:t>
            </a:r>
            <a:endParaRPr lang="en-US" altLang="ja-JP" sz="1000" dirty="0" smtClean="0"/>
          </a:p>
          <a:p>
            <a:r>
              <a:rPr lang="ja-JP" altLang="en-US" sz="1050" dirty="0"/>
              <a:t>　</a:t>
            </a:r>
            <a:r>
              <a:rPr lang="ja-JP" altLang="en-US" sz="1050" dirty="0" smtClean="0"/>
              <a:t>　　</a:t>
            </a:r>
            <a:r>
              <a:rPr lang="ja-JP" altLang="en-US" sz="1050" dirty="0"/>
              <a:t>　</a:t>
            </a:r>
            <a:r>
              <a:rPr lang="ja-JP" altLang="en-US" sz="900" dirty="0" smtClean="0">
                <a:latin typeface="ＭＳ 明朝" panose="02020609040205080304" pitchFamily="17" charset="-128"/>
                <a:ea typeface="ＭＳ 明朝" panose="02020609040205080304" pitchFamily="17" charset="-128"/>
              </a:rPr>
              <a:t>障がいでは、法律</a:t>
            </a:r>
            <a:r>
              <a:rPr lang="ja-JP" altLang="en-US" sz="900" dirty="0">
                <a:latin typeface="ＭＳ 明朝" panose="02020609040205080304" pitchFamily="17" charset="-128"/>
                <a:ea typeface="ＭＳ 明朝" panose="02020609040205080304" pitchFamily="17" charset="-128"/>
              </a:rPr>
              <a:t>の規定や司法</a:t>
            </a:r>
            <a:r>
              <a:rPr lang="ja-JP" altLang="en-US" sz="900" dirty="0" smtClean="0">
                <a:latin typeface="ＭＳ 明朝" panose="02020609040205080304" pitchFamily="17" charset="-128"/>
                <a:ea typeface="ＭＳ 明朝" panose="02020609040205080304" pitchFamily="17" charset="-128"/>
              </a:rPr>
              <a:t>手続を</a:t>
            </a:r>
            <a:r>
              <a:rPr lang="ja-JP" altLang="en-US" sz="900" dirty="0">
                <a:latin typeface="ＭＳ 明朝" panose="02020609040205080304" pitchFamily="17" charset="-128"/>
                <a:ea typeface="ＭＳ 明朝" panose="02020609040205080304" pitchFamily="17" charset="-128"/>
              </a:rPr>
              <a:t>通じて、差別の未然防止や紛争の解決が可能</a:t>
            </a:r>
            <a:r>
              <a:rPr lang="ja-JP" altLang="en-US" sz="900" dirty="0" smtClean="0">
                <a:latin typeface="ＭＳ 明朝" panose="02020609040205080304" pitchFamily="17" charset="-128"/>
                <a:ea typeface="ＭＳ 明朝" panose="02020609040205080304" pitchFamily="17" charset="-128"/>
              </a:rPr>
              <a:t>ではないか。</a:t>
            </a:r>
            <a:endParaRPr lang="en-US" altLang="ja-JP" sz="900" dirty="0">
              <a:latin typeface="ＭＳ 明朝" panose="02020609040205080304" pitchFamily="17" charset="-128"/>
              <a:ea typeface="ＭＳ 明朝" panose="02020609040205080304" pitchFamily="17" charset="-128"/>
            </a:endParaRPr>
          </a:p>
          <a:p>
            <a:r>
              <a:rPr lang="ja-JP" altLang="en-US" sz="900" dirty="0"/>
              <a:t>　</a:t>
            </a:r>
            <a:r>
              <a:rPr lang="en-US" altLang="ja-JP" sz="900" dirty="0" smtClean="0"/>
              <a:t>【</a:t>
            </a:r>
            <a:r>
              <a:rPr lang="ja-JP" altLang="en-US" sz="900" dirty="0" smtClean="0"/>
              <a:t>検討の視点③</a:t>
            </a:r>
            <a:r>
              <a:rPr lang="en-US" altLang="ja-JP" sz="900" dirty="0" smtClean="0"/>
              <a:t>】</a:t>
            </a:r>
            <a:r>
              <a:rPr lang="ja-JP" altLang="en-US" sz="900" dirty="0" smtClean="0"/>
              <a:t>　府民のコンセンサス　</a:t>
            </a:r>
            <a:endParaRPr lang="en-US" altLang="ja-JP" sz="900" dirty="0" smtClean="0"/>
          </a:p>
          <a:p>
            <a:r>
              <a:rPr lang="ja-JP" altLang="en-US" sz="1050" dirty="0"/>
              <a:t>　</a:t>
            </a:r>
            <a:r>
              <a:rPr lang="ja-JP" altLang="en-US" sz="1050" dirty="0" smtClean="0"/>
              <a:t>　　　</a:t>
            </a:r>
            <a:r>
              <a:rPr lang="ja-JP" altLang="en-US" sz="900" dirty="0" smtClean="0">
                <a:latin typeface="ＭＳ 明朝" panose="02020609040205080304" pitchFamily="17" charset="-128"/>
                <a:ea typeface="ＭＳ 明朝" panose="02020609040205080304" pitchFamily="17" charset="-128"/>
              </a:rPr>
              <a:t>障がいは、法律が制定されるほど国民のコンセンサスが高いのではないか。</a:t>
            </a:r>
            <a:endParaRPr lang="ja-JP" altLang="en-US" sz="900" dirty="0">
              <a:latin typeface="ＭＳ 明朝" panose="02020609040205080304" pitchFamily="17" charset="-128"/>
              <a:ea typeface="ＭＳ 明朝" panose="02020609040205080304" pitchFamily="17" charset="-128"/>
            </a:endParaRPr>
          </a:p>
        </p:txBody>
      </p:sp>
      <p:sp>
        <p:nvSpPr>
          <p:cNvPr id="27" name="テキスト ボックス 26"/>
          <p:cNvSpPr txBox="1"/>
          <p:nvPr/>
        </p:nvSpPr>
        <p:spPr>
          <a:xfrm>
            <a:off x="868947" y="93552"/>
            <a:ext cx="4864309" cy="307777"/>
          </a:xfrm>
          <a:prstGeom prst="rect">
            <a:avLst/>
          </a:prstGeom>
          <a:noFill/>
        </p:spPr>
        <p:txBody>
          <a:bodyPr wrap="square" rtlCol="0">
            <a:spAutoFit/>
          </a:bodyPr>
          <a:lstStyle/>
          <a:p>
            <a:pPr algn="ctr"/>
            <a:r>
              <a:rPr kumimoji="1" lang="ja-JP" altLang="en-US" sz="1400" dirty="0" smtClean="0"/>
              <a:t>差別解消方策の検討について</a:t>
            </a:r>
            <a:endParaRPr kumimoji="1" lang="ja-JP" altLang="en-US" sz="1400" dirty="0"/>
          </a:p>
        </p:txBody>
      </p:sp>
      <p:sp>
        <p:nvSpPr>
          <p:cNvPr id="28" name="テキスト ボックス 27"/>
          <p:cNvSpPr txBox="1"/>
          <p:nvPr/>
        </p:nvSpPr>
        <p:spPr>
          <a:xfrm>
            <a:off x="5636865" y="268070"/>
            <a:ext cx="1242138" cy="415498"/>
          </a:xfrm>
          <a:prstGeom prst="rect">
            <a:avLst/>
          </a:prstGeom>
          <a:noFill/>
        </p:spPr>
        <p:txBody>
          <a:bodyPr wrap="square" rtlCol="0">
            <a:spAutoFit/>
          </a:bodyPr>
          <a:lstStyle/>
          <a:p>
            <a:pPr algn="r"/>
            <a:r>
              <a:rPr kumimoji="1" lang="ja-JP" altLang="en-US" sz="1050" dirty="0" smtClean="0"/>
              <a:t>平成</a:t>
            </a:r>
            <a:r>
              <a:rPr kumimoji="1" lang="en-US" altLang="ja-JP" sz="1050" dirty="0" smtClean="0"/>
              <a:t>27</a:t>
            </a:r>
            <a:r>
              <a:rPr kumimoji="1" lang="ja-JP" altLang="en-US" sz="1050" dirty="0" smtClean="0"/>
              <a:t>年</a:t>
            </a:r>
            <a:r>
              <a:rPr kumimoji="1" lang="en-US" altLang="ja-JP" sz="1050" dirty="0" smtClean="0"/>
              <a:t>3</a:t>
            </a:r>
            <a:r>
              <a:rPr kumimoji="1" lang="ja-JP" altLang="en-US" sz="1050" dirty="0" smtClean="0"/>
              <a:t>月</a:t>
            </a:r>
            <a:r>
              <a:rPr kumimoji="1" lang="en-US" altLang="ja-JP" sz="1050" dirty="0" smtClean="0"/>
              <a:t>17</a:t>
            </a:r>
            <a:r>
              <a:rPr kumimoji="1" lang="ja-JP" altLang="en-US" sz="1050" dirty="0" smtClean="0"/>
              <a:t>日</a:t>
            </a:r>
            <a:endParaRPr kumimoji="1" lang="en-US" altLang="ja-JP" sz="1050" dirty="0" smtClean="0"/>
          </a:p>
          <a:p>
            <a:pPr algn="r"/>
            <a:r>
              <a:rPr kumimoji="1" lang="ja-JP" altLang="en-US" sz="1050" dirty="0" smtClean="0"/>
              <a:t>人権局</a:t>
            </a:r>
            <a:endParaRPr kumimoji="1" lang="ja-JP" altLang="en-US" sz="1050" dirty="0"/>
          </a:p>
        </p:txBody>
      </p:sp>
      <p:graphicFrame>
        <p:nvGraphicFramePr>
          <p:cNvPr id="29" name="表 28"/>
          <p:cNvGraphicFramePr>
            <a:graphicFrameLocks noGrp="1"/>
          </p:cNvGraphicFramePr>
          <p:nvPr>
            <p:extLst>
              <p:ext uri="{D42A27DB-BD31-4B8C-83A1-F6EECF244321}">
                <p14:modId xmlns:p14="http://schemas.microsoft.com/office/powerpoint/2010/main" val="2458921810"/>
              </p:ext>
            </p:extLst>
          </p:nvPr>
        </p:nvGraphicFramePr>
        <p:xfrm>
          <a:off x="1885933" y="6918994"/>
          <a:ext cx="4279371" cy="518160"/>
        </p:xfrm>
        <a:graphic>
          <a:graphicData uri="http://schemas.openxmlformats.org/drawingml/2006/table">
            <a:tbl>
              <a:tblPr firstRow="1" bandRow="1">
                <a:tableStyleId>{5940675A-B579-460E-94D1-54222C63F5DA}</a:tableStyleId>
              </a:tblPr>
              <a:tblGrid>
                <a:gridCol w="675123"/>
                <a:gridCol w="1804047"/>
                <a:gridCol w="1800201"/>
              </a:tblGrid>
              <a:tr h="0">
                <a:tc rowSpan="2">
                  <a:txBody>
                    <a:bodyPr/>
                    <a:lstStyle/>
                    <a:p>
                      <a:pPr algn="ctr"/>
                      <a:r>
                        <a:rPr kumimoji="1" lang="ja-JP" altLang="en-US" sz="900" b="0" u="none" dirty="0" smtClean="0"/>
                        <a:t>内訳</a:t>
                      </a:r>
                      <a:endParaRPr kumimoji="1" lang="ja-JP" altLang="en-US" sz="900" b="0" u="none" dirty="0"/>
                    </a:p>
                  </a:txBody>
                  <a:tcPr marL="68580" marR="68580" marT="60960" marB="60960" anchor="ctr">
                    <a:solidFill>
                      <a:schemeClr val="tx2">
                        <a:lumMod val="20000"/>
                        <a:lumOff val="80000"/>
                      </a:schemeClr>
                    </a:solidFill>
                  </a:tcPr>
                </a:tc>
                <a:tc>
                  <a:txBody>
                    <a:bodyPr/>
                    <a:lstStyle/>
                    <a:p>
                      <a:r>
                        <a:rPr kumimoji="1" lang="ja-JP" altLang="en-US" sz="900" b="1" u="sng" dirty="0" smtClean="0"/>
                        <a:t>事業者等に関する事例　</a:t>
                      </a:r>
                      <a:r>
                        <a:rPr kumimoji="1" lang="en-US" altLang="ja-JP" sz="900" b="1" u="sng" dirty="0" smtClean="0"/>
                        <a:t>97</a:t>
                      </a:r>
                      <a:r>
                        <a:rPr kumimoji="1" lang="ja-JP" altLang="en-US" sz="900" b="1" u="sng" dirty="0" smtClean="0"/>
                        <a:t>件</a:t>
                      </a:r>
                      <a:endParaRPr kumimoji="1" lang="ja-JP" altLang="en-US" sz="900" b="1" u="sng" dirty="0"/>
                    </a:p>
                  </a:txBody>
                  <a:tcPr marL="68580" marR="68580" marT="60960" marB="60960"/>
                </a:tc>
                <a:tc>
                  <a:txBody>
                    <a:bodyPr/>
                    <a:lstStyle/>
                    <a:p>
                      <a:r>
                        <a:rPr kumimoji="1" lang="ja-JP" altLang="en-US" sz="900" dirty="0" smtClean="0"/>
                        <a:t>差別表現等の事例　</a:t>
                      </a:r>
                      <a:r>
                        <a:rPr kumimoji="1" lang="en-US" altLang="ja-JP" sz="900" dirty="0" smtClean="0"/>
                        <a:t>483</a:t>
                      </a:r>
                      <a:r>
                        <a:rPr kumimoji="1" lang="ja-JP" altLang="en-US" sz="900" dirty="0" smtClean="0"/>
                        <a:t>件</a:t>
                      </a:r>
                      <a:endParaRPr kumimoji="1" lang="ja-JP" altLang="en-US" sz="900" dirty="0"/>
                    </a:p>
                  </a:txBody>
                  <a:tcPr marL="68580" marR="68580" marT="60960" marB="60960"/>
                </a:tc>
              </a:tr>
              <a:tr h="0">
                <a:tc vMerge="1">
                  <a:txBody>
                    <a:bodyPr/>
                    <a:lstStyle/>
                    <a:p>
                      <a:endParaRPr kumimoji="1" lang="ja-JP" altLang="en-US" sz="900" dirty="0"/>
                    </a:p>
                  </a:txBody>
                  <a:tcPr marL="68580" marR="68580" marT="60960" marB="60960"/>
                </a:tc>
                <a:tc>
                  <a:txBody>
                    <a:bodyPr/>
                    <a:lstStyle/>
                    <a:p>
                      <a:r>
                        <a:rPr kumimoji="1" lang="ja-JP" altLang="en-US" sz="900" dirty="0" smtClean="0"/>
                        <a:t>婚姻に関する事例　</a:t>
                      </a:r>
                      <a:r>
                        <a:rPr kumimoji="1" lang="en-US" altLang="ja-JP" sz="900" dirty="0" smtClean="0"/>
                        <a:t>93</a:t>
                      </a:r>
                      <a:r>
                        <a:rPr kumimoji="1" lang="ja-JP" altLang="en-US" sz="900" dirty="0" smtClean="0"/>
                        <a:t>件</a:t>
                      </a:r>
                      <a:endParaRPr kumimoji="1" lang="ja-JP" altLang="en-US" sz="900" dirty="0"/>
                    </a:p>
                  </a:txBody>
                  <a:tcPr marL="68580" marR="68580" marT="60960" marB="60960"/>
                </a:tc>
                <a:tc>
                  <a:txBody>
                    <a:bodyPr/>
                    <a:lstStyle/>
                    <a:p>
                      <a:r>
                        <a:rPr kumimoji="1" lang="ja-JP" altLang="en-US" sz="900" dirty="0" smtClean="0"/>
                        <a:t>その他の事例　</a:t>
                      </a:r>
                      <a:r>
                        <a:rPr kumimoji="1" lang="en-US" altLang="ja-JP" sz="900" dirty="0" smtClean="0"/>
                        <a:t>129</a:t>
                      </a:r>
                      <a:r>
                        <a:rPr kumimoji="1" lang="ja-JP" altLang="en-US" sz="900" dirty="0" smtClean="0"/>
                        <a:t>件</a:t>
                      </a:r>
                      <a:endParaRPr kumimoji="1" lang="ja-JP" altLang="en-US" sz="900" dirty="0"/>
                    </a:p>
                  </a:txBody>
                  <a:tcPr marL="68580" marR="68580" marT="60960" marB="60960"/>
                </a:tc>
              </a:tr>
            </a:tbl>
          </a:graphicData>
        </a:graphic>
      </p:graphicFrame>
      <p:sp>
        <p:nvSpPr>
          <p:cNvPr id="33" name="角丸四角形 32"/>
          <p:cNvSpPr/>
          <p:nvPr/>
        </p:nvSpPr>
        <p:spPr>
          <a:xfrm>
            <a:off x="58857" y="7810848"/>
            <a:ext cx="6750750" cy="1282798"/>
          </a:xfrm>
          <a:prstGeom prst="roundRect">
            <a:avLst>
              <a:gd name="adj" fmla="val 644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4" name="角丸四角形 33"/>
          <p:cNvSpPr/>
          <p:nvPr/>
        </p:nvSpPr>
        <p:spPr>
          <a:xfrm>
            <a:off x="166868" y="7650003"/>
            <a:ext cx="1749964" cy="267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050" dirty="0">
                <a:solidFill>
                  <a:schemeClr val="tx1"/>
                </a:solidFill>
              </a:rPr>
              <a:t>３</a:t>
            </a:r>
            <a:r>
              <a:rPr lang="ja-JP" altLang="en-US" sz="1050" dirty="0" smtClean="0">
                <a:solidFill>
                  <a:schemeClr val="tx1"/>
                </a:solidFill>
              </a:rPr>
              <a:t>．現時点での考え方</a:t>
            </a:r>
            <a:endParaRPr kumimoji="1" lang="ja-JP" altLang="en-US" sz="1050" dirty="0">
              <a:solidFill>
                <a:schemeClr val="tx1"/>
              </a:solidFill>
            </a:endParaRPr>
          </a:p>
        </p:txBody>
      </p:sp>
      <p:sp>
        <p:nvSpPr>
          <p:cNvPr id="35" name="正方形/長方形 34"/>
          <p:cNvSpPr/>
          <p:nvPr/>
        </p:nvSpPr>
        <p:spPr>
          <a:xfrm>
            <a:off x="112863" y="7981015"/>
            <a:ext cx="6696744" cy="1084912"/>
          </a:xfrm>
          <a:prstGeom prst="rect">
            <a:avLst/>
          </a:prstGeom>
        </p:spPr>
        <p:txBody>
          <a:bodyPr wrap="square">
            <a:spAutoFit/>
          </a:bodyPr>
          <a:lstStyle/>
          <a:p>
            <a:pPr marL="87313" indent="-87313"/>
            <a:r>
              <a:rPr lang="ja-JP" altLang="en-US" sz="1050" dirty="0"/>
              <a:t>○</a:t>
            </a:r>
            <a:r>
              <a:rPr lang="ja-JP" altLang="en-US" sz="1050" dirty="0" smtClean="0"/>
              <a:t> 公</a:t>
            </a:r>
            <a:r>
              <a:rPr lang="ja-JP" altLang="en-US" sz="1050" dirty="0"/>
              <a:t>権力の過度な介入とならないよう注意しつつ、事業者や府民の差別への関心や理解を深め、差別の未然防止を図るため、</a:t>
            </a:r>
            <a:r>
              <a:rPr lang="ja-JP" altLang="en-US" sz="1050" dirty="0" smtClean="0"/>
              <a:t>判例や事例（</a:t>
            </a:r>
            <a:r>
              <a:rPr lang="en-US" altLang="ja-JP" sz="1050" dirty="0"/>
              <a:t>ADR</a:t>
            </a:r>
            <a:r>
              <a:rPr lang="ja-JP" altLang="en-US" sz="1050" dirty="0"/>
              <a:t>対応事例等</a:t>
            </a:r>
            <a:r>
              <a:rPr lang="ja-JP" altLang="en-US" sz="1050" dirty="0" smtClean="0"/>
              <a:t>）をわかりやすく示す。</a:t>
            </a:r>
            <a:endParaRPr lang="en-US" altLang="ja-JP" sz="1050" dirty="0" smtClean="0"/>
          </a:p>
          <a:p>
            <a:pPr marL="87313" indent="-87313"/>
            <a:endParaRPr lang="ja-JP" altLang="en-US" sz="600" dirty="0"/>
          </a:p>
          <a:p>
            <a:pPr marL="87313" indent="-87313"/>
            <a:r>
              <a:rPr lang="ja-JP" altLang="en-US" sz="1050" dirty="0"/>
              <a:t>○</a:t>
            </a:r>
            <a:r>
              <a:rPr lang="ja-JP" altLang="en-US" sz="1050" dirty="0" smtClean="0"/>
              <a:t> 個別</a:t>
            </a:r>
            <a:r>
              <a:rPr lang="ja-JP" altLang="en-US" sz="1050" dirty="0"/>
              <a:t>事案の適切な解決につなげる</a:t>
            </a:r>
            <a:r>
              <a:rPr lang="ja-JP" altLang="en-US" sz="1050" dirty="0" smtClean="0"/>
              <a:t>よう、</a:t>
            </a:r>
            <a:r>
              <a:rPr lang="ja-JP" altLang="en-US" sz="1050" dirty="0"/>
              <a:t>差別と思われる事案が発生</a:t>
            </a:r>
            <a:r>
              <a:rPr lang="ja-JP" altLang="en-US" sz="1050" dirty="0" smtClean="0"/>
              <a:t>した</a:t>
            </a:r>
            <a:r>
              <a:rPr lang="ja-JP" altLang="en-US" sz="1050" dirty="0"/>
              <a:t>場合における相談窓口や、その他の救済手段の紹介を丁寧に</a:t>
            </a:r>
            <a:r>
              <a:rPr lang="ja-JP" altLang="en-US" sz="1050" dirty="0" smtClean="0"/>
              <a:t>行う。</a:t>
            </a:r>
            <a:endParaRPr lang="ja-JP" altLang="en-US" sz="1050" dirty="0"/>
          </a:p>
          <a:p>
            <a:pPr marL="87313" indent="-87313"/>
            <a:endParaRPr lang="ja-JP" altLang="en-US" sz="600" dirty="0"/>
          </a:p>
          <a:p>
            <a:pPr marL="87313" indent="-87313"/>
            <a:r>
              <a:rPr lang="en-US" altLang="ja-JP" sz="1050" dirty="0" smtClean="0"/>
              <a:t>※ </a:t>
            </a:r>
            <a:r>
              <a:rPr lang="ja-JP" altLang="en-US" sz="1050" dirty="0" smtClean="0"/>
              <a:t>２．（２）の府民から寄せられた事例</a:t>
            </a:r>
            <a:r>
              <a:rPr lang="ja-JP" altLang="en-US" sz="1050" dirty="0"/>
              <a:t>の扱いについては、要検討。</a:t>
            </a:r>
            <a:r>
              <a:rPr lang="ja-JP" altLang="en-US" sz="1050" dirty="0" smtClean="0"/>
              <a:t>　</a:t>
            </a:r>
            <a:endParaRPr lang="ja-JP" altLang="en-US" sz="1050" dirty="0"/>
          </a:p>
        </p:txBody>
      </p:sp>
      <p:sp>
        <p:nvSpPr>
          <p:cNvPr id="2" name="テキスト ボックス 1"/>
          <p:cNvSpPr txBox="1"/>
          <p:nvPr/>
        </p:nvSpPr>
        <p:spPr>
          <a:xfrm>
            <a:off x="6029521" y="21679"/>
            <a:ext cx="792088" cy="261610"/>
          </a:xfrm>
          <a:prstGeom prst="rect">
            <a:avLst/>
          </a:prstGeom>
          <a:noFill/>
          <a:ln>
            <a:solidFill>
              <a:schemeClr val="tx1"/>
            </a:solidFill>
          </a:ln>
        </p:spPr>
        <p:txBody>
          <a:bodyPr wrap="square" rtlCol="0" anchor="ctr">
            <a:spAutoFit/>
          </a:bodyPr>
          <a:lstStyle/>
          <a:p>
            <a:pPr algn="ctr"/>
            <a:r>
              <a:rPr kumimoji="1" lang="ja-JP" altLang="en-US" sz="1050" dirty="0" smtClean="0"/>
              <a:t>資料４</a:t>
            </a:r>
            <a:endParaRPr kumimoji="1" lang="ja-JP" altLang="en-US" sz="1050" dirty="0"/>
          </a:p>
        </p:txBody>
      </p:sp>
    </p:spTree>
    <p:extLst>
      <p:ext uri="{BB962C8B-B14F-4D97-AF65-F5344CB8AC3E}">
        <p14:creationId xmlns:p14="http://schemas.microsoft.com/office/powerpoint/2010/main" val="1882879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TotalTime>
  <Words>407</Words>
  <Application>Microsoft Office PowerPoint</Application>
  <PresentationFormat>画面に合わせる (4:3)</PresentationFormat>
  <Paragraphs>46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　亮</dc:creator>
  <cp:lastModifiedBy>森　亮</cp:lastModifiedBy>
  <cp:revision>48</cp:revision>
  <cp:lastPrinted>2015-03-13T09:18:24Z</cp:lastPrinted>
  <dcterms:created xsi:type="dcterms:W3CDTF">2015-03-11T06:13:35Z</dcterms:created>
  <dcterms:modified xsi:type="dcterms:W3CDTF">2015-03-13T09:18:27Z</dcterms:modified>
</cp:coreProperties>
</file>