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2" r:id="rId2"/>
    <p:sldId id="260" r:id="rId3"/>
    <p:sldId id="311" r:id="rId4"/>
    <p:sldId id="312" r:id="rId5"/>
    <p:sldId id="313" r:id="rId6"/>
    <p:sldId id="304" r:id="rId7"/>
    <p:sldId id="285" r:id="rId8"/>
    <p:sldId id="305" r:id="rId9"/>
    <p:sldId id="303" r:id="rId10"/>
    <p:sldId id="306" r:id="rId11"/>
    <p:sldId id="308" r:id="rId12"/>
    <p:sldId id="287" r:id="rId1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336" autoAdjust="0"/>
    <p:restoredTop sz="98496" autoAdjust="0"/>
  </p:normalViewPr>
  <p:slideViewPr>
    <p:cSldViewPr>
      <p:cViewPr varScale="1">
        <p:scale>
          <a:sx n="65" d="100"/>
          <a:sy n="65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6"/>
    </p:cViewPr>
  </p:sorterViewPr>
  <p:notesViewPr>
    <p:cSldViewPr>
      <p:cViewPr varScale="1">
        <p:scale>
          <a:sx n="51" d="100"/>
          <a:sy n="51" d="100"/>
        </p:scale>
        <p:origin x="-2922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3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B9D8D4E7-4F00-4E21-974F-67675F3511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080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7EE34B40-9E95-48DA-A166-8748D212858F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CA6F02F6-23C3-4A52-ADF8-6D44CA9A1C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085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2F6-23C3-4A52-ADF8-6D44CA9A1CF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73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2F6-23C3-4A52-ADF8-6D44CA9A1CF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86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 smtClean="0"/>
              <a:t>2014/5/1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12B5E-A9AF-4597-9A5F-6AB3EFD221F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56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2F6-23C3-4A52-ADF8-6D44CA9A1CF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52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2F6-23C3-4A52-ADF8-6D44CA9A1CF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52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2F6-23C3-4A52-ADF8-6D44CA9A1CF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86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2F6-23C3-4A52-ADF8-6D44CA9A1CF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52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02F6-23C3-4A52-ADF8-6D44CA9A1CF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74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3863-4523-414E-9BD2-15BD8A535BDA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42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A264-25A4-41EA-8DA1-D5109E52ABF4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4E9E-C44C-42BF-A704-BCCFF6BC61FD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44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793D-2C6F-4D93-B3A4-4B8030270BD6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71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0584-C4D1-47A2-8D8A-0B23E7155C04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6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1776-8F2A-4DDF-AECC-93DE66B60C7A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2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B59A-07EB-4495-8B50-16DB55DF0CD9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55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51ED4-A2F1-4788-8D7C-284611360BEA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77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BE4D-9F01-4015-9C4F-99C5816C0FB1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62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2DEC-455E-4D8C-9484-7EB322579BB5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20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199E-0741-4159-BCDA-F15C29FBD1E1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48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E94D-7D74-45D2-BA41-787A8C1BC6E1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4B0B-1B65-4231-90AC-B0C817E3E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4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2012" y="620688"/>
            <a:ext cx="6339977" cy="576064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3000" dirty="0" smtClean="0">
                <a:latin typeface="+mn-ea"/>
                <a:ea typeface="+mn-ea"/>
              </a:rPr>
              <a:t>「指定管理者制度」導入による成果</a:t>
            </a:r>
            <a:endParaRPr kumimoji="1" lang="ja-JP" altLang="en-US" sz="3000" u="sng" dirty="0">
              <a:latin typeface="+mn-ea"/>
              <a:ea typeface="+mn-ea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63162" y="1700808"/>
            <a:ext cx="7776864" cy="4628633"/>
          </a:xfr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rmAutofit fontScale="25000" lnSpcReduction="20000"/>
          </a:bodyPr>
          <a:lstStyle/>
          <a:p>
            <a:pPr marL="0" indent="0">
              <a:buNone/>
            </a:pP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■</a:t>
            </a:r>
            <a:r>
              <a:rPr lang="ja-JP" altLang="ja-JP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柔軟</a:t>
            </a:r>
            <a:r>
              <a:rPr lang="ja-JP" altLang="ja-JP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で効率的な事業執行</a:t>
            </a:r>
          </a:p>
          <a:p>
            <a:pPr marL="0" indent="0">
              <a:buNone/>
            </a:pP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　□</a:t>
            </a:r>
            <a:r>
              <a:rPr lang="ja-JP" altLang="ja-JP" sz="8000" dirty="0" smtClean="0">
                <a:latin typeface="+mn-ea"/>
              </a:rPr>
              <a:t>設計</a:t>
            </a:r>
            <a:r>
              <a:rPr lang="ja-JP" altLang="en-US" sz="8000" dirty="0" smtClean="0">
                <a:latin typeface="+mn-ea"/>
              </a:rPr>
              <a:t>・設備・建築</a:t>
            </a:r>
            <a:r>
              <a:rPr lang="ja-JP" altLang="ja-JP" sz="8000" dirty="0" smtClean="0">
                <a:latin typeface="+mn-ea"/>
              </a:rPr>
              <a:t>の</a:t>
            </a:r>
            <a:r>
              <a:rPr lang="ja-JP" altLang="ja-JP" sz="8000" dirty="0">
                <a:latin typeface="+mn-ea"/>
              </a:rPr>
              <a:t>一元</a:t>
            </a:r>
            <a:r>
              <a:rPr lang="ja-JP" altLang="ja-JP" sz="8000" dirty="0" smtClean="0">
                <a:latin typeface="+mn-ea"/>
              </a:rPr>
              <a:t>発注</a:t>
            </a: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⇒　工期</a:t>
            </a:r>
            <a:r>
              <a:rPr lang="ja-JP" altLang="en-US" sz="8000" dirty="0">
                <a:latin typeface="+mn-ea"/>
              </a:rPr>
              <a:t>の大幅な短縮</a:t>
            </a:r>
          </a:p>
          <a:p>
            <a:pPr marL="0" indent="0">
              <a:buNone/>
            </a:pP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　□随意契約方式を活用した迅速な工事</a:t>
            </a:r>
            <a:r>
              <a:rPr lang="ja-JP" altLang="ja-JP" sz="8000" dirty="0" smtClean="0">
                <a:latin typeface="+mn-ea"/>
              </a:rPr>
              <a:t>発注</a:t>
            </a:r>
            <a:endParaRPr lang="en-US" altLang="ja-JP" sz="8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 smtClean="0">
                <a:latin typeface="+mn-ea"/>
              </a:rPr>
              <a:t>　　　　</a:t>
            </a:r>
            <a:r>
              <a:rPr lang="ja-JP" altLang="en-US" sz="8000" dirty="0">
                <a:latin typeface="+mn-ea"/>
              </a:rPr>
              <a:t>　⇒相見積等により公正・透明性を担保</a:t>
            </a:r>
          </a:p>
          <a:p>
            <a:pPr marL="0" indent="0">
              <a:buNone/>
            </a:pPr>
            <a:r>
              <a:rPr lang="ja-JP" altLang="en-US" sz="8000" dirty="0" smtClean="0">
                <a:latin typeface="+mn-ea"/>
              </a:rPr>
              <a:t>　　　　　</a:t>
            </a:r>
            <a:r>
              <a:rPr lang="ja-JP" altLang="ja-JP" sz="8000" dirty="0" smtClean="0">
                <a:latin typeface="+mn-ea"/>
              </a:rPr>
              <a:t>⇒</a:t>
            </a:r>
            <a:r>
              <a:rPr lang="ja-JP" altLang="ja-JP" sz="8000" dirty="0">
                <a:latin typeface="+mn-ea"/>
              </a:rPr>
              <a:t>請負業者等との粘り強い価格</a:t>
            </a:r>
            <a:r>
              <a:rPr lang="ja-JP" altLang="ja-JP" sz="8000" dirty="0" smtClean="0">
                <a:latin typeface="+mn-ea"/>
              </a:rPr>
              <a:t>交渉</a:t>
            </a:r>
            <a:endParaRPr lang="en-US" altLang="ja-JP" sz="8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　□</a:t>
            </a:r>
            <a:r>
              <a:rPr lang="ja-JP" altLang="en-US" sz="8000" dirty="0">
                <a:latin typeface="+mn-ea"/>
              </a:rPr>
              <a:t>指定</a:t>
            </a:r>
            <a:r>
              <a:rPr lang="ja-JP" altLang="en-US" sz="8000" dirty="0" smtClean="0">
                <a:latin typeface="+mn-ea"/>
              </a:rPr>
              <a:t>管理者提案による</a:t>
            </a:r>
            <a:r>
              <a:rPr lang="ja-JP" altLang="ja-JP" sz="8000" dirty="0" smtClean="0">
                <a:latin typeface="+mn-ea"/>
              </a:rPr>
              <a:t>事業</a:t>
            </a:r>
            <a:r>
              <a:rPr lang="ja-JP" altLang="en-US" sz="8000" dirty="0" smtClean="0">
                <a:latin typeface="+mn-ea"/>
              </a:rPr>
              <a:t>の実施</a:t>
            </a:r>
            <a:r>
              <a:rPr lang="en-US" altLang="ja-JP" sz="8000" dirty="0">
                <a:latin typeface="+mn-ea"/>
              </a:rPr>
              <a:t> </a:t>
            </a:r>
            <a:endParaRPr lang="en-US" altLang="ja-JP" sz="8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　□年度</a:t>
            </a:r>
            <a:r>
              <a:rPr lang="ja-JP" altLang="en-US" sz="8000" dirty="0">
                <a:latin typeface="+mn-ea"/>
              </a:rPr>
              <a:t>を越えての事業</a:t>
            </a:r>
            <a:r>
              <a:rPr lang="ja-JP" altLang="en-US" sz="8000" dirty="0" smtClean="0">
                <a:latin typeface="+mn-ea"/>
              </a:rPr>
              <a:t>執行</a:t>
            </a:r>
            <a:endParaRPr lang="ja-JP" altLang="ja-JP" sz="8000" dirty="0">
              <a:latin typeface="+mn-ea"/>
            </a:endParaRPr>
          </a:p>
          <a:p>
            <a:pPr marL="0" indent="0">
              <a:buNone/>
            </a:pPr>
            <a:r>
              <a:rPr lang="ja-JP" altLang="en-US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■</a:t>
            </a:r>
            <a:r>
              <a:rPr lang="ja-JP" altLang="ja-JP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スリムでスピード感をもった事業執行</a:t>
            </a:r>
          </a:p>
          <a:p>
            <a:pPr marL="0" indent="0">
              <a:buNone/>
            </a:pP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迅速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な意思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決定</a:t>
            </a:r>
            <a:endParaRPr lang="ja-JP" altLang="ja-JP" sz="8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若手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中心の少数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精鋭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による組織体制</a:t>
            </a:r>
            <a:r>
              <a:rPr lang="en-US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 </a:t>
            </a:r>
            <a:endParaRPr lang="ja-JP" altLang="ja-JP" sz="8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■</a:t>
            </a:r>
            <a:r>
              <a:rPr lang="ja-JP" altLang="ja-JP" sz="9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市場</a:t>
            </a:r>
            <a:r>
              <a:rPr lang="ja-JP" altLang="ja-JP" sz="9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関係者ニーズへの機敏な対応</a:t>
            </a:r>
          </a:p>
          <a:p>
            <a:pPr marL="0" indent="0">
              <a:buNone/>
            </a:pP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利用料金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制による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弾力的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運用</a:t>
            </a:r>
          </a:p>
          <a:p>
            <a:pPr marL="0" indent="0">
              <a:buNone/>
            </a:pP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□徹底した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現場主義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619672" y="1052736"/>
            <a:ext cx="56886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u="sng" dirty="0" smtClean="0">
                <a:latin typeface="+mn-ea"/>
                <a:ea typeface="+mn-ea"/>
              </a:rPr>
              <a:t>民間ならではの発想による事業執行</a:t>
            </a:r>
            <a:endParaRPr lang="ja-JP" altLang="en-US" sz="2800" u="sng" dirty="0">
              <a:latin typeface="+mn-ea"/>
              <a:ea typeface="+mn-ea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1"/>
          <p:cNvSpPr txBox="1"/>
          <p:nvPr/>
        </p:nvSpPr>
        <p:spPr>
          <a:xfrm>
            <a:off x="7278808" y="131380"/>
            <a:ext cx="1682687" cy="44532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0" bIns="0" rtlCol="0" anchor="ctr" anchorCtr="0">
            <a:noAutofit/>
          </a:bodyPr>
          <a:lstStyle/>
          <a:p>
            <a:pPr algn="ctr" fontAlgn="base">
              <a:lnSpc>
                <a:spcPts val="1800"/>
              </a:lnSpc>
              <a:spcAft>
                <a:spcPts val="0"/>
              </a:spcAft>
            </a:pPr>
            <a:r>
              <a:rPr kumimoji="1" lang="ja-JP" sz="2000" kern="1200" dirty="0">
                <a:solidFill>
                  <a:srgbClr val="000000"/>
                </a:solidFill>
                <a:effectLst/>
                <a:latin typeface="ＭＳ Ｐゴシック"/>
                <a:ea typeface="HGｺﾞｼｯｸE"/>
                <a:cs typeface="Times New Roman"/>
              </a:rPr>
              <a:t>資料</a:t>
            </a:r>
            <a:r>
              <a:rPr lang="ja-JP" sz="2000" kern="1200" dirty="0" smtClean="0">
                <a:solidFill>
                  <a:srgbClr val="000000"/>
                </a:solidFill>
                <a:effectLst/>
                <a:latin typeface="ＭＳ Ｐゴシック"/>
                <a:ea typeface="HGｺﾞｼｯｸE"/>
                <a:cs typeface="Times New Roman"/>
              </a:rPr>
              <a:t>１</a:t>
            </a:r>
            <a:r>
              <a:rPr kumimoji="1" lang="ja-JP" sz="2000" kern="1200" dirty="0" smtClean="0">
                <a:solidFill>
                  <a:srgbClr val="000000"/>
                </a:solidFill>
                <a:effectLst/>
                <a:latin typeface="ＭＳ Ｐゴシック"/>
                <a:ea typeface="HGｺﾞｼｯｸE"/>
                <a:cs typeface="Times New Roman"/>
              </a:rPr>
              <a:t>－</a:t>
            </a:r>
            <a:r>
              <a:rPr kumimoji="1" lang="ja-JP" altLang="en-US" sz="2000" kern="1200" dirty="0" smtClean="0">
                <a:solidFill>
                  <a:srgbClr val="000000"/>
                </a:solidFill>
                <a:effectLst/>
                <a:latin typeface="ＭＳ Ｐゴシック"/>
                <a:ea typeface="HGｺﾞｼｯｸE"/>
                <a:cs typeface="Times New Roman"/>
              </a:rPr>
              <a:t>２</a:t>
            </a:r>
            <a:endParaRPr lang="ja-JP" sz="1600" dirty="0">
              <a:effectLst/>
              <a:latin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793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251" y="47667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    ②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近隣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大学と事業連携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協定を締結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■目的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/>
              <a:t>　 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市場外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の機関との連携による情報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発信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を通じて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市場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の活性化を</a:t>
            </a:r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進める</a:t>
            </a:r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■事業内容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府市場や産地が提供する食材を使用し、レシピ開発を行い、レス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トラン等で販売する</a:t>
            </a:r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■事業連携協定大学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74320" lvl="1" indent="0">
              <a:buNone/>
            </a:pP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梅花女子大学（２３年１２月</a:t>
            </a: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74320" lvl="1" indent="0">
              <a:buNone/>
            </a:pPr>
            <a:r>
              <a:rPr kumimoji="1"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□追手門学院（２４年７月）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74320" lvl="1" indent="0">
              <a:buNone/>
            </a:pP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□大阪大学医学部（２４年１０月）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74320" lvl="1" indent="0">
              <a:buNone/>
            </a:pPr>
            <a:r>
              <a:rPr kumimoji="1"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□大阪成蹊学園（２５年１月）</a:t>
            </a:r>
            <a:endParaRPr kumimoji="1" lang="ja-JP" altLang="en-US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1225682" cy="183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218" y="4221088"/>
            <a:ext cx="2450761" cy="183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07504" y="404664"/>
            <a:ext cx="8928992" cy="5904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9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③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社会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見学・市場見学の受入れ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8229600" cy="4785395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 smtClean="0"/>
              <a:t>■受入れ実績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478" y="1772816"/>
            <a:ext cx="2560970" cy="1973021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87488"/>
              </p:ext>
            </p:extLst>
          </p:nvPr>
        </p:nvGraphicFramePr>
        <p:xfrm>
          <a:off x="683568" y="1912098"/>
          <a:ext cx="5184578" cy="3667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919"/>
                <a:gridCol w="761994"/>
                <a:gridCol w="762533"/>
                <a:gridCol w="762533"/>
                <a:gridCol w="762533"/>
                <a:gridCol w="762533"/>
                <a:gridCol w="762533"/>
              </a:tblGrid>
              <a:tr h="4792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区分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H24</a:t>
                      </a:r>
                      <a:r>
                        <a:rPr lang="ja-JP" sz="1200" kern="100" dirty="0">
                          <a:effectLst/>
                        </a:rPr>
                        <a:t>年度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H25</a:t>
                      </a:r>
                      <a:r>
                        <a:rPr lang="ja-JP" sz="1200" kern="100" dirty="0">
                          <a:effectLst/>
                        </a:rPr>
                        <a:t>年度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H26</a:t>
                      </a:r>
                      <a:r>
                        <a:rPr lang="ja-JP" sz="1200" kern="100" dirty="0">
                          <a:effectLst/>
                        </a:rPr>
                        <a:t>年度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H27</a:t>
                      </a:r>
                      <a:r>
                        <a:rPr lang="ja-JP" sz="1200" kern="100" dirty="0">
                          <a:effectLst/>
                        </a:rPr>
                        <a:t>年度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00" dirty="0" smtClean="0">
                          <a:effectLst/>
                        </a:rPr>
                        <a:t>H28</a:t>
                      </a:r>
                      <a:r>
                        <a:rPr lang="ja-JP" altLang="ja-JP" sz="1200" kern="100" dirty="0" smtClean="0">
                          <a:effectLst/>
                        </a:rPr>
                        <a:t>年度</a:t>
                      </a:r>
                      <a:endParaRPr lang="ja-JP" altLang="ja-JP" sz="1200" kern="100" dirty="0" smtClean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700" kern="100" dirty="0" smtClean="0">
                          <a:effectLst/>
                        </a:rPr>
                        <a:t>H29.1</a:t>
                      </a:r>
                      <a:r>
                        <a:rPr lang="ja-JP" altLang="en-US" sz="700" kern="100" dirty="0" smtClean="0">
                          <a:effectLst/>
                        </a:rPr>
                        <a:t>現在</a:t>
                      </a:r>
                      <a:endParaRPr lang="ja-JP" altLang="ja-JP" sz="700" kern="100" dirty="0" smtClean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0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小学校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校数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24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24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26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1200" kern="1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kumimoji="1" lang="ja-JP" altLang="ja-JP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1340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見学者数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1,866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1,985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2,320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2,555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2,</a:t>
                      </a:r>
                      <a:r>
                        <a:rPr lang="en-US" altLang="ja-JP" sz="1200" kern="100" dirty="0" smtClean="0">
                          <a:effectLst/>
                        </a:rPr>
                        <a:t>415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54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一般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団体数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ja-JP" sz="105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(1)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(4)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(3)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effectLst/>
                        </a:rPr>
                        <a:t>8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(</a:t>
                      </a:r>
                      <a:r>
                        <a:rPr lang="en-US" altLang="ja-JP" sz="1200" kern="100" dirty="0" smtClean="0">
                          <a:effectLst/>
                        </a:rPr>
                        <a:t>0</a:t>
                      </a:r>
                      <a:r>
                        <a:rPr lang="en-US" sz="1200" kern="100" dirty="0" smtClean="0">
                          <a:effectLst/>
                        </a:rPr>
                        <a:t>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5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見学者数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341</a:t>
                      </a:r>
                      <a:endParaRPr lang="ja-JP" sz="105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(7)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482</a:t>
                      </a:r>
                      <a:endParaRPr lang="ja-JP" sz="105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(99)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270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(88)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</a:t>
                      </a:r>
                      <a:r>
                        <a:rPr lang="en-US" altLang="ja-JP" sz="1200" kern="100" dirty="0" smtClean="0">
                          <a:effectLst/>
                        </a:rPr>
                        <a:t>19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(</a:t>
                      </a:r>
                      <a:r>
                        <a:rPr lang="en-US" altLang="ja-JP" sz="1200" kern="100" dirty="0" smtClean="0">
                          <a:effectLst/>
                        </a:rPr>
                        <a:t>0</a:t>
                      </a:r>
                      <a:r>
                        <a:rPr lang="en-US" sz="1200" kern="100" dirty="0" smtClean="0">
                          <a:effectLst/>
                        </a:rPr>
                        <a:t>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54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合計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団体数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29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(1)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41</a:t>
                      </a:r>
                      <a:endParaRPr lang="ja-JP" sz="105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(4)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37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(3)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100" dirty="0" smtClean="0">
                          <a:effectLst/>
                        </a:rPr>
                        <a:t>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(</a:t>
                      </a:r>
                      <a:r>
                        <a:rPr lang="en-US" altLang="ja-JP" sz="1200" kern="100" dirty="0" smtClean="0">
                          <a:effectLst/>
                        </a:rPr>
                        <a:t>0</a:t>
                      </a:r>
                      <a:r>
                        <a:rPr lang="en-US" sz="1200" kern="100" dirty="0" smtClean="0">
                          <a:effectLst/>
                        </a:rPr>
                        <a:t>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5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見学者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1,981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2,326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(7)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2,802</a:t>
                      </a:r>
                      <a:endParaRPr lang="ja-JP" sz="105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(99)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2,825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(88)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2,</a:t>
                      </a:r>
                      <a:r>
                        <a:rPr lang="en-US" altLang="ja-JP" sz="1200" kern="100" dirty="0" smtClean="0">
                          <a:effectLst/>
                        </a:rPr>
                        <a:t>634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(</a:t>
                      </a:r>
                      <a:r>
                        <a:rPr lang="en-US" altLang="ja-JP" sz="1200" kern="100" dirty="0" smtClean="0">
                          <a:effectLst/>
                        </a:rPr>
                        <a:t>0</a:t>
                      </a:r>
                      <a:r>
                        <a:rPr lang="en-US" sz="1200" kern="100" dirty="0" smtClean="0">
                          <a:effectLst/>
                        </a:rPr>
                        <a:t>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182930" y="5753001"/>
            <a:ext cx="3029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b="1" dirty="0"/>
              <a:t>※　</a:t>
            </a:r>
            <a:r>
              <a:rPr lang="ja-JP" altLang="en-US" sz="1400" b="1" dirty="0" smtClean="0"/>
              <a:t>（　）</a:t>
            </a:r>
            <a:r>
              <a:rPr lang="ja-JP" altLang="ja-JP" sz="1400" b="1" dirty="0" smtClean="0"/>
              <a:t>は</a:t>
            </a:r>
            <a:r>
              <a:rPr lang="ja-JP" altLang="ja-JP" sz="1400" b="1" dirty="0"/>
              <a:t>、海外からの視察で内数</a:t>
            </a:r>
            <a:endParaRPr lang="ja-JP" altLang="en-US" sz="14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560" y="4080728"/>
            <a:ext cx="2553885" cy="179167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07504" y="404664"/>
            <a:ext cx="8928992" cy="5904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2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+mn-ea"/>
                <a:ea typeface="+mn-ea"/>
              </a:rPr>
              <a:t> </a:t>
            </a:r>
            <a:r>
              <a:rPr kumimoji="1" lang="ja-JP" altLang="en-US" sz="2800" dirty="0" smtClean="0">
                <a:latin typeface="+mn-ea"/>
                <a:ea typeface="+mn-ea"/>
              </a:rPr>
              <a:t>④市場</a:t>
            </a:r>
            <a:r>
              <a:rPr lang="ja-JP" altLang="en-US" sz="2800" dirty="0" err="1" smtClean="0">
                <a:latin typeface="+mn-ea"/>
                <a:ea typeface="+mn-ea"/>
              </a:rPr>
              <a:t>ゆる</a:t>
            </a:r>
            <a:r>
              <a:rPr lang="ja-JP" altLang="en-US" sz="2800" dirty="0" err="1">
                <a:latin typeface="+mn-ea"/>
                <a:ea typeface="+mn-ea"/>
              </a:rPr>
              <a:t>きゃら</a:t>
            </a:r>
            <a:r>
              <a:rPr lang="ja-JP" altLang="en-US" sz="2800" dirty="0" smtClean="0">
                <a:latin typeface="+mn-ea"/>
                <a:ea typeface="+mn-ea"/>
              </a:rPr>
              <a:t>「せりちゃん」の活動</a:t>
            </a:r>
            <a:endParaRPr kumimoji="1" lang="ja-JP" altLang="en-US" sz="2800" dirty="0">
              <a:latin typeface="+mn-ea"/>
              <a:ea typeface="+mn-ea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9552" y="1314014"/>
            <a:ext cx="8229600" cy="506916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latin typeface="+mn-ea"/>
              </a:rPr>
              <a:t>■活動実績　</a:t>
            </a:r>
            <a:r>
              <a:rPr lang="en-US" altLang="ja-JP" sz="1800" dirty="0" smtClean="0">
                <a:latin typeface="+mn-ea"/>
              </a:rPr>
              <a:t>[</a:t>
            </a:r>
            <a:r>
              <a:rPr lang="ja-JP" altLang="en-US" sz="1800" dirty="0" smtClean="0">
                <a:latin typeface="+mn-ea"/>
              </a:rPr>
              <a:t>土</a:t>
            </a:r>
            <a:r>
              <a:rPr lang="en-US" altLang="ja-JP" sz="1800" dirty="0" smtClean="0">
                <a:latin typeface="+mn-ea"/>
              </a:rPr>
              <a:t>or</a:t>
            </a:r>
            <a:r>
              <a:rPr lang="ja-JP" altLang="en-US" sz="1800" dirty="0" smtClean="0">
                <a:latin typeface="+mn-ea"/>
              </a:rPr>
              <a:t>日</a:t>
            </a:r>
            <a:r>
              <a:rPr lang="ja-JP" altLang="en-US" sz="1800" dirty="0">
                <a:latin typeface="+mn-ea"/>
              </a:rPr>
              <a:t>曜日</a:t>
            </a:r>
            <a:r>
              <a:rPr lang="ja-JP" altLang="en-US" sz="1800" dirty="0" smtClean="0">
                <a:latin typeface="+mn-ea"/>
              </a:rPr>
              <a:t>中心</a:t>
            </a:r>
            <a:r>
              <a:rPr lang="en-US" altLang="ja-JP" sz="1800" dirty="0" smtClean="0">
                <a:latin typeface="+mn-ea"/>
              </a:rPr>
              <a:t>]</a:t>
            </a: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   </a:t>
            </a:r>
            <a:r>
              <a:rPr lang="en-US" altLang="ja-JP" sz="2000" dirty="0" smtClean="0">
                <a:latin typeface="+mn-ea"/>
              </a:rPr>
              <a:t>H26</a:t>
            </a:r>
            <a:r>
              <a:rPr lang="ja-JP" altLang="en-US" sz="2000" dirty="0" smtClean="0">
                <a:latin typeface="+mn-ea"/>
              </a:rPr>
              <a:t>年度　　  </a:t>
            </a:r>
            <a:r>
              <a:rPr lang="en-US" altLang="ja-JP" sz="2000" dirty="0" smtClean="0">
                <a:latin typeface="+mn-ea"/>
              </a:rPr>
              <a:t>19</a:t>
            </a:r>
            <a:r>
              <a:rPr lang="ja-JP" altLang="en-US" sz="2000" dirty="0" smtClean="0">
                <a:latin typeface="+mn-ea"/>
              </a:rPr>
              <a:t>回活動</a:t>
            </a:r>
            <a:endParaRPr lang="en-US" altLang="ja-JP" sz="2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>
                <a:latin typeface="+mn-ea"/>
              </a:rPr>
              <a:t> </a:t>
            </a:r>
            <a:r>
              <a:rPr lang="ja-JP" altLang="en-US" sz="2000" dirty="0" smtClean="0">
                <a:latin typeface="+mn-ea"/>
              </a:rPr>
              <a:t>       </a:t>
            </a:r>
            <a:r>
              <a:rPr kumimoji="1" lang="en-US" altLang="ja-JP" sz="2000" dirty="0" smtClean="0">
                <a:latin typeface="+mn-ea"/>
              </a:rPr>
              <a:t>H27</a:t>
            </a:r>
            <a:r>
              <a:rPr kumimoji="1" lang="ja-JP" altLang="en-US" sz="2000" dirty="0" smtClean="0">
                <a:latin typeface="+mn-ea"/>
              </a:rPr>
              <a:t>年度　　  </a:t>
            </a:r>
            <a:r>
              <a:rPr kumimoji="1" lang="en-US" altLang="ja-JP" sz="2000" dirty="0" smtClean="0">
                <a:latin typeface="+mn-ea"/>
              </a:rPr>
              <a:t>22</a:t>
            </a:r>
            <a:r>
              <a:rPr kumimoji="1" lang="ja-JP" altLang="en-US" sz="2000" dirty="0" smtClean="0">
                <a:latin typeface="+mn-ea"/>
              </a:rPr>
              <a:t>回活動</a:t>
            </a:r>
            <a:endParaRPr kumimoji="1" lang="en-US" altLang="ja-JP" sz="2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+mn-ea"/>
              </a:rPr>
              <a:t>　　　 </a:t>
            </a:r>
            <a:r>
              <a:rPr lang="en-US" altLang="ja-JP" sz="2000" dirty="0" smtClean="0">
                <a:latin typeface="+mn-ea"/>
              </a:rPr>
              <a:t>H28</a:t>
            </a:r>
            <a:r>
              <a:rPr lang="ja-JP" altLang="en-US" sz="2000" dirty="0" smtClean="0">
                <a:latin typeface="+mn-ea"/>
              </a:rPr>
              <a:t>年度　　　</a:t>
            </a:r>
            <a:r>
              <a:rPr lang="en-US" altLang="ja-JP" sz="2000" dirty="0" smtClean="0">
                <a:latin typeface="+mn-ea"/>
              </a:rPr>
              <a:t>16</a:t>
            </a:r>
            <a:r>
              <a:rPr lang="ja-JP" altLang="en-US" sz="2000" dirty="0" smtClean="0">
                <a:latin typeface="+mn-ea"/>
              </a:rPr>
              <a:t>回活動（</a:t>
            </a:r>
            <a:r>
              <a:rPr lang="en-US" altLang="ja-JP" sz="2000" dirty="0" smtClean="0">
                <a:latin typeface="+mn-ea"/>
              </a:rPr>
              <a:t>H29.1</a:t>
            </a:r>
            <a:r>
              <a:rPr lang="ja-JP" altLang="en-US" sz="2000" dirty="0" smtClean="0">
                <a:latin typeface="+mn-ea"/>
              </a:rPr>
              <a:t>月末現在）</a:t>
            </a:r>
            <a:endParaRPr lang="en-US" altLang="ja-JP" sz="2000" dirty="0" smtClean="0">
              <a:latin typeface="+mn-ea"/>
            </a:endParaRPr>
          </a:p>
          <a:p>
            <a:pPr marL="0" indent="0">
              <a:buNone/>
            </a:pPr>
            <a:endParaRPr lang="en-US" altLang="ja-JP" sz="12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400" dirty="0" smtClean="0">
                <a:latin typeface="+mn-ea"/>
              </a:rPr>
              <a:t>　　　</a:t>
            </a:r>
            <a:r>
              <a:rPr lang="en-US" altLang="ja-JP" sz="1400" dirty="0" smtClean="0">
                <a:latin typeface="+mn-ea"/>
              </a:rPr>
              <a:t>【</a:t>
            </a:r>
            <a:r>
              <a:rPr lang="ja-JP" altLang="en-US" sz="1400" dirty="0" smtClean="0">
                <a:latin typeface="+mn-ea"/>
              </a:rPr>
              <a:t>阪神</a:t>
            </a:r>
            <a:r>
              <a:rPr lang="ja-JP" altLang="en-US" sz="1400" dirty="0">
                <a:latin typeface="+mn-ea"/>
              </a:rPr>
              <a:t>百貨店食品館での大学連携・販促</a:t>
            </a:r>
            <a:r>
              <a:rPr lang="ja-JP" altLang="en-US" sz="1400" dirty="0" smtClean="0">
                <a:latin typeface="+mn-ea"/>
              </a:rPr>
              <a:t>イベント</a:t>
            </a:r>
            <a:r>
              <a:rPr lang="en-US" altLang="ja-JP" sz="1400" dirty="0" smtClean="0">
                <a:latin typeface="+mn-ea"/>
              </a:rPr>
              <a:t>】</a:t>
            </a:r>
            <a:r>
              <a:rPr lang="ja-JP" altLang="en-US" sz="1400" dirty="0" smtClean="0">
                <a:latin typeface="+mn-ea"/>
              </a:rPr>
              <a:t>　　　　　　　　　　</a:t>
            </a:r>
            <a:r>
              <a:rPr lang="en-US" altLang="ja-JP" sz="1400" dirty="0" smtClean="0">
                <a:latin typeface="+mn-ea"/>
              </a:rPr>
              <a:t>【</a:t>
            </a:r>
            <a:r>
              <a:rPr lang="ja-JP" altLang="en-US" sz="1400" dirty="0" smtClean="0">
                <a:latin typeface="+mn-ea"/>
              </a:rPr>
              <a:t>茨木フェスティバル</a:t>
            </a:r>
            <a:r>
              <a:rPr lang="en-US" altLang="ja-JP" sz="1400" dirty="0" smtClean="0">
                <a:latin typeface="+mn-ea"/>
              </a:rPr>
              <a:t>】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+mn-ea"/>
              </a:rPr>
              <a:t>　</a:t>
            </a:r>
            <a:r>
              <a:rPr kumimoji="1" lang="ja-JP" altLang="en-US" sz="2000" dirty="0" smtClean="0">
                <a:latin typeface="+mn-ea"/>
              </a:rPr>
              <a:t>　　</a:t>
            </a:r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452489"/>
            <a:ext cx="3312368" cy="248427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802" y="3452489"/>
            <a:ext cx="3314771" cy="248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07504" y="476672"/>
            <a:ext cx="8928992" cy="5832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97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926" y="116632"/>
            <a:ext cx="8229600" cy="926976"/>
          </a:xfrm>
        </p:spPr>
        <p:txBody>
          <a:bodyPr>
            <a:normAutofit/>
          </a:bodyPr>
          <a:lstStyle/>
          <a:p>
            <a:r>
              <a:rPr kumimoji="1"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収入確保とコスト削減</a:t>
            </a:r>
            <a:endParaRPr kumimoji="1" lang="ja-JP" altLang="en-US" sz="28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7544" y="907687"/>
            <a:ext cx="8223110" cy="4177497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50789" y="5381578"/>
            <a:ext cx="6349790" cy="40010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71198" y="5381578"/>
            <a:ext cx="3927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年間</a:t>
            </a: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約</a:t>
            </a:r>
            <a:r>
              <a:rPr lang="en-US" altLang="ja-JP" sz="20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億円の財源確保</a:t>
            </a:r>
            <a:r>
              <a:rPr lang="en-US" altLang="ja-JP" sz="2000" b="1" dirty="0" smtClean="0">
                <a:solidFill>
                  <a:srgbClr val="FF0000"/>
                </a:solidFill>
                <a:latin typeface="+mn-ea"/>
              </a:rPr>
              <a:t>(H25-27)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4135869" y="5125226"/>
            <a:ext cx="841962" cy="209114"/>
          </a:xfrm>
          <a:prstGeom prst="downArrow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4165393" y="5845562"/>
            <a:ext cx="841962" cy="252465"/>
          </a:xfrm>
          <a:prstGeom prst="downArrow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50790" y="6098027"/>
            <a:ext cx="6349789" cy="40011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 </a:t>
            </a:r>
            <a:r>
              <a:rPr lang="ja-JP" altLang="en-US" sz="20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市場</a:t>
            </a:r>
            <a:r>
              <a:rPr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</a:t>
            </a:r>
            <a:r>
              <a:rPr lang="en-US" altLang="ja-JP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活性化事業、修繕</a:t>
            </a:r>
            <a:r>
              <a:rPr lang="ja-JP" altLang="en-US" sz="20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</a:t>
            </a:r>
            <a:r>
              <a:rPr lang="en-US" altLang="ja-JP" sz="20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へ投資</a:t>
            </a:r>
            <a:endParaRPr kumimoji="1" lang="ja-JP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37960" y="1702011"/>
            <a:ext cx="276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◆</a:t>
            </a:r>
            <a:r>
              <a:rPr lang="ja-JP" altLang="en-US" dirty="0" smtClean="0">
                <a:latin typeface="+mn-ea"/>
              </a:rPr>
              <a:t>空</a:t>
            </a:r>
            <a:r>
              <a:rPr lang="ja-JP" altLang="en-US" dirty="0">
                <a:latin typeface="+mn-ea"/>
              </a:rPr>
              <a:t>施設の</a:t>
            </a:r>
            <a:r>
              <a:rPr lang="ja-JP" altLang="en-US" dirty="0" smtClean="0">
                <a:latin typeface="+mn-ea"/>
              </a:rPr>
              <a:t>有効活用 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93123" y="3658939"/>
            <a:ext cx="161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人件費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87298" y="2892772"/>
            <a:ext cx="701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プラ製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廃棄パレット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の再生利用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有価物で売却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)(H25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年度～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80821" y="1732789"/>
            <a:ext cx="560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</a:rPr>
              <a:t> ⇒店舗の複数使用、金融機関、診療所、</a:t>
            </a:r>
            <a:r>
              <a:rPr lang="ja-JP" altLang="en-US" dirty="0" smtClean="0">
                <a:latin typeface="+mn-ea"/>
              </a:rPr>
              <a:t>薬局の誘致等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40865" y="3262104"/>
            <a:ext cx="362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■大幅なコストの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削減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87298" y="4028271"/>
            <a:ext cx="567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lang="ja-JP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委託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料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廃棄物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処理費用等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の大幅削減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(5,500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000" dirty="0">
              <a:latin typeface="+mn-ea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46091" y="4397603"/>
            <a:ext cx="757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 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プラ製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廃棄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パレット処理費用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(870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の大幅削減、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○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魚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あら処理費用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(1,500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ゼロに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H27.12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19336" y="2102121"/>
            <a:ext cx="692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 </a:t>
            </a:r>
            <a:r>
              <a:rPr lang="ja-JP" altLang="en-US" dirty="0">
                <a:latin typeface="+mn-ea"/>
              </a:rPr>
              <a:t>◆不法駐車の</a:t>
            </a:r>
            <a:r>
              <a:rPr lang="ja-JP" altLang="en-US" dirty="0" smtClean="0">
                <a:latin typeface="+mn-ea"/>
              </a:rPr>
              <a:t>排除</a:t>
            </a:r>
            <a:r>
              <a:rPr lang="ja-JP" altLang="en-US" dirty="0">
                <a:latin typeface="+mn-ea"/>
              </a:rPr>
              <a:t>⇒有料区画へ誘導、場内秩序の回復</a:t>
            </a:r>
            <a:endParaRPr lang="en-US" altLang="ja-JP" dirty="0">
              <a:latin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51874" y="2502231"/>
            <a:ext cx="579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◆発泡スチロール再生利用による売却益の増加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29815" y="9616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■収入</a:t>
            </a:r>
            <a:r>
              <a:rPr lang="ja-JP" altLang="en-US" sz="2000" dirty="0">
                <a:latin typeface="+mn-ea"/>
              </a:rPr>
              <a:t>確保</a:t>
            </a:r>
            <a:endParaRPr lang="en-US" altLang="ja-JP" sz="2000" b="1" i="1" dirty="0">
              <a:latin typeface="+mn-ea"/>
            </a:endParaRP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ja-JP" altLang="en-US" dirty="0">
                <a:latin typeface="+mn-ea"/>
              </a:rPr>
              <a:t> ◆債権管理の徹底⇒利用料金滞納ゼロ</a:t>
            </a:r>
            <a:endParaRPr lang="en-US" altLang="ja-JP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90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3080" y="212576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管理運営費等の取扱基準</a:t>
            </a:r>
            <a:endParaRPr kumimoji="1" lang="ja-JP" altLang="en-US" sz="28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2353" y="1063098"/>
            <a:ext cx="8579296" cy="5235860"/>
          </a:xfrm>
          <a:ln>
            <a:solidFill>
              <a:srgbClr val="00B0F0"/>
            </a:solidFill>
          </a:ln>
        </p:spPr>
        <p:txBody>
          <a:bodyPr vert="horz">
            <a:normAutofit fontScale="25000" lnSpcReduction="20000"/>
          </a:bodyPr>
          <a:lstStyle/>
          <a:p>
            <a:pPr marL="0" indent="0">
              <a:buNone/>
            </a:pP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9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9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ja-JP" altLang="en-US" sz="4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sz="45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en-US" altLang="ja-JP" sz="7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7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7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指定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管理者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制度導入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よる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府の一般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管理費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の縮減額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(10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人減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marL="0" indent="0">
              <a:buNone/>
            </a:pPr>
            <a:r>
              <a:rPr lang="en-US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原資と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して活性化</a:t>
            </a:r>
            <a:r>
              <a:rPr lang="ja-JP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事業を</a:t>
            </a:r>
            <a:r>
              <a:rPr lang="ja-JP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実施</a:t>
            </a:r>
            <a:endParaRPr lang="en-US" altLang="ja-JP" sz="8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</a:t>
            </a: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□事業費</a:t>
            </a: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5,800</a:t>
            </a: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r>
              <a:rPr lang="en-US" altLang="ja-JP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税抜</a:t>
            </a:r>
            <a:r>
              <a:rPr lang="en-US" altLang="ja-JP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marL="0" indent="0">
              <a:buNone/>
            </a:pP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endParaRPr lang="en-US" altLang="ja-JP" sz="8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lvl="0" indent="0">
              <a:buNone/>
            </a:pPr>
            <a:endParaRPr lang="en-US" altLang="ja-JP" sz="8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lvl="0" indent="0">
              <a:buNone/>
            </a:pPr>
            <a:r>
              <a:rPr lang="ja-JP" altLang="en-US" sz="8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   </a:t>
            </a:r>
            <a:r>
              <a:rPr lang="ja-JP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実績</a:t>
            </a:r>
            <a:r>
              <a:rPr lang="ja-JP" altLang="en-US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額</a:t>
            </a:r>
            <a:r>
              <a:rPr lang="ja-JP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</a:t>
            </a:r>
            <a:r>
              <a:rPr lang="ja-JP" altLang="en-US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提案額</a:t>
            </a:r>
            <a:r>
              <a:rPr lang="en-US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(5,800</a:t>
            </a:r>
            <a:r>
              <a:rPr lang="ja-JP" altLang="en-US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r>
              <a:rPr lang="en-US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ja-JP" sz="8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 差額を府へ</a:t>
            </a:r>
            <a:r>
              <a:rPr lang="ja-JP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納付</a:t>
            </a:r>
            <a:endParaRPr lang="ja-JP" altLang="ja-JP" sz="8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8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lang="ja-JP" altLang="en-US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実績</a:t>
            </a:r>
            <a:r>
              <a:rPr lang="ja-JP" altLang="en-US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額</a:t>
            </a:r>
            <a:r>
              <a:rPr lang="ja-JP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＞</a:t>
            </a:r>
            <a:r>
              <a:rPr lang="ja-JP" altLang="en-US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提案額</a:t>
            </a:r>
            <a:r>
              <a:rPr lang="en-US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8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5,800</a:t>
            </a:r>
            <a:r>
              <a:rPr lang="ja-JP" altLang="en-US" sz="8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万円</a:t>
            </a:r>
            <a:r>
              <a:rPr lang="en-US" altLang="ja-JP" sz="8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ja-JP" sz="8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 </a:t>
            </a:r>
            <a:r>
              <a:rPr lang="ja-JP" altLang="ja-JP" sz="8000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指定管理者の</a:t>
            </a:r>
            <a:r>
              <a:rPr lang="ja-JP" altLang="ja-JP" sz="8000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負担</a:t>
            </a:r>
            <a:endParaRPr lang="en-US" altLang="ja-JP" sz="8000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ja-JP" sz="72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endParaRPr lang="en-US" altLang="ja-JP" sz="7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en-US" altLang="ja-JP" sz="3800" dirty="0" smtClean="0">
                <a:latin typeface="+mn-ea"/>
              </a:rPr>
              <a:t>             </a:t>
            </a:r>
            <a:r>
              <a:rPr lang="ja-JP" altLang="en-US" sz="8000" dirty="0" smtClean="0">
                <a:latin typeface="+mn-ea"/>
              </a:rPr>
              <a:t>□</a:t>
            </a:r>
            <a:r>
              <a:rPr lang="en-US" altLang="ja-JP" sz="8000" dirty="0" smtClean="0">
                <a:latin typeface="+mn-ea"/>
              </a:rPr>
              <a:t>1</a:t>
            </a:r>
            <a:r>
              <a:rPr lang="ja-JP" altLang="en-US" sz="8000" dirty="0" smtClean="0">
                <a:latin typeface="+mn-ea"/>
              </a:rPr>
              <a:t>件に付き原則</a:t>
            </a:r>
            <a:r>
              <a:rPr lang="en-US" altLang="ja-JP" sz="8000" dirty="0" smtClean="0">
                <a:latin typeface="+mn-ea"/>
              </a:rPr>
              <a:t>100</a:t>
            </a:r>
            <a:r>
              <a:rPr lang="ja-JP" altLang="en-US" sz="8000" dirty="0" smtClean="0">
                <a:latin typeface="+mn-ea"/>
              </a:rPr>
              <a:t>万円以内の工事</a:t>
            </a:r>
            <a:endParaRPr lang="en-US" altLang="ja-JP" sz="8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 smtClean="0">
                <a:latin typeface="+mn-ea"/>
              </a:rPr>
              <a:t>　　　</a:t>
            </a:r>
            <a:endParaRPr lang="en-US" altLang="ja-JP" sz="8000" dirty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 smtClean="0">
                <a:latin typeface="+mn-ea"/>
              </a:rPr>
              <a:t>　   </a:t>
            </a:r>
            <a:endParaRPr lang="en-US" altLang="ja-JP" sz="8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　  □事業費の精算</a:t>
            </a:r>
            <a:endParaRPr lang="en-US" altLang="ja-JP" sz="8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8000" dirty="0">
                <a:latin typeface="+mn-ea"/>
              </a:rPr>
              <a:t>　</a:t>
            </a:r>
            <a:r>
              <a:rPr lang="ja-JP" altLang="en-US" sz="8000" dirty="0" smtClean="0">
                <a:latin typeface="+mn-ea"/>
              </a:rPr>
              <a:t>　　　　</a:t>
            </a:r>
            <a:r>
              <a:rPr lang="ja-JP" altLang="en-US" sz="8000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ja-JP" altLang="ja-JP" sz="8000" dirty="0" smtClean="0">
                <a:solidFill>
                  <a:srgbClr val="FF0000"/>
                </a:solidFill>
                <a:latin typeface="+mn-ea"/>
              </a:rPr>
              <a:t>実績</a:t>
            </a:r>
            <a:r>
              <a:rPr lang="ja-JP" altLang="en-US" sz="8000" dirty="0" smtClean="0">
                <a:solidFill>
                  <a:srgbClr val="FF0000"/>
                </a:solidFill>
                <a:latin typeface="+mn-ea"/>
              </a:rPr>
              <a:t>額</a:t>
            </a:r>
            <a:r>
              <a:rPr lang="ja-JP" altLang="ja-JP" sz="8000" dirty="0" smtClean="0">
                <a:solidFill>
                  <a:srgbClr val="FF0000"/>
                </a:solidFill>
                <a:latin typeface="+mn-ea"/>
              </a:rPr>
              <a:t>＜</a:t>
            </a:r>
            <a:r>
              <a:rPr lang="ja-JP" altLang="en-US" sz="8000" dirty="0" smtClean="0">
                <a:solidFill>
                  <a:srgbClr val="FF0000"/>
                </a:solidFill>
                <a:latin typeface="+mn-ea"/>
              </a:rPr>
              <a:t>提案額</a:t>
            </a:r>
            <a:r>
              <a:rPr lang="en-US" altLang="ja-JP" sz="8000" dirty="0" smtClean="0">
                <a:solidFill>
                  <a:srgbClr val="FF0000"/>
                </a:solidFill>
                <a:latin typeface="+mn-ea"/>
              </a:rPr>
              <a:t>(5,000</a:t>
            </a:r>
            <a:r>
              <a:rPr lang="ja-JP" altLang="en-US" sz="8000" dirty="0" smtClean="0">
                <a:solidFill>
                  <a:srgbClr val="FF0000"/>
                </a:solidFill>
                <a:latin typeface="+mn-ea"/>
              </a:rPr>
              <a:t>万円</a:t>
            </a:r>
            <a:r>
              <a:rPr lang="en-US" altLang="ja-JP" sz="800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ja-JP" altLang="ja-JP" sz="80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ja-JP" altLang="ja-JP" sz="8000" dirty="0">
                <a:solidFill>
                  <a:srgbClr val="FF0000"/>
                </a:solidFill>
                <a:latin typeface="+mn-ea"/>
              </a:rPr>
              <a:t>⇒ 差額を府へ</a:t>
            </a:r>
            <a:r>
              <a:rPr lang="ja-JP" altLang="ja-JP" sz="8000" dirty="0" smtClean="0">
                <a:solidFill>
                  <a:srgbClr val="FF0000"/>
                </a:solidFill>
                <a:latin typeface="+mn-ea"/>
              </a:rPr>
              <a:t>納付</a:t>
            </a:r>
            <a:endParaRPr lang="ja-JP" altLang="ja-JP" sz="80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8000" dirty="0" smtClean="0">
                <a:latin typeface="+mn-ea"/>
              </a:rPr>
              <a:t>              </a:t>
            </a:r>
            <a:r>
              <a:rPr lang="ja-JP" altLang="ja-JP" sz="8000" dirty="0" smtClean="0">
                <a:solidFill>
                  <a:srgbClr val="FF0000"/>
                </a:solidFill>
                <a:latin typeface="+mn-ea"/>
              </a:rPr>
              <a:t>実績</a:t>
            </a:r>
            <a:r>
              <a:rPr lang="ja-JP" altLang="en-US" sz="8000" dirty="0" smtClean="0">
                <a:solidFill>
                  <a:srgbClr val="FF0000"/>
                </a:solidFill>
                <a:latin typeface="+mn-ea"/>
              </a:rPr>
              <a:t>額</a:t>
            </a:r>
            <a:r>
              <a:rPr lang="ja-JP" altLang="ja-JP" sz="8000" dirty="0" smtClean="0">
                <a:solidFill>
                  <a:srgbClr val="FF0000"/>
                </a:solidFill>
                <a:latin typeface="+mn-ea"/>
              </a:rPr>
              <a:t>＞</a:t>
            </a:r>
            <a:r>
              <a:rPr lang="ja-JP" altLang="en-US" sz="8000" dirty="0" smtClean="0">
                <a:solidFill>
                  <a:srgbClr val="FF0000"/>
                </a:solidFill>
                <a:latin typeface="+mn-ea"/>
              </a:rPr>
              <a:t>提案額</a:t>
            </a:r>
            <a:r>
              <a:rPr lang="en-US" altLang="ja-JP" sz="80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ja-JP" sz="8000" dirty="0">
                <a:solidFill>
                  <a:srgbClr val="FF0000"/>
                </a:solidFill>
                <a:latin typeface="+mn-ea"/>
              </a:rPr>
              <a:t>5,000</a:t>
            </a:r>
            <a:r>
              <a:rPr lang="ja-JP" altLang="en-US" sz="8000" dirty="0">
                <a:solidFill>
                  <a:srgbClr val="FF0000"/>
                </a:solidFill>
                <a:latin typeface="+mn-ea"/>
              </a:rPr>
              <a:t>万円</a:t>
            </a:r>
            <a:r>
              <a:rPr lang="en-US" altLang="ja-JP" sz="8000" dirty="0">
                <a:solidFill>
                  <a:srgbClr val="FF0000"/>
                </a:solidFill>
                <a:latin typeface="+mn-ea"/>
              </a:rPr>
              <a:t>)</a:t>
            </a:r>
            <a:r>
              <a:rPr lang="ja-JP" altLang="ja-JP" sz="80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ja-JP" altLang="ja-JP" sz="8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 </a:t>
            </a:r>
            <a:r>
              <a:rPr lang="ja-JP" altLang="ja-JP" sz="8000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指定</a:t>
            </a:r>
            <a:r>
              <a:rPr lang="ja-JP" altLang="ja-JP" sz="8000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管理者の</a:t>
            </a:r>
            <a:r>
              <a:rPr lang="ja-JP" altLang="ja-JP" sz="8000" u="sng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負担</a:t>
            </a:r>
            <a:endParaRPr lang="en-US" altLang="ja-JP" sz="8000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ja-JP" altLang="ja-JP" sz="8000" dirty="0">
              <a:latin typeface="+mn-ea"/>
            </a:endParaRPr>
          </a:p>
          <a:p>
            <a:pPr marL="0" indent="0">
              <a:buNone/>
            </a:pPr>
            <a:endParaRPr lang="en-US" altLang="ja-JP" sz="8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ja-JP" altLang="ja-JP" sz="7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en-US" altLang="ja-JP" sz="3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 </a:t>
            </a:r>
            <a:endParaRPr lang="ja-JP" altLang="ja-JP" sz="3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7348" y="112474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■</a:t>
            </a:r>
            <a:r>
              <a:rPr kumimoji="1" lang="ja-JP" altLang="en-US" sz="2400" dirty="0" smtClean="0"/>
              <a:t>活性化事業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348" y="3788163"/>
            <a:ext cx="484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■緊急修繕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4406" y="263691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□事業費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の精算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1138" y="4614974"/>
            <a:ext cx="369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+mn-ea"/>
              </a:rPr>
              <a:t>□事業費：</a:t>
            </a:r>
            <a:r>
              <a:rPr lang="en-US" altLang="ja-JP" sz="2000" dirty="0">
                <a:latin typeface="+mn-ea"/>
              </a:rPr>
              <a:t>5,000</a:t>
            </a:r>
            <a:r>
              <a:rPr lang="ja-JP" altLang="en-US" sz="2000" dirty="0">
                <a:latin typeface="+mn-ea"/>
              </a:rPr>
              <a:t>万円</a:t>
            </a:r>
            <a:r>
              <a:rPr lang="en-US" altLang="ja-JP" sz="2000" dirty="0">
                <a:latin typeface="+mn-ea"/>
              </a:rPr>
              <a:t>/</a:t>
            </a:r>
            <a:r>
              <a:rPr lang="ja-JP" altLang="en-US" sz="2000" dirty="0">
                <a:latin typeface="+mn-ea"/>
              </a:rPr>
              <a:t>年</a:t>
            </a:r>
            <a:r>
              <a:rPr lang="en-US" altLang="ja-JP" sz="2000" dirty="0" smtClean="0">
                <a:latin typeface="+mn-ea"/>
              </a:rPr>
              <a:t>(</a:t>
            </a:r>
            <a:r>
              <a:rPr lang="ja-JP" altLang="en-US" sz="2000" dirty="0" smtClean="0">
                <a:latin typeface="+mn-ea"/>
              </a:rPr>
              <a:t>税抜</a:t>
            </a:r>
            <a:r>
              <a:rPr lang="en-US" altLang="ja-JP" sz="2000" dirty="0" smtClean="0">
                <a:latin typeface="+mn-ea"/>
              </a:rPr>
              <a:t>)</a:t>
            </a:r>
            <a:endParaRPr lang="en-US" altLang="ja-JP" sz="2000" dirty="0">
              <a:latin typeface="+mn-ea"/>
            </a:endParaRPr>
          </a:p>
        </p:txBody>
      </p:sp>
      <p:sp>
        <p:nvSpPr>
          <p:cNvPr id="16" name="屈折矢印 15"/>
          <p:cNvSpPr/>
          <p:nvPr/>
        </p:nvSpPr>
        <p:spPr>
          <a:xfrm rot="16200000" flipH="1">
            <a:off x="6735564" y="5332598"/>
            <a:ext cx="1013784" cy="518956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屈折矢印 16"/>
          <p:cNvSpPr/>
          <p:nvPr/>
        </p:nvSpPr>
        <p:spPr>
          <a:xfrm rot="16200000">
            <a:off x="6883023" y="3623613"/>
            <a:ext cx="769874" cy="482553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6848221" y="4249827"/>
            <a:ext cx="1468195" cy="9028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48221" y="4408860"/>
            <a:ext cx="144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</a:rPr>
              <a:t>経営努力による財源捻出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4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649843"/>
              </p:ext>
            </p:extLst>
          </p:nvPr>
        </p:nvGraphicFramePr>
        <p:xfrm>
          <a:off x="3635896" y="3861048"/>
          <a:ext cx="5040560" cy="9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987440"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</a:rPr>
                        <a:t>市場の活性化</a:t>
                      </a:r>
                      <a:endParaRPr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</a:rPr>
                        <a:t>□市場全体の活性化事業の企画及び実施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A8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924774"/>
              </p:ext>
            </p:extLst>
          </p:nvPr>
        </p:nvGraphicFramePr>
        <p:xfrm>
          <a:off x="3635896" y="5013176"/>
          <a:ext cx="5040560" cy="9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987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</a:rPr>
                        <a:t>□卸売業務、仲卸業務に関する許可等及び検査、指導</a:t>
                      </a:r>
                      <a:endParaRPr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</a:rPr>
                        <a:t>□施設・設備の整備  □大規模な改修　　　　　　　　など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25078"/>
              </p:ext>
            </p:extLst>
          </p:nvPr>
        </p:nvGraphicFramePr>
        <p:xfrm>
          <a:off x="3635896" y="2708920"/>
          <a:ext cx="5040560" cy="9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987440"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</a:rPr>
                        <a:t>市場の業務関係</a:t>
                      </a:r>
                      <a:endParaRPr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</a:rPr>
                        <a:t>□各種報告書の受理  □市場日報等の作成公表</a:t>
                      </a:r>
                      <a:endParaRPr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□開設者に対する申請書、届出書の受付　　　　　など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736253"/>
              </p:ext>
            </p:extLst>
          </p:nvPr>
        </p:nvGraphicFramePr>
        <p:xfrm>
          <a:off x="3635896" y="1556792"/>
          <a:ext cx="504056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</a:rPr>
                        <a:t>施設の管理関係</a:t>
                      </a:r>
                      <a:endParaRPr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</a:rPr>
                        <a:t>□清掃  □警備  □ゴミ処理  □小規模な改修</a:t>
                      </a:r>
                      <a:endParaRPr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□施設の使用許可  □利用料金の徴収　　　　　　など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12778"/>
              </p:ext>
            </p:extLst>
          </p:nvPr>
        </p:nvGraphicFramePr>
        <p:xfrm>
          <a:off x="467544" y="2276872"/>
          <a:ext cx="2016224" cy="91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915432"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tx1"/>
                          </a:solidFill>
                        </a:rPr>
                        <a:t>指定管理者（民間）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13699"/>
              </p:ext>
            </p:extLst>
          </p:nvPr>
        </p:nvGraphicFramePr>
        <p:xfrm>
          <a:off x="467543" y="4717957"/>
          <a:ext cx="2056142" cy="91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142"/>
              </a:tblGrid>
              <a:tr h="91543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開設者（府）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endParaRPr kumimoji="1" lang="ja-JP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9" name="左大かっこ 18"/>
          <p:cNvSpPr/>
          <p:nvPr/>
        </p:nvSpPr>
        <p:spPr>
          <a:xfrm>
            <a:off x="3277544" y="1628800"/>
            <a:ext cx="168944" cy="2664296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大かっこ 19"/>
          <p:cNvSpPr/>
          <p:nvPr/>
        </p:nvSpPr>
        <p:spPr>
          <a:xfrm>
            <a:off x="3277544" y="4437112"/>
            <a:ext cx="144016" cy="1477122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2533488" y="2492896"/>
            <a:ext cx="720080" cy="4680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>
            <a:off x="2559614" y="4941647"/>
            <a:ext cx="720080" cy="46805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>
            <a:normAutofit/>
          </a:bodyPr>
          <a:lstStyle/>
          <a:p>
            <a:r>
              <a:rPr lang="ja-JP" altLang="en-US" sz="28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指定管理者と開設者の</a:t>
            </a:r>
            <a:r>
              <a:rPr lang="ja-JP" altLang="en-US" sz="28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業務分担</a:t>
            </a:r>
            <a:endParaRPr kumimoji="1" lang="ja-JP" altLang="en-US" sz="28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520" y="1196752"/>
            <a:ext cx="8640960" cy="511256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0751" y="1268760"/>
            <a:ext cx="8229600" cy="1368152"/>
          </a:xfrm>
        </p:spPr>
        <p:txBody>
          <a:bodyPr vert="horz"/>
          <a:lstStyle/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　</a:t>
            </a:r>
            <a:r>
              <a:rPr lang="ja-JP" altLang="en-US" sz="2000" dirty="0">
                <a:latin typeface="+mn-ea"/>
              </a:rPr>
              <a:t>　　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ja-JP" altLang="en-US" sz="2000" dirty="0">
              <a:latin typeface="+mn-ea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7504" y="1351321"/>
            <a:ext cx="8928992" cy="936104"/>
          </a:xfrm>
        </p:spPr>
        <p:txBody>
          <a:bodyPr anchor="t">
            <a:normAutofit/>
          </a:bodyPr>
          <a:lstStyle/>
          <a:p>
            <a:r>
              <a:rPr lang="ja-JP" altLang="en-US" sz="3100" dirty="0" smtClean="0"/>
              <a:t>①清潔な市場の実現　</a:t>
            </a:r>
            <a:r>
              <a:rPr lang="en-US" altLang="ja-JP" sz="3100" dirty="0" smtClean="0"/>
              <a:t>【</a:t>
            </a:r>
            <a:r>
              <a:rPr lang="ja-JP" altLang="en-US" sz="3100" dirty="0" smtClean="0"/>
              <a:t>トイレ改修</a:t>
            </a:r>
            <a:r>
              <a:rPr lang="en-US" altLang="ja-JP" sz="3100" dirty="0" smtClean="0"/>
              <a:t>】</a:t>
            </a:r>
            <a:r>
              <a:rPr lang="ja-JP" altLang="en-US" sz="3100" dirty="0" smtClean="0"/>
              <a:t>　（</a:t>
            </a:r>
            <a:r>
              <a:rPr lang="en-US" altLang="ja-JP" sz="3100" dirty="0" smtClean="0"/>
              <a:t>H24</a:t>
            </a:r>
            <a:r>
              <a:rPr lang="ja-JP" altLang="en-US" sz="3100" dirty="0" smtClean="0"/>
              <a:t>～）</a:t>
            </a:r>
            <a:r>
              <a:rPr lang="ja-JP" altLang="en-US" sz="2800" dirty="0" smtClean="0"/>
              <a:t>　　　</a:t>
            </a:r>
            <a:endParaRPr kumimoji="1" lang="ja-JP" altLang="en-US" sz="2200" dirty="0">
              <a:latin typeface="+mn-ea"/>
              <a:ea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899592" y="476672"/>
            <a:ext cx="720080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5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市場活性化の取り組み　</a:t>
            </a:r>
            <a:r>
              <a:rPr lang="en-US" altLang="ja-JP" sz="35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35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ハード事業</a:t>
            </a:r>
            <a:r>
              <a:rPr lang="en-US" altLang="ja-JP" sz="35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lang="ja-JP" altLang="en-US" sz="3500" dirty="0"/>
          </a:p>
        </p:txBody>
      </p:sp>
      <p:sp>
        <p:nvSpPr>
          <p:cNvPr id="2" name="正方形/長方形 1"/>
          <p:cNvSpPr/>
          <p:nvPr/>
        </p:nvSpPr>
        <p:spPr>
          <a:xfrm>
            <a:off x="107504" y="1340768"/>
            <a:ext cx="8928992" cy="4968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015441"/>
            <a:ext cx="2596434" cy="192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577" y="1988840"/>
            <a:ext cx="2595332" cy="1948090"/>
          </a:xfrm>
          <a:prstGeom prst="rect">
            <a:avLst/>
          </a:prstGeom>
        </p:spPr>
      </p:pic>
      <p:pic>
        <p:nvPicPr>
          <p:cNvPr id="1026" name="Picture 2" descr="\\G0000sv0ns502\d10184$\doc\00＿共有フォルダ\【運営取引業務協議会】\H28\★資料\新しいフォルダー\撮影\P12808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187283"/>
            <a:ext cx="2597245" cy="19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G0000sv0ns502\d10184$\doc\00＿共有フォルダ\【運営取引業務協議会】\H28\★資料\新しいフォルダー\撮影\P128089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368" y="4183095"/>
            <a:ext cx="2597246" cy="19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520" y="19888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+mn-ea"/>
              </a:rPr>
              <a:t>[</a:t>
            </a:r>
            <a:r>
              <a:rPr lang="ja-JP" altLang="en-US" dirty="0">
                <a:latin typeface="+mn-ea"/>
              </a:rPr>
              <a:t>施工前</a:t>
            </a:r>
            <a:r>
              <a:rPr lang="en-US" altLang="ja-JP" dirty="0">
                <a:latin typeface="+mn-ea"/>
              </a:rPr>
              <a:t>]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16016" y="199628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+mn-ea"/>
              </a:rPr>
              <a:t>[</a:t>
            </a:r>
            <a:r>
              <a:rPr lang="ja-JP" altLang="en-US" dirty="0">
                <a:latin typeface="+mn-ea"/>
              </a:rPr>
              <a:t>施工後</a:t>
            </a:r>
            <a:r>
              <a:rPr lang="en-US" altLang="ja-JP" dirty="0">
                <a:latin typeface="+mn-ea"/>
              </a:rPr>
              <a:t>]</a:t>
            </a:r>
            <a:endParaRPr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78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5751" y="1196752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　</a:t>
            </a:r>
            <a:r>
              <a:rPr lang="en-US" altLang="ja-JP" sz="2000" dirty="0" smtClean="0">
                <a:latin typeface="+mn-ea"/>
              </a:rPr>
              <a:t>[</a:t>
            </a:r>
            <a:r>
              <a:rPr lang="ja-JP" altLang="en-US" sz="2000" dirty="0">
                <a:latin typeface="+mn-ea"/>
              </a:rPr>
              <a:t>施工前</a:t>
            </a:r>
            <a:r>
              <a:rPr lang="en-US" altLang="ja-JP" sz="2000" dirty="0">
                <a:latin typeface="+mn-ea"/>
              </a:rPr>
              <a:t>]</a:t>
            </a:r>
            <a:r>
              <a:rPr lang="ja-JP" altLang="en-US" sz="2000" dirty="0">
                <a:latin typeface="+mn-ea"/>
              </a:rPr>
              <a:t>　　</a:t>
            </a:r>
            <a:r>
              <a:rPr lang="ja-JP" altLang="en-US" dirty="0"/>
              <a:t>　　　　　　　　</a:t>
            </a:r>
            <a:r>
              <a:rPr lang="ja-JP" altLang="en-US" dirty="0" smtClean="0"/>
              <a:t>　　　　</a:t>
            </a:r>
            <a:r>
              <a:rPr lang="en-US" altLang="ja-JP" sz="2000" dirty="0" smtClean="0">
                <a:latin typeface="+mn-ea"/>
              </a:rPr>
              <a:t>[</a:t>
            </a:r>
            <a:r>
              <a:rPr lang="ja-JP" altLang="en-US" sz="2000" dirty="0">
                <a:latin typeface="+mn-ea"/>
              </a:rPr>
              <a:t>施工後</a:t>
            </a:r>
            <a:r>
              <a:rPr lang="en-US" altLang="ja-JP" sz="2000" dirty="0">
                <a:latin typeface="+mn-ea"/>
              </a:rPr>
              <a:t>]</a:t>
            </a:r>
            <a:endParaRPr lang="ja-JP" altLang="en-US" sz="2000" dirty="0">
              <a:latin typeface="+mn-ea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1089" y="620688"/>
            <a:ext cx="836182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②</a:t>
            </a:r>
            <a:r>
              <a:rPr lang="ja-JP" altLang="en-US" sz="3100" dirty="0" smtClean="0">
                <a:latin typeface="+mn-ea"/>
                <a:ea typeface="+mn-ea"/>
              </a:rPr>
              <a:t>青果・水産２階プラットホーム大屋根設置工事（</a:t>
            </a:r>
            <a:r>
              <a:rPr lang="en-US" altLang="ja-JP" sz="3100" dirty="0" smtClean="0">
                <a:latin typeface="+mn-ea"/>
                <a:ea typeface="+mn-ea"/>
              </a:rPr>
              <a:t>H27</a:t>
            </a:r>
            <a:r>
              <a:rPr lang="ja-JP" altLang="en-US" sz="3100" dirty="0" smtClean="0">
                <a:latin typeface="+mn-ea"/>
                <a:ea typeface="+mn-ea"/>
              </a:rPr>
              <a:t>）</a:t>
            </a:r>
            <a:r>
              <a:rPr lang="en-US" altLang="ja-JP" sz="2700" dirty="0" smtClean="0">
                <a:latin typeface="+mn-ea"/>
                <a:ea typeface="+mn-ea"/>
              </a:rPr>
              <a:t/>
            </a:r>
            <a:br>
              <a:rPr lang="en-US" altLang="ja-JP" sz="2700" dirty="0" smtClean="0">
                <a:latin typeface="+mn-ea"/>
                <a:ea typeface="+mn-ea"/>
              </a:rPr>
            </a:br>
            <a:r>
              <a:rPr lang="ja-JP" altLang="en-US" sz="2800" dirty="0" smtClean="0"/>
              <a:t>　　　　</a:t>
            </a:r>
            <a:endParaRPr kumimoji="1" lang="ja-JP" altLang="en-US" sz="2200" dirty="0">
              <a:latin typeface="+mn-ea"/>
              <a:ea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51" y="3140629"/>
            <a:ext cx="4008237" cy="27947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140629"/>
            <a:ext cx="4104456" cy="279473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07504" y="548680"/>
            <a:ext cx="8928992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テキスト ボックス 1"/>
          <p:cNvSpPr txBox="1"/>
          <p:nvPr/>
        </p:nvSpPr>
        <p:spPr>
          <a:xfrm>
            <a:off x="7353809" y="44624"/>
            <a:ext cx="1682687" cy="44532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0" bIns="0" rtlCol="0" anchor="ctr" anchorCtr="0">
            <a:noAutofit/>
          </a:bodyPr>
          <a:lstStyle/>
          <a:p>
            <a:pPr algn="ctr" fontAlgn="base">
              <a:lnSpc>
                <a:spcPts val="1800"/>
              </a:lnSpc>
              <a:spcAft>
                <a:spcPts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ＭＳ Ｐゴシック"/>
                <a:ea typeface="HGｺﾞｼｯｸE"/>
                <a:cs typeface="Times New Roman"/>
              </a:rPr>
              <a:t>府依頼事業</a:t>
            </a:r>
            <a:endParaRPr lang="ja-JP" sz="1600" dirty="0">
              <a:effectLst/>
              <a:latin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052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0282" y="548680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+mn-ea"/>
                <a:ea typeface="+mn-ea"/>
              </a:rPr>
              <a:t>③水産セリ場</a:t>
            </a:r>
            <a:r>
              <a:rPr lang="ja-JP" altLang="en-US" sz="2800" dirty="0">
                <a:latin typeface="+mn-ea"/>
                <a:ea typeface="+mn-ea"/>
              </a:rPr>
              <a:t>床面</a:t>
            </a:r>
            <a:r>
              <a:rPr lang="ja-JP" altLang="en-US" sz="2800" dirty="0" smtClean="0">
                <a:latin typeface="+mn-ea"/>
                <a:ea typeface="+mn-ea"/>
              </a:rPr>
              <a:t>全面舗装改修（</a:t>
            </a:r>
            <a:r>
              <a:rPr lang="en-US" altLang="ja-JP" sz="2800" dirty="0" smtClean="0">
                <a:latin typeface="+mn-ea"/>
                <a:ea typeface="+mn-ea"/>
              </a:rPr>
              <a:t>H27</a:t>
            </a:r>
            <a:r>
              <a:rPr lang="ja-JP" altLang="en-US" sz="2800" dirty="0" smtClean="0">
                <a:latin typeface="+mn-ea"/>
                <a:ea typeface="+mn-ea"/>
              </a:rPr>
              <a:t>）</a:t>
            </a:r>
            <a:r>
              <a:rPr lang="ja-JP" altLang="en-US" sz="2200" dirty="0">
                <a:latin typeface="+mn-ea"/>
                <a:ea typeface="+mn-ea"/>
              </a:rPr>
              <a:t>　</a:t>
            </a:r>
            <a:endParaRPr kumimoji="1" lang="ja-JP" altLang="en-US" sz="20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r>
              <a:rPr lang="ja-JP" altLang="en-US" sz="4000" dirty="0" smtClean="0"/>
              <a:t>　　　　  </a:t>
            </a:r>
            <a:r>
              <a:rPr lang="en-US" altLang="ja-JP" sz="2000" dirty="0" smtClean="0">
                <a:latin typeface="+mn-ea"/>
              </a:rPr>
              <a:t>[</a:t>
            </a:r>
            <a:r>
              <a:rPr lang="ja-JP" altLang="en-US" sz="2000" dirty="0">
                <a:latin typeface="+mn-ea"/>
              </a:rPr>
              <a:t>施工前</a:t>
            </a:r>
            <a:r>
              <a:rPr lang="en-US" altLang="ja-JP" sz="2000" dirty="0">
                <a:latin typeface="+mn-ea"/>
              </a:rPr>
              <a:t>]</a:t>
            </a:r>
            <a:r>
              <a:rPr lang="ja-JP" altLang="en-US" sz="2000" dirty="0">
                <a:latin typeface="+mn-ea"/>
              </a:rPr>
              <a:t>　　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              </a:t>
            </a:r>
            <a:r>
              <a:rPr lang="ja-JP" altLang="en-US" sz="2000" dirty="0"/>
              <a:t>　</a:t>
            </a:r>
            <a:r>
              <a:rPr lang="en-US" altLang="ja-JP" sz="2000" dirty="0">
                <a:latin typeface="+mn-ea"/>
              </a:rPr>
              <a:t>[</a:t>
            </a:r>
            <a:r>
              <a:rPr lang="ja-JP" altLang="en-US" sz="2000" dirty="0">
                <a:latin typeface="+mn-ea"/>
              </a:rPr>
              <a:t>施工後</a:t>
            </a:r>
            <a:r>
              <a:rPr lang="en-US" altLang="ja-JP" sz="2000" dirty="0">
                <a:latin typeface="+mn-ea"/>
              </a:rPr>
              <a:t>]</a:t>
            </a:r>
            <a:endParaRPr lang="ja-JP" altLang="en-US" sz="2000" dirty="0">
              <a:latin typeface="+mn-ea"/>
            </a:endParaRPr>
          </a:p>
          <a:p>
            <a:endParaRPr kumimoji="1" lang="ja-JP" altLang="en-US" dirty="0"/>
          </a:p>
        </p:txBody>
      </p:sp>
      <p:pic>
        <p:nvPicPr>
          <p:cNvPr id="6" name="図 5" descr="PA0101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46" y="2564904"/>
            <a:ext cx="4181554" cy="31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649" y="2589042"/>
            <a:ext cx="4176464" cy="313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07504" y="548680"/>
            <a:ext cx="8928992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1"/>
          <p:cNvSpPr txBox="1"/>
          <p:nvPr/>
        </p:nvSpPr>
        <p:spPr>
          <a:xfrm>
            <a:off x="7353809" y="44624"/>
            <a:ext cx="1682687" cy="44532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0" bIns="0" rtlCol="0" anchor="ctr" anchorCtr="0">
            <a:noAutofit/>
          </a:bodyPr>
          <a:lstStyle/>
          <a:p>
            <a:pPr algn="ctr" fontAlgn="base">
              <a:lnSpc>
                <a:spcPts val="1800"/>
              </a:lnSpc>
              <a:spcAft>
                <a:spcPts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ＭＳ Ｐゴシック"/>
                <a:ea typeface="HGｺﾞｼｯｸE"/>
                <a:cs typeface="Times New Roman"/>
              </a:rPr>
              <a:t>府依頼事業</a:t>
            </a:r>
            <a:endParaRPr lang="ja-JP" sz="1600" dirty="0">
              <a:effectLst/>
              <a:latin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55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60946" y="1052736"/>
            <a:ext cx="8229600" cy="4525963"/>
          </a:xfrm>
        </p:spPr>
        <p:txBody>
          <a:bodyPr vert="horz"/>
          <a:lstStyle/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　</a:t>
            </a:r>
            <a:r>
              <a:rPr lang="en-US" altLang="ja-JP" sz="2000" dirty="0" smtClean="0">
                <a:latin typeface="+mn-ea"/>
              </a:rPr>
              <a:t>[</a:t>
            </a:r>
            <a:r>
              <a:rPr lang="ja-JP" altLang="en-US" sz="2000" dirty="0">
                <a:latin typeface="+mn-ea"/>
              </a:rPr>
              <a:t>施工前</a:t>
            </a:r>
            <a:r>
              <a:rPr lang="en-US" altLang="ja-JP" sz="2000" dirty="0">
                <a:latin typeface="+mn-ea"/>
              </a:rPr>
              <a:t>]</a:t>
            </a:r>
            <a:r>
              <a:rPr lang="ja-JP" altLang="en-US" sz="2000" dirty="0">
                <a:latin typeface="+mn-ea"/>
              </a:rPr>
              <a:t>　　</a:t>
            </a:r>
            <a:r>
              <a:rPr lang="ja-JP" altLang="en-US" dirty="0"/>
              <a:t>　　　　　　　　</a:t>
            </a:r>
            <a:r>
              <a:rPr lang="ja-JP" altLang="en-US" dirty="0" smtClean="0"/>
              <a:t>　　　</a:t>
            </a:r>
            <a:r>
              <a:rPr lang="en-US" altLang="ja-JP" sz="2000" dirty="0" smtClean="0">
                <a:latin typeface="+mn-ea"/>
              </a:rPr>
              <a:t>[</a:t>
            </a:r>
            <a:r>
              <a:rPr lang="ja-JP" altLang="en-US" sz="2000" dirty="0">
                <a:latin typeface="+mn-ea"/>
              </a:rPr>
              <a:t>施工後</a:t>
            </a:r>
            <a:r>
              <a:rPr lang="en-US" altLang="ja-JP" sz="2000" dirty="0">
                <a:latin typeface="+mn-ea"/>
              </a:rPr>
              <a:t>]</a:t>
            </a:r>
            <a:endParaRPr lang="ja-JP" altLang="en-US" sz="2000" dirty="0">
              <a:latin typeface="+mn-ea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113984" cy="1143000"/>
          </a:xfrm>
        </p:spPr>
        <p:txBody>
          <a:bodyPr>
            <a:normAutofit fontScale="90000"/>
          </a:bodyPr>
          <a:lstStyle/>
          <a:p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　</a:t>
            </a:r>
            <a:r>
              <a:rPr lang="ja-JP" altLang="en-US" sz="2800" dirty="0"/>
              <a:t>④</a:t>
            </a:r>
            <a:r>
              <a:rPr lang="zh-TW" altLang="en-US" sz="3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立体駐車場塗</a:t>
            </a:r>
            <a:r>
              <a:rPr lang="zh-TW" altLang="en-US" sz="3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膜防水修繕</a:t>
            </a:r>
            <a:r>
              <a:rPr lang="zh-TW" altLang="en-US" sz="3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工事</a:t>
            </a:r>
            <a:r>
              <a:rPr lang="ja-JP" altLang="en-US" sz="3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3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H27</a:t>
            </a:r>
            <a:r>
              <a:rPr lang="ja-JP" altLang="en-US" sz="3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～）</a:t>
            </a:r>
            <a:r>
              <a:rPr lang="en-US" altLang="ja-JP" sz="3100" dirty="0" smtClean="0">
                <a:latin typeface="+mn-ea"/>
                <a:ea typeface="+mn-ea"/>
              </a:rPr>
              <a:t/>
            </a:r>
            <a:br>
              <a:rPr lang="en-US" altLang="ja-JP" sz="3100" dirty="0" smtClean="0">
                <a:latin typeface="+mn-ea"/>
                <a:ea typeface="+mn-ea"/>
              </a:rPr>
            </a:br>
            <a:r>
              <a:rPr lang="ja-JP" altLang="en-US" sz="2800" dirty="0" smtClean="0"/>
              <a:t>　　　　</a:t>
            </a:r>
            <a:endParaRPr kumimoji="1" lang="ja-JP" altLang="en-US" sz="2200" dirty="0">
              <a:latin typeface="+mn-ea"/>
              <a:ea typeface="+mn-ea"/>
            </a:endParaRPr>
          </a:p>
        </p:txBody>
      </p:sp>
      <p:pic>
        <p:nvPicPr>
          <p:cNvPr id="1026" name="Picture 2" descr="\\G0000sv0ns502\d10184$\doc\00＿共有フォルダ\【経営展望データ】\Ｈ28\管理C写真\青果立体駐車場Ｂ\施工前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714153"/>
            <a:ext cx="4136055" cy="3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G0000sv0ns502\d10184$\doc\00＿共有フォルダ\【経営展望データ】\Ｈ28\管理C写真\青果立体駐車場Ｂ\施工後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830" y="2714153"/>
            <a:ext cx="4135633" cy="3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07504" y="620688"/>
            <a:ext cx="8928992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テキスト ボックス 1"/>
          <p:cNvSpPr txBox="1"/>
          <p:nvPr/>
        </p:nvSpPr>
        <p:spPr>
          <a:xfrm>
            <a:off x="7353809" y="103352"/>
            <a:ext cx="1682687" cy="44532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0" bIns="0" rtlCol="0" anchor="ctr" anchorCtr="0">
            <a:noAutofit/>
          </a:bodyPr>
          <a:lstStyle/>
          <a:p>
            <a:pPr algn="ctr" fontAlgn="base">
              <a:lnSpc>
                <a:spcPts val="1800"/>
              </a:lnSpc>
              <a:spcAft>
                <a:spcPts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ＭＳ Ｐゴシック"/>
                <a:ea typeface="HGｺﾞｼｯｸE"/>
                <a:cs typeface="Times New Roman"/>
              </a:rPr>
              <a:t>府依頼事業</a:t>
            </a:r>
            <a:endParaRPr lang="ja-JP" sz="1600" dirty="0">
              <a:effectLst/>
              <a:latin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052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755575" y="1421011"/>
            <a:ext cx="3816423" cy="2322932"/>
            <a:chOff x="4778020" y="1234185"/>
            <a:chExt cx="4218944" cy="2664345"/>
          </a:xfrm>
        </p:grpSpPr>
        <p:pic>
          <p:nvPicPr>
            <p:cNvPr id="7" name="図 6" descr="D:\HatakenakaF\Documents\市場活性化事業\市場まつり\DSC_7205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508" y="1234185"/>
              <a:ext cx="4206456" cy="2664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4778020" y="1234185"/>
              <a:ext cx="1891095" cy="423673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 smtClean="0">
                  <a:solidFill>
                    <a:schemeClr val="bg1"/>
                  </a:solidFill>
                </a:rPr>
                <a:t>市場開放デー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図 7" descr="CIMG249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52" y="3904050"/>
            <a:ext cx="3805128" cy="24235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755575" y="3992831"/>
            <a:ext cx="1355415" cy="400110"/>
          </a:xfrm>
          <a:prstGeom prst="rect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/>
                </a:solidFill>
              </a:rPr>
              <a:t>産地フェア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\\G0000sv0ns502\d10184$\doc\管理フォルダ\【現場写真】\H27\20151001 阪神梅田本店魚食普及月間イベント\100MSDCF\DSC022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263" y="1556792"/>
            <a:ext cx="3404167" cy="236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056266" y="3301559"/>
            <a:ext cx="2589804" cy="400110"/>
          </a:xfrm>
          <a:prstGeom prst="rect">
            <a:avLst/>
          </a:prstGeom>
          <a:solidFill>
            <a:schemeClr val="tx1">
              <a:lumMod val="75000"/>
              <a:lumOff val="25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魚食普及月間イベント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28981" y="5567702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マスコットキャラクター</a:t>
            </a:r>
            <a:endParaRPr kumimoji="1" lang="en-US" altLang="ja-JP" sz="1600" b="1" dirty="0" smtClean="0"/>
          </a:p>
          <a:p>
            <a:r>
              <a:rPr lang="ja-JP" altLang="en-US" sz="2000" b="1" dirty="0"/>
              <a:t>せり</a:t>
            </a:r>
            <a:r>
              <a:rPr lang="ja-JP" altLang="en-US" sz="2000" b="1" dirty="0" err="1"/>
              <a:t>ちゃん</a:t>
            </a:r>
            <a:endParaRPr kumimoji="1" lang="ja-JP" altLang="en-US" sz="20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971599" y="287070"/>
            <a:ext cx="69192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市場活性化の取り組み　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ソフト事業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endParaRPr lang="ja-JP" altLang="en-US" sz="3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66873" y="962690"/>
            <a:ext cx="7327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①量販店・デパート・ホテル・大学等と連携したイベント</a:t>
            </a:r>
            <a:endParaRPr lang="ja-JP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531" y="3990844"/>
            <a:ext cx="1617314" cy="233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07504" y="962690"/>
            <a:ext cx="8928992" cy="5455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4B0B-1B65-4231-90AC-B0C817E3E06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2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543</Words>
  <Application>Microsoft Office PowerPoint</Application>
  <PresentationFormat>画面に合わせる (4:3)</PresentationFormat>
  <Paragraphs>209</Paragraphs>
  <Slides>12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「指定管理者制度」導入による成果</vt:lpstr>
      <vt:lpstr>収入確保とコスト削減</vt:lpstr>
      <vt:lpstr>　管理運営費等の取扱基準</vt:lpstr>
      <vt:lpstr>指定管理者と開設者の業務分担</vt:lpstr>
      <vt:lpstr>①清潔な市場の実現　【トイレ改修】　（H24～）　　　</vt:lpstr>
      <vt:lpstr> ②青果・水産２階プラットホーム大屋根設置工事（H27） 　　　　</vt:lpstr>
      <vt:lpstr>③水産セリ場床面全面舗装改修（H27）　</vt:lpstr>
      <vt:lpstr> 　④立体駐車場塗膜防水修繕工事（H27～） 　　　　</vt:lpstr>
      <vt:lpstr>PowerPoint プレゼンテーション</vt:lpstr>
      <vt:lpstr>    ②近隣大学と事業連携協定を締結</vt:lpstr>
      <vt:lpstr> ③社会見学・市場見学の受入れ</vt:lpstr>
      <vt:lpstr> ④市場ゆるきゃら「せりちゃん」の活動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pc009</dc:creator>
  <cp:lastModifiedBy>大阪府</cp:lastModifiedBy>
  <cp:revision>123</cp:revision>
  <cp:lastPrinted>2017-02-06T09:04:12Z</cp:lastPrinted>
  <dcterms:created xsi:type="dcterms:W3CDTF">2016-01-08T23:05:31Z</dcterms:created>
  <dcterms:modified xsi:type="dcterms:W3CDTF">2017-03-29T12:24:46Z</dcterms:modified>
</cp:coreProperties>
</file>