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handoutMasterIdLst>
    <p:handoutMasterId r:id="rId13"/>
  </p:handoutMasterIdLst>
  <p:sldIdLst>
    <p:sldId id="291" r:id="rId2"/>
    <p:sldId id="292" r:id="rId3"/>
    <p:sldId id="298" r:id="rId4"/>
    <p:sldId id="272" r:id="rId5"/>
    <p:sldId id="278" r:id="rId6"/>
    <p:sldId id="297" r:id="rId7"/>
    <p:sldId id="300" r:id="rId8"/>
    <p:sldId id="302" r:id="rId9"/>
    <p:sldId id="287" r:id="rId10"/>
    <p:sldId id="301"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C3DD71D-1356-4298-8657-6F3FB18D8411}">
          <p14:sldIdLst>
            <p14:sldId id="291"/>
            <p14:sldId id="292"/>
            <p14:sldId id="298"/>
            <p14:sldId id="272"/>
            <p14:sldId id="278"/>
            <p14:sldId id="297"/>
            <p14:sldId id="300"/>
            <p14:sldId id="302"/>
            <p14:sldId id="287"/>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E2FED2"/>
    <a:srgbClr val="F0E0ED"/>
    <a:srgbClr val="FFC5C5"/>
    <a:srgbClr val="FF6699"/>
    <a:srgbClr val="FFE6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50" autoAdjust="0"/>
    <p:restoredTop sz="92734" autoAdjust="0"/>
  </p:normalViewPr>
  <p:slideViewPr>
    <p:cSldViewPr>
      <p:cViewPr varScale="1">
        <p:scale>
          <a:sx n="74" d="100"/>
          <a:sy n="74" d="100"/>
        </p:scale>
        <p:origin x="1338" y="72"/>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2"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43944B-3F1D-45E6-A4EA-06B229E57E87}" type="doc">
      <dgm:prSet loTypeId="urn:microsoft.com/office/officeart/2005/8/layout/hList1" loCatId="list" qsTypeId="urn:microsoft.com/office/officeart/2005/8/quickstyle/3d3" qsCatId="3D" csTypeId="urn:microsoft.com/office/officeart/2005/8/colors/colorful4" csCatId="colorful" phldr="1"/>
      <dgm:spPr/>
      <dgm:t>
        <a:bodyPr/>
        <a:lstStyle/>
        <a:p>
          <a:endParaRPr kumimoji="1" lang="ja-JP" altLang="en-US"/>
        </a:p>
      </dgm:t>
    </dgm:pt>
    <dgm:pt modelId="{32A4B168-D091-4F94-84E3-6F323FC2290E}">
      <dgm:prSet phldrT="[テキスト]" custT="1"/>
      <dgm:spPr/>
      <dgm:t>
        <a:bodyPr/>
        <a:lstStyle/>
        <a:p>
          <a:r>
            <a:rPr kumimoji="1" lang="ja-JP" altLang="en-US" sz="2000" b="1" dirty="0" smtClean="0"/>
            <a:t>新しい研修テーマの導入</a:t>
          </a:r>
          <a:endParaRPr kumimoji="1" lang="ja-JP" altLang="en-US" sz="2000" b="1" dirty="0"/>
        </a:p>
      </dgm:t>
    </dgm:pt>
    <dgm:pt modelId="{AC64CF91-14DF-476C-8D5A-622435F5058D}" type="parTrans" cxnId="{078B87FE-4190-48F5-8913-8D7FF1ED66D3}">
      <dgm:prSet/>
      <dgm:spPr/>
      <dgm:t>
        <a:bodyPr/>
        <a:lstStyle/>
        <a:p>
          <a:endParaRPr kumimoji="1" lang="ja-JP" altLang="en-US" b="1"/>
        </a:p>
      </dgm:t>
    </dgm:pt>
    <dgm:pt modelId="{4B367A95-27A8-48B6-A2B1-C688A4BE36AF}" type="sibTrans" cxnId="{078B87FE-4190-48F5-8913-8D7FF1ED66D3}">
      <dgm:prSet/>
      <dgm:spPr/>
      <dgm:t>
        <a:bodyPr/>
        <a:lstStyle/>
        <a:p>
          <a:endParaRPr kumimoji="1" lang="ja-JP" altLang="en-US" b="1"/>
        </a:p>
      </dgm:t>
    </dgm:pt>
    <dgm:pt modelId="{AC510A01-0EEB-490C-8451-371B2C7FC37B}">
      <dgm:prSet phldrT="[テキスト]" custT="1"/>
      <dgm:spPr/>
      <dgm:t>
        <a:bodyPr/>
        <a:lstStyle/>
        <a:p>
          <a:r>
            <a:rPr kumimoji="1" lang="ja-JP" altLang="en-US" sz="1600" b="1" dirty="0" smtClean="0"/>
            <a:t>「アンガーマネジメント」</a:t>
          </a:r>
          <a:endParaRPr kumimoji="1" lang="ja-JP" altLang="en-US" sz="1600" b="1" dirty="0"/>
        </a:p>
      </dgm:t>
    </dgm:pt>
    <dgm:pt modelId="{DE66A5D1-9985-4C1B-A306-65B80EB5901A}" type="parTrans" cxnId="{921E791A-5AB1-4DD0-A9B6-37BF744D6B83}">
      <dgm:prSet/>
      <dgm:spPr/>
      <dgm:t>
        <a:bodyPr/>
        <a:lstStyle/>
        <a:p>
          <a:endParaRPr kumimoji="1" lang="ja-JP" altLang="en-US" b="1"/>
        </a:p>
      </dgm:t>
    </dgm:pt>
    <dgm:pt modelId="{10E9B8D9-88AB-4453-B513-CE4EBA5F8A2B}" type="sibTrans" cxnId="{921E791A-5AB1-4DD0-A9B6-37BF744D6B83}">
      <dgm:prSet/>
      <dgm:spPr/>
      <dgm:t>
        <a:bodyPr/>
        <a:lstStyle/>
        <a:p>
          <a:endParaRPr kumimoji="1" lang="ja-JP" altLang="en-US" b="1"/>
        </a:p>
      </dgm:t>
    </dgm:pt>
    <dgm:pt modelId="{2D5DCC05-AF99-41E3-975B-AB0E04D7546B}">
      <dgm:prSet phldrT="[テキスト]" custT="1"/>
      <dgm:spPr/>
      <dgm:t>
        <a:bodyPr/>
        <a:lstStyle/>
        <a:p>
          <a:r>
            <a:rPr kumimoji="1" lang="ja-JP" altLang="en-US" sz="2000" b="1" dirty="0" smtClean="0"/>
            <a:t>受講環境の整備</a:t>
          </a:r>
          <a:endParaRPr kumimoji="1" lang="ja-JP" altLang="en-US" sz="2000" b="1" dirty="0"/>
        </a:p>
      </dgm:t>
    </dgm:pt>
    <dgm:pt modelId="{8B514D6A-DF3E-4268-A0BD-AD4D23409EF1}" type="parTrans" cxnId="{328F1C0B-9703-4B22-A850-AA78BC21F8EC}">
      <dgm:prSet/>
      <dgm:spPr/>
      <dgm:t>
        <a:bodyPr/>
        <a:lstStyle/>
        <a:p>
          <a:endParaRPr kumimoji="1" lang="ja-JP" altLang="en-US" b="1"/>
        </a:p>
      </dgm:t>
    </dgm:pt>
    <dgm:pt modelId="{3A29C946-54C2-451F-8A37-BCAF215A05BF}" type="sibTrans" cxnId="{328F1C0B-9703-4B22-A850-AA78BC21F8EC}">
      <dgm:prSet/>
      <dgm:spPr/>
      <dgm:t>
        <a:bodyPr/>
        <a:lstStyle/>
        <a:p>
          <a:endParaRPr kumimoji="1" lang="ja-JP" altLang="en-US" b="1"/>
        </a:p>
      </dgm:t>
    </dgm:pt>
    <dgm:pt modelId="{C81B9F18-C4C6-47B6-AADA-84B97B17075B}">
      <dgm:prSet phldrT="[テキスト]" custT="1"/>
      <dgm:spPr/>
      <dgm:t>
        <a:bodyPr/>
        <a:lstStyle/>
        <a:p>
          <a:r>
            <a:rPr kumimoji="1" lang="ja-JP" altLang="en-US" sz="1600" b="1" dirty="0" smtClean="0"/>
            <a:t>新規指定の事業所や、虐待事案のあった事業所への積極的な受講勧奨</a:t>
          </a:r>
          <a:endParaRPr kumimoji="1" lang="ja-JP" altLang="en-US" sz="1600" b="1" dirty="0"/>
        </a:p>
      </dgm:t>
    </dgm:pt>
    <dgm:pt modelId="{17D70170-3C56-40ED-AF43-BACA5ED52AE4}" type="parTrans" cxnId="{B93FE76D-3752-4202-857E-33C1EE7454E3}">
      <dgm:prSet/>
      <dgm:spPr/>
      <dgm:t>
        <a:bodyPr/>
        <a:lstStyle/>
        <a:p>
          <a:endParaRPr kumimoji="1" lang="ja-JP" altLang="en-US" b="1"/>
        </a:p>
      </dgm:t>
    </dgm:pt>
    <dgm:pt modelId="{A9591B92-08A9-471F-8A50-B1DDCB3031F3}" type="sibTrans" cxnId="{B93FE76D-3752-4202-857E-33C1EE7454E3}">
      <dgm:prSet/>
      <dgm:spPr/>
      <dgm:t>
        <a:bodyPr/>
        <a:lstStyle/>
        <a:p>
          <a:endParaRPr kumimoji="1" lang="ja-JP" altLang="en-US" b="1"/>
        </a:p>
      </dgm:t>
    </dgm:pt>
    <dgm:pt modelId="{9453EC73-1DFC-4002-8668-86B1D5B948A8}">
      <dgm:prSet phldrT="[テキスト]" custT="1"/>
      <dgm:spPr/>
      <dgm:t>
        <a:bodyPr/>
        <a:lstStyle/>
        <a:p>
          <a:r>
            <a:rPr kumimoji="1" lang="ja-JP" altLang="en-US" sz="2000" b="1" dirty="0" smtClean="0"/>
            <a:t>事業所内での自主的な研修の促進</a:t>
          </a:r>
          <a:endParaRPr kumimoji="1" lang="en-US" altLang="ja-JP" sz="2000" b="1" dirty="0" smtClean="0"/>
        </a:p>
      </dgm:t>
    </dgm:pt>
    <dgm:pt modelId="{EFC92EAA-4271-4284-90ED-53A74654106F}" type="parTrans" cxnId="{329E6A72-3801-4BB3-A81D-FB12BF93801F}">
      <dgm:prSet/>
      <dgm:spPr/>
      <dgm:t>
        <a:bodyPr/>
        <a:lstStyle/>
        <a:p>
          <a:endParaRPr kumimoji="1" lang="ja-JP" altLang="en-US" b="1"/>
        </a:p>
      </dgm:t>
    </dgm:pt>
    <dgm:pt modelId="{82A02171-1758-4B5D-A154-288AAC783334}" type="sibTrans" cxnId="{329E6A72-3801-4BB3-A81D-FB12BF93801F}">
      <dgm:prSet/>
      <dgm:spPr/>
      <dgm:t>
        <a:bodyPr/>
        <a:lstStyle/>
        <a:p>
          <a:endParaRPr kumimoji="1" lang="ja-JP" altLang="en-US" b="1"/>
        </a:p>
      </dgm:t>
    </dgm:pt>
    <dgm:pt modelId="{97D06733-E17D-4128-A4FA-1237521A3732}">
      <dgm:prSet phldrT="[テキスト]" custT="1"/>
      <dgm:spPr/>
      <dgm:t>
        <a:bodyPr/>
        <a:lstStyle/>
        <a:p>
          <a:r>
            <a:rPr kumimoji="1" lang="ja-JP" altLang="en-US" sz="1600" b="1" dirty="0" smtClean="0"/>
            <a:t>既存の研修資料を補助する大阪府独自ツール等の作成</a:t>
          </a:r>
          <a:endParaRPr kumimoji="1" lang="ja-JP" altLang="en-US" sz="1600" b="1" dirty="0"/>
        </a:p>
      </dgm:t>
    </dgm:pt>
    <dgm:pt modelId="{2C734370-BC3E-43E6-A3BF-DDBBE49BA435}" type="parTrans" cxnId="{B770277E-D5DE-480D-A98C-A9A75C02EB9A}">
      <dgm:prSet/>
      <dgm:spPr/>
      <dgm:t>
        <a:bodyPr/>
        <a:lstStyle/>
        <a:p>
          <a:endParaRPr kumimoji="1" lang="ja-JP" altLang="en-US" b="1"/>
        </a:p>
      </dgm:t>
    </dgm:pt>
    <dgm:pt modelId="{25E84ABB-55DF-4E8B-AA9D-6CC5F9B2CE8A}" type="sibTrans" cxnId="{B770277E-D5DE-480D-A98C-A9A75C02EB9A}">
      <dgm:prSet/>
      <dgm:spPr/>
      <dgm:t>
        <a:bodyPr/>
        <a:lstStyle/>
        <a:p>
          <a:endParaRPr kumimoji="1" lang="ja-JP" altLang="en-US" b="1"/>
        </a:p>
      </dgm:t>
    </dgm:pt>
    <dgm:pt modelId="{EE9A4D5E-A6FC-41F6-8E19-8ACE808A8E8B}">
      <dgm:prSet phldrT="[テキスト]" custT="1"/>
      <dgm:spPr/>
      <dgm:t>
        <a:bodyPr/>
        <a:lstStyle/>
        <a:p>
          <a:r>
            <a:rPr kumimoji="1" lang="ja-JP" altLang="en-US" sz="1600" b="1" dirty="0" smtClean="0"/>
            <a:t>「職員に向けたメンタルヘルスの取組み」</a:t>
          </a:r>
          <a:endParaRPr kumimoji="1" lang="ja-JP" altLang="en-US" sz="1600" b="1" dirty="0"/>
        </a:p>
      </dgm:t>
    </dgm:pt>
    <dgm:pt modelId="{21F1C002-7882-42F0-A1E4-830C0AF67A57}" type="parTrans" cxnId="{041E8BF9-F201-415E-ADEF-6A03C63F1338}">
      <dgm:prSet/>
      <dgm:spPr/>
      <dgm:t>
        <a:bodyPr/>
        <a:lstStyle/>
        <a:p>
          <a:endParaRPr kumimoji="1" lang="ja-JP" altLang="en-US" b="1"/>
        </a:p>
      </dgm:t>
    </dgm:pt>
    <dgm:pt modelId="{9B2A36AA-5F62-4176-BE1A-F53CEC175933}" type="sibTrans" cxnId="{041E8BF9-F201-415E-ADEF-6A03C63F1338}">
      <dgm:prSet/>
      <dgm:spPr/>
      <dgm:t>
        <a:bodyPr/>
        <a:lstStyle/>
        <a:p>
          <a:endParaRPr kumimoji="1" lang="ja-JP" altLang="en-US" b="1"/>
        </a:p>
      </dgm:t>
    </dgm:pt>
    <dgm:pt modelId="{793F3B07-B3EF-4594-9EDB-04AF4BC90338}">
      <dgm:prSet phldrT="[テキスト]" custT="1"/>
      <dgm:spPr/>
      <dgm:t>
        <a:bodyPr/>
        <a:lstStyle/>
        <a:p>
          <a:r>
            <a:rPr kumimoji="1" lang="ja-JP" altLang="en-US" sz="1600" b="1" dirty="0" smtClean="0"/>
            <a:t>受講がかなわなかった事業所への資料提供等、フォロー</a:t>
          </a:r>
          <a:r>
            <a:rPr kumimoji="1" lang="ja-JP" altLang="en-US" sz="1600" b="1" dirty="0" smtClean="0">
              <a:solidFill>
                <a:schemeClr val="tx1"/>
              </a:solidFill>
            </a:rPr>
            <a:t>方法の検討</a:t>
          </a:r>
          <a:endParaRPr kumimoji="1" lang="ja-JP" altLang="en-US" sz="1600" b="1" dirty="0">
            <a:solidFill>
              <a:schemeClr val="tx1"/>
            </a:solidFill>
          </a:endParaRPr>
        </a:p>
      </dgm:t>
    </dgm:pt>
    <dgm:pt modelId="{B2B96E86-15EF-4F3D-922A-CA0C83FEF58E}" type="parTrans" cxnId="{C1B56A12-C379-4912-BE42-3CC695179BA1}">
      <dgm:prSet/>
      <dgm:spPr/>
      <dgm:t>
        <a:bodyPr/>
        <a:lstStyle/>
        <a:p>
          <a:endParaRPr kumimoji="1" lang="ja-JP" altLang="en-US" b="1"/>
        </a:p>
      </dgm:t>
    </dgm:pt>
    <dgm:pt modelId="{E391606F-FDF0-429C-880C-6378B8CB3D44}" type="sibTrans" cxnId="{C1B56A12-C379-4912-BE42-3CC695179BA1}">
      <dgm:prSet/>
      <dgm:spPr/>
      <dgm:t>
        <a:bodyPr/>
        <a:lstStyle/>
        <a:p>
          <a:endParaRPr kumimoji="1" lang="ja-JP" altLang="en-US" b="1"/>
        </a:p>
      </dgm:t>
    </dgm:pt>
    <dgm:pt modelId="{9C5E8D05-E14D-46D5-915D-6E97B8D16C47}">
      <dgm:prSet phldrT="[テキスト]" custT="1"/>
      <dgm:spPr/>
      <dgm:t>
        <a:bodyPr/>
        <a:lstStyle/>
        <a:p>
          <a:r>
            <a:rPr kumimoji="1" lang="ja-JP" altLang="en-US" sz="1600" b="1" dirty="0" smtClean="0"/>
            <a:t>事業所が主体となって</a:t>
          </a:r>
          <a:r>
            <a:rPr kumimoji="1" lang="ja-JP" altLang="en-US" sz="1600" b="1" dirty="0" smtClean="0">
              <a:solidFill>
                <a:schemeClr val="tx1"/>
              </a:solidFill>
            </a:rPr>
            <a:t>行う虐待防止研修への取り組みやすさ向上をめざす</a:t>
          </a:r>
          <a:endParaRPr kumimoji="1" lang="ja-JP" altLang="en-US" sz="1600" b="1" dirty="0">
            <a:solidFill>
              <a:schemeClr val="tx1"/>
            </a:solidFill>
          </a:endParaRPr>
        </a:p>
      </dgm:t>
    </dgm:pt>
    <dgm:pt modelId="{1B2EB778-CCC1-4DC3-B6ED-C08AB0D346F6}" type="parTrans" cxnId="{5C581DC8-4319-4180-9722-8EBE18B1D7C9}">
      <dgm:prSet/>
      <dgm:spPr/>
      <dgm:t>
        <a:bodyPr/>
        <a:lstStyle/>
        <a:p>
          <a:endParaRPr kumimoji="1" lang="ja-JP" altLang="en-US"/>
        </a:p>
      </dgm:t>
    </dgm:pt>
    <dgm:pt modelId="{923F18EC-12C4-460F-80B7-8145FC91FDE2}" type="sibTrans" cxnId="{5C581DC8-4319-4180-9722-8EBE18B1D7C9}">
      <dgm:prSet/>
      <dgm:spPr/>
      <dgm:t>
        <a:bodyPr/>
        <a:lstStyle/>
        <a:p>
          <a:endParaRPr kumimoji="1" lang="ja-JP" altLang="en-US"/>
        </a:p>
      </dgm:t>
    </dgm:pt>
    <dgm:pt modelId="{22F684A1-7BD3-4AB1-B0B5-A83EDEC1CFB1}" type="pres">
      <dgm:prSet presAssocID="{B943944B-3F1D-45E6-A4EA-06B229E57E87}" presName="Name0" presStyleCnt="0">
        <dgm:presLayoutVars>
          <dgm:dir/>
          <dgm:animLvl val="lvl"/>
          <dgm:resizeHandles val="exact"/>
        </dgm:presLayoutVars>
      </dgm:prSet>
      <dgm:spPr/>
      <dgm:t>
        <a:bodyPr/>
        <a:lstStyle/>
        <a:p>
          <a:endParaRPr kumimoji="1" lang="ja-JP" altLang="en-US"/>
        </a:p>
      </dgm:t>
    </dgm:pt>
    <dgm:pt modelId="{B324A839-9A32-4B22-9CC0-3F0919D5DD78}" type="pres">
      <dgm:prSet presAssocID="{32A4B168-D091-4F94-84E3-6F323FC2290E}" presName="composite" presStyleCnt="0"/>
      <dgm:spPr/>
    </dgm:pt>
    <dgm:pt modelId="{35BC5921-98B0-4DFA-93FD-A63D656B29BE}" type="pres">
      <dgm:prSet presAssocID="{32A4B168-D091-4F94-84E3-6F323FC2290E}" presName="parTx" presStyleLbl="alignNode1" presStyleIdx="0" presStyleCnt="3" custScaleY="100000">
        <dgm:presLayoutVars>
          <dgm:chMax val="0"/>
          <dgm:chPref val="0"/>
          <dgm:bulletEnabled val="1"/>
        </dgm:presLayoutVars>
      </dgm:prSet>
      <dgm:spPr/>
      <dgm:t>
        <a:bodyPr/>
        <a:lstStyle/>
        <a:p>
          <a:endParaRPr kumimoji="1" lang="ja-JP" altLang="en-US"/>
        </a:p>
      </dgm:t>
    </dgm:pt>
    <dgm:pt modelId="{2E1F34B1-B03C-4962-9D28-AFF2D7C386F1}" type="pres">
      <dgm:prSet presAssocID="{32A4B168-D091-4F94-84E3-6F323FC2290E}" presName="desTx" presStyleLbl="alignAccFollowNode1" presStyleIdx="0" presStyleCnt="3" custScaleY="100000">
        <dgm:presLayoutVars>
          <dgm:bulletEnabled val="1"/>
        </dgm:presLayoutVars>
      </dgm:prSet>
      <dgm:spPr/>
      <dgm:t>
        <a:bodyPr/>
        <a:lstStyle/>
        <a:p>
          <a:endParaRPr kumimoji="1" lang="ja-JP" altLang="en-US"/>
        </a:p>
      </dgm:t>
    </dgm:pt>
    <dgm:pt modelId="{64015149-786D-4E2F-A32F-848D92FC91F0}" type="pres">
      <dgm:prSet presAssocID="{4B367A95-27A8-48B6-A2B1-C688A4BE36AF}" presName="space" presStyleCnt="0"/>
      <dgm:spPr/>
    </dgm:pt>
    <dgm:pt modelId="{2A13E245-5F41-4539-8299-FBFCBFA1B58A}" type="pres">
      <dgm:prSet presAssocID="{2D5DCC05-AF99-41E3-975B-AB0E04D7546B}" presName="composite" presStyleCnt="0"/>
      <dgm:spPr/>
    </dgm:pt>
    <dgm:pt modelId="{65905E49-8851-4644-A9F8-4D979156512F}" type="pres">
      <dgm:prSet presAssocID="{2D5DCC05-AF99-41E3-975B-AB0E04D7546B}" presName="parTx" presStyleLbl="alignNode1" presStyleIdx="1" presStyleCnt="3" custScaleY="100000">
        <dgm:presLayoutVars>
          <dgm:chMax val="0"/>
          <dgm:chPref val="0"/>
          <dgm:bulletEnabled val="1"/>
        </dgm:presLayoutVars>
      </dgm:prSet>
      <dgm:spPr/>
      <dgm:t>
        <a:bodyPr/>
        <a:lstStyle/>
        <a:p>
          <a:endParaRPr kumimoji="1" lang="ja-JP" altLang="en-US"/>
        </a:p>
      </dgm:t>
    </dgm:pt>
    <dgm:pt modelId="{B10B842A-4775-48F1-9985-676D3C8256DE}" type="pres">
      <dgm:prSet presAssocID="{2D5DCC05-AF99-41E3-975B-AB0E04D7546B}" presName="desTx" presStyleLbl="alignAccFollowNode1" presStyleIdx="1" presStyleCnt="3" custScaleY="100000">
        <dgm:presLayoutVars>
          <dgm:bulletEnabled val="1"/>
        </dgm:presLayoutVars>
      </dgm:prSet>
      <dgm:spPr/>
      <dgm:t>
        <a:bodyPr/>
        <a:lstStyle/>
        <a:p>
          <a:endParaRPr kumimoji="1" lang="ja-JP" altLang="en-US"/>
        </a:p>
      </dgm:t>
    </dgm:pt>
    <dgm:pt modelId="{85C226CF-929F-46FD-9720-327DDD8CF413}" type="pres">
      <dgm:prSet presAssocID="{3A29C946-54C2-451F-8A37-BCAF215A05BF}" presName="space" presStyleCnt="0"/>
      <dgm:spPr/>
    </dgm:pt>
    <dgm:pt modelId="{8191A3FC-3EF4-43FB-937B-4032ADF61FCC}" type="pres">
      <dgm:prSet presAssocID="{9453EC73-1DFC-4002-8668-86B1D5B948A8}" presName="composite" presStyleCnt="0"/>
      <dgm:spPr/>
    </dgm:pt>
    <dgm:pt modelId="{878E3D4C-A766-4811-AD1B-C4B1030984DF}" type="pres">
      <dgm:prSet presAssocID="{9453EC73-1DFC-4002-8668-86B1D5B948A8}" presName="parTx" presStyleLbl="alignNode1" presStyleIdx="2" presStyleCnt="3" custScaleY="100000">
        <dgm:presLayoutVars>
          <dgm:chMax val="0"/>
          <dgm:chPref val="0"/>
          <dgm:bulletEnabled val="1"/>
        </dgm:presLayoutVars>
      </dgm:prSet>
      <dgm:spPr/>
      <dgm:t>
        <a:bodyPr/>
        <a:lstStyle/>
        <a:p>
          <a:endParaRPr kumimoji="1" lang="ja-JP" altLang="en-US"/>
        </a:p>
      </dgm:t>
    </dgm:pt>
    <dgm:pt modelId="{D0DF725B-61C2-4B35-A8F6-941DF59EC949}" type="pres">
      <dgm:prSet presAssocID="{9453EC73-1DFC-4002-8668-86B1D5B948A8}" presName="desTx" presStyleLbl="alignAccFollowNode1" presStyleIdx="2" presStyleCnt="3">
        <dgm:presLayoutVars>
          <dgm:bulletEnabled val="1"/>
        </dgm:presLayoutVars>
      </dgm:prSet>
      <dgm:spPr/>
      <dgm:t>
        <a:bodyPr/>
        <a:lstStyle/>
        <a:p>
          <a:endParaRPr kumimoji="1" lang="ja-JP" altLang="en-US"/>
        </a:p>
      </dgm:t>
    </dgm:pt>
  </dgm:ptLst>
  <dgm:cxnLst>
    <dgm:cxn modelId="{A5D99AC9-9AD2-471F-ABA4-C8AA67107571}" type="presOf" srcId="{B943944B-3F1D-45E6-A4EA-06B229E57E87}" destId="{22F684A1-7BD3-4AB1-B0B5-A83EDEC1CFB1}" srcOrd="0" destOrd="0" presId="urn:microsoft.com/office/officeart/2005/8/layout/hList1"/>
    <dgm:cxn modelId="{329E6A72-3801-4BB3-A81D-FB12BF93801F}" srcId="{B943944B-3F1D-45E6-A4EA-06B229E57E87}" destId="{9453EC73-1DFC-4002-8668-86B1D5B948A8}" srcOrd="2" destOrd="0" parTransId="{EFC92EAA-4271-4284-90ED-53A74654106F}" sibTransId="{82A02171-1758-4B5D-A154-288AAC783334}"/>
    <dgm:cxn modelId="{C5179AFB-F6FF-49DE-B7C8-B1F2B3EFD8A4}" type="presOf" srcId="{9453EC73-1DFC-4002-8668-86B1D5B948A8}" destId="{878E3D4C-A766-4811-AD1B-C4B1030984DF}" srcOrd="0" destOrd="0" presId="urn:microsoft.com/office/officeart/2005/8/layout/hList1"/>
    <dgm:cxn modelId="{B93FE76D-3752-4202-857E-33C1EE7454E3}" srcId="{2D5DCC05-AF99-41E3-975B-AB0E04D7546B}" destId="{C81B9F18-C4C6-47B6-AADA-84B97B17075B}" srcOrd="0" destOrd="0" parTransId="{17D70170-3C56-40ED-AF43-BACA5ED52AE4}" sibTransId="{A9591B92-08A9-471F-8A50-B1DDCB3031F3}"/>
    <dgm:cxn modelId="{078B87FE-4190-48F5-8913-8D7FF1ED66D3}" srcId="{B943944B-3F1D-45E6-A4EA-06B229E57E87}" destId="{32A4B168-D091-4F94-84E3-6F323FC2290E}" srcOrd="0" destOrd="0" parTransId="{AC64CF91-14DF-476C-8D5A-622435F5058D}" sibTransId="{4B367A95-27A8-48B6-A2B1-C688A4BE36AF}"/>
    <dgm:cxn modelId="{3DCA7918-11DE-453B-9770-24E126A6230C}" type="presOf" srcId="{AC510A01-0EEB-490C-8451-371B2C7FC37B}" destId="{2E1F34B1-B03C-4962-9D28-AFF2D7C386F1}" srcOrd="0" destOrd="0" presId="urn:microsoft.com/office/officeart/2005/8/layout/hList1"/>
    <dgm:cxn modelId="{330AE875-D001-4E38-958F-AEB5C7BAED1C}" type="presOf" srcId="{9C5E8D05-E14D-46D5-915D-6E97B8D16C47}" destId="{D0DF725B-61C2-4B35-A8F6-941DF59EC949}" srcOrd="0" destOrd="1" presId="urn:microsoft.com/office/officeart/2005/8/layout/hList1"/>
    <dgm:cxn modelId="{12423A62-223F-45CC-8F50-38F0FED40F2D}" type="presOf" srcId="{793F3B07-B3EF-4594-9EDB-04AF4BC90338}" destId="{B10B842A-4775-48F1-9985-676D3C8256DE}" srcOrd="0" destOrd="1" presId="urn:microsoft.com/office/officeart/2005/8/layout/hList1"/>
    <dgm:cxn modelId="{041E8BF9-F201-415E-ADEF-6A03C63F1338}" srcId="{32A4B168-D091-4F94-84E3-6F323FC2290E}" destId="{EE9A4D5E-A6FC-41F6-8E19-8ACE808A8E8B}" srcOrd="1" destOrd="0" parTransId="{21F1C002-7882-42F0-A1E4-830C0AF67A57}" sibTransId="{9B2A36AA-5F62-4176-BE1A-F53CEC175933}"/>
    <dgm:cxn modelId="{5C581DC8-4319-4180-9722-8EBE18B1D7C9}" srcId="{9453EC73-1DFC-4002-8668-86B1D5B948A8}" destId="{9C5E8D05-E14D-46D5-915D-6E97B8D16C47}" srcOrd="1" destOrd="0" parTransId="{1B2EB778-CCC1-4DC3-B6ED-C08AB0D346F6}" sibTransId="{923F18EC-12C4-460F-80B7-8145FC91FDE2}"/>
    <dgm:cxn modelId="{C1B56A12-C379-4912-BE42-3CC695179BA1}" srcId="{2D5DCC05-AF99-41E3-975B-AB0E04D7546B}" destId="{793F3B07-B3EF-4594-9EDB-04AF4BC90338}" srcOrd="1" destOrd="0" parTransId="{B2B96E86-15EF-4F3D-922A-CA0C83FEF58E}" sibTransId="{E391606F-FDF0-429C-880C-6378B8CB3D44}"/>
    <dgm:cxn modelId="{B770277E-D5DE-480D-A98C-A9A75C02EB9A}" srcId="{9453EC73-1DFC-4002-8668-86B1D5B948A8}" destId="{97D06733-E17D-4128-A4FA-1237521A3732}" srcOrd="0" destOrd="0" parTransId="{2C734370-BC3E-43E6-A3BF-DDBBE49BA435}" sibTransId="{25E84ABB-55DF-4E8B-AA9D-6CC5F9B2CE8A}"/>
    <dgm:cxn modelId="{921E791A-5AB1-4DD0-A9B6-37BF744D6B83}" srcId="{32A4B168-D091-4F94-84E3-6F323FC2290E}" destId="{AC510A01-0EEB-490C-8451-371B2C7FC37B}" srcOrd="0" destOrd="0" parTransId="{DE66A5D1-9985-4C1B-A306-65B80EB5901A}" sibTransId="{10E9B8D9-88AB-4453-B513-CE4EBA5F8A2B}"/>
    <dgm:cxn modelId="{22CC0C99-FB0B-4752-BE59-A4A9831F9DC0}" type="presOf" srcId="{2D5DCC05-AF99-41E3-975B-AB0E04D7546B}" destId="{65905E49-8851-4644-A9F8-4D979156512F}" srcOrd="0" destOrd="0" presId="urn:microsoft.com/office/officeart/2005/8/layout/hList1"/>
    <dgm:cxn modelId="{23E7A91C-7DF8-4ADA-8171-A22244805170}" type="presOf" srcId="{32A4B168-D091-4F94-84E3-6F323FC2290E}" destId="{35BC5921-98B0-4DFA-93FD-A63D656B29BE}" srcOrd="0" destOrd="0" presId="urn:microsoft.com/office/officeart/2005/8/layout/hList1"/>
    <dgm:cxn modelId="{DC7787A8-7F38-4A3F-B46A-7670BB46379E}" type="presOf" srcId="{97D06733-E17D-4128-A4FA-1237521A3732}" destId="{D0DF725B-61C2-4B35-A8F6-941DF59EC949}" srcOrd="0" destOrd="0" presId="urn:microsoft.com/office/officeart/2005/8/layout/hList1"/>
    <dgm:cxn modelId="{60F1EF91-E3C5-4A17-9EDA-156C8DC99726}" type="presOf" srcId="{EE9A4D5E-A6FC-41F6-8E19-8ACE808A8E8B}" destId="{2E1F34B1-B03C-4962-9D28-AFF2D7C386F1}" srcOrd="0" destOrd="1" presId="urn:microsoft.com/office/officeart/2005/8/layout/hList1"/>
    <dgm:cxn modelId="{9B40DEAF-7890-4DBB-A616-5D8769FA5E3B}" type="presOf" srcId="{C81B9F18-C4C6-47B6-AADA-84B97B17075B}" destId="{B10B842A-4775-48F1-9985-676D3C8256DE}" srcOrd="0" destOrd="0" presId="urn:microsoft.com/office/officeart/2005/8/layout/hList1"/>
    <dgm:cxn modelId="{328F1C0B-9703-4B22-A850-AA78BC21F8EC}" srcId="{B943944B-3F1D-45E6-A4EA-06B229E57E87}" destId="{2D5DCC05-AF99-41E3-975B-AB0E04D7546B}" srcOrd="1" destOrd="0" parTransId="{8B514D6A-DF3E-4268-A0BD-AD4D23409EF1}" sibTransId="{3A29C946-54C2-451F-8A37-BCAF215A05BF}"/>
    <dgm:cxn modelId="{96AE342D-BD53-430A-95A0-7D748EE60F20}" type="presParOf" srcId="{22F684A1-7BD3-4AB1-B0B5-A83EDEC1CFB1}" destId="{B324A839-9A32-4B22-9CC0-3F0919D5DD78}" srcOrd="0" destOrd="0" presId="urn:microsoft.com/office/officeart/2005/8/layout/hList1"/>
    <dgm:cxn modelId="{984B6F02-BDAD-4DE1-A589-C62CA8EDE151}" type="presParOf" srcId="{B324A839-9A32-4B22-9CC0-3F0919D5DD78}" destId="{35BC5921-98B0-4DFA-93FD-A63D656B29BE}" srcOrd="0" destOrd="0" presId="urn:microsoft.com/office/officeart/2005/8/layout/hList1"/>
    <dgm:cxn modelId="{C316849C-B04E-4033-A6A3-4944B03844B5}" type="presParOf" srcId="{B324A839-9A32-4B22-9CC0-3F0919D5DD78}" destId="{2E1F34B1-B03C-4962-9D28-AFF2D7C386F1}" srcOrd="1" destOrd="0" presId="urn:microsoft.com/office/officeart/2005/8/layout/hList1"/>
    <dgm:cxn modelId="{C247A6D9-308B-4976-B6A3-E333F371E89B}" type="presParOf" srcId="{22F684A1-7BD3-4AB1-B0B5-A83EDEC1CFB1}" destId="{64015149-786D-4E2F-A32F-848D92FC91F0}" srcOrd="1" destOrd="0" presId="urn:microsoft.com/office/officeart/2005/8/layout/hList1"/>
    <dgm:cxn modelId="{8884A46B-6024-4BAA-B6C1-5B5E2F67E8A1}" type="presParOf" srcId="{22F684A1-7BD3-4AB1-B0B5-A83EDEC1CFB1}" destId="{2A13E245-5F41-4539-8299-FBFCBFA1B58A}" srcOrd="2" destOrd="0" presId="urn:microsoft.com/office/officeart/2005/8/layout/hList1"/>
    <dgm:cxn modelId="{50D67144-DD59-437E-946F-FBBD012F9407}" type="presParOf" srcId="{2A13E245-5F41-4539-8299-FBFCBFA1B58A}" destId="{65905E49-8851-4644-A9F8-4D979156512F}" srcOrd="0" destOrd="0" presId="urn:microsoft.com/office/officeart/2005/8/layout/hList1"/>
    <dgm:cxn modelId="{E35D0867-1927-494C-B40F-1309D402DA1D}" type="presParOf" srcId="{2A13E245-5F41-4539-8299-FBFCBFA1B58A}" destId="{B10B842A-4775-48F1-9985-676D3C8256DE}" srcOrd="1" destOrd="0" presId="urn:microsoft.com/office/officeart/2005/8/layout/hList1"/>
    <dgm:cxn modelId="{BE8D4E1F-1F35-46DA-ADD3-267BA7115C76}" type="presParOf" srcId="{22F684A1-7BD3-4AB1-B0B5-A83EDEC1CFB1}" destId="{85C226CF-929F-46FD-9720-327DDD8CF413}" srcOrd="3" destOrd="0" presId="urn:microsoft.com/office/officeart/2005/8/layout/hList1"/>
    <dgm:cxn modelId="{4013C78B-1E56-4F8F-8C34-3AC066E673A2}" type="presParOf" srcId="{22F684A1-7BD3-4AB1-B0B5-A83EDEC1CFB1}" destId="{8191A3FC-3EF4-43FB-937B-4032ADF61FCC}" srcOrd="4" destOrd="0" presId="urn:microsoft.com/office/officeart/2005/8/layout/hList1"/>
    <dgm:cxn modelId="{A9A2060D-5525-4FA8-869C-A13569B8B3DF}" type="presParOf" srcId="{8191A3FC-3EF4-43FB-937B-4032ADF61FCC}" destId="{878E3D4C-A766-4811-AD1B-C4B1030984DF}" srcOrd="0" destOrd="0" presId="urn:microsoft.com/office/officeart/2005/8/layout/hList1"/>
    <dgm:cxn modelId="{F4321DBA-FAA9-4D3D-85E1-06602875C738}" type="presParOf" srcId="{8191A3FC-3EF4-43FB-937B-4032ADF61FCC}" destId="{D0DF725B-61C2-4B35-A8F6-941DF59EC94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B40886-5B80-4AE2-861D-3EEAECFB5013}" type="doc">
      <dgm:prSet loTypeId="urn:microsoft.com/office/officeart/2005/8/layout/chevron1" loCatId="process" qsTypeId="urn:microsoft.com/office/officeart/2005/8/quickstyle/simple1" qsCatId="simple" csTypeId="urn:microsoft.com/office/officeart/2005/8/colors/accent1_2" csCatId="accent1" phldr="1"/>
      <dgm:spPr/>
    </dgm:pt>
    <dgm:pt modelId="{FF00AB56-4032-4CCA-928F-EB3B42A973EA}">
      <dgm:prSet phldrT="[テキスト]" custT="1"/>
      <dgm:spPr/>
      <dgm:t>
        <a:bodyPr/>
        <a:lstStyle/>
        <a:p>
          <a:r>
            <a:rPr kumimoji="1" lang="ja-JP" altLang="en-US" sz="1400" dirty="0" smtClean="0"/>
            <a:t>通報受理</a:t>
          </a:r>
          <a:endParaRPr kumimoji="1" lang="ja-JP" altLang="en-US" sz="1400" dirty="0"/>
        </a:p>
      </dgm:t>
    </dgm:pt>
    <dgm:pt modelId="{7C08DA84-741A-4864-A79F-2DF98690DECD}" type="parTrans" cxnId="{F3D233C1-76D1-4351-A8CA-EBE1057887FE}">
      <dgm:prSet/>
      <dgm:spPr/>
      <dgm:t>
        <a:bodyPr/>
        <a:lstStyle/>
        <a:p>
          <a:endParaRPr kumimoji="1" lang="ja-JP" altLang="en-US" sz="1600"/>
        </a:p>
      </dgm:t>
    </dgm:pt>
    <dgm:pt modelId="{C69777E1-A382-4F0C-B677-6949B22A9DC0}" type="sibTrans" cxnId="{F3D233C1-76D1-4351-A8CA-EBE1057887FE}">
      <dgm:prSet/>
      <dgm:spPr/>
      <dgm:t>
        <a:bodyPr/>
        <a:lstStyle/>
        <a:p>
          <a:endParaRPr kumimoji="1" lang="ja-JP" altLang="en-US" sz="1600"/>
        </a:p>
      </dgm:t>
    </dgm:pt>
    <dgm:pt modelId="{6FC0CA11-4D6C-4671-827B-0A431AD043A7}">
      <dgm:prSet phldrT="[テキスト]" custT="1"/>
      <dgm:spPr/>
      <dgm:t>
        <a:bodyPr/>
        <a:lstStyle/>
        <a:p>
          <a:r>
            <a:rPr kumimoji="1" lang="ja-JP" altLang="en-US" sz="1400" dirty="0" smtClean="0"/>
            <a:t>事実確認等</a:t>
          </a:r>
          <a:endParaRPr kumimoji="1" lang="ja-JP" altLang="en-US" sz="1400" dirty="0"/>
        </a:p>
      </dgm:t>
    </dgm:pt>
    <dgm:pt modelId="{074B203B-F290-4A76-888C-D2C7E2954891}" type="parTrans" cxnId="{EFF4DBFB-A353-497D-8796-AA4AB5E50B53}">
      <dgm:prSet/>
      <dgm:spPr/>
      <dgm:t>
        <a:bodyPr/>
        <a:lstStyle/>
        <a:p>
          <a:endParaRPr kumimoji="1" lang="ja-JP" altLang="en-US" sz="1600"/>
        </a:p>
      </dgm:t>
    </dgm:pt>
    <dgm:pt modelId="{C5832312-1B55-4128-9522-AA6C73F8ADAE}" type="sibTrans" cxnId="{EFF4DBFB-A353-497D-8796-AA4AB5E50B53}">
      <dgm:prSet/>
      <dgm:spPr/>
      <dgm:t>
        <a:bodyPr/>
        <a:lstStyle/>
        <a:p>
          <a:endParaRPr kumimoji="1" lang="ja-JP" altLang="en-US" sz="1600"/>
        </a:p>
      </dgm:t>
    </dgm:pt>
    <dgm:pt modelId="{5E809F26-6847-4A4C-8DA2-E57F2AC06917}">
      <dgm:prSet phldrT="[テキスト]" custT="1"/>
      <dgm:spPr/>
      <dgm:t>
        <a:bodyPr/>
        <a:lstStyle/>
        <a:p>
          <a:r>
            <a:rPr kumimoji="1" lang="ja-JP" altLang="en-US" sz="1200" dirty="0" smtClean="0"/>
            <a:t>虐待認定・改善指導</a:t>
          </a:r>
          <a:endParaRPr kumimoji="1" lang="en-US" altLang="ja-JP" sz="1200" dirty="0" smtClean="0"/>
        </a:p>
      </dgm:t>
    </dgm:pt>
    <dgm:pt modelId="{EE4D7B91-1318-4341-8DF9-9C0335507CFF}" type="parTrans" cxnId="{25381792-B486-4E1F-AD5A-B916EB0FF2E4}">
      <dgm:prSet/>
      <dgm:spPr/>
      <dgm:t>
        <a:bodyPr/>
        <a:lstStyle/>
        <a:p>
          <a:endParaRPr kumimoji="1" lang="ja-JP" altLang="en-US" sz="1600"/>
        </a:p>
      </dgm:t>
    </dgm:pt>
    <dgm:pt modelId="{E5B8468E-3F1C-4FD7-A8E4-65FB67140668}" type="sibTrans" cxnId="{25381792-B486-4E1F-AD5A-B916EB0FF2E4}">
      <dgm:prSet/>
      <dgm:spPr/>
      <dgm:t>
        <a:bodyPr/>
        <a:lstStyle/>
        <a:p>
          <a:endParaRPr kumimoji="1" lang="ja-JP" altLang="en-US" sz="1600"/>
        </a:p>
      </dgm:t>
    </dgm:pt>
    <dgm:pt modelId="{54A123BD-2C73-4CD0-AEF7-22BB95175CB0}" type="pres">
      <dgm:prSet presAssocID="{B4B40886-5B80-4AE2-861D-3EEAECFB5013}" presName="Name0" presStyleCnt="0">
        <dgm:presLayoutVars>
          <dgm:dir/>
          <dgm:animLvl val="lvl"/>
          <dgm:resizeHandles val="exact"/>
        </dgm:presLayoutVars>
      </dgm:prSet>
      <dgm:spPr/>
    </dgm:pt>
    <dgm:pt modelId="{8140966E-C15C-4253-9158-E8C9E16DE23B}" type="pres">
      <dgm:prSet presAssocID="{FF00AB56-4032-4CCA-928F-EB3B42A973EA}" presName="parTxOnly" presStyleLbl="node1" presStyleIdx="0" presStyleCnt="3" custLinFactNeighborX="-821" custLinFactNeighborY="5780">
        <dgm:presLayoutVars>
          <dgm:chMax val="0"/>
          <dgm:chPref val="0"/>
          <dgm:bulletEnabled val="1"/>
        </dgm:presLayoutVars>
      </dgm:prSet>
      <dgm:spPr/>
      <dgm:t>
        <a:bodyPr/>
        <a:lstStyle/>
        <a:p>
          <a:endParaRPr kumimoji="1" lang="ja-JP" altLang="en-US"/>
        </a:p>
      </dgm:t>
    </dgm:pt>
    <dgm:pt modelId="{97F19918-F526-4820-9798-24AD7776CA4B}" type="pres">
      <dgm:prSet presAssocID="{C69777E1-A382-4F0C-B677-6949B22A9DC0}" presName="parTxOnlySpace" presStyleCnt="0"/>
      <dgm:spPr/>
    </dgm:pt>
    <dgm:pt modelId="{9284A3DD-87C6-442A-B6A9-1D141F140018}" type="pres">
      <dgm:prSet presAssocID="{6FC0CA11-4D6C-4671-827B-0A431AD043A7}" presName="parTxOnly" presStyleLbl="node1" presStyleIdx="1" presStyleCnt="3">
        <dgm:presLayoutVars>
          <dgm:chMax val="0"/>
          <dgm:chPref val="0"/>
          <dgm:bulletEnabled val="1"/>
        </dgm:presLayoutVars>
      </dgm:prSet>
      <dgm:spPr/>
      <dgm:t>
        <a:bodyPr/>
        <a:lstStyle/>
        <a:p>
          <a:endParaRPr kumimoji="1" lang="ja-JP" altLang="en-US"/>
        </a:p>
      </dgm:t>
    </dgm:pt>
    <dgm:pt modelId="{4C181BF6-CC38-4B1E-B80B-A76C654D008C}" type="pres">
      <dgm:prSet presAssocID="{C5832312-1B55-4128-9522-AA6C73F8ADAE}" presName="parTxOnlySpace" presStyleCnt="0"/>
      <dgm:spPr/>
    </dgm:pt>
    <dgm:pt modelId="{51A22C4A-0009-420A-B898-5423CCC7525D}" type="pres">
      <dgm:prSet presAssocID="{5E809F26-6847-4A4C-8DA2-E57F2AC06917}" presName="parTxOnly" presStyleLbl="node1" presStyleIdx="2" presStyleCnt="3" custLinFactX="8405" custLinFactNeighborX="100000" custLinFactNeighborY="33050">
        <dgm:presLayoutVars>
          <dgm:chMax val="0"/>
          <dgm:chPref val="0"/>
          <dgm:bulletEnabled val="1"/>
        </dgm:presLayoutVars>
      </dgm:prSet>
      <dgm:spPr/>
      <dgm:t>
        <a:bodyPr/>
        <a:lstStyle/>
        <a:p>
          <a:endParaRPr kumimoji="1" lang="ja-JP" altLang="en-US"/>
        </a:p>
      </dgm:t>
    </dgm:pt>
  </dgm:ptLst>
  <dgm:cxnLst>
    <dgm:cxn modelId="{EFF4DBFB-A353-497D-8796-AA4AB5E50B53}" srcId="{B4B40886-5B80-4AE2-861D-3EEAECFB5013}" destId="{6FC0CA11-4D6C-4671-827B-0A431AD043A7}" srcOrd="1" destOrd="0" parTransId="{074B203B-F290-4A76-888C-D2C7E2954891}" sibTransId="{C5832312-1B55-4128-9522-AA6C73F8ADAE}"/>
    <dgm:cxn modelId="{CAC00ECA-4EE0-439D-9A8C-047A2E7CAA34}" type="presOf" srcId="{FF00AB56-4032-4CCA-928F-EB3B42A973EA}" destId="{8140966E-C15C-4253-9158-E8C9E16DE23B}" srcOrd="0" destOrd="0" presId="urn:microsoft.com/office/officeart/2005/8/layout/chevron1"/>
    <dgm:cxn modelId="{F3D233C1-76D1-4351-A8CA-EBE1057887FE}" srcId="{B4B40886-5B80-4AE2-861D-3EEAECFB5013}" destId="{FF00AB56-4032-4CCA-928F-EB3B42A973EA}" srcOrd="0" destOrd="0" parTransId="{7C08DA84-741A-4864-A79F-2DF98690DECD}" sibTransId="{C69777E1-A382-4F0C-B677-6949B22A9DC0}"/>
    <dgm:cxn modelId="{E340693E-2AA7-47B4-A923-0DECF38A8F96}" type="presOf" srcId="{B4B40886-5B80-4AE2-861D-3EEAECFB5013}" destId="{54A123BD-2C73-4CD0-AEF7-22BB95175CB0}" srcOrd="0" destOrd="0" presId="urn:microsoft.com/office/officeart/2005/8/layout/chevron1"/>
    <dgm:cxn modelId="{6C092621-02E9-44DB-A25A-881375A3DA7A}" type="presOf" srcId="{5E809F26-6847-4A4C-8DA2-E57F2AC06917}" destId="{51A22C4A-0009-420A-B898-5423CCC7525D}" srcOrd="0" destOrd="0" presId="urn:microsoft.com/office/officeart/2005/8/layout/chevron1"/>
    <dgm:cxn modelId="{25381792-B486-4E1F-AD5A-B916EB0FF2E4}" srcId="{B4B40886-5B80-4AE2-861D-3EEAECFB5013}" destId="{5E809F26-6847-4A4C-8DA2-E57F2AC06917}" srcOrd="2" destOrd="0" parTransId="{EE4D7B91-1318-4341-8DF9-9C0335507CFF}" sibTransId="{E5B8468E-3F1C-4FD7-A8E4-65FB67140668}"/>
    <dgm:cxn modelId="{044B615C-806C-4540-94F5-6B2D57F7D60F}" type="presOf" srcId="{6FC0CA11-4D6C-4671-827B-0A431AD043A7}" destId="{9284A3DD-87C6-442A-B6A9-1D141F140018}" srcOrd="0" destOrd="0" presId="urn:microsoft.com/office/officeart/2005/8/layout/chevron1"/>
    <dgm:cxn modelId="{118244DC-EC61-42F0-88A2-50ADDF8F8F74}" type="presParOf" srcId="{54A123BD-2C73-4CD0-AEF7-22BB95175CB0}" destId="{8140966E-C15C-4253-9158-E8C9E16DE23B}" srcOrd="0" destOrd="0" presId="urn:microsoft.com/office/officeart/2005/8/layout/chevron1"/>
    <dgm:cxn modelId="{D7B2A0A6-798D-4D79-83CF-89BAFA9B6E53}" type="presParOf" srcId="{54A123BD-2C73-4CD0-AEF7-22BB95175CB0}" destId="{97F19918-F526-4820-9798-24AD7776CA4B}" srcOrd="1" destOrd="0" presId="urn:microsoft.com/office/officeart/2005/8/layout/chevron1"/>
    <dgm:cxn modelId="{2D38340C-C9E2-4EE1-AA35-9BEB62779109}" type="presParOf" srcId="{54A123BD-2C73-4CD0-AEF7-22BB95175CB0}" destId="{9284A3DD-87C6-442A-B6A9-1D141F140018}" srcOrd="2" destOrd="0" presId="urn:microsoft.com/office/officeart/2005/8/layout/chevron1"/>
    <dgm:cxn modelId="{8EAEA1AE-F52E-4AF6-986A-F1354573CC57}" type="presParOf" srcId="{54A123BD-2C73-4CD0-AEF7-22BB95175CB0}" destId="{4C181BF6-CC38-4B1E-B80B-A76C654D008C}" srcOrd="3" destOrd="0" presId="urn:microsoft.com/office/officeart/2005/8/layout/chevron1"/>
    <dgm:cxn modelId="{ABBA5700-9B03-4C6D-A4C3-F979710C0630}" type="presParOf" srcId="{54A123BD-2C73-4CD0-AEF7-22BB95175CB0}" destId="{51A22C4A-0009-420A-B898-5423CCC7525D}" srcOrd="4"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B40886-5B80-4AE2-861D-3EEAECFB5013}" type="doc">
      <dgm:prSet loTypeId="urn:microsoft.com/office/officeart/2005/8/layout/chevron1" loCatId="process" qsTypeId="urn:microsoft.com/office/officeart/2005/8/quickstyle/simple1" qsCatId="simple" csTypeId="urn:microsoft.com/office/officeart/2005/8/colors/accent1_2" csCatId="accent1" phldr="1"/>
      <dgm:spPr/>
    </dgm:pt>
    <dgm:pt modelId="{FF00AB56-4032-4CCA-928F-EB3B42A973EA}">
      <dgm:prSet phldrT="[テキスト]" custT="1"/>
      <dgm:spPr>
        <a:solidFill>
          <a:schemeClr val="bg2">
            <a:lumMod val="75000"/>
          </a:schemeClr>
        </a:solidFill>
      </dgm:spPr>
      <dgm:t>
        <a:bodyPr/>
        <a:lstStyle/>
        <a:p>
          <a:endParaRPr kumimoji="1" lang="ja-JP" altLang="en-US" sz="1400" dirty="0"/>
        </a:p>
      </dgm:t>
    </dgm:pt>
    <dgm:pt modelId="{7C08DA84-741A-4864-A79F-2DF98690DECD}" type="parTrans" cxnId="{F3D233C1-76D1-4351-A8CA-EBE1057887FE}">
      <dgm:prSet/>
      <dgm:spPr/>
      <dgm:t>
        <a:bodyPr/>
        <a:lstStyle/>
        <a:p>
          <a:endParaRPr kumimoji="1" lang="ja-JP" altLang="en-US" sz="1600"/>
        </a:p>
      </dgm:t>
    </dgm:pt>
    <dgm:pt modelId="{C69777E1-A382-4F0C-B677-6949B22A9DC0}" type="sibTrans" cxnId="{F3D233C1-76D1-4351-A8CA-EBE1057887FE}">
      <dgm:prSet/>
      <dgm:spPr/>
      <dgm:t>
        <a:bodyPr/>
        <a:lstStyle/>
        <a:p>
          <a:endParaRPr kumimoji="1" lang="ja-JP" altLang="en-US" sz="1600"/>
        </a:p>
      </dgm:t>
    </dgm:pt>
    <dgm:pt modelId="{6FC0CA11-4D6C-4671-827B-0A431AD043A7}">
      <dgm:prSet phldrT="[テキスト]" custT="1"/>
      <dgm:spPr>
        <a:solidFill>
          <a:schemeClr val="bg2">
            <a:lumMod val="75000"/>
          </a:schemeClr>
        </a:solidFill>
      </dgm:spPr>
      <dgm:t>
        <a:bodyPr/>
        <a:lstStyle/>
        <a:p>
          <a:endParaRPr kumimoji="1" lang="ja-JP" altLang="en-US" sz="1400" dirty="0"/>
        </a:p>
      </dgm:t>
    </dgm:pt>
    <dgm:pt modelId="{074B203B-F290-4A76-888C-D2C7E2954891}" type="parTrans" cxnId="{EFF4DBFB-A353-497D-8796-AA4AB5E50B53}">
      <dgm:prSet/>
      <dgm:spPr/>
      <dgm:t>
        <a:bodyPr/>
        <a:lstStyle/>
        <a:p>
          <a:endParaRPr kumimoji="1" lang="ja-JP" altLang="en-US" sz="1600"/>
        </a:p>
      </dgm:t>
    </dgm:pt>
    <dgm:pt modelId="{C5832312-1B55-4128-9522-AA6C73F8ADAE}" type="sibTrans" cxnId="{EFF4DBFB-A353-497D-8796-AA4AB5E50B53}">
      <dgm:prSet/>
      <dgm:spPr/>
      <dgm:t>
        <a:bodyPr/>
        <a:lstStyle/>
        <a:p>
          <a:endParaRPr kumimoji="1" lang="ja-JP" altLang="en-US" sz="1600"/>
        </a:p>
      </dgm:t>
    </dgm:pt>
    <dgm:pt modelId="{5E809F26-6847-4A4C-8DA2-E57F2AC06917}">
      <dgm:prSet phldrT="[テキスト]" custT="1"/>
      <dgm:spPr>
        <a:solidFill>
          <a:schemeClr val="bg2">
            <a:lumMod val="75000"/>
          </a:schemeClr>
        </a:solidFill>
      </dgm:spPr>
      <dgm:t>
        <a:bodyPr/>
        <a:lstStyle/>
        <a:p>
          <a:endParaRPr kumimoji="1" lang="en-US" altLang="ja-JP" sz="1400" dirty="0" smtClean="0"/>
        </a:p>
      </dgm:t>
    </dgm:pt>
    <dgm:pt modelId="{EE4D7B91-1318-4341-8DF9-9C0335507CFF}" type="parTrans" cxnId="{25381792-B486-4E1F-AD5A-B916EB0FF2E4}">
      <dgm:prSet/>
      <dgm:spPr/>
      <dgm:t>
        <a:bodyPr/>
        <a:lstStyle/>
        <a:p>
          <a:endParaRPr kumimoji="1" lang="ja-JP" altLang="en-US" sz="1600"/>
        </a:p>
      </dgm:t>
    </dgm:pt>
    <dgm:pt modelId="{E5B8468E-3F1C-4FD7-A8E4-65FB67140668}" type="sibTrans" cxnId="{25381792-B486-4E1F-AD5A-B916EB0FF2E4}">
      <dgm:prSet/>
      <dgm:spPr/>
      <dgm:t>
        <a:bodyPr/>
        <a:lstStyle/>
        <a:p>
          <a:endParaRPr kumimoji="1" lang="ja-JP" altLang="en-US" sz="1600"/>
        </a:p>
      </dgm:t>
    </dgm:pt>
    <dgm:pt modelId="{CC62985B-A66A-45B8-843B-5D392CF23BBE}">
      <dgm:prSet phldrT="[テキスト]" custT="1"/>
      <dgm:spPr/>
      <dgm:t>
        <a:bodyPr/>
        <a:lstStyle/>
        <a:p>
          <a:r>
            <a:rPr kumimoji="1" lang="ja-JP" altLang="en-US" sz="1400" dirty="0" smtClean="0"/>
            <a:t>権限行使</a:t>
          </a:r>
          <a:endParaRPr kumimoji="1" lang="en-US" altLang="ja-JP" sz="1400" dirty="0" smtClean="0"/>
        </a:p>
      </dgm:t>
    </dgm:pt>
    <dgm:pt modelId="{AB3F3B16-7ABC-44B5-9108-05E5DD641778}" type="parTrans" cxnId="{3B3EE83D-B41D-4081-91FE-3BCA81472FF8}">
      <dgm:prSet/>
      <dgm:spPr/>
      <dgm:t>
        <a:bodyPr/>
        <a:lstStyle/>
        <a:p>
          <a:endParaRPr kumimoji="1" lang="ja-JP" altLang="en-US" sz="1600"/>
        </a:p>
      </dgm:t>
    </dgm:pt>
    <dgm:pt modelId="{630DC49B-A287-4D61-B393-973A3E37D753}" type="sibTrans" cxnId="{3B3EE83D-B41D-4081-91FE-3BCA81472FF8}">
      <dgm:prSet/>
      <dgm:spPr/>
      <dgm:t>
        <a:bodyPr/>
        <a:lstStyle/>
        <a:p>
          <a:endParaRPr kumimoji="1" lang="ja-JP" altLang="en-US" sz="1600"/>
        </a:p>
      </dgm:t>
    </dgm:pt>
    <dgm:pt modelId="{54A123BD-2C73-4CD0-AEF7-22BB95175CB0}" type="pres">
      <dgm:prSet presAssocID="{B4B40886-5B80-4AE2-861D-3EEAECFB5013}" presName="Name0" presStyleCnt="0">
        <dgm:presLayoutVars>
          <dgm:dir/>
          <dgm:animLvl val="lvl"/>
          <dgm:resizeHandles val="exact"/>
        </dgm:presLayoutVars>
      </dgm:prSet>
      <dgm:spPr/>
    </dgm:pt>
    <dgm:pt modelId="{8140966E-C15C-4253-9158-E8C9E16DE23B}" type="pres">
      <dgm:prSet presAssocID="{FF00AB56-4032-4CCA-928F-EB3B42A973EA}" presName="parTxOnly" presStyleLbl="node1" presStyleIdx="0" presStyleCnt="4">
        <dgm:presLayoutVars>
          <dgm:chMax val="0"/>
          <dgm:chPref val="0"/>
          <dgm:bulletEnabled val="1"/>
        </dgm:presLayoutVars>
      </dgm:prSet>
      <dgm:spPr/>
      <dgm:t>
        <a:bodyPr/>
        <a:lstStyle/>
        <a:p>
          <a:endParaRPr kumimoji="1" lang="ja-JP" altLang="en-US"/>
        </a:p>
      </dgm:t>
    </dgm:pt>
    <dgm:pt modelId="{97F19918-F526-4820-9798-24AD7776CA4B}" type="pres">
      <dgm:prSet presAssocID="{C69777E1-A382-4F0C-B677-6949B22A9DC0}" presName="parTxOnlySpace" presStyleCnt="0"/>
      <dgm:spPr/>
    </dgm:pt>
    <dgm:pt modelId="{9284A3DD-87C6-442A-B6A9-1D141F140018}" type="pres">
      <dgm:prSet presAssocID="{6FC0CA11-4D6C-4671-827B-0A431AD043A7}" presName="parTxOnly" presStyleLbl="node1" presStyleIdx="1" presStyleCnt="4">
        <dgm:presLayoutVars>
          <dgm:chMax val="0"/>
          <dgm:chPref val="0"/>
          <dgm:bulletEnabled val="1"/>
        </dgm:presLayoutVars>
      </dgm:prSet>
      <dgm:spPr/>
      <dgm:t>
        <a:bodyPr/>
        <a:lstStyle/>
        <a:p>
          <a:endParaRPr kumimoji="1" lang="ja-JP" altLang="en-US"/>
        </a:p>
      </dgm:t>
    </dgm:pt>
    <dgm:pt modelId="{4C181BF6-CC38-4B1E-B80B-A76C654D008C}" type="pres">
      <dgm:prSet presAssocID="{C5832312-1B55-4128-9522-AA6C73F8ADAE}" presName="parTxOnlySpace" presStyleCnt="0"/>
      <dgm:spPr/>
    </dgm:pt>
    <dgm:pt modelId="{51A22C4A-0009-420A-B898-5423CCC7525D}" type="pres">
      <dgm:prSet presAssocID="{5E809F26-6847-4A4C-8DA2-E57F2AC06917}" presName="parTxOnly" presStyleLbl="node1" presStyleIdx="2" presStyleCnt="4" custLinFactNeighborX="4119">
        <dgm:presLayoutVars>
          <dgm:chMax val="0"/>
          <dgm:chPref val="0"/>
          <dgm:bulletEnabled val="1"/>
        </dgm:presLayoutVars>
      </dgm:prSet>
      <dgm:spPr/>
      <dgm:t>
        <a:bodyPr/>
        <a:lstStyle/>
        <a:p>
          <a:endParaRPr kumimoji="1" lang="ja-JP" altLang="en-US"/>
        </a:p>
      </dgm:t>
    </dgm:pt>
    <dgm:pt modelId="{657B6FFB-FE95-4209-B3E5-D345C10C2C3C}" type="pres">
      <dgm:prSet presAssocID="{E5B8468E-3F1C-4FD7-A8E4-65FB67140668}" presName="parTxOnlySpace" presStyleCnt="0"/>
      <dgm:spPr/>
    </dgm:pt>
    <dgm:pt modelId="{613603AB-A6B0-4765-82F4-560386142757}" type="pres">
      <dgm:prSet presAssocID="{CC62985B-A66A-45B8-843B-5D392CF23BBE}" presName="parTxOnly" presStyleLbl="node1" presStyleIdx="3" presStyleCnt="4">
        <dgm:presLayoutVars>
          <dgm:chMax val="0"/>
          <dgm:chPref val="0"/>
          <dgm:bulletEnabled val="1"/>
        </dgm:presLayoutVars>
      </dgm:prSet>
      <dgm:spPr/>
      <dgm:t>
        <a:bodyPr/>
        <a:lstStyle/>
        <a:p>
          <a:endParaRPr kumimoji="1" lang="ja-JP" altLang="en-US"/>
        </a:p>
      </dgm:t>
    </dgm:pt>
  </dgm:ptLst>
  <dgm:cxnLst>
    <dgm:cxn modelId="{E340693E-2AA7-47B4-A923-0DECF38A8F96}" type="presOf" srcId="{B4B40886-5B80-4AE2-861D-3EEAECFB5013}" destId="{54A123BD-2C73-4CD0-AEF7-22BB95175CB0}" srcOrd="0" destOrd="0" presId="urn:microsoft.com/office/officeart/2005/8/layout/chevron1"/>
    <dgm:cxn modelId="{CAC00ECA-4EE0-439D-9A8C-047A2E7CAA34}" type="presOf" srcId="{FF00AB56-4032-4CCA-928F-EB3B42A973EA}" destId="{8140966E-C15C-4253-9158-E8C9E16DE23B}" srcOrd="0" destOrd="0" presId="urn:microsoft.com/office/officeart/2005/8/layout/chevron1"/>
    <dgm:cxn modelId="{3B3EE83D-B41D-4081-91FE-3BCA81472FF8}" srcId="{B4B40886-5B80-4AE2-861D-3EEAECFB5013}" destId="{CC62985B-A66A-45B8-843B-5D392CF23BBE}" srcOrd="3" destOrd="0" parTransId="{AB3F3B16-7ABC-44B5-9108-05E5DD641778}" sibTransId="{630DC49B-A287-4D61-B393-973A3E37D753}"/>
    <dgm:cxn modelId="{F3D233C1-76D1-4351-A8CA-EBE1057887FE}" srcId="{B4B40886-5B80-4AE2-861D-3EEAECFB5013}" destId="{FF00AB56-4032-4CCA-928F-EB3B42A973EA}" srcOrd="0" destOrd="0" parTransId="{7C08DA84-741A-4864-A79F-2DF98690DECD}" sibTransId="{C69777E1-A382-4F0C-B677-6949B22A9DC0}"/>
    <dgm:cxn modelId="{F60BBE0A-FD11-43F9-AE29-348665D4A0BA}" type="presOf" srcId="{CC62985B-A66A-45B8-843B-5D392CF23BBE}" destId="{613603AB-A6B0-4765-82F4-560386142757}" srcOrd="0" destOrd="0" presId="urn:microsoft.com/office/officeart/2005/8/layout/chevron1"/>
    <dgm:cxn modelId="{25381792-B486-4E1F-AD5A-B916EB0FF2E4}" srcId="{B4B40886-5B80-4AE2-861D-3EEAECFB5013}" destId="{5E809F26-6847-4A4C-8DA2-E57F2AC06917}" srcOrd="2" destOrd="0" parTransId="{EE4D7B91-1318-4341-8DF9-9C0335507CFF}" sibTransId="{E5B8468E-3F1C-4FD7-A8E4-65FB67140668}"/>
    <dgm:cxn modelId="{6C092621-02E9-44DB-A25A-881375A3DA7A}" type="presOf" srcId="{5E809F26-6847-4A4C-8DA2-E57F2AC06917}" destId="{51A22C4A-0009-420A-B898-5423CCC7525D}" srcOrd="0" destOrd="0" presId="urn:microsoft.com/office/officeart/2005/8/layout/chevron1"/>
    <dgm:cxn modelId="{044B615C-806C-4540-94F5-6B2D57F7D60F}" type="presOf" srcId="{6FC0CA11-4D6C-4671-827B-0A431AD043A7}" destId="{9284A3DD-87C6-442A-B6A9-1D141F140018}" srcOrd="0" destOrd="0" presId="urn:microsoft.com/office/officeart/2005/8/layout/chevron1"/>
    <dgm:cxn modelId="{EFF4DBFB-A353-497D-8796-AA4AB5E50B53}" srcId="{B4B40886-5B80-4AE2-861D-3EEAECFB5013}" destId="{6FC0CA11-4D6C-4671-827B-0A431AD043A7}" srcOrd="1" destOrd="0" parTransId="{074B203B-F290-4A76-888C-D2C7E2954891}" sibTransId="{C5832312-1B55-4128-9522-AA6C73F8ADAE}"/>
    <dgm:cxn modelId="{118244DC-EC61-42F0-88A2-50ADDF8F8F74}" type="presParOf" srcId="{54A123BD-2C73-4CD0-AEF7-22BB95175CB0}" destId="{8140966E-C15C-4253-9158-E8C9E16DE23B}" srcOrd="0" destOrd="0" presId="urn:microsoft.com/office/officeart/2005/8/layout/chevron1"/>
    <dgm:cxn modelId="{D7B2A0A6-798D-4D79-83CF-89BAFA9B6E53}" type="presParOf" srcId="{54A123BD-2C73-4CD0-AEF7-22BB95175CB0}" destId="{97F19918-F526-4820-9798-24AD7776CA4B}" srcOrd="1" destOrd="0" presId="urn:microsoft.com/office/officeart/2005/8/layout/chevron1"/>
    <dgm:cxn modelId="{2D38340C-C9E2-4EE1-AA35-9BEB62779109}" type="presParOf" srcId="{54A123BD-2C73-4CD0-AEF7-22BB95175CB0}" destId="{9284A3DD-87C6-442A-B6A9-1D141F140018}" srcOrd="2" destOrd="0" presId="urn:microsoft.com/office/officeart/2005/8/layout/chevron1"/>
    <dgm:cxn modelId="{8EAEA1AE-F52E-4AF6-986A-F1354573CC57}" type="presParOf" srcId="{54A123BD-2C73-4CD0-AEF7-22BB95175CB0}" destId="{4C181BF6-CC38-4B1E-B80B-A76C654D008C}" srcOrd="3" destOrd="0" presId="urn:microsoft.com/office/officeart/2005/8/layout/chevron1"/>
    <dgm:cxn modelId="{ABBA5700-9B03-4C6D-A4C3-F979710C0630}" type="presParOf" srcId="{54A123BD-2C73-4CD0-AEF7-22BB95175CB0}" destId="{51A22C4A-0009-420A-B898-5423CCC7525D}" srcOrd="4" destOrd="0" presId="urn:microsoft.com/office/officeart/2005/8/layout/chevron1"/>
    <dgm:cxn modelId="{5365019D-45FB-4FA9-A396-E83779CC8EB5}" type="presParOf" srcId="{54A123BD-2C73-4CD0-AEF7-22BB95175CB0}" destId="{657B6FFB-FE95-4209-B3E5-D345C10C2C3C}" srcOrd="5" destOrd="0" presId="urn:microsoft.com/office/officeart/2005/8/layout/chevron1"/>
    <dgm:cxn modelId="{2858439C-D1C1-4DF9-8DAD-FB23D29AA6F7}" type="presParOf" srcId="{54A123BD-2C73-4CD0-AEF7-22BB95175CB0}" destId="{613603AB-A6B0-4765-82F4-560386142757}" srcOrd="6" destOrd="0" presId="urn:microsoft.com/office/officeart/2005/8/layout/chevron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78CA5D-CE52-4B51-81DF-B67B5DC7A405}" type="doc">
      <dgm:prSet loTypeId="urn:microsoft.com/office/officeart/2005/8/layout/hierarchy3" loCatId="hierarchy" qsTypeId="urn:microsoft.com/office/officeart/2005/8/quickstyle/3d3" qsCatId="3D" csTypeId="urn:microsoft.com/office/officeart/2005/8/colors/accent0_3" csCatId="mainScheme" phldr="1"/>
      <dgm:spPr/>
      <dgm:t>
        <a:bodyPr/>
        <a:lstStyle/>
        <a:p>
          <a:endParaRPr kumimoji="1" lang="ja-JP" altLang="en-US"/>
        </a:p>
      </dgm:t>
    </dgm:pt>
    <dgm:pt modelId="{8DA0359F-DAA3-478C-9A8D-693549CBAB67}">
      <dgm:prSet phldrT="[テキスト]" custT="1"/>
      <dgm:spPr/>
      <dgm:t>
        <a:bodyPr/>
        <a:lstStyle/>
        <a:p>
          <a:pPr algn="l"/>
          <a:r>
            <a:rPr lang="ja-JP" altLang="en-US" sz="1600" dirty="0" smtClean="0">
              <a:latin typeface="+mn-ea"/>
            </a:rPr>
            <a:t>市町村</a:t>
          </a:r>
          <a:r>
            <a:rPr lang="ja-JP" altLang="en-US" sz="1600" dirty="0" err="1" smtClean="0">
              <a:latin typeface="+mn-ea"/>
            </a:rPr>
            <a:t>障がい</a:t>
          </a:r>
          <a:r>
            <a:rPr lang="ja-JP" altLang="en-US" sz="1600" dirty="0" smtClean="0">
              <a:latin typeface="+mn-ea"/>
            </a:rPr>
            <a:t>者計画をふまえ、府内全市町村における、障がい者虐待防止のネットワーク構築・整備（</a:t>
          </a:r>
          <a:r>
            <a:rPr lang="en-US" altLang="ja-JP" sz="1600" dirty="0" smtClean="0">
              <a:solidFill>
                <a:schemeClr val="bg1"/>
              </a:solidFill>
              <a:latin typeface="+mn-ea"/>
            </a:rPr>
            <a:t>H30</a:t>
          </a:r>
          <a:r>
            <a:rPr lang="ja-JP" altLang="en-US" sz="1600" dirty="0" smtClean="0">
              <a:latin typeface="+mn-ea"/>
            </a:rPr>
            <a:t>年度国調査時点：</a:t>
          </a:r>
          <a:r>
            <a:rPr lang="en-US" altLang="ja-JP" sz="1600" dirty="0" smtClean="0">
              <a:latin typeface="+mn-ea"/>
            </a:rPr>
            <a:t>27</a:t>
          </a:r>
          <a:r>
            <a:rPr lang="ja-JP" altLang="en-US" sz="1600" dirty="0" smtClean="0">
              <a:latin typeface="+mn-ea"/>
            </a:rPr>
            <a:t>／</a:t>
          </a:r>
          <a:r>
            <a:rPr lang="en-US" altLang="ja-JP" sz="1600" dirty="0" smtClean="0">
              <a:latin typeface="+mn-ea"/>
            </a:rPr>
            <a:t>43</a:t>
          </a:r>
          <a:r>
            <a:rPr lang="ja-JP" altLang="en-US" sz="1600" dirty="0" smtClean="0">
              <a:latin typeface="+mn-ea"/>
            </a:rPr>
            <a:t>市町村）</a:t>
          </a:r>
          <a:endParaRPr kumimoji="1" lang="ja-JP" altLang="en-US" sz="1600" dirty="0"/>
        </a:p>
      </dgm:t>
    </dgm:pt>
    <dgm:pt modelId="{FBBD83ED-3F61-4A45-A910-9319B2EF6541}" type="parTrans" cxnId="{C77E5A7C-9D3F-4348-8B2C-EF87ECA81F06}">
      <dgm:prSet/>
      <dgm:spPr/>
      <dgm:t>
        <a:bodyPr/>
        <a:lstStyle/>
        <a:p>
          <a:endParaRPr kumimoji="1" lang="ja-JP" altLang="en-US" sz="1050"/>
        </a:p>
      </dgm:t>
    </dgm:pt>
    <dgm:pt modelId="{CC2C3C03-8716-4384-9CC1-9CA986B0B826}" type="sibTrans" cxnId="{C77E5A7C-9D3F-4348-8B2C-EF87ECA81F06}">
      <dgm:prSet/>
      <dgm:spPr/>
      <dgm:t>
        <a:bodyPr/>
        <a:lstStyle/>
        <a:p>
          <a:endParaRPr kumimoji="1" lang="ja-JP" altLang="en-US" sz="1050"/>
        </a:p>
      </dgm:t>
    </dgm:pt>
    <dgm:pt modelId="{A181C91F-9083-4613-8181-E81B3CF29C77}">
      <dgm:prSet phldrT="[テキスト]" custT="1"/>
      <dgm:spPr/>
      <dgm:t>
        <a:bodyPr/>
        <a:lstStyle/>
        <a:p>
          <a:pPr algn="l"/>
          <a:r>
            <a:rPr lang="ja-JP" altLang="en-US" sz="1600" dirty="0" err="1" smtClean="0">
              <a:latin typeface="+mn-ea"/>
            </a:rPr>
            <a:t>障がい</a:t>
          </a:r>
          <a:r>
            <a:rPr lang="ja-JP" altLang="en-US" sz="1600" dirty="0" smtClean="0">
              <a:latin typeface="+mn-ea"/>
            </a:rPr>
            <a:t>者虐待対応課以外での虐待の芽への気づき（障がい者手帳</a:t>
          </a:r>
          <a:r>
            <a:rPr lang="ja-JP" altLang="en-US" sz="1600" dirty="0" smtClean="0">
              <a:solidFill>
                <a:schemeClr val="bg1"/>
              </a:solidFill>
              <a:latin typeface="+mn-ea"/>
            </a:rPr>
            <a:t>申請の場面など）など、全体の対応力向上</a:t>
          </a:r>
          <a:endParaRPr kumimoji="1" lang="ja-JP" altLang="en-US" sz="1600" dirty="0">
            <a:solidFill>
              <a:schemeClr val="bg1"/>
            </a:solidFill>
          </a:endParaRPr>
        </a:p>
      </dgm:t>
    </dgm:pt>
    <dgm:pt modelId="{4A29C73D-15E2-4548-9255-E82E06D44E25}" type="parTrans" cxnId="{D612FF89-A005-4D09-83B1-A7A3B9509392}">
      <dgm:prSet/>
      <dgm:spPr/>
      <dgm:t>
        <a:bodyPr/>
        <a:lstStyle/>
        <a:p>
          <a:endParaRPr kumimoji="1" lang="ja-JP" altLang="en-US" sz="1050"/>
        </a:p>
      </dgm:t>
    </dgm:pt>
    <dgm:pt modelId="{0C67BE81-4A59-4130-99A4-21D68FFF7B5A}" type="sibTrans" cxnId="{D612FF89-A005-4D09-83B1-A7A3B9509392}">
      <dgm:prSet/>
      <dgm:spPr/>
      <dgm:t>
        <a:bodyPr/>
        <a:lstStyle/>
        <a:p>
          <a:endParaRPr kumimoji="1" lang="ja-JP" altLang="en-US" sz="1050"/>
        </a:p>
      </dgm:t>
    </dgm:pt>
    <dgm:pt modelId="{52FA469C-37F0-415E-9241-7625CE50565E}">
      <dgm:prSet phldrT="[テキスト]" custT="1"/>
      <dgm:spPr/>
      <dgm:t>
        <a:bodyPr/>
        <a:lstStyle/>
        <a:p>
          <a:pPr algn="l"/>
          <a:r>
            <a:rPr kumimoji="1" lang="ja-JP" altLang="en-US" sz="1600" dirty="0" err="1" smtClean="0">
              <a:solidFill>
                <a:schemeClr val="tx1"/>
              </a:solidFill>
            </a:rPr>
            <a:t>府障がい</a:t>
          </a:r>
          <a:r>
            <a:rPr kumimoji="1" lang="ja-JP" altLang="en-US" sz="1600" dirty="0" smtClean="0">
              <a:solidFill>
                <a:schemeClr val="tx1"/>
              </a:solidFill>
            </a:rPr>
            <a:t>者</a:t>
          </a:r>
          <a:r>
            <a:rPr kumimoji="1" lang="ja-JP" altLang="en-US" sz="1600" dirty="0" smtClean="0"/>
            <a:t>自立相談支援センターとの情報共有や協働。</a:t>
          </a:r>
          <a:endParaRPr kumimoji="1" lang="en-US" altLang="ja-JP" sz="1600" dirty="0" smtClean="0"/>
        </a:p>
        <a:p>
          <a:pPr algn="l"/>
          <a:r>
            <a:rPr kumimoji="1" lang="ja-JP" altLang="en-US" sz="1600" dirty="0" smtClean="0"/>
            <a:t>市町村における連携の一例となるよう、取組みを引き続き検討する。</a:t>
          </a:r>
          <a:endParaRPr kumimoji="1" lang="ja-JP" altLang="en-US" sz="1600" dirty="0"/>
        </a:p>
      </dgm:t>
    </dgm:pt>
    <dgm:pt modelId="{86DA15B3-E1BD-4EB8-BFEF-8423E3AEB645}" type="parTrans" cxnId="{9AB46492-3841-4D51-89EA-26A3E7ED7E1A}">
      <dgm:prSet/>
      <dgm:spPr/>
      <dgm:t>
        <a:bodyPr/>
        <a:lstStyle/>
        <a:p>
          <a:endParaRPr kumimoji="1" lang="ja-JP" altLang="en-US" sz="1050"/>
        </a:p>
      </dgm:t>
    </dgm:pt>
    <dgm:pt modelId="{F1A69434-0542-4CD1-877E-437A6FF44562}" type="sibTrans" cxnId="{9AB46492-3841-4D51-89EA-26A3E7ED7E1A}">
      <dgm:prSet/>
      <dgm:spPr/>
      <dgm:t>
        <a:bodyPr/>
        <a:lstStyle/>
        <a:p>
          <a:endParaRPr kumimoji="1" lang="ja-JP" altLang="en-US" sz="1050"/>
        </a:p>
      </dgm:t>
    </dgm:pt>
    <dgm:pt modelId="{A8F0B43D-F8C0-43A3-8268-91B57CB19FE1}">
      <dgm:prSet phldrT="[テキスト]" custT="1"/>
      <dgm:spPr/>
      <dgm:t>
        <a:bodyPr/>
        <a:lstStyle/>
        <a:p>
          <a:pPr algn="l"/>
          <a:r>
            <a:rPr kumimoji="1" lang="ja-JP" altLang="en-US" sz="1600" dirty="0" smtClean="0"/>
            <a:t>市町村における対応力の、全体的な底上げを図る。</a:t>
          </a:r>
          <a:endParaRPr kumimoji="1" lang="ja-JP" altLang="en-US" sz="1600" dirty="0"/>
        </a:p>
      </dgm:t>
    </dgm:pt>
    <dgm:pt modelId="{6C276B23-3B06-4A36-867E-4AB76C95D06E}" type="parTrans" cxnId="{0614D669-7005-4DB0-8466-486E0ECA334B}">
      <dgm:prSet/>
      <dgm:spPr/>
      <dgm:t>
        <a:bodyPr/>
        <a:lstStyle/>
        <a:p>
          <a:endParaRPr kumimoji="1" lang="ja-JP" altLang="en-US" sz="1050"/>
        </a:p>
      </dgm:t>
    </dgm:pt>
    <dgm:pt modelId="{88E23944-F74B-4049-9263-FD64D9433427}" type="sibTrans" cxnId="{0614D669-7005-4DB0-8466-486E0ECA334B}">
      <dgm:prSet/>
      <dgm:spPr/>
      <dgm:t>
        <a:bodyPr/>
        <a:lstStyle/>
        <a:p>
          <a:endParaRPr kumimoji="1" lang="ja-JP" altLang="en-US" sz="1050"/>
        </a:p>
      </dgm:t>
    </dgm:pt>
    <dgm:pt modelId="{07705E59-224C-45EF-970E-9ED8CBA68EA8}">
      <dgm:prSet custT="1"/>
      <dgm:spPr/>
      <dgm:t>
        <a:bodyPr/>
        <a:lstStyle/>
        <a:p>
          <a:pPr algn="l"/>
          <a:r>
            <a:rPr lang="ja-JP" altLang="en-US" sz="1600" dirty="0" smtClean="0">
              <a:latin typeface="+mn-ea"/>
            </a:rPr>
            <a:t>構築・整備が進んでいない市町村における課題の抽出。</a:t>
          </a:r>
          <a:endParaRPr lang="en-US" altLang="ja-JP" sz="1600" dirty="0" smtClean="0">
            <a:latin typeface="+mn-ea"/>
          </a:endParaRPr>
        </a:p>
      </dgm:t>
    </dgm:pt>
    <dgm:pt modelId="{E6D20FBE-F82E-407D-8777-18EC4CACCE22}" type="parTrans" cxnId="{0A5DBD0A-F573-457C-87CC-104C2DB745C4}">
      <dgm:prSet/>
      <dgm:spPr/>
      <dgm:t>
        <a:bodyPr/>
        <a:lstStyle/>
        <a:p>
          <a:endParaRPr kumimoji="1" lang="ja-JP" altLang="en-US"/>
        </a:p>
      </dgm:t>
    </dgm:pt>
    <dgm:pt modelId="{78F0A23B-72E8-4038-AAE2-16E6BE535B3A}" type="sibTrans" cxnId="{0A5DBD0A-F573-457C-87CC-104C2DB745C4}">
      <dgm:prSet/>
      <dgm:spPr/>
      <dgm:t>
        <a:bodyPr/>
        <a:lstStyle/>
        <a:p>
          <a:endParaRPr kumimoji="1" lang="ja-JP" altLang="en-US"/>
        </a:p>
      </dgm:t>
    </dgm:pt>
    <dgm:pt modelId="{17303DBF-E9AE-4F16-99E6-1D1136810A7A}">
      <dgm:prSet custT="1"/>
      <dgm:spPr/>
      <dgm:t>
        <a:bodyPr/>
        <a:lstStyle/>
        <a:p>
          <a:pPr algn="l"/>
          <a:r>
            <a:rPr lang="ja-JP" altLang="en-US" sz="1600" dirty="0" smtClean="0">
              <a:latin typeface="+mn-ea"/>
            </a:rPr>
            <a:t>取組みの進んでいる市町村をモデルケースとした、ネットワーク整備のためのノウハウの共有。</a:t>
          </a:r>
          <a:endParaRPr lang="en-US" altLang="ja-JP" sz="1600" dirty="0">
            <a:latin typeface="+mn-ea"/>
          </a:endParaRPr>
        </a:p>
      </dgm:t>
    </dgm:pt>
    <dgm:pt modelId="{80B8821A-3D9C-4A7E-B8B3-140B4DAE1434}" type="parTrans" cxnId="{28AFD1E9-80C9-4F05-923B-FAECFB576D6F}">
      <dgm:prSet/>
      <dgm:spPr/>
      <dgm:t>
        <a:bodyPr/>
        <a:lstStyle/>
        <a:p>
          <a:endParaRPr kumimoji="1" lang="ja-JP" altLang="en-US"/>
        </a:p>
      </dgm:t>
    </dgm:pt>
    <dgm:pt modelId="{6C00E17D-D7AE-4723-913D-4833773BC93C}" type="sibTrans" cxnId="{28AFD1E9-80C9-4F05-923B-FAECFB576D6F}">
      <dgm:prSet/>
      <dgm:spPr/>
      <dgm:t>
        <a:bodyPr/>
        <a:lstStyle/>
        <a:p>
          <a:endParaRPr kumimoji="1" lang="ja-JP" altLang="en-US"/>
        </a:p>
      </dgm:t>
    </dgm:pt>
    <dgm:pt modelId="{FAA60968-1D8F-4D4F-9BFA-B8B8730BF66D}">
      <dgm:prSet phldrT="[テキスト]" custT="1"/>
      <dgm:spPr/>
      <dgm:t>
        <a:bodyPr/>
        <a:lstStyle/>
        <a:p>
          <a:pPr algn="l"/>
          <a:r>
            <a:rPr lang="ja-JP" altLang="en-US" sz="1600" dirty="0" err="1" smtClean="0">
              <a:latin typeface="+mn-ea"/>
            </a:rPr>
            <a:t>障がい</a:t>
          </a:r>
          <a:r>
            <a:rPr lang="ja-JP" altLang="en-US" sz="1600" dirty="0" smtClean="0">
              <a:latin typeface="+mn-ea"/>
            </a:rPr>
            <a:t>者虐待防止ネットワークの構築・整備を促進。</a:t>
          </a:r>
          <a:endParaRPr kumimoji="1" lang="ja-JP" altLang="en-US" sz="1600" dirty="0"/>
        </a:p>
      </dgm:t>
    </dgm:pt>
    <dgm:pt modelId="{5F717C9D-8D2A-48FF-8162-2E87CC8542D6}" type="sibTrans" cxnId="{1E8764B0-7E3D-43F5-94EC-A841E9BCD9F2}">
      <dgm:prSet/>
      <dgm:spPr/>
      <dgm:t>
        <a:bodyPr/>
        <a:lstStyle/>
        <a:p>
          <a:endParaRPr kumimoji="1" lang="ja-JP" altLang="en-US" sz="1050"/>
        </a:p>
      </dgm:t>
    </dgm:pt>
    <dgm:pt modelId="{288A7367-0B49-4A3C-9976-C8C0EB02D262}" type="parTrans" cxnId="{1E8764B0-7E3D-43F5-94EC-A841E9BCD9F2}">
      <dgm:prSet/>
      <dgm:spPr/>
      <dgm:t>
        <a:bodyPr/>
        <a:lstStyle/>
        <a:p>
          <a:endParaRPr kumimoji="1" lang="ja-JP" altLang="en-US" sz="1050"/>
        </a:p>
      </dgm:t>
    </dgm:pt>
    <dgm:pt modelId="{3A167F27-E5AE-4BCF-98E5-57B50D6D0BCA}" type="pres">
      <dgm:prSet presAssocID="{ED78CA5D-CE52-4B51-81DF-B67B5DC7A405}" presName="diagram" presStyleCnt="0">
        <dgm:presLayoutVars>
          <dgm:chPref val="1"/>
          <dgm:dir/>
          <dgm:animOne val="branch"/>
          <dgm:animLvl val="lvl"/>
          <dgm:resizeHandles/>
        </dgm:presLayoutVars>
      </dgm:prSet>
      <dgm:spPr/>
      <dgm:t>
        <a:bodyPr/>
        <a:lstStyle/>
        <a:p>
          <a:endParaRPr kumimoji="1" lang="ja-JP" altLang="en-US"/>
        </a:p>
      </dgm:t>
    </dgm:pt>
    <dgm:pt modelId="{454DA2E6-416A-404D-A9DF-88CD2CCE6A44}" type="pres">
      <dgm:prSet presAssocID="{8DA0359F-DAA3-478C-9A8D-693549CBAB67}" presName="root" presStyleCnt="0"/>
      <dgm:spPr/>
    </dgm:pt>
    <dgm:pt modelId="{364B4683-2FDC-48F8-A28E-D080FA4D310B}" type="pres">
      <dgm:prSet presAssocID="{8DA0359F-DAA3-478C-9A8D-693549CBAB67}" presName="rootComposite" presStyleCnt="0"/>
      <dgm:spPr/>
    </dgm:pt>
    <dgm:pt modelId="{406271F6-B6C3-481A-85EE-00745735DFCE}" type="pres">
      <dgm:prSet presAssocID="{8DA0359F-DAA3-478C-9A8D-693549CBAB67}" presName="rootText" presStyleLbl="node1" presStyleIdx="0" presStyleCnt="2" custScaleX="210953" custScaleY="128775"/>
      <dgm:spPr/>
      <dgm:t>
        <a:bodyPr/>
        <a:lstStyle/>
        <a:p>
          <a:endParaRPr kumimoji="1" lang="ja-JP" altLang="en-US"/>
        </a:p>
      </dgm:t>
    </dgm:pt>
    <dgm:pt modelId="{CE7BAE31-8C12-44FC-9EC7-91D20CB14B66}" type="pres">
      <dgm:prSet presAssocID="{8DA0359F-DAA3-478C-9A8D-693549CBAB67}" presName="rootConnector" presStyleLbl="node1" presStyleIdx="0" presStyleCnt="2"/>
      <dgm:spPr/>
      <dgm:t>
        <a:bodyPr/>
        <a:lstStyle/>
        <a:p>
          <a:endParaRPr kumimoji="1" lang="ja-JP" altLang="en-US"/>
        </a:p>
      </dgm:t>
    </dgm:pt>
    <dgm:pt modelId="{9AEEC429-875B-46C6-82F8-25E3C1C893E9}" type="pres">
      <dgm:prSet presAssocID="{8DA0359F-DAA3-478C-9A8D-693549CBAB67}" presName="childShape" presStyleCnt="0"/>
      <dgm:spPr/>
    </dgm:pt>
    <dgm:pt modelId="{C099EF12-DA5E-46E7-A964-2A89860A918A}" type="pres">
      <dgm:prSet presAssocID="{288A7367-0B49-4A3C-9976-C8C0EB02D262}" presName="Name13" presStyleLbl="parChTrans1D2" presStyleIdx="0" presStyleCnt="5"/>
      <dgm:spPr/>
      <dgm:t>
        <a:bodyPr/>
        <a:lstStyle/>
        <a:p>
          <a:endParaRPr kumimoji="1" lang="ja-JP" altLang="en-US"/>
        </a:p>
      </dgm:t>
    </dgm:pt>
    <dgm:pt modelId="{E4B6BD2D-82CB-4308-9828-A290E8456C09}" type="pres">
      <dgm:prSet presAssocID="{FAA60968-1D8F-4D4F-9BFA-B8B8730BF66D}" presName="childText" presStyleLbl="bgAcc1" presStyleIdx="0" presStyleCnt="5" custScaleX="199604">
        <dgm:presLayoutVars>
          <dgm:bulletEnabled val="1"/>
        </dgm:presLayoutVars>
      </dgm:prSet>
      <dgm:spPr/>
      <dgm:t>
        <a:bodyPr/>
        <a:lstStyle/>
        <a:p>
          <a:endParaRPr kumimoji="1" lang="ja-JP" altLang="en-US"/>
        </a:p>
      </dgm:t>
    </dgm:pt>
    <dgm:pt modelId="{35BEDBA8-2F01-4466-86E2-1E01F8FD8D94}" type="pres">
      <dgm:prSet presAssocID="{E6D20FBE-F82E-407D-8777-18EC4CACCE22}" presName="Name13" presStyleLbl="parChTrans1D2" presStyleIdx="1" presStyleCnt="5"/>
      <dgm:spPr/>
      <dgm:t>
        <a:bodyPr/>
        <a:lstStyle/>
        <a:p>
          <a:endParaRPr kumimoji="1" lang="ja-JP" altLang="en-US"/>
        </a:p>
      </dgm:t>
    </dgm:pt>
    <dgm:pt modelId="{9855C190-344E-4A3A-A669-FA633F5CDC25}" type="pres">
      <dgm:prSet presAssocID="{07705E59-224C-45EF-970E-9ED8CBA68EA8}" presName="childText" presStyleLbl="bgAcc1" presStyleIdx="1" presStyleCnt="5" custScaleX="201094">
        <dgm:presLayoutVars>
          <dgm:bulletEnabled val="1"/>
        </dgm:presLayoutVars>
      </dgm:prSet>
      <dgm:spPr/>
      <dgm:t>
        <a:bodyPr/>
        <a:lstStyle/>
        <a:p>
          <a:endParaRPr kumimoji="1" lang="ja-JP" altLang="en-US"/>
        </a:p>
      </dgm:t>
    </dgm:pt>
    <dgm:pt modelId="{66BA1379-4806-4719-9AB7-A51A3FAA5D66}" type="pres">
      <dgm:prSet presAssocID="{80B8821A-3D9C-4A7E-B8B3-140B4DAE1434}" presName="Name13" presStyleLbl="parChTrans1D2" presStyleIdx="2" presStyleCnt="5"/>
      <dgm:spPr/>
      <dgm:t>
        <a:bodyPr/>
        <a:lstStyle/>
        <a:p>
          <a:endParaRPr kumimoji="1" lang="ja-JP" altLang="en-US"/>
        </a:p>
      </dgm:t>
    </dgm:pt>
    <dgm:pt modelId="{95E7465D-B7DD-4A71-AA07-AD8F273A75BA}" type="pres">
      <dgm:prSet presAssocID="{17303DBF-E9AE-4F16-99E6-1D1136810A7A}" presName="childText" presStyleLbl="bgAcc1" presStyleIdx="2" presStyleCnt="5" custScaleX="199585" custScaleY="107177">
        <dgm:presLayoutVars>
          <dgm:bulletEnabled val="1"/>
        </dgm:presLayoutVars>
      </dgm:prSet>
      <dgm:spPr/>
      <dgm:t>
        <a:bodyPr/>
        <a:lstStyle/>
        <a:p>
          <a:endParaRPr kumimoji="1" lang="ja-JP" altLang="en-US"/>
        </a:p>
      </dgm:t>
    </dgm:pt>
    <dgm:pt modelId="{37BC95A2-D771-4683-9549-F31365A586EF}" type="pres">
      <dgm:prSet presAssocID="{A181C91F-9083-4613-8181-E81B3CF29C77}" presName="root" presStyleCnt="0"/>
      <dgm:spPr/>
    </dgm:pt>
    <dgm:pt modelId="{DF10EE69-DEE1-4D4F-900E-A4AFA218EA28}" type="pres">
      <dgm:prSet presAssocID="{A181C91F-9083-4613-8181-E81B3CF29C77}" presName="rootComposite" presStyleCnt="0"/>
      <dgm:spPr/>
    </dgm:pt>
    <dgm:pt modelId="{49256E3B-E978-484F-A171-949C798B72A1}" type="pres">
      <dgm:prSet presAssocID="{A181C91F-9083-4613-8181-E81B3CF29C77}" presName="rootText" presStyleLbl="node1" presStyleIdx="1" presStyleCnt="2" custScaleX="210350" custScaleY="128132"/>
      <dgm:spPr/>
      <dgm:t>
        <a:bodyPr/>
        <a:lstStyle/>
        <a:p>
          <a:endParaRPr kumimoji="1" lang="ja-JP" altLang="en-US"/>
        </a:p>
      </dgm:t>
    </dgm:pt>
    <dgm:pt modelId="{9DFC8BC7-1290-4780-8072-F847C7AD0849}" type="pres">
      <dgm:prSet presAssocID="{A181C91F-9083-4613-8181-E81B3CF29C77}" presName="rootConnector" presStyleLbl="node1" presStyleIdx="1" presStyleCnt="2"/>
      <dgm:spPr/>
      <dgm:t>
        <a:bodyPr/>
        <a:lstStyle/>
        <a:p>
          <a:endParaRPr kumimoji="1" lang="ja-JP" altLang="en-US"/>
        </a:p>
      </dgm:t>
    </dgm:pt>
    <dgm:pt modelId="{D86AB831-5896-4589-AD05-D77B9F062D63}" type="pres">
      <dgm:prSet presAssocID="{A181C91F-9083-4613-8181-E81B3CF29C77}" presName="childShape" presStyleCnt="0"/>
      <dgm:spPr/>
    </dgm:pt>
    <dgm:pt modelId="{7E1A96F7-2B35-4D67-8A01-22365A9AA0F3}" type="pres">
      <dgm:prSet presAssocID="{86DA15B3-E1BD-4EB8-BFEF-8423E3AEB645}" presName="Name13" presStyleLbl="parChTrans1D2" presStyleIdx="3" presStyleCnt="5"/>
      <dgm:spPr/>
      <dgm:t>
        <a:bodyPr/>
        <a:lstStyle/>
        <a:p>
          <a:endParaRPr kumimoji="1" lang="ja-JP" altLang="en-US"/>
        </a:p>
      </dgm:t>
    </dgm:pt>
    <dgm:pt modelId="{049CC122-0F51-48DF-9807-974B251A7AA4}" type="pres">
      <dgm:prSet presAssocID="{52FA469C-37F0-415E-9241-7625CE50565E}" presName="childText" presStyleLbl="bgAcc1" presStyleIdx="3" presStyleCnt="5" custScaleX="198528" custScaleY="195269">
        <dgm:presLayoutVars>
          <dgm:bulletEnabled val="1"/>
        </dgm:presLayoutVars>
      </dgm:prSet>
      <dgm:spPr/>
      <dgm:t>
        <a:bodyPr/>
        <a:lstStyle/>
        <a:p>
          <a:endParaRPr kumimoji="1" lang="ja-JP" altLang="en-US"/>
        </a:p>
      </dgm:t>
    </dgm:pt>
    <dgm:pt modelId="{3105B9EA-12BF-4B70-9114-7EBB486A6A2D}" type="pres">
      <dgm:prSet presAssocID="{6C276B23-3B06-4A36-867E-4AB76C95D06E}" presName="Name13" presStyleLbl="parChTrans1D2" presStyleIdx="4" presStyleCnt="5"/>
      <dgm:spPr/>
      <dgm:t>
        <a:bodyPr/>
        <a:lstStyle/>
        <a:p>
          <a:endParaRPr kumimoji="1" lang="ja-JP" altLang="en-US"/>
        </a:p>
      </dgm:t>
    </dgm:pt>
    <dgm:pt modelId="{A12B220D-EC68-4D11-84A1-2361149AC8B2}" type="pres">
      <dgm:prSet presAssocID="{A8F0B43D-F8C0-43A3-8268-91B57CB19FE1}" presName="childText" presStyleLbl="bgAcc1" presStyleIdx="4" presStyleCnt="5" custScaleX="198726">
        <dgm:presLayoutVars>
          <dgm:bulletEnabled val="1"/>
        </dgm:presLayoutVars>
      </dgm:prSet>
      <dgm:spPr/>
      <dgm:t>
        <a:bodyPr/>
        <a:lstStyle/>
        <a:p>
          <a:endParaRPr kumimoji="1" lang="ja-JP" altLang="en-US"/>
        </a:p>
      </dgm:t>
    </dgm:pt>
  </dgm:ptLst>
  <dgm:cxnLst>
    <dgm:cxn modelId="{7CBAD675-71E1-4C84-992D-C59165496258}" type="presOf" srcId="{8DA0359F-DAA3-478C-9A8D-693549CBAB67}" destId="{CE7BAE31-8C12-44FC-9EC7-91D20CB14B66}" srcOrd="1" destOrd="0" presId="urn:microsoft.com/office/officeart/2005/8/layout/hierarchy3"/>
    <dgm:cxn modelId="{5C51BB0E-4FC4-46DC-A7C3-90C90C402495}" type="presOf" srcId="{E6D20FBE-F82E-407D-8777-18EC4CACCE22}" destId="{35BEDBA8-2F01-4466-86E2-1E01F8FD8D94}" srcOrd="0" destOrd="0" presId="urn:microsoft.com/office/officeart/2005/8/layout/hierarchy3"/>
    <dgm:cxn modelId="{D612FF89-A005-4D09-83B1-A7A3B9509392}" srcId="{ED78CA5D-CE52-4B51-81DF-B67B5DC7A405}" destId="{A181C91F-9083-4613-8181-E81B3CF29C77}" srcOrd="1" destOrd="0" parTransId="{4A29C73D-15E2-4548-9255-E82E06D44E25}" sibTransId="{0C67BE81-4A59-4130-99A4-21D68FFF7B5A}"/>
    <dgm:cxn modelId="{0614D669-7005-4DB0-8466-486E0ECA334B}" srcId="{A181C91F-9083-4613-8181-E81B3CF29C77}" destId="{A8F0B43D-F8C0-43A3-8268-91B57CB19FE1}" srcOrd="1" destOrd="0" parTransId="{6C276B23-3B06-4A36-867E-4AB76C95D06E}" sibTransId="{88E23944-F74B-4049-9263-FD64D9433427}"/>
    <dgm:cxn modelId="{0A5DBD0A-F573-457C-87CC-104C2DB745C4}" srcId="{8DA0359F-DAA3-478C-9A8D-693549CBAB67}" destId="{07705E59-224C-45EF-970E-9ED8CBA68EA8}" srcOrd="1" destOrd="0" parTransId="{E6D20FBE-F82E-407D-8777-18EC4CACCE22}" sibTransId="{78F0A23B-72E8-4038-AAE2-16E6BE535B3A}"/>
    <dgm:cxn modelId="{90C2631A-9944-4C1C-9E73-65575FD5176C}" type="presOf" srcId="{A181C91F-9083-4613-8181-E81B3CF29C77}" destId="{9DFC8BC7-1290-4780-8072-F847C7AD0849}" srcOrd="1" destOrd="0" presId="urn:microsoft.com/office/officeart/2005/8/layout/hierarchy3"/>
    <dgm:cxn modelId="{F7061C2E-9B49-41DB-BA36-1D5174F91B16}" type="presOf" srcId="{86DA15B3-E1BD-4EB8-BFEF-8423E3AEB645}" destId="{7E1A96F7-2B35-4D67-8A01-22365A9AA0F3}" srcOrd="0" destOrd="0" presId="urn:microsoft.com/office/officeart/2005/8/layout/hierarchy3"/>
    <dgm:cxn modelId="{C77E5A7C-9D3F-4348-8B2C-EF87ECA81F06}" srcId="{ED78CA5D-CE52-4B51-81DF-B67B5DC7A405}" destId="{8DA0359F-DAA3-478C-9A8D-693549CBAB67}" srcOrd="0" destOrd="0" parTransId="{FBBD83ED-3F61-4A45-A910-9319B2EF6541}" sibTransId="{CC2C3C03-8716-4384-9CC1-9CA986B0B826}"/>
    <dgm:cxn modelId="{8854F25C-2878-48B7-BC25-02F07F0C7465}" type="presOf" srcId="{ED78CA5D-CE52-4B51-81DF-B67B5DC7A405}" destId="{3A167F27-E5AE-4BCF-98E5-57B50D6D0BCA}" srcOrd="0" destOrd="0" presId="urn:microsoft.com/office/officeart/2005/8/layout/hierarchy3"/>
    <dgm:cxn modelId="{1E8764B0-7E3D-43F5-94EC-A841E9BCD9F2}" srcId="{8DA0359F-DAA3-478C-9A8D-693549CBAB67}" destId="{FAA60968-1D8F-4D4F-9BFA-B8B8730BF66D}" srcOrd="0" destOrd="0" parTransId="{288A7367-0B49-4A3C-9976-C8C0EB02D262}" sibTransId="{5F717C9D-8D2A-48FF-8162-2E87CC8542D6}"/>
    <dgm:cxn modelId="{28AFD1E9-80C9-4F05-923B-FAECFB576D6F}" srcId="{8DA0359F-DAA3-478C-9A8D-693549CBAB67}" destId="{17303DBF-E9AE-4F16-99E6-1D1136810A7A}" srcOrd="2" destOrd="0" parTransId="{80B8821A-3D9C-4A7E-B8B3-140B4DAE1434}" sibTransId="{6C00E17D-D7AE-4723-913D-4833773BC93C}"/>
    <dgm:cxn modelId="{CB226CB3-1EF8-497B-8DDC-17158CEBFEC8}" type="presOf" srcId="{80B8821A-3D9C-4A7E-B8B3-140B4DAE1434}" destId="{66BA1379-4806-4719-9AB7-A51A3FAA5D66}" srcOrd="0" destOrd="0" presId="urn:microsoft.com/office/officeart/2005/8/layout/hierarchy3"/>
    <dgm:cxn modelId="{89CC5481-BEA1-439A-B225-EA5C2774D4AF}" type="presOf" srcId="{6C276B23-3B06-4A36-867E-4AB76C95D06E}" destId="{3105B9EA-12BF-4B70-9114-7EBB486A6A2D}" srcOrd="0" destOrd="0" presId="urn:microsoft.com/office/officeart/2005/8/layout/hierarchy3"/>
    <dgm:cxn modelId="{52854AD3-F2D7-440D-BF25-05C5F4493644}" type="presOf" srcId="{07705E59-224C-45EF-970E-9ED8CBA68EA8}" destId="{9855C190-344E-4A3A-A669-FA633F5CDC25}" srcOrd="0" destOrd="0" presId="urn:microsoft.com/office/officeart/2005/8/layout/hierarchy3"/>
    <dgm:cxn modelId="{93FD1745-D7B6-43A1-AD9C-370484BC7612}" type="presOf" srcId="{17303DBF-E9AE-4F16-99E6-1D1136810A7A}" destId="{95E7465D-B7DD-4A71-AA07-AD8F273A75BA}" srcOrd="0" destOrd="0" presId="urn:microsoft.com/office/officeart/2005/8/layout/hierarchy3"/>
    <dgm:cxn modelId="{4F43CDCC-8E4B-4B80-86D1-71E418793FB2}" type="presOf" srcId="{8DA0359F-DAA3-478C-9A8D-693549CBAB67}" destId="{406271F6-B6C3-481A-85EE-00745735DFCE}" srcOrd="0" destOrd="0" presId="urn:microsoft.com/office/officeart/2005/8/layout/hierarchy3"/>
    <dgm:cxn modelId="{3DF2AD9E-CF14-4326-94A8-0B5569E103B3}" type="presOf" srcId="{52FA469C-37F0-415E-9241-7625CE50565E}" destId="{049CC122-0F51-48DF-9807-974B251A7AA4}" srcOrd="0" destOrd="0" presId="urn:microsoft.com/office/officeart/2005/8/layout/hierarchy3"/>
    <dgm:cxn modelId="{7FB1C07C-6DB2-4955-A5D6-B37B03DBA39F}" type="presOf" srcId="{FAA60968-1D8F-4D4F-9BFA-B8B8730BF66D}" destId="{E4B6BD2D-82CB-4308-9828-A290E8456C09}" srcOrd="0" destOrd="0" presId="urn:microsoft.com/office/officeart/2005/8/layout/hierarchy3"/>
    <dgm:cxn modelId="{9AB46492-3841-4D51-89EA-26A3E7ED7E1A}" srcId="{A181C91F-9083-4613-8181-E81B3CF29C77}" destId="{52FA469C-37F0-415E-9241-7625CE50565E}" srcOrd="0" destOrd="0" parTransId="{86DA15B3-E1BD-4EB8-BFEF-8423E3AEB645}" sibTransId="{F1A69434-0542-4CD1-877E-437A6FF44562}"/>
    <dgm:cxn modelId="{3B251466-8820-41F7-98BA-75894121C639}" type="presOf" srcId="{A181C91F-9083-4613-8181-E81B3CF29C77}" destId="{49256E3B-E978-484F-A171-949C798B72A1}" srcOrd="0" destOrd="0" presId="urn:microsoft.com/office/officeart/2005/8/layout/hierarchy3"/>
    <dgm:cxn modelId="{4D42F0B7-3ABE-4451-8CDB-41CE2683B598}" type="presOf" srcId="{A8F0B43D-F8C0-43A3-8268-91B57CB19FE1}" destId="{A12B220D-EC68-4D11-84A1-2361149AC8B2}" srcOrd="0" destOrd="0" presId="urn:microsoft.com/office/officeart/2005/8/layout/hierarchy3"/>
    <dgm:cxn modelId="{E9ADDC94-7787-4D20-BA6B-11FF0EE8B278}" type="presOf" srcId="{288A7367-0B49-4A3C-9976-C8C0EB02D262}" destId="{C099EF12-DA5E-46E7-A964-2A89860A918A}" srcOrd="0" destOrd="0" presId="urn:microsoft.com/office/officeart/2005/8/layout/hierarchy3"/>
    <dgm:cxn modelId="{5821771A-4007-45E9-85AF-A859485217BC}" type="presParOf" srcId="{3A167F27-E5AE-4BCF-98E5-57B50D6D0BCA}" destId="{454DA2E6-416A-404D-A9DF-88CD2CCE6A44}" srcOrd="0" destOrd="0" presId="urn:microsoft.com/office/officeart/2005/8/layout/hierarchy3"/>
    <dgm:cxn modelId="{FF74DC5F-6D02-4FB8-8F72-3E37FD8758F7}" type="presParOf" srcId="{454DA2E6-416A-404D-A9DF-88CD2CCE6A44}" destId="{364B4683-2FDC-48F8-A28E-D080FA4D310B}" srcOrd="0" destOrd="0" presId="urn:microsoft.com/office/officeart/2005/8/layout/hierarchy3"/>
    <dgm:cxn modelId="{C49ED277-6106-4748-BF74-CCEC8FBC817A}" type="presParOf" srcId="{364B4683-2FDC-48F8-A28E-D080FA4D310B}" destId="{406271F6-B6C3-481A-85EE-00745735DFCE}" srcOrd="0" destOrd="0" presId="urn:microsoft.com/office/officeart/2005/8/layout/hierarchy3"/>
    <dgm:cxn modelId="{802407E0-1DE1-4EF5-81CB-A9B7869A05A6}" type="presParOf" srcId="{364B4683-2FDC-48F8-A28E-D080FA4D310B}" destId="{CE7BAE31-8C12-44FC-9EC7-91D20CB14B66}" srcOrd="1" destOrd="0" presId="urn:microsoft.com/office/officeart/2005/8/layout/hierarchy3"/>
    <dgm:cxn modelId="{A823994D-2511-4FD0-8E91-8654001072AE}" type="presParOf" srcId="{454DA2E6-416A-404D-A9DF-88CD2CCE6A44}" destId="{9AEEC429-875B-46C6-82F8-25E3C1C893E9}" srcOrd="1" destOrd="0" presId="urn:microsoft.com/office/officeart/2005/8/layout/hierarchy3"/>
    <dgm:cxn modelId="{26962219-592D-4228-9155-8F2F8E1CFFD6}" type="presParOf" srcId="{9AEEC429-875B-46C6-82F8-25E3C1C893E9}" destId="{C099EF12-DA5E-46E7-A964-2A89860A918A}" srcOrd="0" destOrd="0" presId="urn:microsoft.com/office/officeart/2005/8/layout/hierarchy3"/>
    <dgm:cxn modelId="{43B23007-82AE-45EB-A381-1953986B8E1A}" type="presParOf" srcId="{9AEEC429-875B-46C6-82F8-25E3C1C893E9}" destId="{E4B6BD2D-82CB-4308-9828-A290E8456C09}" srcOrd="1" destOrd="0" presId="urn:microsoft.com/office/officeart/2005/8/layout/hierarchy3"/>
    <dgm:cxn modelId="{00D28649-EB64-47AE-8441-CBC9BE3D54D8}" type="presParOf" srcId="{9AEEC429-875B-46C6-82F8-25E3C1C893E9}" destId="{35BEDBA8-2F01-4466-86E2-1E01F8FD8D94}" srcOrd="2" destOrd="0" presId="urn:microsoft.com/office/officeart/2005/8/layout/hierarchy3"/>
    <dgm:cxn modelId="{A14370E2-97F4-43E8-A522-E84B527AA190}" type="presParOf" srcId="{9AEEC429-875B-46C6-82F8-25E3C1C893E9}" destId="{9855C190-344E-4A3A-A669-FA633F5CDC25}" srcOrd="3" destOrd="0" presId="urn:microsoft.com/office/officeart/2005/8/layout/hierarchy3"/>
    <dgm:cxn modelId="{2187797D-EF2B-47D5-BAF0-E98B60DF9AC7}" type="presParOf" srcId="{9AEEC429-875B-46C6-82F8-25E3C1C893E9}" destId="{66BA1379-4806-4719-9AB7-A51A3FAA5D66}" srcOrd="4" destOrd="0" presId="urn:microsoft.com/office/officeart/2005/8/layout/hierarchy3"/>
    <dgm:cxn modelId="{314D6B58-C36E-4540-AB2E-243851451536}" type="presParOf" srcId="{9AEEC429-875B-46C6-82F8-25E3C1C893E9}" destId="{95E7465D-B7DD-4A71-AA07-AD8F273A75BA}" srcOrd="5" destOrd="0" presId="urn:microsoft.com/office/officeart/2005/8/layout/hierarchy3"/>
    <dgm:cxn modelId="{E385A009-5402-42CE-96C0-9935698FDF1F}" type="presParOf" srcId="{3A167F27-E5AE-4BCF-98E5-57B50D6D0BCA}" destId="{37BC95A2-D771-4683-9549-F31365A586EF}" srcOrd="1" destOrd="0" presId="urn:microsoft.com/office/officeart/2005/8/layout/hierarchy3"/>
    <dgm:cxn modelId="{282B9836-0708-4D64-AC85-9382AB9BEE2A}" type="presParOf" srcId="{37BC95A2-D771-4683-9549-F31365A586EF}" destId="{DF10EE69-DEE1-4D4F-900E-A4AFA218EA28}" srcOrd="0" destOrd="0" presId="urn:microsoft.com/office/officeart/2005/8/layout/hierarchy3"/>
    <dgm:cxn modelId="{F3B9B65B-4DF5-4DCD-9D6A-FF18EBA1ECD7}" type="presParOf" srcId="{DF10EE69-DEE1-4D4F-900E-A4AFA218EA28}" destId="{49256E3B-E978-484F-A171-949C798B72A1}" srcOrd="0" destOrd="0" presId="urn:microsoft.com/office/officeart/2005/8/layout/hierarchy3"/>
    <dgm:cxn modelId="{CBA5618F-7547-447E-9C1D-C20F1AA5627B}" type="presParOf" srcId="{DF10EE69-DEE1-4D4F-900E-A4AFA218EA28}" destId="{9DFC8BC7-1290-4780-8072-F847C7AD0849}" srcOrd="1" destOrd="0" presId="urn:microsoft.com/office/officeart/2005/8/layout/hierarchy3"/>
    <dgm:cxn modelId="{58609517-90E8-442A-B809-93CDE08DDBF9}" type="presParOf" srcId="{37BC95A2-D771-4683-9549-F31365A586EF}" destId="{D86AB831-5896-4589-AD05-D77B9F062D63}" srcOrd="1" destOrd="0" presId="urn:microsoft.com/office/officeart/2005/8/layout/hierarchy3"/>
    <dgm:cxn modelId="{BC5B8D28-436A-457B-8C10-A4003E147EF1}" type="presParOf" srcId="{D86AB831-5896-4589-AD05-D77B9F062D63}" destId="{7E1A96F7-2B35-4D67-8A01-22365A9AA0F3}" srcOrd="0" destOrd="0" presId="urn:microsoft.com/office/officeart/2005/8/layout/hierarchy3"/>
    <dgm:cxn modelId="{817E4A08-C9A8-4C04-9985-1A011E04C10C}" type="presParOf" srcId="{D86AB831-5896-4589-AD05-D77B9F062D63}" destId="{049CC122-0F51-48DF-9807-974B251A7AA4}" srcOrd="1" destOrd="0" presId="urn:microsoft.com/office/officeart/2005/8/layout/hierarchy3"/>
    <dgm:cxn modelId="{6055FE89-C6FB-424E-979E-BC96E0605A6F}" type="presParOf" srcId="{D86AB831-5896-4589-AD05-D77B9F062D63}" destId="{3105B9EA-12BF-4B70-9114-7EBB486A6A2D}" srcOrd="2" destOrd="0" presId="urn:microsoft.com/office/officeart/2005/8/layout/hierarchy3"/>
    <dgm:cxn modelId="{F718F28B-8422-4FBD-852B-A5502F6911A5}" type="presParOf" srcId="{D86AB831-5896-4589-AD05-D77B9F062D63}" destId="{A12B220D-EC68-4D11-84A1-2361149AC8B2}"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C5921-98B0-4DFA-93FD-A63D656B29BE}">
      <dsp:nvSpPr>
        <dsp:cNvPr id="0" name=""/>
        <dsp:cNvSpPr/>
      </dsp:nvSpPr>
      <dsp:spPr>
        <a:xfrm>
          <a:off x="2449" y="14918"/>
          <a:ext cx="2388729" cy="955491"/>
        </a:xfrm>
        <a:prstGeom prst="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新しい研修テーマの導入</a:t>
          </a:r>
          <a:endParaRPr kumimoji="1" lang="ja-JP" altLang="en-US" sz="2000" b="1" kern="1200" dirty="0"/>
        </a:p>
      </dsp:txBody>
      <dsp:txXfrm>
        <a:off x="2449" y="14918"/>
        <a:ext cx="2388729" cy="955491"/>
      </dsp:txXfrm>
    </dsp:sp>
    <dsp:sp modelId="{2E1F34B1-B03C-4962-9D28-AFF2D7C386F1}">
      <dsp:nvSpPr>
        <dsp:cNvPr id="0" name=""/>
        <dsp:cNvSpPr/>
      </dsp:nvSpPr>
      <dsp:spPr>
        <a:xfrm>
          <a:off x="2449" y="970410"/>
          <a:ext cx="2388729" cy="2283840"/>
        </a:xfrm>
        <a:prstGeom prst="rect">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b="1" kern="1200" dirty="0" smtClean="0"/>
            <a:t>「アンガーマネジメント」</a:t>
          </a:r>
          <a:endParaRPr kumimoji="1" lang="ja-JP" altLang="en-US" sz="1600" b="1" kern="1200" dirty="0"/>
        </a:p>
        <a:p>
          <a:pPr marL="171450" lvl="1" indent="-171450" algn="l" defTabSz="711200">
            <a:lnSpc>
              <a:spcPct val="90000"/>
            </a:lnSpc>
            <a:spcBef>
              <a:spcPct val="0"/>
            </a:spcBef>
            <a:spcAft>
              <a:spcPct val="15000"/>
            </a:spcAft>
            <a:buChar char="••"/>
          </a:pPr>
          <a:r>
            <a:rPr kumimoji="1" lang="ja-JP" altLang="en-US" sz="1600" b="1" kern="1200" dirty="0" smtClean="0"/>
            <a:t>「職員に向けたメンタルヘルスの取組み」</a:t>
          </a:r>
          <a:endParaRPr kumimoji="1" lang="ja-JP" altLang="en-US" sz="1600" b="1" kern="1200" dirty="0"/>
        </a:p>
      </dsp:txBody>
      <dsp:txXfrm>
        <a:off x="2449" y="970410"/>
        <a:ext cx="2388729" cy="2283840"/>
      </dsp:txXfrm>
    </dsp:sp>
    <dsp:sp modelId="{65905E49-8851-4644-A9F8-4D979156512F}">
      <dsp:nvSpPr>
        <dsp:cNvPr id="0" name=""/>
        <dsp:cNvSpPr/>
      </dsp:nvSpPr>
      <dsp:spPr>
        <a:xfrm>
          <a:off x="2725601" y="14918"/>
          <a:ext cx="2388729" cy="955491"/>
        </a:xfrm>
        <a:prstGeom prst="rect">
          <a:avLst/>
        </a:prstGeom>
        <a:solidFill>
          <a:schemeClr val="accent4">
            <a:hueOff val="-2232385"/>
            <a:satOff val="13449"/>
            <a:lumOff val="107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受講環境の整備</a:t>
          </a:r>
          <a:endParaRPr kumimoji="1" lang="ja-JP" altLang="en-US" sz="2000" b="1" kern="1200" dirty="0"/>
        </a:p>
      </dsp:txBody>
      <dsp:txXfrm>
        <a:off x="2725601" y="14918"/>
        <a:ext cx="2388729" cy="955491"/>
      </dsp:txXfrm>
    </dsp:sp>
    <dsp:sp modelId="{B10B842A-4775-48F1-9985-676D3C8256DE}">
      <dsp:nvSpPr>
        <dsp:cNvPr id="0" name=""/>
        <dsp:cNvSpPr/>
      </dsp:nvSpPr>
      <dsp:spPr>
        <a:xfrm>
          <a:off x="2725601" y="970410"/>
          <a:ext cx="2388729" cy="2283840"/>
        </a:xfrm>
        <a:prstGeom prst="rect">
          <a:avLst/>
        </a:prstGeom>
        <a:solidFill>
          <a:schemeClr val="accent4">
            <a:tint val="40000"/>
            <a:alpha val="90000"/>
            <a:hueOff val="-1972855"/>
            <a:satOff val="11079"/>
            <a:lumOff val="70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b="1" kern="1200" dirty="0" smtClean="0"/>
            <a:t>新規指定の事業所や、虐待事案のあった事業所への積極的な受講勧奨</a:t>
          </a:r>
          <a:endParaRPr kumimoji="1" lang="ja-JP" altLang="en-US" sz="1600" b="1" kern="1200" dirty="0"/>
        </a:p>
        <a:p>
          <a:pPr marL="171450" lvl="1" indent="-171450" algn="l" defTabSz="711200">
            <a:lnSpc>
              <a:spcPct val="90000"/>
            </a:lnSpc>
            <a:spcBef>
              <a:spcPct val="0"/>
            </a:spcBef>
            <a:spcAft>
              <a:spcPct val="15000"/>
            </a:spcAft>
            <a:buChar char="••"/>
          </a:pPr>
          <a:r>
            <a:rPr kumimoji="1" lang="ja-JP" altLang="en-US" sz="1600" b="1" kern="1200" dirty="0" smtClean="0"/>
            <a:t>受講がかなわなかった事業所への資料提供等、フォロー</a:t>
          </a:r>
          <a:r>
            <a:rPr kumimoji="1" lang="ja-JP" altLang="en-US" sz="1600" b="1" kern="1200" dirty="0" smtClean="0">
              <a:solidFill>
                <a:schemeClr val="tx1"/>
              </a:solidFill>
            </a:rPr>
            <a:t>方法の検討</a:t>
          </a:r>
          <a:endParaRPr kumimoji="1" lang="ja-JP" altLang="en-US" sz="1600" b="1" kern="1200" dirty="0">
            <a:solidFill>
              <a:schemeClr val="tx1"/>
            </a:solidFill>
          </a:endParaRPr>
        </a:p>
      </dsp:txBody>
      <dsp:txXfrm>
        <a:off x="2725601" y="970410"/>
        <a:ext cx="2388729" cy="2283840"/>
      </dsp:txXfrm>
    </dsp:sp>
    <dsp:sp modelId="{878E3D4C-A766-4811-AD1B-C4B1030984DF}">
      <dsp:nvSpPr>
        <dsp:cNvPr id="0" name=""/>
        <dsp:cNvSpPr/>
      </dsp:nvSpPr>
      <dsp:spPr>
        <a:xfrm>
          <a:off x="5448753" y="14918"/>
          <a:ext cx="2388729" cy="955491"/>
        </a:xfrm>
        <a:prstGeom prst="rect">
          <a:avLst/>
        </a:prstGeom>
        <a:solidFill>
          <a:schemeClr val="accent4">
            <a:hueOff val="-4464770"/>
            <a:satOff val="26899"/>
            <a:lumOff val="21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事業所内での自主的な研修の促進</a:t>
          </a:r>
          <a:endParaRPr kumimoji="1" lang="en-US" altLang="ja-JP" sz="2000" b="1" kern="1200" dirty="0" smtClean="0"/>
        </a:p>
      </dsp:txBody>
      <dsp:txXfrm>
        <a:off x="5448753" y="14918"/>
        <a:ext cx="2388729" cy="955491"/>
      </dsp:txXfrm>
    </dsp:sp>
    <dsp:sp modelId="{D0DF725B-61C2-4B35-A8F6-941DF59EC949}">
      <dsp:nvSpPr>
        <dsp:cNvPr id="0" name=""/>
        <dsp:cNvSpPr/>
      </dsp:nvSpPr>
      <dsp:spPr>
        <a:xfrm>
          <a:off x="5448753" y="970410"/>
          <a:ext cx="2388729" cy="2283840"/>
        </a:xfrm>
        <a:prstGeom prst="rect">
          <a:avLst/>
        </a:prstGeom>
        <a:solidFill>
          <a:schemeClr val="accent4">
            <a:tint val="40000"/>
            <a:alpha val="90000"/>
            <a:hueOff val="-3945710"/>
            <a:satOff val="22157"/>
            <a:lumOff val="140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b="1" kern="1200" dirty="0" smtClean="0"/>
            <a:t>既存の研修資料を補助する大阪府独自ツール等の作成</a:t>
          </a:r>
          <a:endParaRPr kumimoji="1" lang="ja-JP" altLang="en-US" sz="1600" b="1" kern="1200" dirty="0"/>
        </a:p>
        <a:p>
          <a:pPr marL="171450" lvl="1" indent="-171450" algn="l" defTabSz="711200">
            <a:lnSpc>
              <a:spcPct val="90000"/>
            </a:lnSpc>
            <a:spcBef>
              <a:spcPct val="0"/>
            </a:spcBef>
            <a:spcAft>
              <a:spcPct val="15000"/>
            </a:spcAft>
            <a:buChar char="••"/>
          </a:pPr>
          <a:r>
            <a:rPr kumimoji="1" lang="ja-JP" altLang="en-US" sz="1600" b="1" kern="1200" dirty="0" smtClean="0"/>
            <a:t>事業所が主体となって</a:t>
          </a:r>
          <a:r>
            <a:rPr kumimoji="1" lang="ja-JP" altLang="en-US" sz="1600" b="1" kern="1200" dirty="0" smtClean="0">
              <a:solidFill>
                <a:schemeClr val="tx1"/>
              </a:solidFill>
            </a:rPr>
            <a:t>行う虐待防止研修への取り組みやすさ向上をめざす</a:t>
          </a:r>
          <a:endParaRPr kumimoji="1" lang="ja-JP" altLang="en-US" sz="1600" b="1" kern="1200" dirty="0">
            <a:solidFill>
              <a:schemeClr val="tx1"/>
            </a:solidFill>
          </a:endParaRPr>
        </a:p>
      </dsp:txBody>
      <dsp:txXfrm>
        <a:off x="5448753" y="970410"/>
        <a:ext cx="2388729" cy="22838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0966E-C15C-4253-9158-E8C9E16DE23B}">
      <dsp:nvSpPr>
        <dsp:cNvPr id="0" name=""/>
        <dsp:cNvSpPr/>
      </dsp:nvSpPr>
      <dsp:spPr>
        <a:xfrm>
          <a:off x="0" y="0"/>
          <a:ext cx="1710234" cy="28952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ja-JP" altLang="en-US" sz="1400" kern="1200" dirty="0" smtClean="0"/>
            <a:t>通報受理</a:t>
          </a:r>
          <a:endParaRPr kumimoji="1" lang="ja-JP" altLang="en-US" sz="1400" kern="1200" dirty="0"/>
        </a:p>
      </dsp:txBody>
      <dsp:txXfrm>
        <a:off x="144762" y="0"/>
        <a:ext cx="1420711" cy="289523"/>
      </dsp:txXfrm>
    </dsp:sp>
    <dsp:sp modelId="{9284A3DD-87C6-442A-B6A9-1D141F140018}">
      <dsp:nvSpPr>
        <dsp:cNvPr id="0" name=""/>
        <dsp:cNvSpPr/>
      </dsp:nvSpPr>
      <dsp:spPr>
        <a:xfrm>
          <a:off x="1540614" y="0"/>
          <a:ext cx="1710234" cy="28952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ja-JP" altLang="en-US" sz="1400" kern="1200" dirty="0" smtClean="0"/>
            <a:t>事実確認等</a:t>
          </a:r>
          <a:endParaRPr kumimoji="1" lang="ja-JP" altLang="en-US" sz="1400" kern="1200" dirty="0"/>
        </a:p>
      </dsp:txBody>
      <dsp:txXfrm>
        <a:off x="1685376" y="0"/>
        <a:ext cx="1420711" cy="289523"/>
      </dsp:txXfrm>
    </dsp:sp>
    <dsp:sp modelId="{51A22C4A-0009-420A-B898-5423CCC7525D}">
      <dsp:nvSpPr>
        <dsp:cNvPr id="0" name=""/>
        <dsp:cNvSpPr/>
      </dsp:nvSpPr>
      <dsp:spPr>
        <a:xfrm>
          <a:off x="3081229" y="0"/>
          <a:ext cx="1710234" cy="28952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kumimoji="1" lang="ja-JP" altLang="en-US" sz="1200" kern="1200" dirty="0" smtClean="0"/>
            <a:t>虐待認定・改善指導</a:t>
          </a:r>
          <a:endParaRPr kumimoji="1" lang="en-US" altLang="ja-JP" sz="1200" kern="1200" dirty="0" smtClean="0"/>
        </a:p>
      </dsp:txBody>
      <dsp:txXfrm>
        <a:off x="3225991" y="0"/>
        <a:ext cx="1420711" cy="2895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0966E-C15C-4253-9158-E8C9E16DE23B}">
      <dsp:nvSpPr>
        <dsp:cNvPr id="0" name=""/>
        <dsp:cNvSpPr/>
      </dsp:nvSpPr>
      <dsp:spPr>
        <a:xfrm>
          <a:off x="2924" y="0"/>
          <a:ext cx="1702104" cy="291128"/>
        </a:xfrm>
        <a:prstGeom prst="chevron">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endParaRPr kumimoji="1" lang="ja-JP" altLang="en-US" sz="1400" kern="1200" dirty="0"/>
        </a:p>
      </dsp:txBody>
      <dsp:txXfrm>
        <a:off x="148488" y="0"/>
        <a:ext cx="1410976" cy="291128"/>
      </dsp:txXfrm>
    </dsp:sp>
    <dsp:sp modelId="{9284A3DD-87C6-442A-B6A9-1D141F140018}">
      <dsp:nvSpPr>
        <dsp:cNvPr id="0" name=""/>
        <dsp:cNvSpPr/>
      </dsp:nvSpPr>
      <dsp:spPr>
        <a:xfrm>
          <a:off x="1534817" y="0"/>
          <a:ext cx="1702104" cy="291128"/>
        </a:xfrm>
        <a:prstGeom prst="chevron">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endParaRPr kumimoji="1" lang="ja-JP" altLang="en-US" sz="1400" kern="1200" dirty="0"/>
        </a:p>
      </dsp:txBody>
      <dsp:txXfrm>
        <a:off x="1680381" y="0"/>
        <a:ext cx="1410976" cy="291128"/>
      </dsp:txXfrm>
    </dsp:sp>
    <dsp:sp modelId="{51A22C4A-0009-420A-B898-5423CCC7525D}">
      <dsp:nvSpPr>
        <dsp:cNvPr id="0" name=""/>
        <dsp:cNvSpPr/>
      </dsp:nvSpPr>
      <dsp:spPr>
        <a:xfrm>
          <a:off x="3073722" y="0"/>
          <a:ext cx="1702104" cy="291128"/>
        </a:xfrm>
        <a:prstGeom prst="chevron">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endParaRPr kumimoji="1" lang="en-US" altLang="ja-JP" sz="1400" kern="1200" dirty="0" smtClean="0"/>
        </a:p>
      </dsp:txBody>
      <dsp:txXfrm>
        <a:off x="3219286" y="0"/>
        <a:ext cx="1410976" cy="291128"/>
      </dsp:txXfrm>
    </dsp:sp>
    <dsp:sp modelId="{613603AB-A6B0-4765-82F4-560386142757}">
      <dsp:nvSpPr>
        <dsp:cNvPr id="0" name=""/>
        <dsp:cNvSpPr/>
      </dsp:nvSpPr>
      <dsp:spPr>
        <a:xfrm>
          <a:off x="4598604" y="0"/>
          <a:ext cx="1702104" cy="29112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ja-JP" altLang="en-US" sz="1400" kern="1200" dirty="0" smtClean="0"/>
            <a:t>権限行使</a:t>
          </a:r>
          <a:endParaRPr kumimoji="1" lang="en-US" altLang="ja-JP" sz="1400" kern="1200" dirty="0" smtClean="0"/>
        </a:p>
      </dsp:txBody>
      <dsp:txXfrm>
        <a:off x="4744168" y="0"/>
        <a:ext cx="1410976" cy="2911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271F6-B6C3-481A-85EE-00745735DFCE}">
      <dsp:nvSpPr>
        <dsp:cNvPr id="0" name=""/>
        <dsp:cNvSpPr/>
      </dsp:nvSpPr>
      <dsp:spPr>
        <a:xfrm>
          <a:off x="3471" y="179748"/>
          <a:ext cx="3948146" cy="1205061"/>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ja-JP" altLang="en-US" sz="1600" kern="1200" dirty="0" smtClean="0">
              <a:latin typeface="+mn-ea"/>
            </a:rPr>
            <a:t>市町村</a:t>
          </a:r>
          <a:r>
            <a:rPr lang="ja-JP" altLang="en-US" sz="1600" kern="1200" dirty="0" err="1" smtClean="0">
              <a:latin typeface="+mn-ea"/>
            </a:rPr>
            <a:t>障がい</a:t>
          </a:r>
          <a:r>
            <a:rPr lang="ja-JP" altLang="en-US" sz="1600" kern="1200" dirty="0" smtClean="0">
              <a:latin typeface="+mn-ea"/>
            </a:rPr>
            <a:t>者計画をふまえ、府内全市町村における、障がい者虐待防止のネットワーク構築・整備（</a:t>
          </a:r>
          <a:r>
            <a:rPr lang="en-US" altLang="ja-JP" sz="1600" kern="1200" dirty="0" smtClean="0">
              <a:solidFill>
                <a:schemeClr val="bg1"/>
              </a:solidFill>
              <a:latin typeface="+mn-ea"/>
            </a:rPr>
            <a:t>H30</a:t>
          </a:r>
          <a:r>
            <a:rPr lang="ja-JP" altLang="en-US" sz="1600" kern="1200" dirty="0" smtClean="0">
              <a:latin typeface="+mn-ea"/>
            </a:rPr>
            <a:t>年度国調査時点：</a:t>
          </a:r>
          <a:r>
            <a:rPr lang="en-US" altLang="ja-JP" sz="1600" kern="1200" dirty="0" smtClean="0">
              <a:latin typeface="+mn-ea"/>
            </a:rPr>
            <a:t>27</a:t>
          </a:r>
          <a:r>
            <a:rPr lang="ja-JP" altLang="en-US" sz="1600" kern="1200" dirty="0" smtClean="0">
              <a:latin typeface="+mn-ea"/>
            </a:rPr>
            <a:t>／</a:t>
          </a:r>
          <a:r>
            <a:rPr lang="en-US" altLang="ja-JP" sz="1600" kern="1200" dirty="0" smtClean="0">
              <a:latin typeface="+mn-ea"/>
            </a:rPr>
            <a:t>43</a:t>
          </a:r>
          <a:r>
            <a:rPr lang="ja-JP" altLang="en-US" sz="1600" kern="1200" dirty="0" smtClean="0">
              <a:latin typeface="+mn-ea"/>
            </a:rPr>
            <a:t>市町村）</a:t>
          </a:r>
          <a:endParaRPr kumimoji="1" lang="ja-JP" altLang="en-US" sz="1600" kern="1200" dirty="0"/>
        </a:p>
      </dsp:txBody>
      <dsp:txXfrm>
        <a:off x="38766" y="215043"/>
        <a:ext cx="3877556" cy="1134471"/>
      </dsp:txXfrm>
    </dsp:sp>
    <dsp:sp modelId="{C099EF12-DA5E-46E7-A964-2A89860A918A}">
      <dsp:nvSpPr>
        <dsp:cNvPr id="0" name=""/>
        <dsp:cNvSpPr/>
      </dsp:nvSpPr>
      <dsp:spPr>
        <a:xfrm>
          <a:off x="398285" y="1384809"/>
          <a:ext cx="394814" cy="701841"/>
        </a:xfrm>
        <a:custGeom>
          <a:avLst/>
          <a:gdLst/>
          <a:ahLst/>
          <a:cxnLst/>
          <a:rect l="0" t="0" r="0" b="0"/>
          <a:pathLst>
            <a:path>
              <a:moveTo>
                <a:pt x="0" y="0"/>
              </a:moveTo>
              <a:lnTo>
                <a:pt x="0" y="701841"/>
              </a:lnTo>
              <a:lnTo>
                <a:pt x="394814" y="701841"/>
              </a:lnTo>
            </a:path>
          </a:pathLst>
        </a:cu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4B6BD2D-82CB-4308-9828-A290E8456C09}">
      <dsp:nvSpPr>
        <dsp:cNvPr id="0" name=""/>
        <dsp:cNvSpPr/>
      </dsp:nvSpPr>
      <dsp:spPr>
        <a:xfrm>
          <a:off x="793100" y="1618756"/>
          <a:ext cx="2988592" cy="935788"/>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ja-JP" altLang="en-US" sz="1600" kern="1200" dirty="0" err="1" smtClean="0">
              <a:latin typeface="+mn-ea"/>
            </a:rPr>
            <a:t>障がい</a:t>
          </a:r>
          <a:r>
            <a:rPr lang="ja-JP" altLang="en-US" sz="1600" kern="1200" dirty="0" smtClean="0">
              <a:latin typeface="+mn-ea"/>
            </a:rPr>
            <a:t>者虐待防止ネットワークの構築・整備を促進。</a:t>
          </a:r>
          <a:endParaRPr kumimoji="1" lang="ja-JP" altLang="en-US" sz="1600" kern="1200" dirty="0"/>
        </a:p>
      </dsp:txBody>
      <dsp:txXfrm>
        <a:off x="820508" y="1646164"/>
        <a:ext cx="2933776" cy="880972"/>
      </dsp:txXfrm>
    </dsp:sp>
    <dsp:sp modelId="{35BEDBA8-2F01-4466-86E2-1E01F8FD8D94}">
      <dsp:nvSpPr>
        <dsp:cNvPr id="0" name=""/>
        <dsp:cNvSpPr/>
      </dsp:nvSpPr>
      <dsp:spPr>
        <a:xfrm>
          <a:off x="398285" y="1384809"/>
          <a:ext cx="394814" cy="1871576"/>
        </a:xfrm>
        <a:custGeom>
          <a:avLst/>
          <a:gdLst/>
          <a:ahLst/>
          <a:cxnLst/>
          <a:rect l="0" t="0" r="0" b="0"/>
          <a:pathLst>
            <a:path>
              <a:moveTo>
                <a:pt x="0" y="0"/>
              </a:moveTo>
              <a:lnTo>
                <a:pt x="0" y="1871576"/>
              </a:lnTo>
              <a:lnTo>
                <a:pt x="394814" y="1871576"/>
              </a:lnTo>
            </a:path>
          </a:pathLst>
        </a:cu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855C190-344E-4A3A-A669-FA633F5CDC25}">
      <dsp:nvSpPr>
        <dsp:cNvPr id="0" name=""/>
        <dsp:cNvSpPr/>
      </dsp:nvSpPr>
      <dsp:spPr>
        <a:xfrm>
          <a:off x="793100" y="2788491"/>
          <a:ext cx="3010901" cy="935788"/>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ja-JP" altLang="en-US" sz="1600" kern="1200" dirty="0" smtClean="0">
              <a:latin typeface="+mn-ea"/>
            </a:rPr>
            <a:t>構築・整備が進んでいない市町村における課題の抽出。</a:t>
          </a:r>
          <a:endParaRPr lang="en-US" altLang="ja-JP" sz="1600" kern="1200" dirty="0" smtClean="0">
            <a:latin typeface="+mn-ea"/>
          </a:endParaRPr>
        </a:p>
      </dsp:txBody>
      <dsp:txXfrm>
        <a:off x="820508" y="2815899"/>
        <a:ext cx="2956085" cy="880972"/>
      </dsp:txXfrm>
    </dsp:sp>
    <dsp:sp modelId="{66BA1379-4806-4719-9AB7-A51A3FAA5D66}">
      <dsp:nvSpPr>
        <dsp:cNvPr id="0" name=""/>
        <dsp:cNvSpPr/>
      </dsp:nvSpPr>
      <dsp:spPr>
        <a:xfrm>
          <a:off x="398285" y="1384809"/>
          <a:ext cx="394814" cy="3074892"/>
        </a:xfrm>
        <a:custGeom>
          <a:avLst/>
          <a:gdLst/>
          <a:ahLst/>
          <a:cxnLst/>
          <a:rect l="0" t="0" r="0" b="0"/>
          <a:pathLst>
            <a:path>
              <a:moveTo>
                <a:pt x="0" y="0"/>
              </a:moveTo>
              <a:lnTo>
                <a:pt x="0" y="3074892"/>
              </a:lnTo>
              <a:lnTo>
                <a:pt x="394814" y="3074892"/>
              </a:lnTo>
            </a:path>
          </a:pathLst>
        </a:cu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5E7465D-B7DD-4A71-AA07-AD8F273A75BA}">
      <dsp:nvSpPr>
        <dsp:cNvPr id="0" name=""/>
        <dsp:cNvSpPr/>
      </dsp:nvSpPr>
      <dsp:spPr>
        <a:xfrm>
          <a:off x="793100" y="3958226"/>
          <a:ext cx="2988308" cy="1002949"/>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ja-JP" altLang="en-US" sz="1600" kern="1200" dirty="0" smtClean="0">
              <a:latin typeface="+mn-ea"/>
            </a:rPr>
            <a:t>取組みの進んでいる市町村をモデルケースとした、ネットワーク整備のためのノウハウの共有。</a:t>
          </a:r>
          <a:endParaRPr lang="en-US" altLang="ja-JP" sz="1600" kern="1200" dirty="0">
            <a:latin typeface="+mn-ea"/>
          </a:endParaRPr>
        </a:p>
      </dsp:txBody>
      <dsp:txXfrm>
        <a:off x="822475" y="3987601"/>
        <a:ext cx="2929558" cy="944199"/>
      </dsp:txXfrm>
    </dsp:sp>
    <dsp:sp modelId="{49256E3B-E978-484F-A171-949C798B72A1}">
      <dsp:nvSpPr>
        <dsp:cNvPr id="0" name=""/>
        <dsp:cNvSpPr/>
      </dsp:nvSpPr>
      <dsp:spPr>
        <a:xfrm>
          <a:off x="4419511" y="179748"/>
          <a:ext cx="3936860" cy="1199043"/>
        </a:xfrm>
        <a:prstGeom prst="roundRect">
          <a:avLst>
            <a:gd name="adj" fmla="val 10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ja-JP" altLang="en-US" sz="1600" kern="1200" dirty="0" err="1" smtClean="0">
              <a:latin typeface="+mn-ea"/>
            </a:rPr>
            <a:t>障がい</a:t>
          </a:r>
          <a:r>
            <a:rPr lang="ja-JP" altLang="en-US" sz="1600" kern="1200" dirty="0" smtClean="0">
              <a:latin typeface="+mn-ea"/>
            </a:rPr>
            <a:t>者虐待対応課以外での虐待の芽への気づき（障がい者手帳</a:t>
          </a:r>
          <a:r>
            <a:rPr lang="ja-JP" altLang="en-US" sz="1600" kern="1200" dirty="0" smtClean="0">
              <a:solidFill>
                <a:schemeClr val="bg1"/>
              </a:solidFill>
              <a:latin typeface="+mn-ea"/>
            </a:rPr>
            <a:t>申請の場面など）など、全体の対応力向上</a:t>
          </a:r>
          <a:endParaRPr kumimoji="1" lang="ja-JP" altLang="en-US" sz="1600" kern="1200" dirty="0">
            <a:solidFill>
              <a:schemeClr val="bg1"/>
            </a:solidFill>
          </a:endParaRPr>
        </a:p>
      </dsp:txBody>
      <dsp:txXfrm>
        <a:off x="4454630" y="214867"/>
        <a:ext cx="3866622" cy="1128805"/>
      </dsp:txXfrm>
    </dsp:sp>
    <dsp:sp modelId="{7E1A96F7-2B35-4D67-8A01-22365A9AA0F3}">
      <dsp:nvSpPr>
        <dsp:cNvPr id="0" name=""/>
        <dsp:cNvSpPr/>
      </dsp:nvSpPr>
      <dsp:spPr>
        <a:xfrm>
          <a:off x="4813197" y="1378792"/>
          <a:ext cx="393686" cy="1147599"/>
        </a:xfrm>
        <a:custGeom>
          <a:avLst/>
          <a:gdLst/>
          <a:ahLst/>
          <a:cxnLst/>
          <a:rect l="0" t="0" r="0" b="0"/>
          <a:pathLst>
            <a:path>
              <a:moveTo>
                <a:pt x="0" y="0"/>
              </a:moveTo>
              <a:lnTo>
                <a:pt x="0" y="1147599"/>
              </a:lnTo>
              <a:lnTo>
                <a:pt x="393686" y="1147599"/>
              </a:lnTo>
            </a:path>
          </a:pathLst>
        </a:cu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49CC122-0F51-48DF-9807-974B251A7AA4}">
      <dsp:nvSpPr>
        <dsp:cNvPr id="0" name=""/>
        <dsp:cNvSpPr/>
      </dsp:nvSpPr>
      <dsp:spPr>
        <a:xfrm>
          <a:off x="5206883" y="1612739"/>
          <a:ext cx="2972482" cy="1827304"/>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kumimoji="1" lang="ja-JP" altLang="en-US" sz="1600" kern="1200" dirty="0" err="1" smtClean="0">
              <a:solidFill>
                <a:schemeClr val="tx1"/>
              </a:solidFill>
            </a:rPr>
            <a:t>府障がい</a:t>
          </a:r>
          <a:r>
            <a:rPr kumimoji="1" lang="ja-JP" altLang="en-US" sz="1600" kern="1200" dirty="0" smtClean="0">
              <a:solidFill>
                <a:schemeClr val="tx1"/>
              </a:solidFill>
            </a:rPr>
            <a:t>者</a:t>
          </a:r>
          <a:r>
            <a:rPr kumimoji="1" lang="ja-JP" altLang="en-US" sz="1600" kern="1200" dirty="0" smtClean="0"/>
            <a:t>自立相談支援センターとの情報共有や協働。</a:t>
          </a:r>
          <a:endParaRPr kumimoji="1" lang="en-US" altLang="ja-JP" sz="1600" kern="1200" dirty="0" smtClean="0"/>
        </a:p>
        <a:p>
          <a:pPr lvl="0" algn="l" defTabSz="711200">
            <a:lnSpc>
              <a:spcPct val="90000"/>
            </a:lnSpc>
            <a:spcBef>
              <a:spcPct val="0"/>
            </a:spcBef>
            <a:spcAft>
              <a:spcPct val="35000"/>
            </a:spcAft>
          </a:pPr>
          <a:r>
            <a:rPr kumimoji="1" lang="ja-JP" altLang="en-US" sz="1600" kern="1200" dirty="0" smtClean="0"/>
            <a:t>市町村における連携の一例となるよう、取組みを引き続き検討する。</a:t>
          </a:r>
          <a:endParaRPr kumimoji="1" lang="ja-JP" altLang="en-US" sz="1600" kern="1200" dirty="0"/>
        </a:p>
      </dsp:txBody>
      <dsp:txXfrm>
        <a:off x="5260403" y="1666259"/>
        <a:ext cx="2865442" cy="1720264"/>
      </dsp:txXfrm>
    </dsp:sp>
    <dsp:sp modelId="{3105B9EA-12BF-4B70-9114-7EBB486A6A2D}">
      <dsp:nvSpPr>
        <dsp:cNvPr id="0" name=""/>
        <dsp:cNvSpPr/>
      </dsp:nvSpPr>
      <dsp:spPr>
        <a:xfrm>
          <a:off x="4813197" y="1378792"/>
          <a:ext cx="393686" cy="2763092"/>
        </a:xfrm>
        <a:custGeom>
          <a:avLst/>
          <a:gdLst/>
          <a:ahLst/>
          <a:cxnLst/>
          <a:rect l="0" t="0" r="0" b="0"/>
          <a:pathLst>
            <a:path>
              <a:moveTo>
                <a:pt x="0" y="0"/>
              </a:moveTo>
              <a:lnTo>
                <a:pt x="0" y="2763092"/>
              </a:lnTo>
              <a:lnTo>
                <a:pt x="393686" y="2763092"/>
              </a:lnTo>
            </a:path>
          </a:pathLst>
        </a:cu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12B220D-EC68-4D11-84A1-2361149AC8B2}">
      <dsp:nvSpPr>
        <dsp:cNvPr id="0" name=""/>
        <dsp:cNvSpPr/>
      </dsp:nvSpPr>
      <dsp:spPr>
        <a:xfrm>
          <a:off x="5206883" y="3673990"/>
          <a:ext cx="2975446" cy="935788"/>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kumimoji="1" lang="ja-JP" altLang="en-US" sz="1600" kern="1200" dirty="0" smtClean="0"/>
            <a:t>市町村における対応力の、全体的な底上げを図る。</a:t>
          </a:r>
          <a:endParaRPr kumimoji="1" lang="ja-JP" altLang="en-US" sz="1600" kern="1200" dirty="0"/>
        </a:p>
      </dsp:txBody>
      <dsp:txXfrm>
        <a:off x="5234291" y="3701398"/>
        <a:ext cx="2920630" cy="88097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6761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71F835C-32D4-44B5-8A2B-AFEAEDD263CD}" type="datetimeFigureOut">
              <a:rPr kumimoji="1" lang="ja-JP" altLang="en-US" smtClean="0"/>
              <a:t>2021/3/22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E71BED9-AD09-4511-A77A-F2E255CA8635}" type="slidenum">
              <a:rPr kumimoji="1" lang="ja-JP" altLang="en-US" smtClean="0"/>
              <a:t>‹#›</a:t>
            </a:fld>
            <a:endParaRPr kumimoji="1" lang="ja-JP" altLang="en-US"/>
          </a:p>
        </p:txBody>
      </p:sp>
    </p:spTree>
    <p:extLst>
      <p:ext uri="{BB962C8B-B14F-4D97-AF65-F5344CB8AC3E}">
        <p14:creationId xmlns:p14="http://schemas.microsoft.com/office/powerpoint/2010/main" val="3765533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6148" name="ヘッダー プレースホルダー 4"/>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資料２</a:t>
            </a:r>
          </a:p>
        </p:txBody>
      </p:sp>
    </p:spTree>
    <p:extLst>
      <p:ext uri="{BB962C8B-B14F-4D97-AF65-F5344CB8AC3E}">
        <p14:creationId xmlns:p14="http://schemas.microsoft.com/office/powerpoint/2010/main" val="2081811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6148" name="ヘッダー プレースホルダー 4"/>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資料２</a:t>
            </a:r>
          </a:p>
        </p:txBody>
      </p:sp>
    </p:spTree>
    <p:extLst>
      <p:ext uri="{BB962C8B-B14F-4D97-AF65-F5344CB8AC3E}">
        <p14:creationId xmlns:p14="http://schemas.microsoft.com/office/powerpoint/2010/main" val="3106432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1E71BED9-AD09-4511-A77A-F2E255CA8635}" type="slidenum">
              <a:rPr kumimoji="1" lang="ja-JP" altLang="en-US" smtClean="0"/>
              <a:t>8</a:t>
            </a:fld>
            <a:endParaRPr kumimoji="1" lang="ja-JP" altLang="en-US"/>
          </a:p>
        </p:txBody>
      </p:sp>
    </p:spTree>
    <p:extLst>
      <p:ext uri="{BB962C8B-B14F-4D97-AF65-F5344CB8AC3E}">
        <p14:creationId xmlns:p14="http://schemas.microsoft.com/office/powerpoint/2010/main" val="418734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5AC0E754-374E-4980-B272-3D0FC2DA780A}" type="slidenum">
              <a:rPr kumimoji="1" lang="ja-JP" altLang="en-US" smtClean="0"/>
              <a:t>9</a:t>
            </a:fld>
            <a:endParaRPr kumimoji="1" lang="ja-JP" altLang="en-US"/>
          </a:p>
        </p:txBody>
      </p:sp>
    </p:spTree>
    <p:extLst>
      <p:ext uri="{BB962C8B-B14F-4D97-AF65-F5344CB8AC3E}">
        <p14:creationId xmlns:p14="http://schemas.microsoft.com/office/powerpoint/2010/main" val="4202768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2021/3/22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351940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2021/3/22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009504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2021/3/22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025017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2021/3/22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353483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2021/3/22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3849076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B0A514D-7E1B-48D6-8A4B-28C2D03A4FB6}" type="datetimeFigureOut">
              <a:rPr kumimoji="1" lang="ja-JP" altLang="en-US" smtClean="0"/>
              <a:t>2021/3/22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197272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B0A514D-7E1B-48D6-8A4B-28C2D03A4FB6}" type="datetimeFigureOut">
              <a:rPr kumimoji="1" lang="ja-JP" altLang="en-US" smtClean="0"/>
              <a:t>2021/3/22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124632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B0A514D-7E1B-48D6-8A4B-28C2D03A4FB6}" type="datetimeFigureOut">
              <a:rPr kumimoji="1" lang="ja-JP" altLang="en-US" smtClean="0"/>
              <a:t>2021/3/22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3123826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0A514D-7E1B-48D6-8A4B-28C2D03A4FB6}" type="datetimeFigureOut">
              <a:rPr kumimoji="1" lang="ja-JP" altLang="en-US" smtClean="0"/>
              <a:t>2021/3/22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641298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0A514D-7E1B-48D6-8A4B-28C2D03A4FB6}" type="datetimeFigureOut">
              <a:rPr kumimoji="1" lang="ja-JP" altLang="en-US" smtClean="0"/>
              <a:t>2021/3/22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680745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0A514D-7E1B-48D6-8A4B-28C2D03A4FB6}" type="datetimeFigureOut">
              <a:rPr kumimoji="1" lang="ja-JP" altLang="en-US" smtClean="0"/>
              <a:t>2021/3/22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766987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0A514D-7E1B-48D6-8A4B-28C2D03A4FB6}" type="datetimeFigureOut">
              <a:rPr kumimoji="1" lang="ja-JP" altLang="en-US" smtClean="0"/>
              <a:t>2021/3/22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1613724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3" Type="http://schemas.openxmlformats.org/officeDocument/2006/relationships/hyperlink" Target="https://www.e-stat.go.jp/" TargetMode="External"/><Relationship Id="rId7" Type="http://schemas.openxmlformats.org/officeDocument/2006/relationships/diagramColors" Target="../diagrams/colors2.xml"/><Relationship Id="rId12"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0" Type="http://schemas.openxmlformats.org/officeDocument/2006/relationships/diagramLayout" Target="../diagrams/layout3.xml"/><Relationship Id="rId4" Type="http://schemas.openxmlformats.org/officeDocument/2006/relationships/diagramData" Target="../diagrams/data2.xml"/><Relationship Id="rId9"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74777" y="349239"/>
            <a:ext cx="8974138" cy="327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200" b="1" dirty="0">
                <a:solidFill>
                  <a:schemeClr val="tx1"/>
                </a:solidFill>
                <a:latin typeface="HG丸ｺﾞｼｯｸM-PRO" panose="020F0600000000000000" pitchFamily="50" charset="-128"/>
                <a:ea typeface="HG丸ｺﾞｼｯｸM-PRO" panose="020F0600000000000000" pitchFamily="50" charset="-128"/>
              </a:rPr>
              <a:t>令和２年度 </a:t>
            </a:r>
            <a:r>
              <a:rPr lang="ja-JP" altLang="en-US" sz="2200" b="1" dirty="0" err="1">
                <a:solidFill>
                  <a:schemeClr val="tx1"/>
                </a:solidFill>
                <a:latin typeface="HG丸ｺﾞｼｯｸM-PRO" panose="020F0600000000000000" pitchFamily="50" charset="-128"/>
                <a:ea typeface="HG丸ｺﾞｼｯｸM-PRO" panose="020F0600000000000000" pitchFamily="50" charset="-128"/>
              </a:rPr>
              <a:t>大阪府障がい</a:t>
            </a:r>
            <a:r>
              <a:rPr lang="ja-JP" altLang="en-US" sz="2200" b="1" dirty="0">
                <a:solidFill>
                  <a:schemeClr val="tx1"/>
                </a:solidFill>
                <a:latin typeface="HG丸ｺﾞｼｯｸM-PRO" panose="020F0600000000000000" pitchFamily="50" charset="-128"/>
                <a:ea typeface="HG丸ｺﾞｼｯｸM-PRO" panose="020F0600000000000000" pitchFamily="50" charset="-128"/>
              </a:rPr>
              <a:t>者虐待防止支援事業の主な取組み</a:t>
            </a:r>
          </a:p>
        </p:txBody>
      </p:sp>
      <p:graphicFrame>
        <p:nvGraphicFramePr>
          <p:cNvPr id="10" name="表 9"/>
          <p:cNvGraphicFramePr>
            <a:graphicFrameLocks noGrp="1"/>
          </p:cNvGraphicFramePr>
          <p:nvPr>
            <p:extLst>
              <p:ext uri="{D42A27DB-BD31-4B8C-83A1-F6EECF244321}">
                <p14:modId xmlns:p14="http://schemas.microsoft.com/office/powerpoint/2010/main" val="2827309998"/>
              </p:ext>
            </p:extLst>
          </p:nvPr>
        </p:nvGraphicFramePr>
        <p:xfrm>
          <a:off x="156451" y="714138"/>
          <a:ext cx="8810791" cy="5961299"/>
        </p:xfrm>
        <a:graphic>
          <a:graphicData uri="http://schemas.openxmlformats.org/drawingml/2006/table">
            <a:tbl>
              <a:tblPr firstRow="1" bandRow="1">
                <a:tableStyleId>{5C22544A-7EE6-4342-B048-85BDC9FD1C3A}</a:tableStyleId>
              </a:tblPr>
              <a:tblGrid>
                <a:gridCol w="1607237">
                  <a:extLst>
                    <a:ext uri="{9D8B030D-6E8A-4147-A177-3AD203B41FA5}">
                      <a16:colId xmlns:a16="http://schemas.microsoft.com/office/drawing/2014/main" val="20000"/>
                    </a:ext>
                  </a:extLst>
                </a:gridCol>
                <a:gridCol w="7203554">
                  <a:extLst>
                    <a:ext uri="{9D8B030D-6E8A-4147-A177-3AD203B41FA5}">
                      <a16:colId xmlns:a16="http://schemas.microsoft.com/office/drawing/2014/main" val="20001"/>
                    </a:ext>
                  </a:extLst>
                </a:gridCol>
              </a:tblGrid>
              <a:tr h="360611">
                <a:tc>
                  <a:txBody>
                    <a:bodyPr/>
                    <a:lstStyle/>
                    <a:p>
                      <a:pPr algn="ctr"/>
                      <a:r>
                        <a:rPr kumimoji="1" lang="ja-JP" altLang="en-US" sz="1600" dirty="0" smtClean="0"/>
                        <a:t>目的</a:t>
                      </a:r>
                      <a:endParaRPr kumimoji="1" lang="ja-JP" altLang="en-US" sz="1600" dirty="0"/>
                    </a:p>
                  </a:txBody>
                  <a:tcPr marL="91429" marR="91429" marT="45714" marB="45714" anchor="ctr"/>
                </a:tc>
                <a:tc>
                  <a:txBody>
                    <a:bodyPr/>
                    <a:lstStyle/>
                    <a:p>
                      <a:pPr algn="ctr"/>
                      <a:r>
                        <a:rPr kumimoji="1" lang="ja-JP" altLang="en-US" sz="1600" dirty="0" smtClean="0">
                          <a:solidFill>
                            <a:schemeClr val="bg1"/>
                          </a:solidFill>
                        </a:rPr>
                        <a:t>主な取組み内容</a:t>
                      </a:r>
                      <a:endParaRPr kumimoji="1" lang="ja-JP" altLang="en-US" sz="1600" dirty="0">
                        <a:solidFill>
                          <a:schemeClr val="bg1"/>
                        </a:solidFill>
                      </a:endParaRPr>
                    </a:p>
                  </a:txBody>
                  <a:tcPr marL="91429" marR="91429" marT="45714" marB="45714" anchor="ctr"/>
                </a:tc>
                <a:extLst>
                  <a:ext uri="{0D108BD9-81ED-4DB2-BD59-A6C34878D82A}">
                    <a16:rowId xmlns:a16="http://schemas.microsoft.com/office/drawing/2014/main" val="10000"/>
                  </a:ext>
                </a:extLst>
              </a:tr>
              <a:tr h="55416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mj-ea"/>
                          <a:ea typeface="+mj-ea"/>
                        </a:rPr>
                        <a:t>１．市町村の虐待</a:t>
                      </a:r>
                      <a:endParaRPr lang="en-US" altLang="ja-JP" sz="1400" b="1" dirty="0" smtClean="0">
                        <a:solidFill>
                          <a:schemeClr val="tx1"/>
                        </a:solidFill>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mj-ea"/>
                          <a:ea typeface="+mj-ea"/>
                        </a:rPr>
                        <a:t>　　対応力の向上</a:t>
                      </a:r>
                      <a:endParaRPr lang="en-US" altLang="ja-JP" sz="1400" b="1" dirty="0" smtClean="0">
                        <a:solidFill>
                          <a:schemeClr val="tx1"/>
                        </a:solidFill>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smtClean="0">
                        <a:solidFill>
                          <a:schemeClr val="tx1"/>
                        </a:solidFill>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j-ea"/>
                          <a:ea typeface="+mj-ea"/>
                        </a:rPr>
                        <a:t>（１）通報受理から</a:t>
                      </a:r>
                      <a:endParaRPr kumimoji="1" lang="en-US" altLang="ja-JP" sz="1200" b="1" dirty="0" smtClean="0">
                        <a:solidFill>
                          <a:schemeClr val="tx1"/>
                        </a:solidFill>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j-ea"/>
                          <a:ea typeface="+mj-ea"/>
                        </a:rPr>
                        <a:t>　終結に至るまでの</a:t>
                      </a:r>
                      <a:endParaRPr kumimoji="1" lang="en-US" altLang="ja-JP" sz="1200" b="1" dirty="0" smtClean="0">
                        <a:solidFill>
                          <a:schemeClr val="tx1"/>
                        </a:solidFill>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j-ea"/>
                          <a:ea typeface="+mj-ea"/>
                        </a:rPr>
                        <a:t>　虐待対応</a:t>
                      </a:r>
                      <a:endParaRPr kumimoji="1" lang="en-US" altLang="ja-JP" sz="1200" b="1" dirty="0" smtClean="0">
                        <a:solidFill>
                          <a:schemeClr val="tx1"/>
                        </a:solidFill>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smtClean="0">
                        <a:solidFill>
                          <a:schemeClr val="tx1"/>
                        </a:solidFill>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j-ea"/>
                          <a:ea typeface="+mj-ea"/>
                        </a:rPr>
                        <a:t>（２）虐待の早期発見、</a:t>
                      </a:r>
                      <a:endParaRPr kumimoji="1" lang="en-US" altLang="ja-JP" sz="1200" b="1" dirty="0" smtClean="0">
                        <a:solidFill>
                          <a:schemeClr val="tx1"/>
                        </a:solidFill>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mj-ea"/>
                          <a:ea typeface="+mj-ea"/>
                        </a:rPr>
                        <a:t>　　未然防止</a:t>
                      </a:r>
                      <a:endParaRPr kumimoji="1" lang="en-US" altLang="ja-JP" sz="1200" b="1" dirty="0" smtClean="0">
                        <a:solidFill>
                          <a:schemeClr val="tx1"/>
                        </a:solidFill>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smtClean="0">
                        <a:solidFill>
                          <a:schemeClr val="tx1"/>
                        </a:solidFill>
                        <a:latin typeface="+mj-ea"/>
                        <a:ea typeface="+mj-ea"/>
                      </a:endParaRPr>
                    </a:p>
                  </a:txBody>
                  <a:tcPr marL="91429" marR="91429" marT="45714" marB="45714"/>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1300" b="1" u="sng" kern="1200" dirty="0" smtClean="0">
                          <a:solidFill>
                            <a:schemeClr val="tx1"/>
                          </a:solidFill>
                          <a:latin typeface="+mj-ea"/>
                          <a:ea typeface="+mn-ea"/>
                          <a:cs typeface="+mn-cs"/>
                        </a:rPr>
                        <a:t>※</a:t>
                      </a:r>
                      <a:r>
                        <a:rPr kumimoji="1" lang="ja-JP" altLang="en-US" sz="1300" b="1" u="sng" kern="1200" dirty="0" smtClean="0">
                          <a:solidFill>
                            <a:schemeClr val="tx1"/>
                          </a:solidFill>
                          <a:latin typeface="+mj-ea"/>
                          <a:ea typeface="+mn-ea"/>
                          <a:cs typeface="+mn-cs"/>
                        </a:rPr>
                        <a:t>令和２年度は、新型コロナウイルス感染拡大により年間予定を一部変更して実施しています。</a:t>
                      </a:r>
                      <a:endParaRPr kumimoji="1" lang="en-US" altLang="ja-JP" sz="1300" b="1" u="sng" kern="1200" dirty="0" smtClean="0">
                        <a:solidFill>
                          <a:schemeClr val="tx1"/>
                        </a:solidFill>
                        <a:latin typeface="+mj-ea"/>
                        <a:ea typeface="+mn-ea"/>
                        <a:cs typeface="+mn-cs"/>
                      </a:endParaRPr>
                    </a:p>
                    <a:p>
                      <a:pPr marL="0" marR="0" indent="0" algn="l" defTabSz="914400" rtl="0" eaLnBrk="1" fontAlgn="auto" latinLnBrk="0" hangingPunct="1">
                        <a:lnSpc>
                          <a:spcPts val="1300"/>
                        </a:lnSpc>
                        <a:spcBef>
                          <a:spcPts val="0"/>
                        </a:spcBef>
                        <a:spcAft>
                          <a:spcPts val="0"/>
                        </a:spcAft>
                        <a:buClrTx/>
                        <a:buSzTx/>
                        <a:buFontTx/>
                        <a:buNone/>
                        <a:tabLst/>
                        <a:defRPr/>
                      </a:pPr>
                      <a:endParaRPr kumimoji="1" lang="en-US" altLang="ja-JP" sz="1300" b="1" kern="1200" dirty="0" smtClean="0">
                        <a:solidFill>
                          <a:schemeClr val="tx1"/>
                        </a:solidFill>
                        <a:latin typeface="+mj-ea"/>
                        <a:ea typeface="+mn-ea"/>
                        <a:cs typeface="+mn-cs"/>
                      </a:endParaRPr>
                    </a:p>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300" b="1" u="sng" kern="1200" dirty="0" smtClean="0">
                          <a:solidFill>
                            <a:schemeClr val="tx1"/>
                          </a:solidFill>
                          <a:latin typeface="+mj-ea"/>
                          <a:ea typeface="+mn-ea"/>
                          <a:cs typeface="+mn-cs"/>
                        </a:rPr>
                        <a:t>①市町村職員向け虐待対応研修の強化</a:t>
                      </a:r>
                      <a:endParaRPr kumimoji="1" lang="en-US" altLang="ja-JP" sz="1300" b="1" u="sng"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⇒基礎研修　（令和２年度は書面開催）</a:t>
                      </a:r>
                      <a:endParaRPr kumimoji="1" lang="en-US" altLang="ja-JP" sz="1300"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講義：障害者</a:t>
                      </a:r>
                      <a:r>
                        <a:rPr kumimoji="1" lang="ja-JP" altLang="en-US" sz="1300" u="none" kern="1200" dirty="0" smtClean="0">
                          <a:solidFill>
                            <a:schemeClr val="tx1"/>
                          </a:solidFill>
                          <a:latin typeface="+mj-ea"/>
                          <a:ea typeface="+mn-ea"/>
                          <a:cs typeface="+mn-cs"/>
                        </a:rPr>
                        <a:t>虐待防止法の理解、虐待対応における権利擁護の視点、等</a:t>
                      </a:r>
                      <a:endParaRPr kumimoji="1" lang="en-US" altLang="ja-JP" sz="1300" u="none"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u="none" kern="1200" dirty="0" smtClean="0">
                          <a:solidFill>
                            <a:schemeClr val="tx1"/>
                          </a:solidFill>
                          <a:latin typeface="+mj-ea"/>
                          <a:ea typeface="+mn-ea"/>
                          <a:cs typeface="+mn-cs"/>
                        </a:rPr>
                        <a:t>　 </a:t>
                      </a:r>
                      <a:r>
                        <a:rPr kumimoji="1" lang="ja-JP" altLang="en-US" sz="1300" u="none" kern="1200" baseline="0" dirty="0" smtClean="0">
                          <a:solidFill>
                            <a:schemeClr val="tx1"/>
                          </a:solidFill>
                          <a:latin typeface="+mj-ea"/>
                          <a:ea typeface="+mn-ea"/>
                          <a:cs typeface="+mn-cs"/>
                        </a:rPr>
                        <a:t> 　</a:t>
                      </a:r>
                      <a:r>
                        <a:rPr kumimoji="1" lang="ja-JP" altLang="en-US" sz="1300" u="none" kern="1200" dirty="0" smtClean="0">
                          <a:solidFill>
                            <a:schemeClr val="tx1"/>
                          </a:solidFill>
                          <a:latin typeface="+mj-ea"/>
                          <a:ea typeface="+mn-ea"/>
                          <a:cs typeface="+mn-cs"/>
                        </a:rPr>
                        <a:t>演習：事例を用いた初動期対応に関する個人ワークの実施</a:t>
                      </a:r>
                      <a:endParaRPr kumimoji="1" lang="en-US" altLang="ja-JP" sz="1400" b="0" kern="1200" dirty="0" smtClean="0">
                        <a:solidFill>
                          <a:schemeClr val="tx1"/>
                        </a:solidFill>
                        <a:latin typeface="+mj-ea"/>
                        <a:ea typeface="+mn-ea"/>
                        <a:cs typeface="+mn-cs"/>
                      </a:endParaRPr>
                    </a:p>
                    <a:p>
                      <a:pPr>
                        <a:lnSpc>
                          <a:spcPct val="100000"/>
                        </a:lnSpc>
                      </a:pPr>
                      <a:r>
                        <a:rPr kumimoji="1" lang="ja-JP" altLang="en-US" sz="700" u="none" kern="1200" dirty="0" smtClean="0">
                          <a:solidFill>
                            <a:schemeClr val="tx1"/>
                          </a:solidFill>
                          <a:latin typeface="+mj-ea"/>
                          <a:ea typeface="+mn-ea"/>
                          <a:cs typeface="+mn-cs"/>
                        </a:rPr>
                        <a:t>　</a:t>
                      </a:r>
                      <a:endParaRPr kumimoji="1" lang="en-US" altLang="ja-JP" sz="700" u="none" kern="1200" dirty="0" smtClean="0">
                        <a:solidFill>
                          <a:schemeClr val="tx1"/>
                        </a:solidFill>
                        <a:latin typeface="+mj-ea"/>
                        <a:ea typeface="+mn-ea"/>
                        <a:cs typeface="+mn-cs"/>
                      </a:endParaRPr>
                    </a:p>
                    <a:p>
                      <a:pPr>
                        <a:lnSpc>
                          <a:spcPct val="100000"/>
                        </a:lnSpc>
                      </a:pPr>
                      <a:r>
                        <a:rPr kumimoji="1" lang="ja-JP" altLang="en-US" sz="700" u="none" kern="1200" dirty="0" smtClean="0">
                          <a:solidFill>
                            <a:schemeClr val="tx1"/>
                          </a:solidFill>
                          <a:latin typeface="+mj-ea"/>
                          <a:ea typeface="+mn-ea"/>
                          <a:cs typeface="+mn-cs"/>
                        </a:rPr>
                        <a:t>　</a:t>
                      </a:r>
                      <a:r>
                        <a:rPr kumimoji="1" lang="ja-JP" altLang="en-US" sz="1300" u="none" kern="1200" dirty="0" smtClean="0">
                          <a:solidFill>
                            <a:schemeClr val="tx1"/>
                          </a:solidFill>
                          <a:latin typeface="+mj-ea"/>
                          <a:ea typeface="+mn-ea"/>
                          <a:cs typeface="+mn-cs"/>
                        </a:rPr>
                        <a:t>⇒現任研修　（令和２年度は研修プログラム及び日程を一部変更）</a:t>
                      </a:r>
                      <a:endParaRPr kumimoji="1" lang="en-US" altLang="ja-JP" sz="1300" u="none" kern="1200" dirty="0" smtClean="0">
                        <a:solidFill>
                          <a:schemeClr val="tx1"/>
                        </a:solidFill>
                        <a:latin typeface="+mj-ea"/>
                        <a:ea typeface="+mn-ea"/>
                        <a:cs typeface="+mn-cs"/>
                      </a:endParaRPr>
                    </a:p>
                    <a:p>
                      <a:pPr>
                        <a:lnSpc>
                          <a:spcPct val="100000"/>
                        </a:lnSpc>
                      </a:pPr>
                      <a:r>
                        <a:rPr kumimoji="1" lang="ja-JP" altLang="en-US" sz="1300" u="none" kern="1200" dirty="0" smtClean="0">
                          <a:solidFill>
                            <a:schemeClr val="tx1"/>
                          </a:solidFill>
                          <a:latin typeface="+mj-ea"/>
                          <a:ea typeface="+mn-ea"/>
                          <a:cs typeface="+mn-cs"/>
                        </a:rPr>
                        <a:t>　　管理職及び現任者向け</a:t>
                      </a:r>
                      <a:endParaRPr kumimoji="1" lang="en-US" altLang="ja-JP" sz="1300" u="none" kern="1200" dirty="0" smtClean="0">
                        <a:solidFill>
                          <a:schemeClr val="tx1"/>
                        </a:solidFill>
                        <a:latin typeface="+mj-ea"/>
                        <a:ea typeface="+mn-ea"/>
                        <a:cs typeface="+mn-cs"/>
                      </a:endParaRPr>
                    </a:p>
                    <a:p>
                      <a:pPr>
                        <a:lnSpc>
                          <a:spcPct val="100000"/>
                        </a:lnSpc>
                      </a:pPr>
                      <a:r>
                        <a:rPr kumimoji="1" lang="ja-JP" altLang="en-US" sz="1300" u="none" kern="1200" dirty="0" smtClean="0">
                          <a:solidFill>
                            <a:schemeClr val="tx1"/>
                          </a:solidFill>
                          <a:latin typeface="+mj-ea"/>
                          <a:ea typeface="+mn-ea"/>
                          <a:cs typeface="+mn-cs"/>
                        </a:rPr>
                        <a:t>　　　弁護士による講義（市町村の責務）、社会福祉士による講義（成年後見制度）、</a:t>
                      </a:r>
                      <a:endParaRPr kumimoji="1" lang="en-US" altLang="ja-JP" sz="1300" u="none" kern="1200" dirty="0" smtClean="0">
                        <a:solidFill>
                          <a:schemeClr val="tx1"/>
                        </a:solidFill>
                        <a:latin typeface="+mj-ea"/>
                        <a:ea typeface="+mn-ea"/>
                        <a:cs typeface="+mn-cs"/>
                      </a:endParaRPr>
                    </a:p>
                    <a:p>
                      <a:pPr>
                        <a:lnSpc>
                          <a:spcPct val="100000"/>
                        </a:lnSpc>
                      </a:pPr>
                      <a:r>
                        <a:rPr kumimoji="1" lang="ja-JP" altLang="en-US" sz="1300" u="none" kern="1200" dirty="0" smtClean="0">
                          <a:solidFill>
                            <a:schemeClr val="tx1"/>
                          </a:solidFill>
                          <a:latin typeface="+mj-ea"/>
                          <a:ea typeface="+mn-ea"/>
                          <a:cs typeface="+mn-cs"/>
                        </a:rPr>
                        <a:t>　　　府女性相談センターによる講義</a:t>
                      </a:r>
                      <a:r>
                        <a:rPr kumimoji="1" lang="ja-JP" altLang="en-US" sz="1300" u="none" kern="1200" dirty="0" smtClean="0">
                          <a:solidFill>
                            <a:schemeClr val="tx1"/>
                          </a:solidFill>
                          <a:latin typeface="+mn-lt"/>
                          <a:ea typeface="+mn-ea"/>
                          <a:cs typeface="+mn-cs"/>
                        </a:rPr>
                        <a:t>（</a:t>
                      </a:r>
                      <a:r>
                        <a:rPr kumimoji="1" lang="en-US" altLang="ja-JP" sz="1300" u="none" kern="1200" dirty="0" smtClean="0">
                          <a:solidFill>
                            <a:schemeClr val="tx1"/>
                          </a:solidFill>
                          <a:latin typeface="+mn-lt"/>
                          <a:ea typeface="+mn-ea"/>
                          <a:cs typeface="+mn-cs"/>
                        </a:rPr>
                        <a:t>DV</a:t>
                      </a:r>
                      <a:r>
                        <a:rPr kumimoji="1" lang="ja-JP" altLang="en-US" sz="1300" dirty="0" smtClean="0">
                          <a:solidFill>
                            <a:schemeClr val="tx1"/>
                          </a:solidFill>
                        </a:rPr>
                        <a:t>の理解と障がい者虐待との連携）のほか、</a:t>
                      </a:r>
                      <a:endParaRPr kumimoji="1" lang="en-US" altLang="ja-JP" sz="1300" dirty="0" smtClean="0">
                        <a:solidFill>
                          <a:schemeClr val="tx1"/>
                        </a:solidFill>
                      </a:endParaRPr>
                    </a:p>
                    <a:p>
                      <a:pPr>
                        <a:lnSpc>
                          <a:spcPct val="100000"/>
                        </a:lnSpc>
                      </a:pPr>
                      <a:r>
                        <a:rPr kumimoji="1" lang="ja-JP" altLang="en-US" sz="1300" dirty="0" smtClean="0">
                          <a:solidFill>
                            <a:schemeClr val="tx1"/>
                          </a:solidFill>
                        </a:rPr>
                        <a:t>　　　わかりやすい情報提供に関する講義や大阪府警、大阪労働局による講義を実施。</a:t>
                      </a:r>
                      <a:endParaRPr kumimoji="1" lang="en-US" altLang="ja-JP" sz="1300" dirty="0" smtClean="0">
                        <a:solidFill>
                          <a:schemeClr val="tx1"/>
                        </a:solidFill>
                      </a:endParaRPr>
                    </a:p>
                    <a:p>
                      <a:pPr>
                        <a:lnSpc>
                          <a:spcPct val="100000"/>
                        </a:lnSpc>
                      </a:pPr>
                      <a:endParaRPr kumimoji="1" lang="en-US" altLang="ja-JP" sz="1000" b="0" kern="1200" dirty="0" smtClean="0">
                        <a:solidFill>
                          <a:schemeClr val="tx1"/>
                        </a:solidFill>
                        <a:latin typeface="+mj-ea"/>
                        <a:ea typeface="+mn-ea"/>
                        <a:cs typeface="+mn-cs"/>
                      </a:endParaRPr>
                    </a:p>
                    <a:p>
                      <a:pPr>
                        <a:lnSpc>
                          <a:spcPct val="100000"/>
                        </a:lnSpc>
                      </a:pPr>
                      <a:r>
                        <a:rPr kumimoji="1" lang="ja-JP" altLang="en-US" sz="1300" b="1" u="sng" kern="1200" dirty="0" smtClean="0">
                          <a:solidFill>
                            <a:schemeClr val="tx1"/>
                          </a:solidFill>
                          <a:latin typeface="+mj-ea"/>
                          <a:ea typeface="+mn-ea"/>
                          <a:cs typeface="+mn-cs"/>
                        </a:rPr>
                        <a:t>②</a:t>
                      </a:r>
                      <a:r>
                        <a:rPr kumimoji="1" lang="ja-JP" altLang="en-US" sz="1300" b="1" u="sng" kern="1200" dirty="0" err="1" smtClean="0">
                          <a:solidFill>
                            <a:schemeClr val="tx1"/>
                          </a:solidFill>
                          <a:latin typeface="+mj-ea"/>
                          <a:ea typeface="+mn-ea"/>
                          <a:cs typeface="+mn-cs"/>
                        </a:rPr>
                        <a:t>障がい</a:t>
                      </a:r>
                      <a:r>
                        <a:rPr kumimoji="1" lang="ja-JP" altLang="en-US" sz="1300" b="1" u="sng" kern="1200" dirty="0" smtClean="0">
                          <a:solidFill>
                            <a:schemeClr val="tx1"/>
                          </a:solidFill>
                          <a:latin typeface="+mj-ea"/>
                          <a:ea typeface="+mn-ea"/>
                          <a:cs typeface="+mn-cs"/>
                        </a:rPr>
                        <a:t>者虐待対応市町村検討会の継続</a:t>
                      </a:r>
                      <a:endParaRPr kumimoji="1" lang="en-US" altLang="ja-JP" sz="1300" b="1" u="sng" kern="1200" dirty="0" smtClean="0">
                        <a:solidFill>
                          <a:schemeClr val="tx1"/>
                        </a:solidFill>
                        <a:latin typeface="+mj-ea"/>
                        <a:ea typeface="+mn-ea"/>
                        <a:cs typeface="+mn-cs"/>
                      </a:endParaRPr>
                    </a:p>
                    <a:p>
                      <a:pPr>
                        <a:lnSpc>
                          <a:spcPct val="100000"/>
                        </a:lnSpc>
                      </a:pPr>
                      <a:r>
                        <a:rPr kumimoji="1" lang="en-US" altLang="ja-JP" sz="1300" b="1" kern="1200" baseline="0" dirty="0" smtClean="0">
                          <a:solidFill>
                            <a:schemeClr val="tx1"/>
                          </a:solidFill>
                          <a:latin typeface="+mj-ea"/>
                          <a:ea typeface="+mn-ea"/>
                          <a:cs typeface="+mn-cs"/>
                        </a:rPr>
                        <a:t>  </a:t>
                      </a:r>
                      <a:r>
                        <a:rPr kumimoji="1" lang="ja-JP" altLang="en-US" sz="1300" b="0" kern="1200" baseline="0" dirty="0" smtClean="0">
                          <a:solidFill>
                            <a:schemeClr val="tx1"/>
                          </a:solidFill>
                          <a:latin typeface="+mj-ea"/>
                          <a:ea typeface="+mn-ea"/>
                          <a:cs typeface="+mn-cs"/>
                        </a:rPr>
                        <a:t>⇒</a:t>
                      </a:r>
                      <a:r>
                        <a:rPr kumimoji="1" lang="ja-JP" altLang="en-US" sz="1300" kern="1200" dirty="0" smtClean="0">
                          <a:solidFill>
                            <a:schemeClr val="tx1"/>
                          </a:solidFill>
                          <a:latin typeface="+mj-ea"/>
                          <a:ea typeface="+mn-ea"/>
                          <a:cs typeface="+mn-cs"/>
                        </a:rPr>
                        <a:t>市町村職員／虐待防止センター職員が、自主的に研修できるような取組みに資するため、</a:t>
                      </a:r>
                      <a:endParaRPr kumimoji="1" lang="en-US" altLang="ja-JP" sz="1300"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a:t>
                      </a:r>
                      <a:r>
                        <a:rPr kumimoji="1" lang="ja-JP" altLang="en-US" sz="1300" kern="1200" baseline="0" dirty="0" smtClean="0">
                          <a:solidFill>
                            <a:schemeClr val="tx1"/>
                          </a:solidFill>
                          <a:latin typeface="+mj-ea"/>
                          <a:ea typeface="+mn-ea"/>
                          <a:cs typeface="+mn-cs"/>
                        </a:rPr>
                        <a:t> </a:t>
                      </a:r>
                      <a:r>
                        <a:rPr kumimoji="1" lang="ja-JP" altLang="en-US" sz="1300" kern="1200" dirty="0" smtClean="0">
                          <a:solidFill>
                            <a:schemeClr val="tx1"/>
                          </a:solidFill>
                          <a:latin typeface="+mj-ea"/>
                          <a:ea typeface="+mn-ea"/>
                          <a:cs typeface="+mn-cs"/>
                        </a:rPr>
                        <a:t>障害者虐待防止法および法に基づく対応について、基礎的知識や、事例を通じた虐待対応等</a:t>
                      </a:r>
                      <a:endParaRPr kumimoji="1" lang="en-US" altLang="ja-JP" sz="1300"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a:t>
                      </a:r>
                      <a:r>
                        <a:rPr kumimoji="1" lang="ja-JP" altLang="en-US" sz="1300" kern="1200" baseline="0" dirty="0" smtClean="0">
                          <a:solidFill>
                            <a:schemeClr val="tx1"/>
                          </a:solidFill>
                          <a:latin typeface="+mj-ea"/>
                          <a:ea typeface="+mn-ea"/>
                          <a:cs typeface="+mn-cs"/>
                        </a:rPr>
                        <a:t> </a:t>
                      </a:r>
                      <a:r>
                        <a:rPr kumimoji="1" lang="ja-JP" altLang="en-US" sz="1300" kern="1200" dirty="0" smtClean="0">
                          <a:solidFill>
                            <a:schemeClr val="tx1"/>
                          </a:solidFill>
                          <a:latin typeface="+mj-ea"/>
                          <a:ea typeface="+mn-ea"/>
                          <a:cs typeface="+mn-cs"/>
                        </a:rPr>
                        <a:t>が学べるような研修テキストの作成のため開催。（令和２年度は書面開催）</a:t>
                      </a:r>
                      <a:endParaRPr kumimoji="1" lang="en-US" altLang="ja-JP" sz="1300"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使用者虐待に係るテキストについて、</a:t>
                      </a:r>
                      <a:r>
                        <a:rPr kumimoji="1" lang="ja-JP" altLang="en-US" sz="1300" b="0" kern="1200" dirty="0" smtClean="0">
                          <a:solidFill>
                            <a:schemeClr val="tx1"/>
                          </a:solidFill>
                          <a:latin typeface="+mj-ea"/>
                          <a:ea typeface="+mn-ea"/>
                          <a:cs typeface="+mn-cs"/>
                        </a:rPr>
                        <a:t>市町村及び大阪労働局の助言を受け作成。</a:t>
                      </a:r>
                      <a:endParaRPr kumimoji="1" lang="en-US" altLang="ja-JP" sz="1300" b="0" kern="1200" dirty="0" smtClean="0">
                        <a:solidFill>
                          <a:schemeClr val="tx1"/>
                        </a:solidFill>
                        <a:latin typeface="+mj-ea"/>
                        <a:ea typeface="+mn-ea"/>
                        <a:cs typeface="+mn-cs"/>
                      </a:endParaRPr>
                    </a:p>
                    <a:p>
                      <a:pPr>
                        <a:lnSpc>
                          <a:spcPct val="100000"/>
                        </a:lnSpc>
                      </a:pPr>
                      <a:endParaRPr kumimoji="1" lang="en-US" altLang="ja-JP" sz="1300" b="0" kern="1200" dirty="0" smtClean="0">
                        <a:solidFill>
                          <a:schemeClr val="tx1"/>
                        </a:solidFill>
                        <a:latin typeface="+mj-ea"/>
                        <a:ea typeface="+mn-ea"/>
                        <a:cs typeface="+mn-cs"/>
                      </a:endParaRPr>
                    </a:p>
                    <a:p>
                      <a:pPr>
                        <a:lnSpc>
                          <a:spcPct val="100000"/>
                        </a:lnSpc>
                      </a:pPr>
                      <a:r>
                        <a:rPr kumimoji="1" lang="ja-JP" altLang="en-US" sz="1300" b="1" u="sng" kern="1200" dirty="0" smtClean="0">
                          <a:solidFill>
                            <a:schemeClr val="tx1"/>
                          </a:solidFill>
                          <a:latin typeface="+mj-ea"/>
                          <a:ea typeface="+mn-ea"/>
                          <a:cs typeface="+mn-cs"/>
                        </a:rPr>
                        <a:t>③専門性強化事業の実施</a:t>
                      </a:r>
                      <a:endParaRPr kumimoji="1" lang="en-US" altLang="ja-JP" sz="1300" b="1" u="sng"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latin typeface="+mj-ea"/>
                          <a:ea typeface="+mn-ea"/>
                          <a:cs typeface="+mn-cs"/>
                        </a:rPr>
                        <a:t>　⇒市町村における困難事例について、弁護士、社会福祉士より助言を受ける。</a:t>
                      </a:r>
                      <a:endParaRPr kumimoji="1" lang="en-US" altLang="ja-JP" sz="1300"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latin typeface="+mj-ea"/>
                          <a:ea typeface="+mn-ea"/>
                          <a:cs typeface="+mn-cs"/>
                        </a:rPr>
                        <a:t>　　＜</a:t>
                      </a:r>
                      <a:r>
                        <a:rPr kumimoji="1" lang="ja-JP" altLang="en-US" sz="1300" kern="1200" dirty="0" smtClean="0">
                          <a:solidFill>
                            <a:schemeClr val="tx1"/>
                          </a:solidFill>
                          <a:latin typeface="+mn-lt"/>
                          <a:ea typeface="+mn-ea"/>
                          <a:cs typeface="+mn-cs"/>
                        </a:rPr>
                        <a:t>令和２</a:t>
                      </a:r>
                      <a:r>
                        <a:rPr kumimoji="1" lang="ja-JP" altLang="en-US" sz="1300" dirty="0" smtClean="0">
                          <a:solidFill>
                            <a:schemeClr val="tx1"/>
                          </a:solidFill>
                        </a:rPr>
                        <a:t>年度実績＞　６件（令和３年２月末時点）</a:t>
                      </a:r>
                      <a:endParaRPr kumimoji="1" lang="en-US" altLang="ja-JP" sz="13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u="sng" dirty="0" smtClean="0">
                          <a:solidFill>
                            <a:schemeClr val="tx1"/>
                          </a:solidFill>
                          <a:latin typeface="+mj-ea"/>
                          <a:ea typeface="+mj-ea"/>
                        </a:rPr>
                        <a:t>④</a:t>
                      </a:r>
                      <a:r>
                        <a:rPr kumimoji="1" lang="ja-JP" altLang="en-US" sz="1300" b="1" u="sng" kern="1200" dirty="0" smtClean="0">
                          <a:solidFill>
                            <a:schemeClr val="tx1"/>
                          </a:solidFill>
                          <a:effectLst/>
                          <a:latin typeface="+mj-ea"/>
                          <a:ea typeface="+mj-ea"/>
                          <a:cs typeface="+mn-cs"/>
                        </a:rPr>
                        <a:t>自立支援給付支給事務等における市町村指導の実施</a:t>
                      </a:r>
                      <a:endParaRPr kumimoji="1" lang="en-US" altLang="ja-JP" sz="1300" b="1" u="sng" dirty="0" smtClean="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effectLst/>
                          <a:latin typeface="+mj-ea"/>
                          <a:ea typeface="+mj-ea"/>
                          <a:cs typeface="+mn-cs"/>
                        </a:rPr>
                        <a:t>　⇒市町村が</a:t>
                      </a:r>
                      <a:r>
                        <a:rPr kumimoji="1" lang="ja-JP" altLang="ja-JP" sz="1300" kern="1200" dirty="0" err="1" smtClean="0">
                          <a:solidFill>
                            <a:schemeClr val="tx1"/>
                          </a:solidFill>
                          <a:effectLst/>
                          <a:latin typeface="+mj-ea"/>
                          <a:ea typeface="+mj-ea"/>
                          <a:cs typeface="+mn-cs"/>
                        </a:rPr>
                        <a:t>障がい</a:t>
                      </a:r>
                      <a:r>
                        <a:rPr kumimoji="1" lang="ja-JP" altLang="ja-JP" sz="1300" kern="1200" dirty="0" smtClean="0">
                          <a:solidFill>
                            <a:schemeClr val="tx1"/>
                          </a:solidFill>
                          <a:effectLst/>
                          <a:latin typeface="+mj-ea"/>
                          <a:ea typeface="+mj-ea"/>
                          <a:cs typeface="+mn-cs"/>
                        </a:rPr>
                        <a:t>者虐待の対応</a:t>
                      </a:r>
                      <a:r>
                        <a:rPr kumimoji="1" lang="ja-JP" altLang="en-US" sz="1300" kern="1200" dirty="0" smtClean="0">
                          <a:solidFill>
                            <a:schemeClr val="tx1"/>
                          </a:solidFill>
                          <a:effectLst/>
                          <a:latin typeface="+mj-ea"/>
                          <a:ea typeface="+mj-ea"/>
                          <a:cs typeface="+mn-cs"/>
                        </a:rPr>
                        <a:t>を</a:t>
                      </a:r>
                      <a:r>
                        <a:rPr kumimoji="1" lang="ja-JP" altLang="ja-JP" sz="1300" kern="1200" dirty="0" smtClean="0">
                          <a:solidFill>
                            <a:schemeClr val="tx1"/>
                          </a:solidFill>
                          <a:effectLst/>
                          <a:latin typeface="+mj-ea"/>
                          <a:ea typeface="+mj-ea"/>
                          <a:cs typeface="+mn-cs"/>
                        </a:rPr>
                        <a:t>適切に行</a:t>
                      </a:r>
                      <a:r>
                        <a:rPr kumimoji="1" lang="ja-JP" altLang="en-US" sz="1300" kern="1200" dirty="0" smtClean="0">
                          <a:solidFill>
                            <a:schemeClr val="tx1"/>
                          </a:solidFill>
                          <a:effectLst/>
                          <a:latin typeface="+mj-ea"/>
                          <a:ea typeface="+mj-ea"/>
                          <a:cs typeface="+mn-cs"/>
                        </a:rPr>
                        <a:t>えるよう、市町村の</a:t>
                      </a:r>
                      <a:r>
                        <a:rPr kumimoji="1" lang="ja-JP" altLang="ja-JP" sz="1300" kern="1200" dirty="0" smtClean="0">
                          <a:solidFill>
                            <a:schemeClr val="tx1"/>
                          </a:solidFill>
                          <a:effectLst/>
                          <a:latin typeface="+mj-ea"/>
                          <a:ea typeface="+mj-ea"/>
                          <a:cs typeface="+mn-cs"/>
                        </a:rPr>
                        <a:t>課題等を把握し、</a:t>
                      </a:r>
                      <a:endParaRPr kumimoji="1" lang="en-US" altLang="ja-JP" sz="1300" kern="1200" dirty="0" smtClean="0">
                        <a:solidFill>
                          <a:schemeClr val="tx1"/>
                        </a:solidFill>
                        <a:effectLst/>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effectLst/>
                          <a:latin typeface="+mj-ea"/>
                          <a:ea typeface="+mj-ea"/>
                          <a:cs typeface="+mn-cs"/>
                        </a:rPr>
                        <a:t>　　</a:t>
                      </a:r>
                      <a:r>
                        <a:rPr kumimoji="1" lang="ja-JP" altLang="ja-JP" sz="1300" kern="1200" dirty="0" smtClean="0">
                          <a:solidFill>
                            <a:schemeClr val="tx1"/>
                          </a:solidFill>
                          <a:effectLst/>
                          <a:latin typeface="+mj-ea"/>
                          <a:ea typeface="+mj-ea"/>
                          <a:cs typeface="+mn-cs"/>
                        </a:rPr>
                        <a:t>必要な事務手続き</a:t>
                      </a:r>
                      <a:r>
                        <a:rPr kumimoji="1" lang="ja-JP" altLang="en-US" sz="1300" kern="1200" dirty="0" smtClean="0">
                          <a:solidFill>
                            <a:schemeClr val="tx1"/>
                          </a:solidFill>
                          <a:effectLst/>
                          <a:latin typeface="+mj-ea"/>
                          <a:ea typeface="+mj-ea"/>
                          <a:cs typeface="+mn-cs"/>
                        </a:rPr>
                        <a:t>の</a:t>
                      </a:r>
                      <a:r>
                        <a:rPr kumimoji="1" lang="ja-JP" altLang="ja-JP" sz="1300" kern="1200" dirty="0" smtClean="0">
                          <a:solidFill>
                            <a:schemeClr val="tx1"/>
                          </a:solidFill>
                          <a:effectLst/>
                          <a:latin typeface="+mj-ea"/>
                          <a:ea typeface="+mj-ea"/>
                          <a:cs typeface="+mn-cs"/>
                        </a:rPr>
                        <a:t>周知徹底とともに、助言及び協議・調整等を行う</a:t>
                      </a:r>
                      <a:r>
                        <a:rPr kumimoji="1" lang="ja-JP" altLang="en-US" sz="1300" kern="1200" dirty="0" smtClean="0">
                          <a:solidFill>
                            <a:schemeClr val="tx1"/>
                          </a:solidFill>
                          <a:effectLst/>
                          <a:latin typeface="+mj-ea"/>
                          <a:ea typeface="+mj-ea"/>
                          <a:cs typeface="+mn-cs"/>
                        </a:rPr>
                        <a:t>。</a:t>
                      </a:r>
                      <a:endParaRPr kumimoji="1" lang="en-US" altLang="ja-JP" sz="1300" kern="1200" dirty="0" smtClean="0">
                        <a:solidFill>
                          <a:schemeClr val="tx1"/>
                        </a:solidFill>
                        <a:effectLst/>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effectLst/>
                          <a:latin typeface="+mj-ea"/>
                          <a:ea typeface="+mj-ea"/>
                          <a:cs typeface="+mn-cs"/>
                        </a:rPr>
                        <a:t>　　（</a:t>
                      </a:r>
                      <a:r>
                        <a:rPr kumimoji="1" lang="ja-JP" altLang="ja-JP" sz="1300" kern="1200" dirty="0" smtClean="0">
                          <a:solidFill>
                            <a:schemeClr val="tx1"/>
                          </a:solidFill>
                          <a:effectLst/>
                          <a:latin typeface="+mj-ea"/>
                          <a:ea typeface="+mj-ea"/>
                          <a:cs typeface="+mn-cs"/>
                        </a:rPr>
                        <a:t>府が策定する市町村指導実施計画に基づき</a:t>
                      </a:r>
                      <a:r>
                        <a:rPr kumimoji="1" lang="ja-JP" altLang="en-US" sz="1300" kern="1200" dirty="0" smtClean="0">
                          <a:solidFill>
                            <a:schemeClr val="tx1"/>
                          </a:solidFill>
                          <a:effectLst/>
                          <a:latin typeface="+mj-ea"/>
                          <a:ea typeface="+mj-ea"/>
                          <a:cs typeface="+mn-cs"/>
                        </a:rPr>
                        <a:t>、実地にて実施）</a:t>
                      </a:r>
                      <a:endParaRPr kumimoji="1" lang="en-US" altLang="ja-JP" sz="1300" kern="1200" dirty="0" smtClean="0">
                        <a:solidFill>
                          <a:schemeClr val="tx1"/>
                        </a:solidFill>
                        <a:effectLst/>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effectLst/>
                          <a:latin typeface="+mj-ea"/>
                          <a:ea typeface="+mj-ea"/>
                          <a:cs typeface="+mn-cs"/>
                        </a:rPr>
                        <a:t>　　＜令和２年度実績＞　虐待項目の指導実施　</a:t>
                      </a:r>
                      <a:r>
                        <a:rPr kumimoji="1" lang="en-US" altLang="ja-JP" sz="1300" kern="1200" dirty="0" smtClean="0">
                          <a:solidFill>
                            <a:schemeClr val="tx1"/>
                          </a:solidFill>
                          <a:effectLst/>
                          <a:latin typeface="+mj-ea"/>
                          <a:ea typeface="+mj-ea"/>
                          <a:cs typeface="+mn-cs"/>
                        </a:rPr>
                        <a:t>7</a:t>
                      </a:r>
                      <a:r>
                        <a:rPr kumimoji="1" lang="ja-JP" altLang="en-US" sz="1300" kern="1200" dirty="0" smtClean="0">
                          <a:solidFill>
                            <a:schemeClr val="tx1"/>
                          </a:solidFill>
                          <a:effectLst/>
                          <a:latin typeface="+mj-ea"/>
                          <a:ea typeface="+mj-ea"/>
                          <a:cs typeface="+mn-cs"/>
                        </a:rPr>
                        <a:t>市</a:t>
                      </a:r>
                      <a:endParaRPr kumimoji="1" lang="en-US" altLang="ja-JP" sz="1300" kern="1200" dirty="0" smtClean="0">
                        <a:solidFill>
                          <a:schemeClr val="tx1"/>
                        </a:solidFill>
                        <a:effectLst/>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effectLst/>
                          <a:latin typeface="+mj-ea"/>
                          <a:ea typeface="+mj-ea"/>
                          <a:cs typeface="+mn-cs"/>
                        </a:rPr>
                        <a:t> 　</a:t>
                      </a:r>
                      <a:endParaRPr kumimoji="1" lang="ja-JP" altLang="ja-JP" sz="1300" kern="1200" dirty="0" smtClean="0">
                        <a:solidFill>
                          <a:schemeClr val="tx1"/>
                        </a:solidFill>
                        <a:effectLst/>
                        <a:latin typeface="+mj-ea"/>
                        <a:ea typeface="+mj-ea"/>
                        <a:cs typeface="+mn-cs"/>
                      </a:endParaRPr>
                    </a:p>
                  </a:txBody>
                  <a:tcPr marL="91429" marR="91429" marT="45714" marB="45714"/>
                </a:tc>
                <a:extLst>
                  <a:ext uri="{0D108BD9-81ED-4DB2-BD59-A6C34878D82A}">
                    <a16:rowId xmlns:a16="http://schemas.microsoft.com/office/drawing/2014/main" val="10001"/>
                  </a:ext>
                </a:extLst>
              </a:tr>
            </a:tbl>
          </a:graphicData>
        </a:graphic>
      </p:graphicFrame>
      <p:sp>
        <p:nvSpPr>
          <p:cNvPr id="5140" name="スライド番号プレースホルダー 1"/>
          <p:cNvSpPr>
            <a:spLocks noGrp="1"/>
          </p:cNvSpPr>
          <p:nvPr>
            <p:ph type="sldNum" sz="quarter" idx="12"/>
          </p:nvPr>
        </p:nvSpPr>
        <p:spPr bwMode="auto">
          <a:xfrm>
            <a:off x="6816141"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88D0D36-4078-4411-A12F-7D268F897894}" type="slidenum">
              <a:rPr lang="ja-JP" altLang="en-US" sz="1200" smtClean="0">
                <a:solidFill>
                  <a:srgbClr val="898989"/>
                </a:solidFill>
              </a:rPr>
              <a:pPr>
                <a:spcBef>
                  <a:spcPct val="0"/>
                </a:spcBef>
                <a:buFontTx/>
                <a:buNone/>
              </a:pPr>
              <a:t>1</a:t>
            </a:fld>
            <a:endParaRPr lang="ja-JP" altLang="en-US" sz="1200" dirty="0" smtClean="0">
              <a:solidFill>
                <a:srgbClr val="898989"/>
              </a:solidFill>
            </a:endParaRPr>
          </a:p>
        </p:txBody>
      </p:sp>
      <p:sp>
        <p:nvSpPr>
          <p:cNvPr id="5" name="正方形/長方形 4"/>
          <p:cNvSpPr/>
          <p:nvPr/>
        </p:nvSpPr>
        <p:spPr>
          <a:xfrm>
            <a:off x="7770868" y="107950"/>
            <a:ext cx="1152128" cy="584117"/>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latin typeface="+mj-ea"/>
                <a:ea typeface="+mj-ea"/>
              </a:rPr>
              <a:t>資料</a:t>
            </a:r>
            <a:r>
              <a:rPr lang="en-US" altLang="ja-JP" dirty="0">
                <a:latin typeface="+mj-ea"/>
                <a:ea typeface="+mj-ea"/>
              </a:rPr>
              <a:t>1</a:t>
            </a:r>
            <a:r>
              <a:rPr lang="en-US" altLang="ja-JP" dirty="0" smtClean="0">
                <a:latin typeface="+mj-ea"/>
                <a:ea typeface="+mj-ea"/>
              </a:rPr>
              <a:t>-1</a:t>
            </a:r>
            <a:endParaRPr kumimoji="1" lang="ja-JP" altLang="en-US" dirty="0">
              <a:latin typeface="+mj-ea"/>
              <a:ea typeface="+mj-ea"/>
            </a:endParaRPr>
          </a:p>
        </p:txBody>
      </p:sp>
    </p:spTree>
    <p:extLst>
      <p:ext uri="{BB962C8B-B14F-4D97-AF65-F5344CB8AC3E}">
        <p14:creationId xmlns:p14="http://schemas.microsoft.com/office/powerpoint/2010/main" val="811256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idx="1"/>
          </p:nvPr>
        </p:nvSpPr>
        <p:spPr>
          <a:xfrm>
            <a:off x="251520" y="225180"/>
            <a:ext cx="8640960" cy="6516188"/>
          </a:xfrm>
          <a:prstGeom prst="rect">
            <a:avLst/>
          </a:prstGeom>
          <a:noFill/>
          <a:ln w="12700">
            <a:solidFill>
              <a:schemeClr val="accent1">
                <a:lumMod val="50000"/>
              </a:schemeClr>
            </a:solidFill>
            <a:prstDash val="solid"/>
          </a:ln>
        </p:spPr>
        <p:style>
          <a:lnRef idx="2">
            <a:schemeClr val="dk1"/>
          </a:lnRef>
          <a:fillRef idx="1">
            <a:schemeClr val="lt1"/>
          </a:fillRef>
          <a:effectRef idx="0">
            <a:schemeClr val="dk1"/>
          </a:effectRef>
          <a:fontRef idx="minor">
            <a:schemeClr val="dk1"/>
          </a:fontRef>
        </p:style>
        <p:txBody>
          <a:bodyPr rtlCol="0" anchor="ctr"/>
          <a:lstStyle/>
          <a:p>
            <a:pPr marL="0" indent="0">
              <a:buNone/>
            </a:pPr>
            <a:endParaRPr kumimoji="1" lang="en-US" altLang="ja-JP" dirty="0" smtClean="0"/>
          </a:p>
          <a:p>
            <a:pPr marL="0" indent="0">
              <a:buNone/>
            </a:pPr>
            <a:endParaRPr kumimoji="1" lang="ja-JP" altLang="en-US" dirty="0"/>
          </a:p>
        </p:txBody>
      </p:sp>
      <p:sp>
        <p:nvSpPr>
          <p:cNvPr id="5" name="額縁 4"/>
          <p:cNvSpPr/>
          <p:nvPr/>
        </p:nvSpPr>
        <p:spPr>
          <a:xfrm>
            <a:off x="260839" y="225180"/>
            <a:ext cx="7623529" cy="584791"/>
          </a:xfrm>
          <a:prstGeom prst="bevel">
            <a:avLst/>
          </a:prstGeom>
          <a:solidFill>
            <a:schemeClr val="bg1"/>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n-ea"/>
                <a:cs typeface="Arial Unicode MS" pitchFamily="50" charset="-128"/>
              </a:rPr>
              <a:t>市町村への後方支援対応状況　＜各市町村の第</a:t>
            </a:r>
            <a:r>
              <a:rPr lang="en-US" altLang="ja-JP" sz="1600" b="1" dirty="0" smtClean="0">
                <a:solidFill>
                  <a:schemeClr val="tx1"/>
                </a:solidFill>
                <a:latin typeface="+mn-ea"/>
                <a:cs typeface="Arial Unicode MS" pitchFamily="50" charset="-128"/>
              </a:rPr>
              <a:t>6</a:t>
            </a:r>
            <a:r>
              <a:rPr lang="ja-JP" altLang="en-US" sz="1600" b="1" dirty="0" err="1" smtClean="0">
                <a:solidFill>
                  <a:schemeClr val="tx1"/>
                </a:solidFill>
                <a:latin typeface="+mn-ea"/>
                <a:cs typeface="Arial Unicode MS" pitchFamily="50" charset="-128"/>
              </a:rPr>
              <a:t>期障がい</a:t>
            </a:r>
            <a:r>
              <a:rPr lang="ja-JP" altLang="en-US" sz="1600" b="1" dirty="0" smtClean="0">
                <a:solidFill>
                  <a:schemeClr val="tx1"/>
                </a:solidFill>
                <a:latin typeface="+mn-ea"/>
                <a:cs typeface="Arial Unicode MS" pitchFamily="50" charset="-128"/>
              </a:rPr>
              <a:t>福祉計画をふまえて＞</a:t>
            </a:r>
            <a:r>
              <a:rPr lang="ja-JP" altLang="en-US" sz="1400" b="1" dirty="0" smtClean="0">
                <a:solidFill>
                  <a:schemeClr val="tx1"/>
                </a:solidFill>
                <a:latin typeface="+mn-ea"/>
                <a:cs typeface="Arial Unicode MS" pitchFamily="50" charset="-128"/>
              </a:rPr>
              <a:t>　</a:t>
            </a:r>
            <a:r>
              <a:rPr lang="ja-JP" altLang="en-US" sz="1400" dirty="0" smtClean="0">
                <a:solidFill>
                  <a:schemeClr val="tx1"/>
                </a:solidFill>
                <a:latin typeface="Arial Unicode MS" pitchFamily="50" charset="-128"/>
                <a:ea typeface="Arial Unicode MS" pitchFamily="50" charset="-128"/>
                <a:cs typeface="Arial Unicode MS" pitchFamily="50" charset="-128"/>
              </a:rPr>
              <a:t>　　　　　　　　</a:t>
            </a:r>
            <a:r>
              <a:rPr lang="ja-JP" altLang="ja-JP" sz="1400" dirty="0">
                <a:solidFill>
                  <a:schemeClr val="tx1"/>
                </a:solidFill>
                <a:latin typeface="Arial Unicode MS" pitchFamily="50" charset="-128"/>
                <a:ea typeface="Arial Unicode MS" pitchFamily="50" charset="-128"/>
                <a:cs typeface="Arial Unicode MS" pitchFamily="50" charset="-128"/>
              </a:rPr>
              <a:t>　　　</a:t>
            </a:r>
            <a:endParaRPr lang="ja-JP" altLang="en-US" sz="1400" dirty="0">
              <a:solidFill>
                <a:schemeClr val="tx1"/>
              </a:solidFill>
            </a:endParaRPr>
          </a:p>
        </p:txBody>
      </p:sp>
      <p:sp>
        <p:nvSpPr>
          <p:cNvPr id="6" name="ホームベース 5"/>
          <p:cNvSpPr/>
          <p:nvPr/>
        </p:nvSpPr>
        <p:spPr>
          <a:xfrm>
            <a:off x="433989" y="961925"/>
            <a:ext cx="4536504" cy="432048"/>
          </a:xfrm>
          <a:prstGeom prst="homePlate">
            <a:avLst/>
          </a:prstGeom>
          <a:solidFill>
            <a:schemeClr val="bg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err="1" smtClean="0">
                <a:solidFill>
                  <a:schemeClr val="tx1"/>
                </a:solidFill>
              </a:rPr>
              <a:t>障がい</a:t>
            </a:r>
            <a:r>
              <a:rPr lang="ja-JP" altLang="en-US" dirty="0" smtClean="0">
                <a:solidFill>
                  <a:schemeClr val="tx1"/>
                </a:solidFill>
              </a:rPr>
              <a:t>者虐待防止にかかる現状</a:t>
            </a:r>
            <a:r>
              <a:rPr lang="ja-JP" altLang="en-US" dirty="0">
                <a:solidFill>
                  <a:schemeClr val="tx1"/>
                </a:solidFill>
              </a:rPr>
              <a:t>と</a:t>
            </a:r>
            <a:r>
              <a:rPr kumimoji="1" lang="ja-JP" altLang="en-US" dirty="0" smtClean="0">
                <a:solidFill>
                  <a:schemeClr val="tx1"/>
                </a:solidFill>
              </a:rPr>
              <a:t>課題</a:t>
            </a:r>
            <a:endParaRPr kumimoji="1" lang="ja-JP" altLang="en-US" dirty="0">
              <a:solidFill>
                <a:schemeClr val="tx1"/>
              </a:solidFill>
            </a:endParaRPr>
          </a:p>
        </p:txBody>
      </p:sp>
      <p:sp>
        <p:nvSpPr>
          <p:cNvPr id="10" name="スライド番号プレースホルダー 1"/>
          <p:cNvSpPr>
            <a:spLocks noGrp="1"/>
          </p:cNvSpPr>
          <p:nvPr>
            <p:ph type="sldNum" sz="quarter" idx="12"/>
          </p:nvPr>
        </p:nvSpPr>
        <p:spPr>
          <a:xfrm>
            <a:off x="6660232" y="6352735"/>
            <a:ext cx="2133600" cy="365125"/>
          </a:xfrm>
        </p:spPr>
        <p:txBody>
          <a:bodyPr/>
          <a:lstStyle/>
          <a:p>
            <a:fld id="{FA3DB138-92A5-4612-A502-12E4C5DA25CF}" type="slidenum">
              <a:rPr kumimoji="1" lang="ja-JP" altLang="en-US" smtClean="0"/>
              <a:pPr/>
              <a:t>10</a:t>
            </a:fld>
            <a:endParaRPr kumimoji="1" lang="ja-JP" altLang="en-US" dirty="0"/>
          </a:p>
        </p:txBody>
      </p:sp>
      <p:graphicFrame>
        <p:nvGraphicFramePr>
          <p:cNvPr id="2" name="図表 1"/>
          <p:cNvGraphicFramePr/>
          <p:nvPr>
            <p:extLst>
              <p:ext uri="{D42A27DB-BD31-4B8C-83A1-F6EECF244321}">
                <p14:modId xmlns:p14="http://schemas.microsoft.com/office/powerpoint/2010/main" val="2222258770"/>
              </p:ext>
            </p:extLst>
          </p:nvPr>
        </p:nvGraphicFramePr>
        <p:xfrm>
          <a:off x="433989" y="1504206"/>
          <a:ext cx="8359843" cy="51409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2796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41038" y="370710"/>
            <a:ext cx="8974138" cy="3270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200" b="1" dirty="0">
                <a:solidFill>
                  <a:schemeClr val="tx1"/>
                </a:solidFill>
                <a:latin typeface="HG丸ｺﾞｼｯｸM-PRO" panose="020F0600000000000000" pitchFamily="50" charset="-128"/>
                <a:ea typeface="HG丸ｺﾞｼｯｸM-PRO" panose="020F0600000000000000" pitchFamily="50" charset="-128"/>
              </a:rPr>
              <a:t>令和２年度 </a:t>
            </a:r>
            <a:r>
              <a:rPr lang="ja-JP" altLang="en-US" sz="2200" b="1" dirty="0" err="1">
                <a:solidFill>
                  <a:schemeClr val="tx1"/>
                </a:solidFill>
                <a:latin typeface="HG丸ｺﾞｼｯｸM-PRO" panose="020F0600000000000000" pitchFamily="50" charset="-128"/>
                <a:ea typeface="HG丸ｺﾞｼｯｸM-PRO" panose="020F0600000000000000" pitchFamily="50" charset="-128"/>
              </a:rPr>
              <a:t>大阪府障がい</a:t>
            </a:r>
            <a:r>
              <a:rPr lang="ja-JP" altLang="en-US" sz="2200" b="1" dirty="0">
                <a:solidFill>
                  <a:schemeClr val="tx1"/>
                </a:solidFill>
                <a:latin typeface="HG丸ｺﾞｼｯｸM-PRO" panose="020F0600000000000000" pitchFamily="50" charset="-128"/>
                <a:ea typeface="HG丸ｺﾞｼｯｸM-PRO" panose="020F0600000000000000" pitchFamily="50" charset="-128"/>
              </a:rPr>
              <a:t>者虐待防止支援事業の主な取組み</a:t>
            </a:r>
          </a:p>
        </p:txBody>
      </p:sp>
      <p:graphicFrame>
        <p:nvGraphicFramePr>
          <p:cNvPr id="10" name="表 9"/>
          <p:cNvGraphicFramePr>
            <a:graphicFrameLocks noGrp="1"/>
          </p:cNvGraphicFramePr>
          <p:nvPr>
            <p:extLst>
              <p:ext uri="{D42A27DB-BD31-4B8C-83A1-F6EECF244321}">
                <p14:modId xmlns:p14="http://schemas.microsoft.com/office/powerpoint/2010/main" val="19125728"/>
              </p:ext>
            </p:extLst>
          </p:nvPr>
        </p:nvGraphicFramePr>
        <p:xfrm>
          <a:off x="183566" y="697735"/>
          <a:ext cx="8791635" cy="5914713"/>
        </p:xfrm>
        <a:graphic>
          <a:graphicData uri="http://schemas.openxmlformats.org/drawingml/2006/table">
            <a:tbl>
              <a:tblPr firstRow="1" bandRow="1">
                <a:tableStyleId>{5C22544A-7EE6-4342-B048-85BDC9FD1C3A}</a:tableStyleId>
              </a:tblPr>
              <a:tblGrid>
                <a:gridCol w="1580122">
                  <a:extLst>
                    <a:ext uri="{9D8B030D-6E8A-4147-A177-3AD203B41FA5}">
                      <a16:colId xmlns:a16="http://schemas.microsoft.com/office/drawing/2014/main" val="20000"/>
                    </a:ext>
                  </a:extLst>
                </a:gridCol>
                <a:gridCol w="7211513">
                  <a:extLst>
                    <a:ext uri="{9D8B030D-6E8A-4147-A177-3AD203B41FA5}">
                      <a16:colId xmlns:a16="http://schemas.microsoft.com/office/drawing/2014/main" val="20001"/>
                    </a:ext>
                  </a:extLst>
                </a:gridCol>
              </a:tblGrid>
              <a:tr h="325211">
                <a:tc>
                  <a:txBody>
                    <a:bodyPr/>
                    <a:lstStyle/>
                    <a:p>
                      <a:pPr algn="ctr"/>
                      <a:r>
                        <a:rPr kumimoji="1" lang="ja-JP" altLang="en-US" sz="1600" dirty="0" smtClean="0"/>
                        <a:t>目的</a:t>
                      </a:r>
                      <a:endParaRPr kumimoji="1" lang="ja-JP" altLang="en-US" sz="1600" dirty="0"/>
                    </a:p>
                  </a:txBody>
                  <a:tcPr marL="91429" marR="91429" marT="45714" marB="45714" anchor="ctr"/>
                </a:tc>
                <a:tc>
                  <a:txBody>
                    <a:bodyPr/>
                    <a:lstStyle/>
                    <a:p>
                      <a:pPr algn="ctr"/>
                      <a:r>
                        <a:rPr kumimoji="1" lang="ja-JP" altLang="en-US" sz="1600" dirty="0" smtClean="0">
                          <a:solidFill>
                            <a:schemeClr val="bg1"/>
                          </a:solidFill>
                        </a:rPr>
                        <a:t>主な取組み内容</a:t>
                      </a:r>
                      <a:endParaRPr kumimoji="1" lang="ja-JP" altLang="en-US" sz="1600" dirty="0">
                        <a:solidFill>
                          <a:schemeClr val="bg1"/>
                        </a:solidFill>
                      </a:endParaRPr>
                    </a:p>
                  </a:txBody>
                  <a:tcPr marL="91429" marR="91429" marT="45714" marB="45714" anchor="ctr"/>
                </a:tc>
                <a:extLst>
                  <a:ext uri="{0D108BD9-81ED-4DB2-BD59-A6C34878D82A}">
                    <a16:rowId xmlns:a16="http://schemas.microsoft.com/office/drawing/2014/main" val="10000"/>
                  </a:ext>
                </a:extLst>
              </a:tr>
              <a:tr h="1979770">
                <a:tc>
                  <a:txBody>
                    <a:bodyPr/>
                    <a:lstStyle/>
                    <a:p>
                      <a:r>
                        <a:rPr kumimoji="1" lang="ja-JP" altLang="en-US" sz="1400" b="1" dirty="0" smtClean="0">
                          <a:solidFill>
                            <a:schemeClr val="tx1"/>
                          </a:solidFill>
                        </a:rPr>
                        <a:t>２．</a:t>
                      </a:r>
                      <a:r>
                        <a:rPr kumimoji="1" lang="ja-JP" altLang="en-US" sz="1400" b="1" dirty="0" err="1" smtClean="0">
                          <a:solidFill>
                            <a:schemeClr val="tx1"/>
                          </a:solidFill>
                        </a:rPr>
                        <a:t>障がい</a:t>
                      </a:r>
                      <a:r>
                        <a:rPr kumimoji="1" lang="ja-JP" altLang="en-US" sz="1400" b="1" dirty="0" smtClean="0">
                          <a:solidFill>
                            <a:schemeClr val="tx1"/>
                          </a:solidFill>
                        </a:rPr>
                        <a:t>福祉サービス事業所の虐待防止</a:t>
                      </a:r>
                      <a:endParaRPr kumimoji="1" lang="ja-JP" altLang="en-US" sz="1400" b="1" dirty="0">
                        <a:solidFill>
                          <a:schemeClr val="tx1"/>
                        </a:solidFill>
                      </a:endParaRPr>
                    </a:p>
                  </a:txBody>
                  <a:tcPr marL="91429" marR="91429" marT="45714" marB="45714">
                    <a:solidFill>
                      <a:schemeClr val="accent1">
                        <a:lumMod val="20000"/>
                        <a:lumOff val="80000"/>
                      </a:schemeClr>
                    </a:solidFill>
                  </a:tcPr>
                </a:tc>
                <a:tc>
                  <a:txBody>
                    <a:bodyPr/>
                    <a:lstStyle/>
                    <a:p>
                      <a:r>
                        <a:rPr kumimoji="1" lang="ja-JP" altLang="en-US" sz="1300" b="1" u="sng" kern="1200" dirty="0" smtClean="0">
                          <a:solidFill>
                            <a:schemeClr val="tx1"/>
                          </a:solidFill>
                          <a:latin typeface="+mj-ea"/>
                          <a:ea typeface="+mn-ea"/>
                          <a:cs typeface="+mn-cs"/>
                        </a:rPr>
                        <a:t>⑤事業所職員向け虐待防止研修の実施</a:t>
                      </a:r>
                      <a:endParaRPr kumimoji="1" lang="en-US" altLang="ja-JP" sz="1300" b="1" u="sng" kern="1200" dirty="0" smtClean="0">
                        <a:solidFill>
                          <a:schemeClr val="tx1"/>
                        </a:solidFill>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kern="1200" dirty="0" smtClean="0">
                          <a:solidFill>
                            <a:schemeClr val="tx1"/>
                          </a:solidFill>
                          <a:latin typeface="+mj-ea"/>
                          <a:ea typeface="+mn-ea"/>
                          <a:cs typeface="+mn-cs"/>
                        </a:rPr>
                        <a:t>　⇒主に管理者や責任者を対象とし、</a:t>
                      </a:r>
                      <a:r>
                        <a:rPr kumimoji="1" lang="en-US" altLang="ja-JP" sz="1300" b="0" kern="1200" dirty="0" smtClean="0">
                          <a:solidFill>
                            <a:schemeClr val="tx1"/>
                          </a:solidFill>
                          <a:latin typeface="+mj-ea"/>
                          <a:ea typeface="+mn-ea"/>
                          <a:cs typeface="+mn-cs"/>
                        </a:rPr>
                        <a:t>YouTube</a:t>
                      </a:r>
                      <a:r>
                        <a:rPr kumimoji="1" lang="ja-JP" altLang="en-US" sz="1300" b="0" kern="1200" dirty="0" smtClean="0">
                          <a:solidFill>
                            <a:schemeClr val="tx1"/>
                          </a:solidFill>
                          <a:latin typeface="+mj-ea"/>
                          <a:ea typeface="+mn-ea"/>
                          <a:cs typeface="+mn-cs"/>
                        </a:rPr>
                        <a:t>動画（動画計１０本）や</a:t>
                      </a:r>
                      <a:r>
                        <a:rPr kumimoji="1" lang="en-US" altLang="ja-JP" sz="1300" b="0" kern="1200" dirty="0" smtClean="0">
                          <a:solidFill>
                            <a:schemeClr val="tx1"/>
                          </a:solidFill>
                          <a:latin typeface="+mj-ea"/>
                          <a:ea typeface="+mn-ea"/>
                          <a:cs typeface="+mn-cs"/>
                        </a:rPr>
                        <a:t>e-</a:t>
                      </a:r>
                      <a:r>
                        <a:rPr kumimoji="1" lang="ja-JP" altLang="en-US" sz="1300" b="0" kern="1200" dirty="0" smtClean="0">
                          <a:solidFill>
                            <a:schemeClr val="tx1"/>
                          </a:solidFill>
                          <a:latin typeface="+mj-ea"/>
                          <a:ea typeface="+mn-ea"/>
                          <a:cs typeface="+mn-cs"/>
                        </a:rPr>
                        <a:t>ラーニング等を活用して、</a:t>
                      </a:r>
                      <a:endParaRPr kumimoji="1" lang="en-US" altLang="ja-JP" sz="1300" b="0" kern="1200" dirty="0" smtClean="0">
                        <a:solidFill>
                          <a:schemeClr val="tx1"/>
                        </a:solidFill>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kern="1200" dirty="0" smtClean="0">
                          <a:solidFill>
                            <a:schemeClr val="tx1"/>
                          </a:solidFill>
                          <a:latin typeface="+mj-ea"/>
                          <a:ea typeface="+mn-ea"/>
                          <a:cs typeface="+mn-cs"/>
                        </a:rPr>
                        <a:t>　　講義・個人ワーク含む演習について、</a:t>
                      </a:r>
                      <a:r>
                        <a:rPr kumimoji="1" lang="en-US" altLang="ja-JP" sz="1300" b="0" kern="1200" dirty="0" smtClean="0">
                          <a:solidFill>
                            <a:schemeClr val="tx1"/>
                          </a:solidFill>
                          <a:latin typeface="+mj-ea"/>
                          <a:ea typeface="+mn-ea"/>
                          <a:cs typeface="+mn-cs"/>
                        </a:rPr>
                        <a:t>Web</a:t>
                      </a:r>
                      <a:r>
                        <a:rPr kumimoji="1" lang="ja-JP" altLang="en-US" sz="1300" b="0" kern="1200" dirty="0" smtClean="0">
                          <a:solidFill>
                            <a:schemeClr val="tx1"/>
                          </a:solidFill>
                          <a:latin typeface="+mj-ea"/>
                          <a:ea typeface="+mn-ea"/>
                          <a:cs typeface="+mn-cs"/>
                        </a:rPr>
                        <a:t>上で研修を実施。</a:t>
                      </a:r>
                      <a:endParaRPr kumimoji="1" lang="en-US" altLang="ja-JP" sz="1300" b="0" kern="1200" dirty="0" smtClean="0">
                        <a:solidFill>
                          <a:schemeClr val="tx1"/>
                        </a:solidFill>
                        <a:latin typeface="+mj-ea"/>
                        <a:ea typeface="+mn-ea"/>
                        <a:cs typeface="+mn-cs"/>
                      </a:endParaRPr>
                    </a:p>
                    <a:p>
                      <a:r>
                        <a:rPr kumimoji="1" lang="ja-JP" altLang="en-US" sz="1300" b="0" kern="1200" dirty="0" smtClean="0">
                          <a:solidFill>
                            <a:schemeClr val="tx1"/>
                          </a:solidFill>
                          <a:latin typeface="+mj-ea"/>
                          <a:ea typeface="+mn-ea"/>
                          <a:cs typeface="+mn-cs"/>
                        </a:rPr>
                        <a:t>　　弁護士、学識、団体関係者らに加え、平成２８年度より民間施設長を府研修の講師として起用。</a:t>
                      </a:r>
                      <a:endParaRPr kumimoji="1" lang="en-US" altLang="ja-JP" sz="1300" b="0" kern="1200" dirty="0" smtClean="0">
                        <a:solidFill>
                          <a:schemeClr val="tx1"/>
                        </a:solidFill>
                        <a:latin typeface="+mj-ea"/>
                        <a:ea typeface="+mn-ea"/>
                        <a:cs typeface="+mn-cs"/>
                      </a:endParaRPr>
                    </a:p>
                    <a:p>
                      <a:endParaRPr kumimoji="1" lang="en-US" altLang="ja-JP" sz="1300" b="0" u="sng" kern="1200" dirty="0" smtClean="0">
                        <a:solidFill>
                          <a:schemeClr val="tx1"/>
                        </a:solidFill>
                        <a:latin typeface="+mj-ea"/>
                        <a:ea typeface="+mn-ea"/>
                        <a:cs typeface="+mn-cs"/>
                      </a:endParaRPr>
                    </a:p>
                    <a:p>
                      <a:r>
                        <a:rPr kumimoji="1" lang="ja-JP" altLang="en-US" sz="1300" b="1" u="sng" kern="1200" dirty="0" smtClean="0">
                          <a:solidFill>
                            <a:schemeClr val="tx1"/>
                          </a:solidFill>
                          <a:latin typeface="+mj-ea"/>
                          <a:ea typeface="+mn-ea"/>
                          <a:cs typeface="+mn-cs"/>
                        </a:rPr>
                        <a:t>⑥事業所に対する実地指導</a:t>
                      </a:r>
                      <a:r>
                        <a:rPr kumimoji="1" lang="ja-JP" altLang="en-US" sz="1300" kern="1200" dirty="0" smtClean="0">
                          <a:solidFill>
                            <a:schemeClr val="tx1"/>
                          </a:solidFill>
                          <a:latin typeface="+mj-ea"/>
                          <a:ea typeface="+mn-ea"/>
                          <a:cs typeface="+mn-cs"/>
                        </a:rPr>
                        <a:t>　　　　　　　　　　　　　　　　　　　　　　　　　　　　　　　　　　　　　　　　　　</a:t>
                      </a:r>
                      <a:endParaRPr kumimoji="1" lang="en-US" altLang="ja-JP" sz="1300"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latin typeface="+mj-ea"/>
                          <a:ea typeface="+mn-ea"/>
                          <a:cs typeface="+mn-cs"/>
                        </a:rPr>
                        <a:t>　⇒全事業者を対象とした集団指導・・・行政処分事案の周知や虐待防止に関する講義等を実施</a:t>
                      </a:r>
                      <a:endParaRPr kumimoji="1" lang="en-US" altLang="ja-JP" sz="1300"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latin typeface="+mj-ea"/>
                          <a:ea typeface="+mn-ea"/>
                          <a:cs typeface="+mn-cs"/>
                        </a:rPr>
                        <a:t>　　個々の事業者に対する計画的な実地指導・・・</a:t>
                      </a:r>
                      <a:r>
                        <a:rPr lang="ja-JP" altLang="en-US" sz="1300" dirty="0" smtClean="0">
                          <a:solidFill>
                            <a:schemeClr val="tx1"/>
                          </a:solidFill>
                        </a:rPr>
                        <a:t>人権に関わる研修や虐待認定後の改善状況の確認</a:t>
                      </a:r>
                      <a:endParaRPr kumimoji="1" lang="en-US" altLang="ja-JP" sz="1300" kern="1200" dirty="0" smtClean="0">
                        <a:solidFill>
                          <a:schemeClr val="tx1"/>
                        </a:solidFill>
                        <a:latin typeface="+mj-ea"/>
                        <a:ea typeface="+mn-ea"/>
                        <a:cs typeface="+mn-cs"/>
                      </a:endParaRPr>
                    </a:p>
                  </a:txBody>
                  <a:tcPr marL="91429" marR="91429" marT="45714" marB="45714">
                    <a:solidFill>
                      <a:schemeClr val="accent1">
                        <a:lumMod val="20000"/>
                        <a:lumOff val="80000"/>
                      </a:schemeClr>
                    </a:solidFill>
                  </a:tcPr>
                </a:tc>
                <a:extLst>
                  <a:ext uri="{0D108BD9-81ED-4DB2-BD59-A6C34878D82A}">
                    <a16:rowId xmlns:a16="http://schemas.microsoft.com/office/drawing/2014/main" val="10002"/>
                  </a:ext>
                </a:extLst>
              </a:tr>
              <a:tr h="3599675">
                <a:tc>
                  <a:txBody>
                    <a:bodyPr/>
                    <a:lstStyle/>
                    <a:p>
                      <a:r>
                        <a:rPr kumimoji="1" lang="ja-JP" altLang="en-US" sz="1400" b="1" dirty="0" smtClean="0">
                          <a:solidFill>
                            <a:schemeClr val="tx1"/>
                          </a:solidFill>
                        </a:rPr>
                        <a:t>３．関係機関との連携</a:t>
                      </a:r>
                      <a:endParaRPr kumimoji="1" lang="ja-JP" altLang="en-US" sz="1400" b="1" dirty="0">
                        <a:solidFill>
                          <a:schemeClr val="tx1"/>
                        </a:solidFill>
                      </a:endParaRPr>
                    </a:p>
                  </a:txBody>
                  <a:tcPr marL="91429" marR="91429" marT="45714" marB="45714">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u="sng" kern="1200" dirty="0" smtClean="0">
                          <a:solidFill>
                            <a:schemeClr val="tx1"/>
                          </a:solidFill>
                          <a:latin typeface="+mj-ea"/>
                          <a:ea typeface="+mn-ea"/>
                          <a:cs typeface="+mn-cs"/>
                        </a:rPr>
                        <a:t>⑦使用者虐待における大阪労働局との連携</a:t>
                      </a:r>
                      <a:endParaRPr kumimoji="1" lang="en-US" altLang="ja-JP" sz="1300" b="1" u="sng"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kern="1200" dirty="0" smtClean="0">
                          <a:solidFill>
                            <a:schemeClr val="tx1"/>
                          </a:solidFill>
                          <a:latin typeface="+mj-ea"/>
                          <a:ea typeface="+mn-ea"/>
                          <a:cs typeface="+mn-cs"/>
                        </a:rPr>
                        <a:t>　</a:t>
                      </a:r>
                      <a:r>
                        <a:rPr kumimoji="1" lang="ja-JP" altLang="en-US" sz="1300" b="0" kern="1200" dirty="0" smtClean="0">
                          <a:solidFill>
                            <a:schemeClr val="tx1"/>
                          </a:solidFill>
                          <a:latin typeface="+mj-ea"/>
                          <a:ea typeface="+mn-ea"/>
                          <a:cs typeface="+mn-cs"/>
                        </a:rPr>
                        <a:t>⇒大阪労働局担当者との定期的な実務者会議の開催や、大阪方式の使用者虐待対応システム</a:t>
                      </a:r>
                      <a:endParaRPr kumimoji="1" lang="en-US" altLang="ja-JP" sz="1300" b="0"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kern="1200" dirty="0" smtClean="0">
                          <a:solidFill>
                            <a:schemeClr val="tx1"/>
                          </a:solidFill>
                          <a:latin typeface="+mj-ea"/>
                          <a:ea typeface="+mn-ea"/>
                          <a:cs typeface="+mn-cs"/>
                        </a:rPr>
                        <a:t>　　による大阪労働局・市町村・府の連携した調査及び対応の実施。</a:t>
                      </a:r>
                      <a:endParaRPr kumimoji="1" lang="en-US" altLang="ja-JP" sz="1300" b="0"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b="0"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u="sng" kern="1200" dirty="0" smtClean="0">
                          <a:solidFill>
                            <a:schemeClr val="tx1"/>
                          </a:solidFill>
                          <a:latin typeface="+mj-ea"/>
                          <a:ea typeface="+mn-ea"/>
                          <a:cs typeface="+mn-cs"/>
                        </a:rPr>
                        <a:t>⑧</a:t>
                      </a:r>
                      <a:r>
                        <a:rPr kumimoji="1" lang="en-US" altLang="ja-JP" sz="1300" b="1" u="sng" kern="1200" dirty="0" smtClean="0">
                          <a:solidFill>
                            <a:schemeClr val="tx1"/>
                          </a:solidFill>
                          <a:latin typeface="+mj-ea"/>
                          <a:ea typeface="+mn-ea"/>
                          <a:cs typeface="+mn-cs"/>
                        </a:rPr>
                        <a:t>DV</a:t>
                      </a:r>
                      <a:r>
                        <a:rPr kumimoji="1" lang="ja-JP" altLang="en-US" sz="1300" b="1" u="sng" kern="1200" dirty="0" smtClean="0">
                          <a:solidFill>
                            <a:schemeClr val="tx1"/>
                          </a:solidFill>
                          <a:latin typeface="+mj-ea"/>
                          <a:ea typeface="+mn-ea"/>
                          <a:cs typeface="+mn-cs"/>
                        </a:rPr>
                        <a:t>対応、成年後見に関する連携</a:t>
                      </a:r>
                      <a:endParaRPr kumimoji="1" lang="en-US" altLang="ja-JP" sz="1300" b="1" u="sng"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effectLst/>
                          <a:latin typeface="+mj-ea"/>
                          <a:ea typeface="+mj-ea"/>
                          <a:cs typeface="+mn-cs"/>
                        </a:rPr>
                        <a:t>　⇒</a:t>
                      </a:r>
                      <a:r>
                        <a:rPr kumimoji="1" lang="ja-JP" altLang="ja-JP" sz="1300" kern="1200" dirty="0" smtClean="0">
                          <a:solidFill>
                            <a:schemeClr val="tx1"/>
                          </a:solidFill>
                          <a:effectLst/>
                          <a:latin typeface="+mj-ea"/>
                          <a:ea typeface="+mj-ea"/>
                          <a:cs typeface="+mn-cs"/>
                        </a:rPr>
                        <a:t>大阪府｢女性に対する暴力｣対策会議</a:t>
                      </a:r>
                      <a:r>
                        <a:rPr kumimoji="1" lang="ja-JP" altLang="en-US" sz="1300" kern="1200" dirty="0" smtClean="0">
                          <a:solidFill>
                            <a:schemeClr val="tx1"/>
                          </a:solidFill>
                          <a:effectLst/>
                          <a:latin typeface="+mj-ea"/>
                          <a:ea typeface="+mj-ea"/>
                          <a:cs typeface="+mn-cs"/>
                        </a:rPr>
                        <a:t>へ参画し、関係機関相互の連携のあり方等を検討。</a:t>
                      </a:r>
                      <a:endParaRPr kumimoji="1" lang="en-US" altLang="ja-JP" sz="1300" kern="1200" dirty="0" smtClean="0">
                        <a:solidFill>
                          <a:schemeClr val="tx1"/>
                        </a:solidFill>
                        <a:effectLst/>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kern="1200" dirty="0" smtClean="0">
                          <a:solidFill>
                            <a:schemeClr val="tx1"/>
                          </a:solidFill>
                          <a:effectLst/>
                          <a:latin typeface="+mj-ea"/>
                          <a:ea typeface="+mj-ea"/>
                          <a:cs typeface="+mn-cs"/>
                        </a:rPr>
                        <a:t>　</a:t>
                      </a:r>
                      <a:r>
                        <a:rPr kumimoji="1" lang="ja-JP" altLang="en-US" sz="1300" b="0" kern="1200" dirty="0" smtClean="0">
                          <a:solidFill>
                            <a:schemeClr val="tx1"/>
                          </a:solidFill>
                          <a:effectLst/>
                          <a:latin typeface="+mj-ea"/>
                          <a:ea typeface="+mj-ea"/>
                          <a:cs typeface="+mn-cs"/>
                        </a:rPr>
                        <a:t>　「</a:t>
                      </a:r>
                      <a:r>
                        <a:rPr kumimoji="1" lang="ja-JP" altLang="ja-JP" sz="1300" b="0" kern="1200" dirty="0" smtClean="0">
                          <a:solidFill>
                            <a:schemeClr val="tx1"/>
                          </a:solidFill>
                          <a:effectLst/>
                          <a:latin typeface="+mj-ea"/>
                          <a:ea typeface="+mj-ea"/>
                          <a:cs typeface="+mn-cs"/>
                        </a:rPr>
                        <a:t>令和２年度女性に対する暴力をなくす運動</a:t>
                      </a:r>
                      <a:r>
                        <a:rPr kumimoji="1" lang="ja-JP" altLang="en-US" sz="1300" b="0" kern="1200" dirty="0" smtClean="0">
                          <a:solidFill>
                            <a:schemeClr val="tx1"/>
                          </a:solidFill>
                          <a:effectLst/>
                          <a:latin typeface="+mj-ea"/>
                          <a:ea typeface="+mj-ea"/>
                          <a:cs typeface="+mn-cs"/>
                        </a:rPr>
                        <a:t>」</a:t>
                      </a:r>
                      <a:r>
                        <a:rPr kumimoji="1" lang="ja-JP" altLang="en-US" sz="1300" kern="1200" dirty="0" smtClean="0">
                          <a:solidFill>
                            <a:schemeClr val="tx1"/>
                          </a:solidFill>
                          <a:effectLst/>
                          <a:latin typeface="+mj-ea"/>
                          <a:ea typeface="+mj-ea"/>
                          <a:cs typeface="+mn-cs"/>
                        </a:rPr>
                        <a:t>について、</a:t>
                      </a:r>
                      <a:r>
                        <a:rPr kumimoji="1" lang="ja-JP" altLang="en-US" sz="1300" kern="1200" dirty="0" err="1" smtClean="0">
                          <a:solidFill>
                            <a:schemeClr val="tx1"/>
                          </a:solidFill>
                          <a:effectLst/>
                          <a:latin typeface="+mj-ea"/>
                          <a:ea typeface="+mj-ea"/>
                          <a:cs typeface="+mn-cs"/>
                        </a:rPr>
                        <a:t>障がい</a:t>
                      </a:r>
                      <a:r>
                        <a:rPr kumimoji="1" lang="ja-JP" altLang="en-US" sz="1300" kern="1200" dirty="0" smtClean="0">
                          <a:solidFill>
                            <a:schemeClr val="tx1"/>
                          </a:solidFill>
                          <a:effectLst/>
                          <a:latin typeface="+mj-ea"/>
                          <a:ea typeface="+mj-ea"/>
                          <a:cs typeface="+mn-cs"/>
                        </a:rPr>
                        <a:t>者虐待防止推進部会委員及び</a:t>
                      </a:r>
                      <a:endParaRPr kumimoji="1" lang="en-US" altLang="ja-JP" sz="1300" kern="1200" dirty="0" smtClean="0">
                        <a:solidFill>
                          <a:schemeClr val="tx1"/>
                        </a:solidFill>
                        <a:effectLst/>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effectLst/>
                          <a:latin typeface="+mj-ea"/>
                          <a:ea typeface="+mj-ea"/>
                          <a:cs typeface="+mn-cs"/>
                        </a:rPr>
                        <a:t>　　市町村</a:t>
                      </a:r>
                      <a:r>
                        <a:rPr kumimoji="1" lang="ja-JP" altLang="en-US" sz="1300" kern="1200" dirty="0" err="1" smtClean="0">
                          <a:solidFill>
                            <a:schemeClr val="tx1"/>
                          </a:solidFill>
                          <a:effectLst/>
                          <a:latin typeface="+mj-ea"/>
                          <a:ea typeface="+mj-ea"/>
                          <a:cs typeface="+mn-cs"/>
                        </a:rPr>
                        <a:t>障がい</a:t>
                      </a:r>
                      <a:r>
                        <a:rPr kumimoji="1" lang="ja-JP" altLang="en-US" sz="1300" kern="1200" dirty="0" smtClean="0">
                          <a:solidFill>
                            <a:schemeClr val="tx1"/>
                          </a:solidFill>
                          <a:effectLst/>
                          <a:latin typeface="+mj-ea"/>
                          <a:ea typeface="+mj-ea"/>
                          <a:cs typeface="+mn-cs"/>
                        </a:rPr>
                        <a:t>福祉主管課へ周知し、協力を依頼。</a:t>
                      </a:r>
                      <a:endParaRPr kumimoji="1" lang="en-US" altLang="ja-JP" sz="1300" kern="1200" dirty="0" smtClean="0">
                        <a:solidFill>
                          <a:schemeClr val="tx1"/>
                        </a:solidFill>
                        <a:effectLst/>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effectLst/>
                          <a:latin typeface="+mj-ea"/>
                          <a:ea typeface="+mj-ea"/>
                          <a:cs typeface="+mn-cs"/>
                        </a:rPr>
                        <a:t>　</a:t>
                      </a:r>
                      <a:r>
                        <a:rPr kumimoji="1" lang="ja-JP" altLang="en-US" sz="1300" b="0" kern="1200" dirty="0" smtClean="0">
                          <a:solidFill>
                            <a:schemeClr val="tx1"/>
                          </a:solidFill>
                          <a:effectLst/>
                          <a:latin typeface="+mj-ea"/>
                          <a:ea typeface="+mj-ea"/>
                          <a:cs typeface="+mn-cs"/>
                        </a:rPr>
                        <a:t>⇒市民後見人養成講座にて障害者虐待防止法等についての講義を実施。</a:t>
                      </a:r>
                      <a:endParaRPr kumimoji="1" lang="en-US" altLang="ja-JP" sz="1300" b="0" kern="1200" dirty="0" smtClean="0">
                        <a:solidFill>
                          <a:schemeClr val="tx1"/>
                        </a:solidFill>
                        <a:effectLst/>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kern="1200" dirty="0" smtClean="0">
                          <a:solidFill>
                            <a:schemeClr val="tx1"/>
                          </a:solidFill>
                          <a:latin typeface="+mj-ea"/>
                          <a:ea typeface="+mj-ea"/>
                          <a:cs typeface="+mn-cs"/>
                        </a:rPr>
                        <a:t>　</a:t>
                      </a:r>
                      <a:endParaRPr kumimoji="1" lang="en-US" altLang="ja-JP" sz="1300" b="1" kern="1200" dirty="0" smtClean="0">
                        <a:solidFill>
                          <a:schemeClr val="tx1"/>
                        </a:solidFill>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u="sng" kern="1200" dirty="0" smtClean="0">
                          <a:solidFill>
                            <a:schemeClr val="tx1"/>
                          </a:solidFill>
                          <a:latin typeface="+mj-ea"/>
                          <a:ea typeface="+mn-ea"/>
                          <a:cs typeface="+mn-cs"/>
                        </a:rPr>
                        <a:t>⑨</a:t>
                      </a:r>
                      <a:r>
                        <a:rPr kumimoji="1" lang="ja-JP" altLang="en-US" sz="1300" b="1" u="sng" kern="1200" dirty="0" err="1" smtClean="0">
                          <a:solidFill>
                            <a:schemeClr val="tx1"/>
                          </a:solidFill>
                          <a:latin typeface="+mj-ea"/>
                          <a:ea typeface="+mn-ea"/>
                          <a:cs typeface="+mn-cs"/>
                        </a:rPr>
                        <a:t>大阪府障がい</a:t>
                      </a:r>
                      <a:r>
                        <a:rPr kumimoji="1" lang="ja-JP" altLang="en-US" sz="1300" b="1" u="sng" kern="1200" dirty="0" smtClean="0">
                          <a:solidFill>
                            <a:schemeClr val="tx1"/>
                          </a:solidFill>
                          <a:latin typeface="+mj-ea"/>
                          <a:ea typeface="+mn-ea"/>
                          <a:cs typeface="+mn-cs"/>
                        </a:rPr>
                        <a:t>者自立相談支援センターの取組み</a:t>
                      </a:r>
                      <a:endParaRPr kumimoji="1" lang="en-US" altLang="ja-JP" sz="1300" b="1" u="sng"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kern="1200" dirty="0" smtClean="0">
                          <a:solidFill>
                            <a:schemeClr val="tx1"/>
                          </a:solidFill>
                          <a:latin typeface="+mj-ea"/>
                          <a:ea typeface="+mn-ea"/>
                          <a:cs typeface="+mn-cs"/>
                        </a:rPr>
                        <a:t>　</a:t>
                      </a:r>
                      <a:r>
                        <a:rPr kumimoji="1" lang="ja-JP" altLang="en-US" sz="1300" b="0" kern="1200" dirty="0" smtClean="0">
                          <a:solidFill>
                            <a:schemeClr val="tx1"/>
                          </a:solidFill>
                          <a:latin typeface="+mj-ea"/>
                          <a:ea typeface="+mn-ea"/>
                          <a:cs typeface="+mn-cs"/>
                        </a:rPr>
                        <a:t>⇒センターが主催する市町村</a:t>
                      </a:r>
                      <a:r>
                        <a:rPr kumimoji="1" lang="ja-JP" altLang="en-US" sz="1300" b="0" kern="1200" dirty="0" err="1" smtClean="0">
                          <a:solidFill>
                            <a:schemeClr val="tx1"/>
                          </a:solidFill>
                          <a:latin typeface="+mj-ea"/>
                          <a:ea typeface="+mn-ea"/>
                          <a:cs typeface="+mn-cs"/>
                        </a:rPr>
                        <a:t>障がい</a:t>
                      </a:r>
                      <a:r>
                        <a:rPr kumimoji="1" lang="ja-JP" altLang="en-US" sz="1300" b="0" kern="1200" dirty="0" smtClean="0">
                          <a:solidFill>
                            <a:schemeClr val="tx1"/>
                          </a:solidFill>
                          <a:latin typeface="+mj-ea"/>
                          <a:ea typeface="+mn-ea"/>
                          <a:cs typeface="+mn-cs"/>
                        </a:rPr>
                        <a:t>福祉担当新任職員向けの</a:t>
                      </a:r>
                      <a:r>
                        <a:rPr kumimoji="1" lang="ja-JP" altLang="en-US" sz="1300" kern="1200" dirty="0" smtClean="0">
                          <a:solidFill>
                            <a:schemeClr val="tx1"/>
                          </a:solidFill>
                          <a:effectLst/>
                          <a:latin typeface="+mn-lt"/>
                          <a:ea typeface="+mn-ea"/>
                          <a:cs typeface="+mn-cs"/>
                        </a:rPr>
                        <a:t>研修</a:t>
                      </a:r>
                      <a:r>
                        <a:rPr kumimoji="1" lang="ja-JP" altLang="en-US" sz="1300" b="0" kern="1200" dirty="0" smtClean="0">
                          <a:solidFill>
                            <a:schemeClr val="tx1"/>
                          </a:solidFill>
                          <a:latin typeface="+mj-ea"/>
                          <a:ea typeface="+mn-ea"/>
                          <a:cs typeface="+mn-cs"/>
                        </a:rPr>
                        <a:t>において、障がい者手帳申請等</a:t>
                      </a:r>
                      <a:endParaRPr kumimoji="1" lang="en-US" altLang="ja-JP" sz="1300" b="0"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kern="1200" dirty="0" smtClean="0">
                          <a:solidFill>
                            <a:schemeClr val="tx1"/>
                          </a:solidFill>
                          <a:latin typeface="+mj-ea"/>
                          <a:ea typeface="+mn-ea"/>
                          <a:cs typeface="+mn-cs"/>
                        </a:rPr>
                        <a:t>　　の窓口対応の</a:t>
                      </a:r>
                      <a:r>
                        <a:rPr kumimoji="1" lang="ja-JP" altLang="en-US" sz="1300" b="0" kern="1200" baseline="0" dirty="0" smtClean="0">
                          <a:solidFill>
                            <a:schemeClr val="tx1"/>
                          </a:solidFill>
                          <a:latin typeface="+mj-ea"/>
                          <a:ea typeface="+mn-ea"/>
                          <a:cs typeface="+mn-cs"/>
                        </a:rPr>
                        <a:t>場面</a:t>
                      </a:r>
                      <a:r>
                        <a:rPr kumimoji="1" lang="ja-JP" altLang="en-US" sz="1300" kern="1200" baseline="0" dirty="0" smtClean="0">
                          <a:solidFill>
                            <a:schemeClr val="tx1"/>
                          </a:solidFill>
                          <a:latin typeface="+mj-ea"/>
                          <a:ea typeface="+mn-ea"/>
                          <a:cs typeface="+mn-cs"/>
                        </a:rPr>
                        <a:t>での気づきにつながるよう、</a:t>
                      </a:r>
                      <a:r>
                        <a:rPr kumimoji="1" lang="ja-JP" altLang="en-US" sz="1300" kern="1200" baseline="0" dirty="0" err="1" smtClean="0">
                          <a:solidFill>
                            <a:schemeClr val="tx1"/>
                          </a:solidFill>
                          <a:latin typeface="+mj-ea"/>
                          <a:ea typeface="+mn-ea"/>
                          <a:cs typeface="+mn-cs"/>
                        </a:rPr>
                        <a:t>障がい</a:t>
                      </a:r>
                      <a:r>
                        <a:rPr kumimoji="1" lang="ja-JP" altLang="en-US" sz="1300" kern="1200" baseline="0" dirty="0" smtClean="0">
                          <a:solidFill>
                            <a:schemeClr val="tx1"/>
                          </a:solidFill>
                          <a:latin typeface="+mj-ea"/>
                          <a:ea typeface="+mn-ea"/>
                          <a:cs typeface="+mn-cs"/>
                        </a:rPr>
                        <a:t>者虐待に関する講義を実施。（</a:t>
                      </a:r>
                      <a:r>
                        <a:rPr kumimoji="1" lang="ja-JP" altLang="en-US" sz="1300" b="0" kern="1200" baseline="0" dirty="0" smtClean="0">
                          <a:solidFill>
                            <a:schemeClr val="tx1"/>
                          </a:solidFill>
                          <a:latin typeface="+mj-ea"/>
                          <a:ea typeface="+mn-ea"/>
                          <a:cs typeface="+mn-cs"/>
                        </a:rPr>
                        <a:t>令和２年度は</a:t>
                      </a:r>
                      <a:endParaRPr kumimoji="1" lang="en-US" altLang="ja-JP" sz="1300" b="0" kern="1200" baseline="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kern="1200" baseline="0" dirty="0" smtClean="0">
                          <a:solidFill>
                            <a:schemeClr val="tx1"/>
                          </a:solidFill>
                          <a:latin typeface="+mj-ea"/>
                          <a:ea typeface="+mn-ea"/>
                          <a:cs typeface="+mn-cs"/>
                        </a:rPr>
                        <a:t>　　資料提供のみ）</a:t>
                      </a:r>
                      <a:endParaRPr kumimoji="1" lang="en-US" altLang="ja-JP" sz="1300" b="0" kern="1200" dirty="0" smtClean="0">
                        <a:solidFill>
                          <a:schemeClr val="tx1"/>
                        </a:solidFill>
                        <a:latin typeface="+mj-ea"/>
                        <a:ea typeface="+mn-ea"/>
                        <a:cs typeface="+mn-cs"/>
                      </a:endParaRPr>
                    </a:p>
                  </a:txBody>
                  <a:tcPr marL="91429" marR="91429" marT="45714" marB="45714">
                    <a:solidFill>
                      <a:schemeClr val="accent1">
                        <a:lumMod val="40000"/>
                        <a:lumOff val="60000"/>
                      </a:schemeClr>
                    </a:solidFill>
                  </a:tcPr>
                </a:tc>
                <a:extLst>
                  <a:ext uri="{0D108BD9-81ED-4DB2-BD59-A6C34878D82A}">
                    <a16:rowId xmlns:a16="http://schemas.microsoft.com/office/drawing/2014/main" val="10003"/>
                  </a:ext>
                </a:extLst>
              </a:tr>
            </a:tbl>
          </a:graphicData>
        </a:graphic>
      </p:graphicFrame>
      <p:sp>
        <p:nvSpPr>
          <p:cNvPr id="5140" name="スライド番号プレースホルダー 1"/>
          <p:cNvSpPr>
            <a:spLocks noGrp="1"/>
          </p:cNvSpPr>
          <p:nvPr>
            <p:ph type="sldNum" sz="quarter" idx="12"/>
          </p:nvPr>
        </p:nvSpPr>
        <p:spPr bwMode="auto">
          <a:xfrm>
            <a:off x="6841601" y="624732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88D0D36-4078-4411-A12F-7D268F897894}" type="slidenum">
              <a:rPr lang="ja-JP" altLang="en-US" sz="1200" smtClean="0">
                <a:solidFill>
                  <a:srgbClr val="898989"/>
                </a:solidFill>
              </a:rPr>
              <a:pPr>
                <a:spcBef>
                  <a:spcPct val="0"/>
                </a:spcBef>
                <a:buFontTx/>
                <a:buNone/>
              </a:pPr>
              <a:t>2</a:t>
            </a:fld>
            <a:endParaRPr lang="ja-JP" altLang="en-US" sz="1200" dirty="0" smtClean="0">
              <a:solidFill>
                <a:srgbClr val="898989"/>
              </a:solidFill>
            </a:endParaRPr>
          </a:p>
        </p:txBody>
      </p:sp>
    </p:spTree>
    <p:extLst>
      <p:ext uri="{BB962C8B-B14F-4D97-AF65-F5344CB8AC3E}">
        <p14:creationId xmlns:p14="http://schemas.microsoft.com/office/powerpoint/2010/main" val="2714619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コンテンツ プレースホルダー 3"/>
          <p:cNvSpPr txBox="1">
            <a:spLocks/>
          </p:cNvSpPr>
          <p:nvPr/>
        </p:nvSpPr>
        <p:spPr>
          <a:xfrm>
            <a:off x="283185" y="179642"/>
            <a:ext cx="8599345" cy="6516188"/>
          </a:xfrm>
          <a:prstGeom prst="rect">
            <a:avLst/>
          </a:prstGeom>
          <a:noFill/>
          <a:ln w="12700" cap="flat" cmpd="sng" algn="ctr">
            <a:solidFill>
              <a:schemeClr val="tx2"/>
            </a:solid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endParaRPr lang="en-US" altLang="ja-JP" dirty="0" smtClean="0">
              <a:solidFill>
                <a:srgbClr val="FF0000"/>
              </a:solidFill>
            </a:endParaRPr>
          </a:p>
          <a:p>
            <a:endParaRPr lang="ja-JP" altLang="en-US" dirty="0">
              <a:solidFill>
                <a:srgbClr val="FF0000"/>
              </a:solidFill>
            </a:endParaRPr>
          </a:p>
        </p:txBody>
      </p:sp>
      <p:sp>
        <p:nvSpPr>
          <p:cNvPr id="41" name="正方形/長方形 40"/>
          <p:cNvSpPr/>
          <p:nvPr/>
        </p:nvSpPr>
        <p:spPr>
          <a:xfrm>
            <a:off x="633704" y="4643100"/>
            <a:ext cx="3928348" cy="1810235"/>
          </a:xfrm>
          <a:prstGeom prst="rect">
            <a:avLst/>
          </a:prstGeom>
          <a:noFill/>
          <a:ln w="2540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5" name="正方形/長方形 44"/>
          <p:cNvSpPr/>
          <p:nvPr/>
        </p:nvSpPr>
        <p:spPr>
          <a:xfrm>
            <a:off x="4773388" y="4643100"/>
            <a:ext cx="3871247" cy="1810235"/>
          </a:xfrm>
          <a:prstGeom prst="rect">
            <a:avLst/>
          </a:prstGeom>
          <a:noFill/>
          <a:ln w="2540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5" name="正方形/長方形 94"/>
          <p:cNvSpPr/>
          <p:nvPr/>
        </p:nvSpPr>
        <p:spPr>
          <a:xfrm>
            <a:off x="4851518" y="4868214"/>
            <a:ext cx="3766883" cy="348813"/>
          </a:xfrm>
          <a:prstGeom prst="rect">
            <a:avLst/>
          </a:prstGeom>
        </p:spPr>
        <p:txBody>
          <a:bodyPr wrap="square">
            <a:spAutoFit/>
          </a:bodyPr>
          <a:lstStyle/>
          <a:p>
            <a:pPr algn="ctr">
              <a:lnSpc>
                <a:spcPts val="1950"/>
              </a:lnSpc>
            </a:pPr>
            <a:r>
              <a:rPr lang="ja-JP" altLang="en-US" sz="1350" b="1" dirty="0">
                <a:latin typeface="UD デジタル 教科書体 NK-B" panose="02020700000000000000" pitchFamily="18" charset="-128"/>
                <a:ea typeface="UD デジタル 教科書体 NK-B" panose="02020700000000000000" pitchFamily="18" charset="-128"/>
              </a:rPr>
              <a:t>　　　     　</a:t>
            </a:r>
            <a:endParaRPr lang="en-US" altLang="ja-JP" sz="1350" b="1" dirty="0">
              <a:latin typeface="UD デジタル 教科書体 NK-B" panose="02020700000000000000" pitchFamily="18" charset="-128"/>
              <a:ea typeface="UD デジタル 教科書体 NK-B" panose="02020700000000000000" pitchFamily="18" charset="-128"/>
            </a:endParaRPr>
          </a:p>
        </p:txBody>
      </p:sp>
      <p:sp>
        <p:nvSpPr>
          <p:cNvPr id="48" name="角丸四角形 47"/>
          <p:cNvSpPr/>
          <p:nvPr/>
        </p:nvSpPr>
        <p:spPr>
          <a:xfrm>
            <a:off x="5006631" y="5188998"/>
            <a:ext cx="3516885" cy="58758"/>
          </a:xfrm>
          <a:prstGeom prst="roundRect">
            <a:avLst>
              <a:gd name="adj" fmla="val 41857"/>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9" name="角丸四角形 88"/>
          <p:cNvSpPr/>
          <p:nvPr/>
        </p:nvSpPr>
        <p:spPr>
          <a:xfrm>
            <a:off x="4966076" y="2651595"/>
            <a:ext cx="3550882" cy="54444"/>
          </a:xfrm>
          <a:prstGeom prst="roundRect">
            <a:avLst>
              <a:gd name="adj" fmla="val 41857"/>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角丸四角形 7"/>
          <p:cNvSpPr/>
          <p:nvPr/>
        </p:nvSpPr>
        <p:spPr>
          <a:xfrm>
            <a:off x="836541" y="2655195"/>
            <a:ext cx="3383561" cy="62660"/>
          </a:xfrm>
          <a:prstGeom prst="roundRect">
            <a:avLst>
              <a:gd name="adj" fmla="val 41857"/>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0" name="正方形/長方形 19"/>
          <p:cNvSpPr/>
          <p:nvPr/>
        </p:nvSpPr>
        <p:spPr>
          <a:xfrm>
            <a:off x="646821" y="939692"/>
            <a:ext cx="8010931" cy="123301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725"/>
              </a:lnSpc>
            </a:pPr>
            <a:r>
              <a:rPr lang="ja-JP" altLang="en-US" sz="1350" dirty="0" smtClean="0">
                <a:solidFill>
                  <a:schemeClr val="tx1"/>
                </a:solidFill>
                <a:latin typeface="+mn-ea"/>
              </a:rPr>
              <a:t>◆これま</a:t>
            </a:r>
            <a:r>
              <a:rPr lang="ja-JP" altLang="en-US" sz="1350" dirty="0">
                <a:solidFill>
                  <a:schemeClr val="tx1"/>
                </a:solidFill>
                <a:latin typeface="+mn-ea"/>
              </a:rPr>
              <a:t>で</a:t>
            </a:r>
            <a:r>
              <a:rPr lang="ja-JP" altLang="en-US" sz="1350" dirty="0" smtClean="0">
                <a:solidFill>
                  <a:schemeClr val="tx1"/>
                </a:solidFill>
                <a:latin typeface="+mn-ea"/>
              </a:rPr>
              <a:t>の受講者アンケートや部会での委員意見をふまえ、研修プログラムを改訂し、新しい</a:t>
            </a:r>
            <a:r>
              <a:rPr lang="ja-JP" altLang="en-US" sz="1350" dirty="0">
                <a:solidFill>
                  <a:schemeClr val="tx1"/>
                </a:solidFill>
                <a:latin typeface="+mn-ea"/>
              </a:rPr>
              <a:t>テーマ</a:t>
            </a:r>
            <a:r>
              <a:rPr lang="ja-JP" altLang="en-US" sz="1350" dirty="0" smtClean="0">
                <a:solidFill>
                  <a:schemeClr val="tx1"/>
                </a:solidFill>
                <a:latin typeface="+mn-ea"/>
              </a:rPr>
              <a:t>を導入。</a:t>
            </a:r>
            <a:endParaRPr lang="en-US" altLang="ja-JP" sz="1350" dirty="0" smtClean="0">
              <a:solidFill>
                <a:schemeClr val="tx1"/>
              </a:solidFill>
              <a:latin typeface="+mn-ea"/>
            </a:endParaRPr>
          </a:p>
          <a:p>
            <a:pPr>
              <a:lnSpc>
                <a:spcPts val="1725"/>
              </a:lnSpc>
            </a:pPr>
            <a:r>
              <a:rPr lang="ja-JP" altLang="en-US" sz="1350" dirty="0" smtClean="0">
                <a:solidFill>
                  <a:schemeClr val="tx1"/>
                </a:solidFill>
                <a:latin typeface="+mn-ea"/>
              </a:rPr>
              <a:t>◆新型コロナウイルスの感染拡大状況を鑑み、集合型研修からオンライン研修に変更して実施。</a:t>
            </a:r>
            <a:endParaRPr lang="en-US" altLang="ja-JP" sz="1350" dirty="0" smtClean="0">
              <a:solidFill>
                <a:schemeClr val="tx1"/>
              </a:solidFill>
              <a:latin typeface="+mn-ea"/>
            </a:endParaRPr>
          </a:p>
          <a:p>
            <a:pPr>
              <a:lnSpc>
                <a:spcPts val="1725"/>
              </a:lnSpc>
            </a:pPr>
            <a:r>
              <a:rPr lang="ja-JP" altLang="en-US" sz="1350" dirty="0">
                <a:solidFill>
                  <a:schemeClr val="tx1"/>
                </a:solidFill>
                <a:latin typeface="+mn-ea"/>
              </a:rPr>
              <a:t>　</a:t>
            </a:r>
            <a:r>
              <a:rPr lang="en-US" altLang="ja-JP" sz="1350" dirty="0" smtClean="0">
                <a:solidFill>
                  <a:schemeClr val="tx1"/>
                </a:solidFill>
                <a:latin typeface="+mn-ea"/>
              </a:rPr>
              <a:t>YouTube</a:t>
            </a:r>
            <a:r>
              <a:rPr lang="ja-JP" altLang="en-US" sz="1350" dirty="0" smtClean="0">
                <a:solidFill>
                  <a:schemeClr val="tx1"/>
                </a:solidFill>
                <a:latin typeface="+mn-ea"/>
              </a:rPr>
              <a:t>動画や</a:t>
            </a:r>
            <a:r>
              <a:rPr lang="en-US" altLang="ja-JP" sz="1350" dirty="0" smtClean="0">
                <a:solidFill>
                  <a:schemeClr val="tx1"/>
                </a:solidFill>
                <a:latin typeface="+mn-ea"/>
              </a:rPr>
              <a:t>e-</a:t>
            </a:r>
            <a:r>
              <a:rPr lang="ja-JP" altLang="en-US" sz="1350" dirty="0" smtClean="0">
                <a:solidFill>
                  <a:schemeClr val="tx1"/>
                </a:solidFill>
                <a:latin typeface="+mn-ea"/>
              </a:rPr>
              <a:t>ラーニングを活用し、繰り返し視聴し学ぶことのできる研修資料を提供。</a:t>
            </a:r>
            <a:endParaRPr lang="en-US" altLang="ja-JP" sz="1350" dirty="0" smtClean="0">
              <a:solidFill>
                <a:schemeClr val="tx1"/>
              </a:solidFill>
              <a:latin typeface="+mn-ea"/>
            </a:endParaRPr>
          </a:p>
          <a:p>
            <a:pPr>
              <a:lnSpc>
                <a:spcPts val="1725"/>
              </a:lnSpc>
            </a:pPr>
            <a:r>
              <a:rPr lang="ja-JP" altLang="en-US" sz="1350" dirty="0" smtClean="0">
                <a:solidFill>
                  <a:schemeClr val="tx1"/>
                </a:solidFill>
                <a:latin typeface="+mn-ea"/>
              </a:rPr>
              <a:t>◆学校、保育所等、医療機関、放課後児童クラブ等において</a:t>
            </a:r>
            <a:r>
              <a:rPr lang="ja-JP" altLang="en-US" sz="1350" dirty="0">
                <a:solidFill>
                  <a:schemeClr val="tx1"/>
                </a:solidFill>
                <a:latin typeface="+mn-ea"/>
              </a:rPr>
              <a:t>、</a:t>
            </a:r>
            <a:r>
              <a:rPr lang="ja-JP" altLang="en-US" sz="1350" dirty="0" err="1" smtClean="0">
                <a:solidFill>
                  <a:schemeClr val="tx1"/>
                </a:solidFill>
                <a:latin typeface="+mn-ea"/>
              </a:rPr>
              <a:t>障がい</a:t>
            </a:r>
            <a:r>
              <a:rPr lang="ja-JP" altLang="en-US" sz="1350" dirty="0" smtClean="0">
                <a:solidFill>
                  <a:schemeClr val="tx1"/>
                </a:solidFill>
                <a:latin typeface="+mn-ea"/>
              </a:rPr>
              <a:t>者虐待防止に関する理解を深めるため、</a:t>
            </a:r>
            <a:endParaRPr lang="en-US" altLang="ja-JP" sz="1350" dirty="0" smtClean="0">
              <a:solidFill>
                <a:schemeClr val="tx1"/>
              </a:solidFill>
              <a:latin typeface="+mn-ea"/>
            </a:endParaRPr>
          </a:p>
          <a:p>
            <a:pPr>
              <a:lnSpc>
                <a:spcPts val="1725"/>
              </a:lnSpc>
            </a:pPr>
            <a:r>
              <a:rPr lang="ja-JP" altLang="en-US" sz="1350" dirty="0">
                <a:solidFill>
                  <a:schemeClr val="tx1"/>
                </a:solidFill>
                <a:latin typeface="+mn-ea"/>
              </a:rPr>
              <a:t>　</a:t>
            </a:r>
            <a:r>
              <a:rPr lang="ja-JP" altLang="en-US" sz="1350" dirty="0" smtClean="0">
                <a:solidFill>
                  <a:schemeClr val="tx1"/>
                </a:solidFill>
                <a:latin typeface="+mn-ea"/>
              </a:rPr>
              <a:t>庁内所管課宛てに研修の周知を依頼。</a:t>
            </a:r>
            <a:endParaRPr lang="en-US" altLang="ja-JP" sz="1350" dirty="0" smtClean="0">
              <a:solidFill>
                <a:schemeClr val="tx1"/>
              </a:solidFill>
              <a:latin typeface="+mn-ea"/>
            </a:endParaRPr>
          </a:p>
        </p:txBody>
      </p:sp>
      <p:sp>
        <p:nvSpPr>
          <p:cNvPr id="5" name="正方形/長方形 4"/>
          <p:cNvSpPr/>
          <p:nvPr/>
        </p:nvSpPr>
        <p:spPr>
          <a:xfrm>
            <a:off x="642946" y="2334050"/>
            <a:ext cx="3919105" cy="2125264"/>
          </a:xfrm>
          <a:prstGeom prst="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81" name="正方形/長方形 80"/>
          <p:cNvSpPr/>
          <p:nvPr/>
        </p:nvSpPr>
        <p:spPr>
          <a:xfrm>
            <a:off x="4773388" y="2347966"/>
            <a:ext cx="3871247" cy="2111348"/>
          </a:xfrm>
          <a:prstGeom prst="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4" name="正方形/長方形 83"/>
          <p:cNvSpPr/>
          <p:nvPr/>
        </p:nvSpPr>
        <p:spPr>
          <a:xfrm>
            <a:off x="670794" y="2680840"/>
            <a:ext cx="3891257" cy="1754326"/>
          </a:xfrm>
          <a:prstGeom prst="rect">
            <a:avLst/>
          </a:prstGeom>
          <a:noFill/>
        </p:spPr>
        <p:txBody>
          <a:bodyPr wrap="square">
            <a:spAutoFit/>
          </a:bodyPr>
          <a:lstStyle/>
          <a:p>
            <a:r>
              <a:rPr lang="ja-JP" altLang="en-US" sz="1200" dirty="0" smtClean="0">
                <a:latin typeface="+mn-ea"/>
              </a:rPr>
              <a:t>◎事業所における実際の権利擁護の取組みや支援の内容をより理解するため、その視点をもとにした</a:t>
            </a:r>
            <a:r>
              <a:rPr lang="ja-JP" altLang="en-US" sz="1200" u="sng" dirty="0">
                <a:latin typeface="+mn-ea"/>
              </a:rPr>
              <a:t>施設</a:t>
            </a:r>
            <a:r>
              <a:rPr lang="ja-JP" altLang="en-US" sz="1200" u="sng" dirty="0" smtClean="0">
                <a:latin typeface="+mn-ea"/>
              </a:rPr>
              <a:t>管理者による講義、「</a:t>
            </a:r>
            <a:r>
              <a:rPr lang="ja-JP" altLang="en-US" sz="1200" u="sng" dirty="0" err="1" smtClean="0">
                <a:latin typeface="+mn-ea"/>
              </a:rPr>
              <a:t>障がい</a:t>
            </a:r>
            <a:r>
              <a:rPr lang="ja-JP" altLang="en-US" sz="1200" u="sng" dirty="0" smtClean="0">
                <a:latin typeface="+mn-ea"/>
              </a:rPr>
              <a:t>者虐待対応における権利擁護の視点」</a:t>
            </a:r>
            <a:r>
              <a:rPr lang="ja-JP" altLang="en-US" sz="1200" dirty="0" smtClean="0">
                <a:latin typeface="+mn-ea"/>
              </a:rPr>
              <a:t>を導入。</a:t>
            </a:r>
            <a:endParaRPr lang="en-US" altLang="ja-JP" sz="1200" dirty="0" smtClean="0">
              <a:latin typeface="+mn-ea"/>
            </a:endParaRPr>
          </a:p>
          <a:p>
            <a:endParaRPr lang="en-US" altLang="ja-JP" sz="1200" dirty="0">
              <a:latin typeface="+mn-ea"/>
            </a:endParaRPr>
          </a:p>
          <a:p>
            <a:r>
              <a:rPr lang="ja-JP" altLang="en-US" sz="1200" dirty="0" smtClean="0">
                <a:latin typeface="+mn-ea"/>
              </a:rPr>
              <a:t>◎障がいのある方を対象にした研修の取組みから、わかりやすい情報提供の方法を学ぶ講義、</a:t>
            </a:r>
            <a:r>
              <a:rPr lang="ja-JP" altLang="en-US" sz="1200" u="sng" dirty="0" smtClean="0">
                <a:latin typeface="+mn-ea"/>
              </a:rPr>
              <a:t>「主に知的障がいのある人を対象とした</a:t>
            </a:r>
            <a:r>
              <a:rPr lang="ja-JP" altLang="en-US" sz="1200" u="sng" dirty="0" err="1" smtClean="0">
                <a:latin typeface="+mn-ea"/>
              </a:rPr>
              <a:t>障がい</a:t>
            </a:r>
            <a:r>
              <a:rPr lang="ja-JP" altLang="en-US" sz="1200" u="sng" dirty="0" smtClean="0">
                <a:latin typeface="+mn-ea"/>
              </a:rPr>
              <a:t>者虐待防止研修（わかりやすい情報提供）」</a:t>
            </a:r>
            <a:r>
              <a:rPr lang="ja-JP" altLang="en-US" sz="1200" dirty="0" smtClean="0">
                <a:latin typeface="+mn-ea"/>
              </a:rPr>
              <a:t>を導入。</a:t>
            </a:r>
            <a:endParaRPr lang="ja-JP" altLang="en-US" sz="1200" dirty="0">
              <a:latin typeface="+mn-ea"/>
            </a:endParaRPr>
          </a:p>
        </p:txBody>
      </p:sp>
      <p:sp>
        <p:nvSpPr>
          <p:cNvPr id="37" name="正方形/長方形 36"/>
          <p:cNvSpPr/>
          <p:nvPr/>
        </p:nvSpPr>
        <p:spPr>
          <a:xfrm>
            <a:off x="4864636" y="5270375"/>
            <a:ext cx="3753765" cy="328873"/>
          </a:xfrm>
          <a:prstGeom prst="rect">
            <a:avLst/>
          </a:prstGeom>
        </p:spPr>
        <p:txBody>
          <a:bodyPr wrap="square">
            <a:spAutoFit/>
          </a:bodyPr>
          <a:lstStyle/>
          <a:p>
            <a:pPr algn="ctr">
              <a:lnSpc>
                <a:spcPts val="1950"/>
              </a:lnSpc>
            </a:pPr>
            <a:r>
              <a:rPr lang="ja-JP" altLang="en-US" sz="1200" b="1" dirty="0" smtClean="0">
                <a:solidFill>
                  <a:srgbClr val="7030A0"/>
                </a:solidFill>
                <a:latin typeface="UD デジタル 教科書体 NK-B" panose="02020700000000000000" pitchFamily="18" charset="-128"/>
                <a:ea typeface="UD デジタル 教科書体 NK-B" panose="02020700000000000000" pitchFamily="18" charset="-128"/>
              </a:rPr>
              <a:t> </a:t>
            </a:r>
            <a:endParaRPr lang="en-US" altLang="ja-JP" sz="1200" b="1" u="sng" dirty="0">
              <a:solidFill>
                <a:srgbClr val="7030A0"/>
              </a:solidFill>
              <a:latin typeface="UD デジタル 教科書体 NK-B" panose="02020700000000000000" pitchFamily="18" charset="-128"/>
              <a:ea typeface="UD デジタル 教科書体 NK-B" panose="02020700000000000000" pitchFamily="18" charset="-128"/>
            </a:endParaRPr>
          </a:p>
        </p:txBody>
      </p:sp>
      <p:sp>
        <p:nvSpPr>
          <p:cNvPr id="29" name="額縁 28"/>
          <p:cNvSpPr/>
          <p:nvPr/>
        </p:nvSpPr>
        <p:spPr>
          <a:xfrm>
            <a:off x="283186" y="179642"/>
            <a:ext cx="7191481" cy="584791"/>
          </a:xfrm>
          <a:prstGeom prst="bevel">
            <a:avLst/>
          </a:prstGeom>
          <a:solidFill>
            <a:schemeClr val="bg1"/>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err="1" smtClean="0">
                <a:solidFill>
                  <a:schemeClr val="tx1"/>
                </a:solidFill>
                <a:latin typeface="+mn-ea"/>
                <a:cs typeface="Arial Unicode MS" pitchFamily="50" charset="-128"/>
              </a:rPr>
              <a:t>障がい</a:t>
            </a:r>
            <a:r>
              <a:rPr lang="ja-JP" altLang="en-US" sz="1600" b="1" dirty="0" smtClean="0">
                <a:solidFill>
                  <a:schemeClr val="tx1"/>
                </a:solidFill>
                <a:latin typeface="+mn-ea"/>
                <a:cs typeface="Arial Unicode MS" pitchFamily="50" charset="-128"/>
              </a:rPr>
              <a:t>者</a:t>
            </a:r>
            <a:r>
              <a:rPr lang="ja-JP" altLang="ja-JP" sz="1600" b="1" dirty="0" smtClean="0">
                <a:solidFill>
                  <a:schemeClr val="tx1"/>
                </a:solidFill>
                <a:latin typeface="+mn-ea"/>
                <a:cs typeface="Arial Unicode MS" pitchFamily="50" charset="-128"/>
              </a:rPr>
              <a:t>虐待防止</a:t>
            </a:r>
            <a:r>
              <a:rPr lang="ja-JP" altLang="en-US" sz="1600" b="1" dirty="0" smtClean="0">
                <a:solidFill>
                  <a:schemeClr val="tx1"/>
                </a:solidFill>
                <a:latin typeface="+mn-ea"/>
                <a:cs typeface="Arial Unicode MS" pitchFamily="50" charset="-128"/>
              </a:rPr>
              <a:t>・権利擁護</a:t>
            </a:r>
            <a:r>
              <a:rPr lang="ja-JP" altLang="ja-JP" sz="1600" b="1" dirty="0" smtClean="0">
                <a:solidFill>
                  <a:schemeClr val="tx1"/>
                </a:solidFill>
                <a:latin typeface="+mn-ea"/>
                <a:cs typeface="Arial Unicode MS" pitchFamily="50" charset="-128"/>
              </a:rPr>
              <a:t>研修</a:t>
            </a:r>
            <a:r>
              <a:rPr lang="ja-JP" altLang="en-US" sz="1600" b="1" dirty="0" smtClean="0">
                <a:solidFill>
                  <a:schemeClr val="tx1"/>
                </a:solidFill>
                <a:latin typeface="+mn-ea"/>
                <a:cs typeface="Arial Unicode MS" pitchFamily="50" charset="-128"/>
              </a:rPr>
              <a:t>　＜令和２年度の新たな取組みの概要＞</a:t>
            </a:r>
            <a:r>
              <a:rPr lang="ja-JP" altLang="en-US" sz="1400" b="1" dirty="0" smtClean="0">
                <a:solidFill>
                  <a:schemeClr val="tx1"/>
                </a:solidFill>
                <a:latin typeface="+mn-ea"/>
                <a:cs typeface="Arial Unicode MS" pitchFamily="50" charset="-128"/>
              </a:rPr>
              <a:t>　</a:t>
            </a:r>
            <a:r>
              <a:rPr lang="ja-JP" altLang="en-US" sz="1400" dirty="0" smtClean="0">
                <a:solidFill>
                  <a:schemeClr val="tx1"/>
                </a:solidFill>
                <a:latin typeface="Arial Unicode MS" pitchFamily="50" charset="-128"/>
                <a:ea typeface="Arial Unicode MS" pitchFamily="50" charset="-128"/>
                <a:cs typeface="Arial Unicode MS" pitchFamily="50" charset="-128"/>
              </a:rPr>
              <a:t>　　　　　　　　</a:t>
            </a:r>
            <a:r>
              <a:rPr lang="ja-JP" altLang="ja-JP" sz="1400" dirty="0">
                <a:solidFill>
                  <a:schemeClr val="tx1"/>
                </a:solidFill>
                <a:latin typeface="Arial Unicode MS" pitchFamily="50" charset="-128"/>
                <a:ea typeface="Arial Unicode MS" pitchFamily="50" charset="-128"/>
                <a:cs typeface="Arial Unicode MS" pitchFamily="50" charset="-128"/>
              </a:rPr>
              <a:t>　　　</a:t>
            </a:r>
            <a:endParaRPr lang="ja-JP" altLang="en-US" sz="1400" dirty="0">
              <a:solidFill>
                <a:schemeClr val="tx1"/>
              </a:solidFill>
            </a:endParaRPr>
          </a:p>
        </p:txBody>
      </p:sp>
      <p:sp>
        <p:nvSpPr>
          <p:cNvPr id="32" name="正方形/長方形 31"/>
          <p:cNvSpPr/>
          <p:nvPr/>
        </p:nvSpPr>
        <p:spPr>
          <a:xfrm>
            <a:off x="741558" y="2374923"/>
            <a:ext cx="3694506" cy="272925"/>
          </a:xfrm>
          <a:prstGeom prst="rect">
            <a:avLst/>
          </a:prstGeom>
          <a:solidFill>
            <a:schemeClr val="accent1">
              <a:lumMod val="20000"/>
              <a:lumOff val="8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n-ea"/>
              </a:rPr>
              <a:t>新しい研修テーマの導入（市町村研修）</a:t>
            </a:r>
            <a:endParaRPr lang="en-US" altLang="ja-JP" sz="1400" b="1" dirty="0">
              <a:solidFill>
                <a:schemeClr val="tx1"/>
              </a:solidFill>
              <a:latin typeface="+mn-ea"/>
            </a:endParaRPr>
          </a:p>
        </p:txBody>
      </p:sp>
      <p:sp>
        <p:nvSpPr>
          <p:cNvPr id="33" name="正方形/長方形 32"/>
          <p:cNvSpPr/>
          <p:nvPr/>
        </p:nvSpPr>
        <p:spPr>
          <a:xfrm>
            <a:off x="4894177" y="2374901"/>
            <a:ext cx="3658880" cy="280294"/>
          </a:xfrm>
          <a:prstGeom prst="rect">
            <a:avLst/>
          </a:prstGeom>
          <a:solidFill>
            <a:schemeClr val="accent1">
              <a:lumMod val="20000"/>
              <a:lumOff val="8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1"/>
                </a:solidFill>
                <a:latin typeface="+mn-ea"/>
              </a:rPr>
              <a:t>YouTube</a:t>
            </a:r>
            <a:r>
              <a:rPr lang="ja-JP" altLang="en-US" sz="1400" b="1" dirty="0" smtClean="0">
                <a:solidFill>
                  <a:schemeClr val="tx1"/>
                </a:solidFill>
                <a:latin typeface="+mn-ea"/>
              </a:rPr>
              <a:t>動画等による研修実施（事業所研修）</a:t>
            </a:r>
            <a:endParaRPr lang="en-US" altLang="ja-JP" sz="1400" b="1" dirty="0">
              <a:solidFill>
                <a:schemeClr val="tx1"/>
              </a:solidFill>
              <a:latin typeface="+mn-ea"/>
            </a:endParaRPr>
          </a:p>
        </p:txBody>
      </p:sp>
      <p:sp>
        <p:nvSpPr>
          <p:cNvPr id="35" name="正方形/長方形 34"/>
          <p:cNvSpPr/>
          <p:nvPr/>
        </p:nvSpPr>
        <p:spPr>
          <a:xfrm>
            <a:off x="4773387" y="5327350"/>
            <a:ext cx="3884365" cy="1015663"/>
          </a:xfrm>
          <a:prstGeom prst="rect">
            <a:avLst/>
          </a:prstGeom>
          <a:noFill/>
        </p:spPr>
        <p:txBody>
          <a:bodyPr wrap="square">
            <a:spAutoFit/>
          </a:bodyPr>
          <a:lstStyle/>
          <a:p>
            <a:r>
              <a:rPr lang="ja-JP" altLang="en-US" sz="1200" dirty="0" smtClean="0">
                <a:latin typeface="+mn-ea"/>
              </a:rPr>
              <a:t>◎厚生労働省の依頼に</a:t>
            </a:r>
            <a:r>
              <a:rPr lang="ja-JP" altLang="en-US" sz="1200" dirty="0">
                <a:latin typeface="+mn-ea"/>
              </a:rPr>
              <a:t>基づき、学校、保育所等、医療機関、放課後等児童クラブ等において</a:t>
            </a:r>
            <a:r>
              <a:rPr lang="ja-JP" altLang="en-US" sz="1200" dirty="0" smtClean="0">
                <a:latin typeface="+mn-ea"/>
              </a:rPr>
              <a:t>も</a:t>
            </a:r>
            <a:r>
              <a:rPr lang="ja-JP" altLang="en-US" sz="1200" dirty="0" err="1" smtClean="0">
                <a:latin typeface="+mn-ea"/>
              </a:rPr>
              <a:t>障がい</a:t>
            </a:r>
            <a:r>
              <a:rPr lang="ja-JP" altLang="en-US" sz="1200" dirty="0" smtClean="0">
                <a:latin typeface="+mn-ea"/>
              </a:rPr>
              <a:t>者虐待防止の意識を醸成し、間接的防止措置を適切に果たすことができる</a:t>
            </a:r>
            <a:r>
              <a:rPr lang="ja-JP" altLang="en-US" sz="1200" dirty="0">
                <a:latin typeface="+mn-ea"/>
              </a:rPr>
              <a:t>よう</a:t>
            </a:r>
            <a:r>
              <a:rPr lang="ja-JP" altLang="en-US" sz="1200" dirty="0" smtClean="0">
                <a:latin typeface="+mn-ea"/>
              </a:rPr>
              <a:t>、庁内関係課あてに研修資料の活用について周知依頼。</a:t>
            </a:r>
            <a:endParaRPr lang="ja-JP" altLang="en-US" sz="1200" dirty="0">
              <a:latin typeface="+mn-ea"/>
            </a:endParaRPr>
          </a:p>
        </p:txBody>
      </p:sp>
      <p:sp>
        <p:nvSpPr>
          <p:cNvPr id="36" name="正方形/長方形 35"/>
          <p:cNvSpPr/>
          <p:nvPr/>
        </p:nvSpPr>
        <p:spPr>
          <a:xfrm>
            <a:off x="642947" y="5160076"/>
            <a:ext cx="3919104" cy="1015663"/>
          </a:xfrm>
          <a:prstGeom prst="rect">
            <a:avLst/>
          </a:prstGeom>
          <a:noFill/>
        </p:spPr>
        <p:txBody>
          <a:bodyPr wrap="square">
            <a:spAutoFit/>
          </a:bodyPr>
          <a:lstStyle/>
          <a:p>
            <a:r>
              <a:rPr lang="ja-JP" altLang="en-US" sz="1200" dirty="0" smtClean="0">
                <a:latin typeface="+mn-ea"/>
              </a:rPr>
              <a:t>◎研修の理解度を自己</a:t>
            </a:r>
            <a:r>
              <a:rPr lang="ja-JP" altLang="en-US" sz="1200" dirty="0">
                <a:latin typeface="+mn-ea"/>
              </a:rPr>
              <a:t>点検</a:t>
            </a:r>
            <a:r>
              <a:rPr lang="ja-JP" altLang="en-US" sz="1200" dirty="0" smtClean="0">
                <a:latin typeface="+mn-ea"/>
              </a:rPr>
              <a:t>する</a:t>
            </a:r>
            <a:r>
              <a:rPr lang="en-US" altLang="ja-JP" sz="1200" dirty="0" smtClean="0">
                <a:latin typeface="+mn-ea"/>
              </a:rPr>
              <a:t>10</a:t>
            </a:r>
            <a:r>
              <a:rPr lang="ja-JP" altLang="en-US" sz="1200" dirty="0" smtClean="0">
                <a:latin typeface="+mn-ea"/>
              </a:rPr>
              <a:t>問の理解度テストを</a:t>
            </a:r>
            <a:endParaRPr lang="en-US" altLang="ja-JP" sz="1200" dirty="0" smtClean="0">
              <a:latin typeface="+mn-ea"/>
            </a:endParaRPr>
          </a:p>
          <a:p>
            <a:r>
              <a:rPr lang="en-US" altLang="ja-JP" sz="1200" dirty="0" smtClean="0">
                <a:latin typeface="+mn-ea"/>
              </a:rPr>
              <a:t>e-</a:t>
            </a:r>
            <a:r>
              <a:rPr lang="ja-JP" altLang="en-US" sz="1200" dirty="0" smtClean="0">
                <a:latin typeface="+mn-ea"/>
              </a:rPr>
              <a:t>ラーニングで実施。</a:t>
            </a:r>
            <a:endParaRPr lang="en-US" altLang="ja-JP" sz="1200" dirty="0" smtClean="0">
              <a:latin typeface="+mn-ea"/>
            </a:endParaRPr>
          </a:p>
          <a:p>
            <a:endParaRPr lang="en-US" altLang="ja-JP" sz="1200" dirty="0">
              <a:solidFill>
                <a:srgbClr val="FF0000"/>
              </a:solidFill>
              <a:latin typeface="+mn-ea"/>
            </a:endParaRPr>
          </a:p>
          <a:p>
            <a:r>
              <a:rPr lang="ja-JP" altLang="en-US" sz="1200" dirty="0" smtClean="0">
                <a:latin typeface="+mn-ea"/>
              </a:rPr>
              <a:t>◎研修のポイントを振り返るとともに、事業所内での伝達研修の際にも資料として活用いただけるよう工夫。</a:t>
            </a:r>
            <a:r>
              <a:rPr lang="ja-JP" altLang="en-US" sz="1200" dirty="0">
                <a:latin typeface="+mn-ea"/>
              </a:rPr>
              <a:t>　</a:t>
            </a:r>
          </a:p>
        </p:txBody>
      </p:sp>
      <p:sp>
        <p:nvSpPr>
          <p:cNvPr id="40" name="正方形/長方形 39"/>
          <p:cNvSpPr/>
          <p:nvPr/>
        </p:nvSpPr>
        <p:spPr>
          <a:xfrm>
            <a:off x="4773388" y="2825083"/>
            <a:ext cx="3884364" cy="1384995"/>
          </a:xfrm>
          <a:prstGeom prst="rect">
            <a:avLst/>
          </a:prstGeom>
          <a:noFill/>
        </p:spPr>
        <p:txBody>
          <a:bodyPr wrap="square">
            <a:spAutoFit/>
          </a:bodyPr>
          <a:lstStyle/>
          <a:p>
            <a:r>
              <a:rPr lang="ja-JP" altLang="en-US" sz="1200" dirty="0" smtClean="0">
                <a:latin typeface="+mn-ea"/>
              </a:rPr>
              <a:t>◎講義・演習</a:t>
            </a:r>
            <a:r>
              <a:rPr lang="ja-JP" altLang="en-US" sz="1200" dirty="0">
                <a:latin typeface="+mn-ea"/>
              </a:rPr>
              <a:t>各</a:t>
            </a:r>
            <a:r>
              <a:rPr lang="en-US" altLang="ja-JP" sz="1200" dirty="0" smtClean="0">
                <a:latin typeface="+mn-ea"/>
              </a:rPr>
              <a:t>5</a:t>
            </a:r>
            <a:r>
              <a:rPr lang="ja-JP" altLang="en-US" sz="1200" dirty="0">
                <a:latin typeface="+mn-ea"/>
              </a:rPr>
              <a:t>本</a:t>
            </a:r>
            <a:r>
              <a:rPr lang="ja-JP" altLang="en-US" sz="1200" dirty="0" smtClean="0">
                <a:latin typeface="+mn-ea"/>
              </a:rPr>
              <a:t>の</a:t>
            </a:r>
            <a:r>
              <a:rPr lang="en-US" altLang="ja-JP" sz="1200" dirty="0" smtClean="0">
                <a:latin typeface="+mn-ea"/>
              </a:rPr>
              <a:t>YouTube</a:t>
            </a:r>
            <a:r>
              <a:rPr lang="ja-JP" altLang="en-US" sz="1200" dirty="0" smtClean="0">
                <a:latin typeface="+mn-ea"/>
              </a:rPr>
              <a:t>動画を</a:t>
            </a:r>
            <a:r>
              <a:rPr lang="ja-JP" altLang="en-US" sz="1200" dirty="0">
                <a:latin typeface="+mn-ea"/>
              </a:rPr>
              <a:t>作成</a:t>
            </a:r>
            <a:r>
              <a:rPr lang="ja-JP" altLang="en-US" sz="1200" dirty="0" smtClean="0">
                <a:latin typeface="+mn-ea"/>
              </a:rPr>
              <a:t>し、</a:t>
            </a:r>
            <a:r>
              <a:rPr lang="ja-JP" altLang="en-US" sz="1200" dirty="0">
                <a:latin typeface="+mn-ea"/>
              </a:rPr>
              <a:t>時間</a:t>
            </a:r>
            <a:r>
              <a:rPr lang="ja-JP" altLang="en-US" sz="1200" dirty="0" smtClean="0">
                <a:latin typeface="+mn-ea"/>
              </a:rPr>
              <a:t>を問わず受講できるオンライン研修。</a:t>
            </a:r>
            <a:endParaRPr lang="en-US" altLang="ja-JP" sz="1200" dirty="0" smtClean="0">
              <a:latin typeface="+mn-ea"/>
            </a:endParaRPr>
          </a:p>
          <a:p>
            <a:r>
              <a:rPr lang="ja-JP" altLang="en-US" sz="1200" dirty="0" smtClean="0">
                <a:latin typeface="+mn-ea"/>
              </a:rPr>
              <a:t>　</a:t>
            </a:r>
            <a:endParaRPr lang="en-US" altLang="ja-JP" sz="1200" dirty="0">
              <a:latin typeface="+mn-ea"/>
            </a:endParaRPr>
          </a:p>
          <a:p>
            <a:r>
              <a:rPr lang="ja-JP" altLang="en-US" sz="1200" dirty="0" smtClean="0">
                <a:latin typeface="+mn-ea"/>
              </a:rPr>
              <a:t>◎これまでのグループワークは個人ワークとして実施。</a:t>
            </a:r>
            <a:endParaRPr lang="en-US" altLang="ja-JP" sz="1200" dirty="0" smtClean="0">
              <a:latin typeface="+mn-ea"/>
            </a:endParaRPr>
          </a:p>
          <a:p>
            <a:r>
              <a:rPr lang="ja-JP" altLang="en-US" sz="1200" dirty="0" smtClean="0">
                <a:latin typeface="+mn-ea"/>
              </a:rPr>
              <a:t>　ワーク</a:t>
            </a:r>
            <a:r>
              <a:rPr lang="ja-JP" altLang="en-US" sz="1200" dirty="0">
                <a:latin typeface="+mn-ea"/>
              </a:rPr>
              <a:t>における</a:t>
            </a:r>
            <a:r>
              <a:rPr lang="ja-JP" altLang="en-US" sz="1200" dirty="0" smtClean="0">
                <a:latin typeface="+mn-ea"/>
              </a:rPr>
              <a:t>多様な意見や考え方の一例は動画中で紹介し、個人ワークでも他の意見に触れ、理解を深められる一助となるよう構成を工夫。</a:t>
            </a:r>
            <a:endParaRPr lang="en-US" altLang="ja-JP" sz="1200" dirty="0">
              <a:latin typeface="+mn-ea"/>
            </a:endParaRPr>
          </a:p>
        </p:txBody>
      </p:sp>
      <p:sp>
        <p:nvSpPr>
          <p:cNvPr id="43" name="正方形/長方形 42"/>
          <p:cNvSpPr/>
          <p:nvPr/>
        </p:nvSpPr>
        <p:spPr>
          <a:xfrm>
            <a:off x="4912570" y="4684429"/>
            <a:ext cx="3610945" cy="491232"/>
          </a:xfrm>
          <a:prstGeom prst="rect">
            <a:avLst/>
          </a:prstGeom>
          <a:solidFill>
            <a:schemeClr val="accent1">
              <a:lumMod val="20000"/>
              <a:lumOff val="8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n-ea"/>
              </a:rPr>
              <a:t>学校、保育所等、医療機関、</a:t>
            </a:r>
            <a:endParaRPr lang="en-US" altLang="ja-JP" sz="1400" b="1" dirty="0" smtClean="0">
              <a:solidFill>
                <a:schemeClr val="tx1"/>
              </a:solidFill>
              <a:latin typeface="+mn-ea"/>
            </a:endParaRPr>
          </a:p>
          <a:p>
            <a:pPr algn="ctr"/>
            <a:r>
              <a:rPr lang="ja-JP" altLang="en-US" sz="1400" b="1" dirty="0" smtClean="0">
                <a:solidFill>
                  <a:schemeClr val="tx1"/>
                </a:solidFill>
                <a:latin typeface="+mn-ea"/>
              </a:rPr>
              <a:t>放課後児童クラブ等への周知（事業所研修）</a:t>
            </a:r>
            <a:endParaRPr lang="en-US" altLang="ja-JP" sz="1400" b="1" dirty="0">
              <a:solidFill>
                <a:schemeClr val="tx1"/>
              </a:solidFill>
              <a:latin typeface="+mn-ea"/>
            </a:endParaRPr>
          </a:p>
        </p:txBody>
      </p:sp>
      <p:sp>
        <p:nvSpPr>
          <p:cNvPr id="49" name="正方形/長方形 48"/>
          <p:cNvSpPr/>
          <p:nvPr/>
        </p:nvSpPr>
        <p:spPr>
          <a:xfrm>
            <a:off x="642946" y="4736910"/>
            <a:ext cx="3891257" cy="283216"/>
          </a:xfrm>
          <a:prstGeom prst="rect">
            <a:avLst/>
          </a:prstGeom>
          <a:solidFill>
            <a:schemeClr val="accent1">
              <a:lumMod val="20000"/>
              <a:lumOff val="8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n-ea"/>
              </a:rPr>
              <a:t>理解度チェック</a:t>
            </a:r>
            <a:r>
              <a:rPr lang="en-US" altLang="ja-JP" sz="1400" b="1" dirty="0" smtClean="0">
                <a:solidFill>
                  <a:schemeClr val="tx1"/>
                </a:solidFill>
                <a:latin typeface="+mn-ea"/>
              </a:rPr>
              <a:t>e-</a:t>
            </a:r>
            <a:r>
              <a:rPr lang="ja-JP" altLang="en-US" sz="1400" b="1" dirty="0" smtClean="0">
                <a:solidFill>
                  <a:schemeClr val="tx1"/>
                </a:solidFill>
                <a:latin typeface="+mn-ea"/>
              </a:rPr>
              <a:t>ラーニングの実施（事業所研修）</a:t>
            </a:r>
            <a:endParaRPr lang="en-US" altLang="ja-JP" sz="1400" b="1" dirty="0">
              <a:solidFill>
                <a:schemeClr val="tx1"/>
              </a:solidFill>
              <a:latin typeface="+mn-ea"/>
            </a:endParaRPr>
          </a:p>
        </p:txBody>
      </p:sp>
      <p:sp>
        <p:nvSpPr>
          <p:cNvPr id="50" name="角丸四角形 49"/>
          <p:cNvSpPr/>
          <p:nvPr/>
        </p:nvSpPr>
        <p:spPr>
          <a:xfrm>
            <a:off x="728441" y="5020126"/>
            <a:ext cx="3599763" cy="69943"/>
          </a:xfrm>
          <a:prstGeom prst="roundRect">
            <a:avLst>
              <a:gd name="adj" fmla="val 41857"/>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3" name="スライド番号プレースホルダー 1"/>
          <p:cNvSpPr>
            <a:spLocks noGrp="1"/>
          </p:cNvSpPr>
          <p:nvPr>
            <p:ph type="sldNum" sz="quarter" idx="12"/>
          </p:nvPr>
        </p:nvSpPr>
        <p:spPr>
          <a:xfrm>
            <a:off x="6553200" y="6356350"/>
            <a:ext cx="2133600" cy="365125"/>
          </a:xfrm>
        </p:spPr>
        <p:txBody>
          <a:bodyPr/>
          <a:lstStyle/>
          <a:p>
            <a:fld id="{FA3DB138-92A5-4612-A502-12E4C5DA25CF}" type="slidenum">
              <a:rPr kumimoji="1" lang="ja-JP" altLang="en-US" smtClean="0"/>
              <a:pPr/>
              <a:t>3</a:t>
            </a:fld>
            <a:endParaRPr kumimoji="1" lang="ja-JP" altLang="en-US" dirty="0"/>
          </a:p>
        </p:txBody>
      </p:sp>
    </p:spTree>
    <p:extLst>
      <p:ext uri="{BB962C8B-B14F-4D97-AF65-F5344CB8AC3E}">
        <p14:creationId xmlns:p14="http://schemas.microsoft.com/office/powerpoint/2010/main" val="748172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7504" y="129405"/>
            <a:ext cx="8928992" cy="6611963"/>
          </a:xfrm>
          <a:prstGeom prst="rect">
            <a:avLst/>
          </a:prstGeom>
          <a:noFill/>
          <a:ln>
            <a:solidFill>
              <a:schemeClr val="accent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699213535"/>
              </p:ext>
            </p:extLst>
          </p:nvPr>
        </p:nvGraphicFramePr>
        <p:xfrm>
          <a:off x="203330" y="1147091"/>
          <a:ext cx="8663996" cy="5450261"/>
        </p:xfrm>
        <a:graphic>
          <a:graphicData uri="http://schemas.openxmlformats.org/drawingml/2006/table">
            <a:tbl>
              <a:tblPr/>
              <a:tblGrid>
                <a:gridCol w="247615">
                  <a:extLst>
                    <a:ext uri="{9D8B030D-6E8A-4147-A177-3AD203B41FA5}">
                      <a16:colId xmlns:a16="http://schemas.microsoft.com/office/drawing/2014/main" val="20000"/>
                    </a:ext>
                  </a:extLst>
                </a:gridCol>
                <a:gridCol w="716394">
                  <a:extLst>
                    <a:ext uri="{9D8B030D-6E8A-4147-A177-3AD203B41FA5}">
                      <a16:colId xmlns:a16="http://schemas.microsoft.com/office/drawing/2014/main" val="20001"/>
                    </a:ext>
                  </a:extLst>
                </a:gridCol>
                <a:gridCol w="3738788">
                  <a:extLst>
                    <a:ext uri="{9D8B030D-6E8A-4147-A177-3AD203B41FA5}">
                      <a16:colId xmlns:a16="http://schemas.microsoft.com/office/drawing/2014/main" val="20002"/>
                    </a:ext>
                  </a:extLst>
                </a:gridCol>
                <a:gridCol w="3961199">
                  <a:extLst>
                    <a:ext uri="{9D8B030D-6E8A-4147-A177-3AD203B41FA5}">
                      <a16:colId xmlns:a16="http://schemas.microsoft.com/office/drawing/2014/main" val="20003"/>
                    </a:ext>
                  </a:extLst>
                </a:gridCol>
              </a:tblGrid>
              <a:tr h="269500">
                <a:tc gridSpan="2">
                  <a:txBody>
                    <a:bodyPr/>
                    <a:lstStyle/>
                    <a:p>
                      <a:pPr algn="ct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基礎研修</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現任研修</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49167">
                <a:tc gridSpan="2">
                  <a:txBody>
                    <a:bodyPr/>
                    <a:lstStyle/>
                    <a:p>
                      <a:pPr algn="dist"/>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対象者</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市町村</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福祉担当課職員または</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市町村虐待防止センター職員（主に新任者）</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市町村</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福祉担当課職員または</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市町村虐待防止センター職員（主に管理者・現任者）</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9500">
                <a:tc gridSpan="2">
                  <a:txBody>
                    <a:bodyPr/>
                    <a:lstStyle/>
                    <a:p>
                      <a:pPr algn="dist"/>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研修日程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書面開催</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講義</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1</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日</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88167">
                <a:tc gridSpan="2">
                  <a:txBody>
                    <a:bodyPr/>
                    <a:lstStyle/>
                    <a:p>
                      <a:pPr algn="dist"/>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目的</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kumimoji="1" lang="ja-JP" altLang="ja-JP" sz="1200" kern="1200" dirty="0" smtClean="0">
                          <a:solidFill>
                            <a:schemeClr val="tx1"/>
                          </a:solidFill>
                          <a:effectLst/>
                          <a:latin typeface="+mn-lt"/>
                          <a:ea typeface="+mn-ea"/>
                          <a:cs typeface="+mn-cs"/>
                        </a:rPr>
                        <a:t>市町村においては、専門職の専従配置が難しく、新年度人事異動後の虐待対応新任者への研修として位置づけ、継続的な支援を行えるよう年度当初に実施。</a:t>
                      </a:r>
                      <a:endParaRPr kumimoji="1" lang="en-US" altLang="ja-JP" sz="1200" kern="1200" dirty="0" smtClean="0">
                        <a:solidFill>
                          <a:schemeClr val="tx1"/>
                        </a:solidFill>
                        <a:effectLst/>
                        <a:latin typeface="+mn-lt"/>
                        <a:ea typeface="+mn-ea"/>
                        <a:cs typeface="+mn-cs"/>
                      </a:endParaRPr>
                    </a:p>
                    <a:p>
                      <a:pPr algn="l"/>
                      <a:r>
                        <a:rPr kumimoji="1" lang="ja-JP" altLang="ja-JP" sz="1200" kern="1200" dirty="0" smtClean="0">
                          <a:solidFill>
                            <a:schemeClr val="tx1"/>
                          </a:solidFill>
                          <a:effectLst/>
                          <a:latin typeface="+mn-lt"/>
                          <a:ea typeface="+mn-ea"/>
                          <a:cs typeface="+mn-cs"/>
                        </a:rPr>
                        <a:t>法の主旨、制度内容を理解し、基本的な対応スキル、特に初動期対応に重点を置き学ぶ。</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ja-JP" sz="1200" kern="1200" dirty="0" smtClean="0">
                          <a:solidFill>
                            <a:schemeClr val="tx1"/>
                          </a:solidFill>
                          <a:effectLst/>
                          <a:latin typeface="+mn-lt"/>
                          <a:ea typeface="+mn-ea"/>
                          <a:cs typeface="+mn-cs"/>
                        </a:rPr>
                        <a:t>養護者虐待だけでなく、施設従事者</a:t>
                      </a:r>
                      <a:r>
                        <a:rPr kumimoji="1" lang="ja-JP" altLang="en-US" sz="1200" kern="1200" dirty="0" smtClean="0">
                          <a:solidFill>
                            <a:schemeClr val="tx1"/>
                          </a:solidFill>
                          <a:effectLst/>
                          <a:latin typeface="+mn-lt"/>
                          <a:ea typeface="+mn-ea"/>
                          <a:cs typeface="+mn-cs"/>
                        </a:rPr>
                        <a:t>等による虐待や</a:t>
                      </a:r>
                      <a:r>
                        <a:rPr kumimoji="1" lang="ja-JP" altLang="ja-JP" sz="1200" kern="1200" dirty="0" smtClean="0">
                          <a:solidFill>
                            <a:schemeClr val="tx1"/>
                          </a:solidFill>
                          <a:effectLst/>
                          <a:latin typeface="+mn-lt"/>
                          <a:ea typeface="+mn-ea"/>
                          <a:cs typeface="+mn-cs"/>
                        </a:rPr>
                        <a:t>、複層的な要因が絡む困難事例に対処できることを目的としており、国研修の内容等を考慮し、</a:t>
                      </a:r>
                      <a:r>
                        <a:rPr kumimoji="1" lang="ja-JP" altLang="en-US" sz="1200" kern="1200" dirty="0" smtClean="0">
                          <a:solidFill>
                            <a:schemeClr val="tx1"/>
                          </a:solidFill>
                          <a:effectLst/>
                          <a:latin typeface="+mn-lt"/>
                          <a:ea typeface="+mn-ea"/>
                          <a:cs typeface="+mn-cs"/>
                        </a:rPr>
                        <a:t>管理者及び</a:t>
                      </a:r>
                      <a:r>
                        <a:rPr kumimoji="1" lang="ja-JP" altLang="ja-JP" sz="1200" kern="1200" dirty="0" smtClean="0">
                          <a:solidFill>
                            <a:schemeClr val="tx1"/>
                          </a:solidFill>
                          <a:effectLst/>
                          <a:latin typeface="+mn-lt"/>
                          <a:ea typeface="+mn-ea"/>
                          <a:cs typeface="+mn-cs"/>
                        </a:rPr>
                        <a:t>現任者を対象として実施。</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202627">
                <a:tc rowSpan="2">
                  <a:txBody>
                    <a:bodyPr/>
                    <a:lstStyle/>
                    <a:p>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カリキュラム</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dist"/>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講義</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「障害者虐待防止法における市町村の責務」</a:t>
                      </a: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「大阪府における</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者虐待防止の取組みと</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対応状況」</a:t>
                      </a: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「施設従事者による</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者虐待の対応」</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「使用者による</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者虐待の対応」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「警察における</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者虐待の対応」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「労働局における</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者虐待の対応」</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「市町村における虐待防止の取組み」</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者虐待対応における市町村の責務」</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者施設従事者虐待の対応について」</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「成年後見制度の理解」</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「ＤＶの理解と</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者虐待との連携」</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者虐待対応における権利擁護の視点」</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「主に知的障がいのある人を対象とした</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防止研修（わかりやすい情報提供）」等</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u="none" dirty="0" smtClean="0">
                          <a:solidFill>
                            <a:schemeClr val="tx1"/>
                          </a:solidFill>
                          <a:latin typeface="ＭＳ ゴシック" panose="020B0609070205080204" pitchFamily="49" charset="-128"/>
                          <a:ea typeface="ＭＳ ゴシック" panose="020B0609070205080204" pitchFamily="49" charset="-128"/>
                        </a:rPr>
                        <a:t>・養護者虐待、施設従事者虐待において、市町村の　</a:t>
                      </a:r>
                      <a:endParaRPr kumimoji="1" lang="en-US" altLang="ja-JP" sz="1200" u="none"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u="none" dirty="0" smtClean="0">
                          <a:solidFill>
                            <a:schemeClr val="tx1"/>
                          </a:solidFill>
                          <a:latin typeface="ＭＳ ゴシック" panose="020B0609070205080204" pitchFamily="49" charset="-128"/>
                          <a:ea typeface="ＭＳ ゴシック" panose="020B0609070205080204" pitchFamily="49" charset="-128"/>
                        </a:rPr>
                        <a:t>　ニーズや大阪府の</a:t>
                      </a:r>
                      <a:r>
                        <a:rPr kumimoji="1" lang="ja-JP" altLang="en-US" sz="1200" u="none"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u="none" dirty="0" smtClean="0">
                          <a:solidFill>
                            <a:schemeClr val="tx1"/>
                          </a:solidFill>
                          <a:latin typeface="ＭＳ ゴシック" panose="020B0609070205080204" pitchFamily="49" charset="-128"/>
                          <a:ea typeface="ＭＳ ゴシック" panose="020B0609070205080204" pitchFamily="49" charset="-128"/>
                        </a:rPr>
                        <a:t>者虐待の現状、国研修の内</a:t>
                      </a:r>
                      <a:endParaRPr kumimoji="1" lang="en-US" altLang="ja-JP" sz="1200" u="none"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u="none" dirty="0" smtClean="0">
                          <a:solidFill>
                            <a:schemeClr val="tx1"/>
                          </a:solidFill>
                          <a:latin typeface="ＭＳ ゴシック" panose="020B0609070205080204" pitchFamily="49" charset="-128"/>
                          <a:ea typeface="ＭＳ ゴシック" panose="020B0609070205080204" pitchFamily="49" charset="-128"/>
                        </a:rPr>
                        <a:t>　容をふまえながら、専門性の高いテーマを抽出して</a:t>
                      </a:r>
                      <a:endParaRPr kumimoji="1" lang="en-US" altLang="ja-JP" sz="1200" u="none"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u="none" dirty="0" smtClean="0">
                          <a:solidFill>
                            <a:schemeClr val="tx1"/>
                          </a:solidFill>
                          <a:latin typeface="ＭＳ ゴシック" panose="020B0609070205080204" pitchFamily="49" charset="-128"/>
                          <a:ea typeface="ＭＳ ゴシック" panose="020B0609070205080204" pitchFamily="49" charset="-128"/>
                        </a:rPr>
                        <a:t>　研修を実施。</a:t>
                      </a:r>
                      <a:endParaRPr kumimoji="1" lang="en-US" altLang="ja-JP" sz="1200" u="none"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061141">
                <a:tc vMerge="1">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dist"/>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演習</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・養護者虐待に係る事例を通した演習</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者虐待対応の流れ、市町村・虐待防止セン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ター担当職員の役割など、マニュアルに沿った場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面設定に基づいて、基本的な対応を個人ワークで</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習得する。</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altLang="ja-JP"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79040">
                <a:tc gridSpan="2">
                  <a:txBody>
                    <a:bodyPr/>
                    <a:lstStyle/>
                    <a:p>
                      <a:pPr algn="dist"/>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実績</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受講者数　　平成</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29</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年度：</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93</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平成</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30</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年度：</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89</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令和元年度：</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75</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令和</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2</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年度：書面開催</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受講者数　　平成</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29</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年度：</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175</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平成</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30</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年度：</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120</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令和元年度：</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128</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名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令和</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2</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年度： </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74</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名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6" name="Rectangle 1"/>
          <p:cNvSpPr>
            <a:spLocks noChangeArrowheads="1"/>
          </p:cNvSpPr>
          <p:nvPr/>
        </p:nvSpPr>
        <p:spPr bwMode="auto">
          <a:xfrm>
            <a:off x="203330" y="750109"/>
            <a:ext cx="6977141" cy="584775"/>
          </a:xfrm>
          <a:prstGeom prst="rect">
            <a:avLst/>
          </a:prstGeom>
          <a:noFill/>
          <a:ln>
            <a:noFill/>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spAutoFit/>
          </a:bodyPr>
          <a:lstStyle/>
          <a:p>
            <a:pPr indent="139700" fontAlgn="base">
              <a:spcBef>
                <a:spcPct val="0"/>
              </a:spcBef>
              <a:spcAft>
                <a:spcPct val="0"/>
              </a:spcAft>
            </a:pPr>
            <a:r>
              <a:rPr lang="ja-JP" altLang="en-US" sz="1600" b="1" u="sng" dirty="0" smtClean="0">
                <a:solidFill>
                  <a:prstClr val="black"/>
                </a:solidFill>
                <a:latin typeface="ＭＳ Ｐゴシック"/>
                <a:cs typeface="Times New Roman" pitchFamily="18" charset="0"/>
              </a:rPr>
              <a:t>１．市町村・虐待防止センター対応職員コース内容（基礎研修・</a:t>
            </a:r>
            <a:r>
              <a:rPr lang="ja-JP" altLang="en-US" sz="1600" b="1" u="sng" dirty="0">
                <a:solidFill>
                  <a:prstClr val="black"/>
                </a:solidFill>
                <a:latin typeface="ＭＳ Ｐゴシック"/>
                <a:cs typeface="Times New Roman" pitchFamily="18" charset="0"/>
              </a:rPr>
              <a:t>現任</a:t>
            </a:r>
            <a:r>
              <a:rPr lang="ja-JP" altLang="en-US" sz="1600" b="1" u="sng" dirty="0" smtClean="0">
                <a:solidFill>
                  <a:prstClr val="black"/>
                </a:solidFill>
                <a:latin typeface="ＭＳ Ｐゴシック"/>
                <a:cs typeface="Times New Roman" pitchFamily="18" charset="0"/>
              </a:rPr>
              <a:t>研修）</a:t>
            </a:r>
            <a:endParaRPr lang="en-US" altLang="ja-JP" sz="1600" b="1" u="sng" dirty="0" smtClean="0">
              <a:solidFill>
                <a:prstClr val="black"/>
              </a:solidFill>
              <a:latin typeface="ＭＳ Ｐゴシック"/>
              <a:cs typeface="Times New Roman" pitchFamily="18" charset="0"/>
            </a:endParaRPr>
          </a:p>
          <a:p>
            <a:pPr indent="139700" fontAlgn="base">
              <a:spcBef>
                <a:spcPct val="0"/>
              </a:spcBef>
              <a:spcAft>
                <a:spcPct val="0"/>
              </a:spcAft>
            </a:pPr>
            <a:endParaRPr lang="en-US" altLang="ja-JP" sz="1600" b="1" u="sng" dirty="0" smtClean="0">
              <a:solidFill>
                <a:prstClr val="black"/>
              </a:solidFill>
              <a:latin typeface="ＭＳ Ｐゴシック"/>
              <a:cs typeface="Times New Roman" pitchFamily="18" charset="0"/>
            </a:endParaRPr>
          </a:p>
        </p:txBody>
      </p:sp>
      <p:sp>
        <p:nvSpPr>
          <p:cNvPr id="13" name="額縁 12"/>
          <p:cNvSpPr/>
          <p:nvPr/>
        </p:nvSpPr>
        <p:spPr>
          <a:xfrm>
            <a:off x="107504" y="129405"/>
            <a:ext cx="4824536" cy="584791"/>
          </a:xfrm>
          <a:prstGeom prst="bevel">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err="1" smtClean="0">
                <a:solidFill>
                  <a:schemeClr val="tx1"/>
                </a:solidFill>
                <a:latin typeface="+mn-ea"/>
                <a:cs typeface="Arial Unicode MS" pitchFamily="50" charset="-128"/>
              </a:rPr>
              <a:t>障がい</a:t>
            </a:r>
            <a:r>
              <a:rPr lang="ja-JP" altLang="en-US" sz="1600" b="1" dirty="0" smtClean="0">
                <a:solidFill>
                  <a:schemeClr val="tx1"/>
                </a:solidFill>
                <a:latin typeface="+mn-ea"/>
                <a:cs typeface="Arial Unicode MS" pitchFamily="50" charset="-128"/>
              </a:rPr>
              <a:t>者</a:t>
            </a:r>
            <a:r>
              <a:rPr lang="ja-JP" altLang="ja-JP" sz="1600" b="1" dirty="0" smtClean="0">
                <a:solidFill>
                  <a:schemeClr val="tx1"/>
                </a:solidFill>
                <a:latin typeface="+mn-ea"/>
                <a:cs typeface="Arial Unicode MS" pitchFamily="50" charset="-128"/>
              </a:rPr>
              <a:t>虐待防止</a:t>
            </a:r>
            <a:r>
              <a:rPr lang="ja-JP" altLang="en-US" sz="1600" b="1" dirty="0" smtClean="0">
                <a:solidFill>
                  <a:schemeClr val="tx1"/>
                </a:solidFill>
                <a:latin typeface="+mn-ea"/>
                <a:cs typeface="Arial Unicode MS" pitchFamily="50" charset="-128"/>
              </a:rPr>
              <a:t>・権利擁護</a:t>
            </a:r>
            <a:r>
              <a:rPr lang="ja-JP" altLang="ja-JP" sz="1600" b="1" dirty="0" smtClean="0">
                <a:solidFill>
                  <a:schemeClr val="tx1"/>
                </a:solidFill>
                <a:latin typeface="+mn-ea"/>
                <a:cs typeface="Arial Unicode MS" pitchFamily="50" charset="-128"/>
              </a:rPr>
              <a:t>研修</a:t>
            </a:r>
            <a:r>
              <a:rPr lang="ja-JP" altLang="en-US" sz="1600" b="1" dirty="0" smtClean="0">
                <a:solidFill>
                  <a:schemeClr val="tx1"/>
                </a:solidFill>
                <a:latin typeface="+mn-ea"/>
                <a:cs typeface="Arial Unicode MS" pitchFamily="50" charset="-128"/>
              </a:rPr>
              <a:t>　＜</a:t>
            </a:r>
            <a:r>
              <a:rPr lang="ja-JP" altLang="en-US" sz="1600" b="1" dirty="0">
                <a:solidFill>
                  <a:schemeClr val="tx1"/>
                </a:solidFill>
                <a:latin typeface="+mn-ea"/>
                <a:cs typeface="Arial Unicode MS" pitchFamily="50" charset="-128"/>
              </a:rPr>
              <a:t>実績</a:t>
            </a:r>
            <a:r>
              <a:rPr lang="ja-JP" altLang="en-US" sz="1600" b="1" dirty="0" smtClean="0">
                <a:solidFill>
                  <a:schemeClr val="tx1"/>
                </a:solidFill>
                <a:latin typeface="+mn-ea"/>
                <a:cs typeface="Arial Unicode MS" pitchFamily="50" charset="-128"/>
              </a:rPr>
              <a:t>①＞</a:t>
            </a:r>
            <a:r>
              <a:rPr lang="ja-JP" altLang="en-US" sz="1400" dirty="0" smtClean="0">
                <a:solidFill>
                  <a:schemeClr val="tx1"/>
                </a:solidFill>
                <a:latin typeface="Arial Unicode MS" pitchFamily="50" charset="-128"/>
                <a:ea typeface="Arial Unicode MS" pitchFamily="50" charset="-128"/>
                <a:cs typeface="Arial Unicode MS" pitchFamily="50" charset="-128"/>
              </a:rPr>
              <a:t>　　　　　　　　　　</a:t>
            </a:r>
            <a:r>
              <a:rPr lang="ja-JP" altLang="ja-JP" sz="1400" dirty="0">
                <a:solidFill>
                  <a:schemeClr val="tx1"/>
                </a:solidFill>
                <a:latin typeface="Arial Unicode MS" pitchFamily="50" charset="-128"/>
                <a:ea typeface="Arial Unicode MS" pitchFamily="50" charset="-128"/>
                <a:cs typeface="Arial Unicode MS" pitchFamily="50" charset="-128"/>
              </a:rPr>
              <a:t>　　　</a:t>
            </a:r>
            <a:endParaRPr lang="ja-JP" altLang="en-US" sz="1400" dirty="0">
              <a:solidFill>
                <a:schemeClr val="tx1"/>
              </a:solidFill>
            </a:endParaRPr>
          </a:p>
        </p:txBody>
      </p:sp>
      <p:sp>
        <p:nvSpPr>
          <p:cNvPr id="8" name="スライド番号プレースホルダー 1"/>
          <p:cNvSpPr>
            <a:spLocks noGrp="1"/>
          </p:cNvSpPr>
          <p:nvPr>
            <p:ph type="sldNum" sz="quarter" idx="12"/>
          </p:nvPr>
        </p:nvSpPr>
        <p:spPr>
          <a:xfrm>
            <a:off x="6694303" y="6357633"/>
            <a:ext cx="2133600" cy="365125"/>
          </a:xfrm>
        </p:spPr>
        <p:txBody>
          <a:bodyPr/>
          <a:lstStyle/>
          <a:p>
            <a:fld id="{FA3DB138-92A5-4612-A502-12E4C5DA25CF}" type="slidenum">
              <a:rPr kumimoji="1" lang="ja-JP" altLang="en-US" smtClean="0"/>
              <a:pPr/>
              <a:t>4</a:t>
            </a:fld>
            <a:endParaRPr kumimoji="1" lang="ja-JP" altLang="en-US"/>
          </a:p>
        </p:txBody>
      </p:sp>
      <p:sp>
        <p:nvSpPr>
          <p:cNvPr id="7" name="Rectangle 1"/>
          <p:cNvSpPr>
            <a:spLocks noChangeArrowheads="1"/>
          </p:cNvSpPr>
          <p:nvPr/>
        </p:nvSpPr>
        <p:spPr bwMode="auto">
          <a:xfrm>
            <a:off x="5027866" y="155779"/>
            <a:ext cx="3800037" cy="707886"/>
          </a:xfrm>
          <a:prstGeom prst="rect">
            <a:avLst/>
          </a:prstGeom>
          <a:noFill/>
          <a:ln>
            <a:noFill/>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spAutoFit/>
          </a:bodyPr>
          <a:lstStyle/>
          <a:p>
            <a:pPr indent="139700" fontAlgn="base">
              <a:spcBef>
                <a:spcPct val="0"/>
              </a:spcBef>
              <a:spcAft>
                <a:spcPct val="0"/>
              </a:spcAft>
            </a:pPr>
            <a:r>
              <a:rPr lang="en-US" altLang="ja-JP" sz="1200" b="1" u="sng" dirty="0" smtClean="0">
                <a:solidFill>
                  <a:schemeClr val="tx1"/>
                </a:solidFill>
                <a:latin typeface="+mj-ea"/>
              </a:rPr>
              <a:t>※</a:t>
            </a:r>
            <a:r>
              <a:rPr lang="ja-JP" altLang="en-US" sz="1200" b="1" u="sng" dirty="0" smtClean="0">
                <a:solidFill>
                  <a:schemeClr val="tx1"/>
                </a:solidFill>
                <a:latin typeface="+mj-ea"/>
              </a:rPr>
              <a:t>令和２年度は　新型</a:t>
            </a:r>
            <a:r>
              <a:rPr lang="ja-JP" altLang="en-US" sz="1200" b="1" u="sng" dirty="0">
                <a:solidFill>
                  <a:schemeClr val="tx1"/>
                </a:solidFill>
                <a:latin typeface="+mj-ea"/>
              </a:rPr>
              <a:t>コロナウイルス感染</a:t>
            </a:r>
            <a:r>
              <a:rPr lang="ja-JP" altLang="en-US" sz="1200" b="1" u="sng" dirty="0" smtClean="0">
                <a:solidFill>
                  <a:schemeClr val="tx1"/>
                </a:solidFill>
                <a:latin typeface="+mj-ea"/>
              </a:rPr>
              <a:t>拡大により</a:t>
            </a:r>
            <a:endParaRPr lang="en-US" altLang="ja-JP" sz="1200" b="1" u="sng" dirty="0" smtClean="0">
              <a:solidFill>
                <a:schemeClr val="tx1"/>
              </a:solidFill>
              <a:latin typeface="+mj-ea"/>
            </a:endParaRPr>
          </a:p>
          <a:p>
            <a:pPr indent="139700" fontAlgn="base">
              <a:spcBef>
                <a:spcPct val="0"/>
              </a:spcBef>
              <a:spcAft>
                <a:spcPct val="0"/>
              </a:spcAft>
            </a:pPr>
            <a:r>
              <a:rPr lang="ja-JP" altLang="en-US" sz="1200" b="1" dirty="0" smtClean="0">
                <a:solidFill>
                  <a:schemeClr val="tx1"/>
                </a:solidFill>
                <a:latin typeface="+mj-ea"/>
              </a:rPr>
              <a:t>　　</a:t>
            </a:r>
            <a:r>
              <a:rPr lang="ja-JP" altLang="en-US" sz="1200" b="1" u="sng" dirty="0" smtClean="0">
                <a:solidFill>
                  <a:schemeClr val="tx1"/>
                </a:solidFill>
                <a:latin typeface="+mj-ea"/>
              </a:rPr>
              <a:t>研修日程やプログラムを変更</a:t>
            </a:r>
            <a:r>
              <a:rPr lang="ja-JP" altLang="en-US" sz="1200" b="1" u="sng" dirty="0">
                <a:solidFill>
                  <a:schemeClr val="tx1"/>
                </a:solidFill>
                <a:latin typeface="+mj-ea"/>
              </a:rPr>
              <a:t>して実施しています。</a:t>
            </a:r>
            <a:endParaRPr lang="en-US" altLang="ja-JP" sz="1200" b="1" u="sng" dirty="0">
              <a:solidFill>
                <a:schemeClr val="tx1"/>
              </a:solidFill>
              <a:latin typeface="+mj-ea"/>
            </a:endParaRPr>
          </a:p>
          <a:p>
            <a:pPr indent="139700" fontAlgn="base">
              <a:spcBef>
                <a:spcPct val="0"/>
              </a:spcBef>
              <a:spcAft>
                <a:spcPct val="0"/>
              </a:spcAft>
            </a:pPr>
            <a:endParaRPr lang="en-US" altLang="ja-JP" sz="1600" b="1" u="sng" dirty="0" smtClean="0">
              <a:solidFill>
                <a:schemeClr val="tx1"/>
              </a:solidFill>
              <a:latin typeface="ＭＳ Ｐゴシック"/>
              <a:cs typeface="Times New Roman" pitchFamily="18" charset="0"/>
            </a:endParaRPr>
          </a:p>
        </p:txBody>
      </p:sp>
    </p:spTree>
    <p:extLst>
      <p:ext uri="{BB962C8B-B14F-4D97-AF65-F5344CB8AC3E}">
        <p14:creationId xmlns:p14="http://schemas.microsoft.com/office/powerpoint/2010/main" val="3096699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218790"/>
            <a:ext cx="8784975" cy="6522578"/>
          </a:xfrm>
          <a:prstGeom prst="rect">
            <a:avLst/>
          </a:prstGeom>
          <a:noFill/>
          <a:ln>
            <a:solidFill>
              <a:schemeClr val="accent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9" name="Rectangle 1"/>
          <p:cNvSpPr>
            <a:spLocks noChangeArrowheads="1"/>
          </p:cNvSpPr>
          <p:nvPr/>
        </p:nvSpPr>
        <p:spPr bwMode="auto">
          <a:xfrm>
            <a:off x="226547" y="282563"/>
            <a:ext cx="8737940" cy="330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endParaRPr lang="en-US" altLang="ja-JP" sz="1200" b="1" dirty="0">
              <a:latin typeface="ＭＳ Ｐゴシック"/>
              <a:cs typeface="Times New Roman" pitchFamily="18" charset="0"/>
            </a:endParaRPr>
          </a:p>
          <a:p>
            <a:endParaRPr lang="en-US" altLang="ja-JP" sz="1200" b="1" dirty="0" smtClean="0">
              <a:latin typeface="ＭＳ Ｐゴシック"/>
              <a:cs typeface="Times New Roman" pitchFamily="18" charset="0"/>
            </a:endParaRPr>
          </a:p>
          <a:p>
            <a:endParaRPr lang="en-US" altLang="ja-JP" sz="1100" dirty="0" smtClean="0">
              <a:latin typeface="+mj-ea"/>
              <a:cs typeface="Times New Roman" pitchFamily="18" charset="0"/>
            </a:endParaRPr>
          </a:p>
          <a:p>
            <a:r>
              <a:rPr lang="ja-JP" altLang="en-US" sz="1600" b="1" u="sng" dirty="0" smtClean="0">
                <a:latin typeface="ＭＳ Ｐゴシック"/>
                <a:cs typeface="Times New Roman" pitchFamily="18" charset="0"/>
              </a:rPr>
              <a:t>２</a:t>
            </a:r>
            <a:r>
              <a:rPr lang="ja-JP" altLang="en-US" sz="1600" b="1" u="sng" dirty="0">
                <a:latin typeface="ＭＳ Ｐゴシック"/>
                <a:cs typeface="Times New Roman" pitchFamily="18" charset="0"/>
              </a:rPr>
              <a:t>．　</a:t>
            </a:r>
            <a:r>
              <a:rPr lang="ja-JP" altLang="en-US" sz="1600" b="1" u="sng" dirty="0" err="1">
                <a:latin typeface="ＭＳ Ｐゴシック"/>
                <a:cs typeface="Times New Roman" pitchFamily="18" charset="0"/>
              </a:rPr>
              <a:t>障がい</a:t>
            </a:r>
            <a:r>
              <a:rPr lang="ja-JP" altLang="en-US" sz="1600" b="1" u="sng" dirty="0">
                <a:latin typeface="ＭＳ Ｐゴシック"/>
                <a:cs typeface="Times New Roman" pitchFamily="18" charset="0"/>
              </a:rPr>
              <a:t>福祉サービス事業所等</a:t>
            </a:r>
            <a:r>
              <a:rPr lang="ja-JP" altLang="en-US" sz="1600" b="1" u="sng" dirty="0" smtClean="0">
                <a:latin typeface="ＭＳ Ｐゴシック"/>
                <a:cs typeface="Times New Roman" pitchFamily="18" charset="0"/>
              </a:rPr>
              <a:t>コース</a:t>
            </a:r>
            <a:endParaRPr lang="en-US" altLang="ja-JP" sz="1600" b="1" u="sng" dirty="0">
              <a:latin typeface="+mj-ea"/>
              <a:ea typeface="+mj-ea"/>
              <a:cs typeface="Times New Roman" pitchFamily="18" charset="0"/>
            </a:endParaRPr>
          </a:p>
          <a:p>
            <a:endParaRPr lang="en-US" altLang="ja-JP" sz="1400" dirty="0" smtClean="0">
              <a:latin typeface="+mj-ea"/>
              <a:cs typeface="Times New Roman" pitchFamily="18" charset="0"/>
            </a:endParaRPr>
          </a:p>
          <a:p>
            <a:r>
              <a:rPr lang="ja-JP" altLang="en-US" sz="1600" dirty="0" smtClean="0">
                <a:latin typeface="+mj-ea"/>
                <a:cs typeface="Times New Roman" pitchFamily="18" charset="0"/>
              </a:rPr>
              <a:t>　</a:t>
            </a:r>
            <a:r>
              <a:rPr lang="ja-JP" altLang="en-US" sz="1400" dirty="0" smtClean="0">
                <a:latin typeface="+mj-ea"/>
                <a:cs typeface="Times New Roman" pitchFamily="18" charset="0"/>
              </a:rPr>
              <a:t>●国</a:t>
            </a:r>
            <a:r>
              <a:rPr lang="ja-JP" altLang="en-US" sz="1400" dirty="0">
                <a:latin typeface="+mj-ea"/>
                <a:cs typeface="Times New Roman" pitchFamily="18" charset="0"/>
              </a:rPr>
              <a:t>研修受講者及び外部</a:t>
            </a:r>
            <a:r>
              <a:rPr lang="ja-JP" altLang="en-US" sz="1400" dirty="0" smtClean="0">
                <a:latin typeface="+mj-ea"/>
                <a:cs typeface="Times New Roman" pitchFamily="18" charset="0"/>
              </a:rPr>
              <a:t>講師（民間施設長）を</a:t>
            </a:r>
            <a:r>
              <a:rPr lang="ja-JP" altLang="en-US" sz="1400" dirty="0">
                <a:latin typeface="+mj-ea"/>
                <a:cs typeface="Times New Roman" pitchFamily="18" charset="0"/>
              </a:rPr>
              <a:t>指導者に</a:t>
            </a:r>
            <a:r>
              <a:rPr lang="ja-JP" altLang="en-US" sz="1400" dirty="0" smtClean="0">
                <a:latin typeface="+mj-ea"/>
                <a:cs typeface="Times New Roman" pitchFamily="18" charset="0"/>
              </a:rPr>
              <a:t>した、講義</a:t>
            </a:r>
            <a:r>
              <a:rPr lang="ja-JP" altLang="en-US" sz="1400" dirty="0">
                <a:latin typeface="+mj-ea"/>
                <a:cs typeface="Times New Roman" pitchFamily="18" charset="0"/>
              </a:rPr>
              <a:t>及</a:t>
            </a:r>
            <a:r>
              <a:rPr lang="ja-JP" altLang="en-US" sz="1400" dirty="0" smtClean="0">
                <a:latin typeface="+mj-ea"/>
                <a:cs typeface="Times New Roman" pitchFamily="18" charset="0"/>
              </a:rPr>
              <a:t>び演習</a:t>
            </a:r>
            <a:r>
              <a:rPr lang="ja-JP" altLang="en-US" sz="1400" dirty="0">
                <a:latin typeface="+mj-ea"/>
                <a:cs typeface="Times New Roman" pitchFamily="18" charset="0"/>
              </a:rPr>
              <a:t>形式の研修を実施</a:t>
            </a:r>
            <a:r>
              <a:rPr lang="ja-JP" altLang="en-US" sz="1400" dirty="0" smtClean="0">
                <a:latin typeface="+mj-ea"/>
                <a:cs typeface="Times New Roman" pitchFamily="18" charset="0"/>
              </a:rPr>
              <a:t>。</a:t>
            </a:r>
            <a:endParaRPr lang="en-US" altLang="ja-JP" sz="1400" dirty="0" smtClean="0">
              <a:latin typeface="+mj-ea"/>
              <a:cs typeface="Times New Roman" pitchFamily="18" charset="0"/>
            </a:endParaRPr>
          </a:p>
          <a:p>
            <a:r>
              <a:rPr lang="ja-JP" altLang="en-US" sz="1400" dirty="0">
                <a:latin typeface="+mj-ea"/>
                <a:cs typeface="Times New Roman" pitchFamily="18" charset="0"/>
              </a:rPr>
              <a:t>　</a:t>
            </a:r>
            <a:r>
              <a:rPr lang="ja-JP" altLang="en-US" sz="1400" dirty="0" smtClean="0">
                <a:latin typeface="+mj-ea"/>
                <a:cs typeface="Times New Roman" pitchFamily="18" charset="0"/>
              </a:rPr>
              <a:t>　虐待防止法の理解や、管理者の責務等をテーマとし、受講後は事業所等において、</a:t>
            </a:r>
            <a:r>
              <a:rPr lang="ja-JP" altLang="en-US" sz="1400" dirty="0" smtClean="0">
                <a:latin typeface="+mj-ea"/>
                <a:cs typeface="ＭＳ Ｐゴシック" pitchFamily="50" charset="-128"/>
              </a:rPr>
              <a:t>虐待</a:t>
            </a:r>
            <a:r>
              <a:rPr lang="ja-JP" altLang="en-US" sz="1400" dirty="0">
                <a:latin typeface="+mj-ea"/>
                <a:cs typeface="ＭＳ Ｐゴシック" pitchFamily="50" charset="-128"/>
              </a:rPr>
              <a:t>防止（伝達）</a:t>
            </a:r>
            <a:r>
              <a:rPr lang="ja-JP" altLang="en-US" sz="1400" dirty="0" smtClean="0">
                <a:latin typeface="+mj-ea"/>
                <a:cs typeface="ＭＳ Ｐゴシック" pitchFamily="50" charset="-128"/>
              </a:rPr>
              <a:t>研修の</a:t>
            </a:r>
            <a:endParaRPr lang="en-US" altLang="ja-JP" sz="1400" dirty="0" smtClean="0">
              <a:latin typeface="+mj-ea"/>
              <a:cs typeface="ＭＳ Ｐゴシック" pitchFamily="50" charset="-128"/>
            </a:endParaRPr>
          </a:p>
          <a:p>
            <a:r>
              <a:rPr lang="ja-JP" altLang="en-US" sz="1400" dirty="0">
                <a:latin typeface="+mj-ea"/>
                <a:cs typeface="ＭＳ Ｐゴシック" pitchFamily="50" charset="-128"/>
              </a:rPr>
              <a:t>　</a:t>
            </a:r>
            <a:r>
              <a:rPr lang="ja-JP" altLang="en-US" sz="1400" dirty="0" smtClean="0">
                <a:latin typeface="+mj-ea"/>
                <a:cs typeface="ＭＳ Ｐゴシック" pitchFamily="50" charset="-128"/>
              </a:rPr>
              <a:t>　実施や、虐待</a:t>
            </a:r>
            <a:r>
              <a:rPr lang="ja-JP" altLang="en-US" sz="1400" dirty="0">
                <a:latin typeface="+mj-ea"/>
                <a:cs typeface="ＭＳ Ｐゴシック" pitchFamily="50" charset="-128"/>
              </a:rPr>
              <a:t>防止委員会の設置を推奨</a:t>
            </a:r>
            <a:r>
              <a:rPr lang="ja-JP" altLang="en-US" sz="1400" dirty="0" smtClean="0">
                <a:latin typeface="+mj-ea"/>
                <a:cs typeface="ＭＳ Ｐゴシック" pitchFamily="50" charset="-128"/>
              </a:rPr>
              <a:t>。</a:t>
            </a:r>
            <a:endParaRPr lang="en-US" altLang="ja-JP" sz="1400" dirty="0" smtClean="0">
              <a:latin typeface="+mj-ea"/>
              <a:cs typeface="ＭＳ Ｐゴシック" pitchFamily="50" charset="-128"/>
            </a:endParaRPr>
          </a:p>
          <a:p>
            <a:r>
              <a:rPr lang="ja-JP" altLang="en-US" sz="1400" dirty="0">
                <a:latin typeface="+mj-ea"/>
                <a:cs typeface="ＭＳ Ｐゴシック" pitchFamily="50" charset="-128"/>
              </a:rPr>
              <a:t>　　</a:t>
            </a:r>
            <a:r>
              <a:rPr lang="ja-JP" altLang="en-US" sz="1400" dirty="0" smtClean="0">
                <a:latin typeface="+mj-ea"/>
                <a:cs typeface="ＭＳ Ｐゴシック" pitchFamily="50" charset="-128"/>
              </a:rPr>
              <a:t>　　</a:t>
            </a:r>
            <a:endParaRPr lang="en-US" altLang="ja-JP" sz="1400" dirty="0" smtClean="0">
              <a:latin typeface="+mj-ea"/>
              <a:cs typeface="ＭＳ Ｐゴシック" pitchFamily="50" charset="-128"/>
            </a:endParaRPr>
          </a:p>
          <a:p>
            <a:r>
              <a:rPr lang="ja-JP" altLang="en-US" sz="1400" dirty="0" smtClean="0">
                <a:latin typeface="+mj-ea"/>
                <a:cs typeface="ＭＳ Ｐゴシック" pitchFamily="50" charset="-128"/>
              </a:rPr>
              <a:t>　●平成</a:t>
            </a:r>
            <a:r>
              <a:rPr lang="en-US" altLang="ja-JP" sz="1400" dirty="0" smtClean="0">
                <a:latin typeface="+mj-ea"/>
                <a:cs typeface="ＭＳ Ｐゴシック" pitchFamily="50" charset="-128"/>
              </a:rPr>
              <a:t>28</a:t>
            </a:r>
            <a:r>
              <a:rPr lang="ja-JP" altLang="en-US" sz="1400" dirty="0" smtClean="0">
                <a:latin typeface="+mj-ea"/>
                <a:cs typeface="ＭＳ Ｐゴシック" pitchFamily="50" charset="-128"/>
              </a:rPr>
              <a:t>年度より、民間</a:t>
            </a:r>
            <a:r>
              <a:rPr lang="ja-JP" altLang="en-US" sz="1400" dirty="0">
                <a:latin typeface="+mj-ea"/>
                <a:cs typeface="ＭＳ Ｐゴシック" pitchFamily="50" charset="-128"/>
              </a:rPr>
              <a:t>の</a:t>
            </a:r>
            <a:r>
              <a:rPr lang="ja-JP" altLang="en-US" sz="1400" dirty="0" err="1">
                <a:latin typeface="+mj-ea"/>
                <a:cs typeface="ＭＳ Ｐゴシック" pitchFamily="50" charset="-128"/>
              </a:rPr>
              <a:t>障がい</a:t>
            </a:r>
            <a:r>
              <a:rPr lang="ja-JP" altLang="en-US" sz="1400" dirty="0" smtClean="0">
                <a:latin typeface="+mj-ea"/>
                <a:cs typeface="ＭＳ Ｐゴシック" pitchFamily="50" charset="-128"/>
              </a:rPr>
              <a:t>福祉サービス</a:t>
            </a:r>
            <a:r>
              <a:rPr lang="ja-JP" altLang="en-US" sz="1400" dirty="0">
                <a:latin typeface="+mj-ea"/>
                <a:cs typeface="ＭＳ Ｐゴシック" pitchFamily="50" charset="-128"/>
              </a:rPr>
              <a:t>事業所の</a:t>
            </a:r>
            <a:r>
              <a:rPr lang="ja-JP" altLang="en-US" sz="1400" dirty="0" smtClean="0">
                <a:latin typeface="+mj-ea"/>
                <a:cs typeface="ＭＳ Ｐゴシック" pitchFamily="50" charset="-128"/>
              </a:rPr>
              <a:t>管理者等を国研修に派遣し、府</a:t>
            </a:r>
            <a:r>
              <a:rPr lang="ja-JP" altLang="en-US" sz="1400" dirty="0">
                <a:latin typeface="+mj-ea"/>
                <a:cs typeface="ＭＳ Ｐゴシック" pitchFamily="50" charset="-128"/>
              </a:rPr>
              <a:t>で</a:t>
            </a:r>
            <a:r>
              <a:rPr lang="ja-JP" altLang="en-US" sz="1400" dirty="0" smtClean="0">
                <a:latin typeface="+mj-ea"/>
                <a:cs typeface="ＭＳ Ｐゴシック" pitchFamily="50" charset="-128"/>
              </a:rPr>
              <a:t>の演習講師として</a:t>
            </a:r>
            <a:endParaRPr lang="en-US" altLang="ja-JP" sz="1400" dirty="0" smtClean="0">
              <a:latin typeface="+mj-ea"/>
              <a:cs typeface="ＭＳ Ｐゴシック" pitchFamily="50" charset="-128"/>
            </a:endParaRPr>
          </a:p>
          <a:p>
            <a:r>
              <a:rPr lang="ja-JP" altLang="en-US" sz="1400" dirty="0">
                <a:latin typeface="+mj-ea"/>
                <a:cs typeface="ＭＳ Ｐゴシック" pitchFamily="50" charset="-128"/>
              </a:rPr>
              <a:t>　</a:t>
            </a:r>
            <a:r>
              <a:rPr lang="ja-JP" altLang="en-US" sz="1400" dirty="0" smtClean="0">
                <a:latin typeface="+mj-ea"/>
                <a:cs typeface="ＭＳ Ｐゴシック" pitchFamily="50" charset="-128"/>
              </a:rPr>
              <a:t>　起用。令和２年度においても同様に、職場環境づくりや人材育成の重要性をテーマに、事業所内での具体的</a:t>
            </a:r>
            <a:endParaRPr lang="en-US" altLang="ja-JP" sz="1400" dirty="0" smtClean="0">
              <a:latin typeface="+mj-ea"/>
              <a:cs typeface="ＭＳ Ｐゴシック" pitchFamily="50" charset="-128"/>
            </a:endParaRPr>
          </a:p>
          <a:p>
            <a:r>
              <a:rPr lang="ja-JP" altLang="en-US" sz="1400" dirty="0">
                <a:latin typeface="+mj-ea"/>
                <a:cs typeface="ＭＳ Ｐゴシック" pitchFamily="50" charset="-128"/>
              </a:rPr>
              <a:t>　</a:t>
            </a:r>
            <a:r>
              <a:rPr lang="ja-JP" altLang="en-US" sz="1400" dirty="0" smtClean="0">
                <a:latin typeface="+mj-ea"/>
                <a:cs typeface="ＭＳ Ｐゴシック" pitchFamily="50" charset="-128"/>
              </a:rPr>
              <a:t>　な取組みについてご講義頂いた。</a:t>
            </a:r>
            <a:endParaRPr lang="en-US" altLang="ja-JP" sz="1400" dirty="0">
              <a:latin typeface="+mj-ea"/>
              <a:cs typeface="ＭＳ Ｐゴシック" pitchFamily="50" charset="-128"/>
            </a:endParaRPr>
          </a:p>
          <a:p>
            <a:r>
              <a:rPr lang="ja-JP" altLang="en-US" sz="1400" dirty="0">
                <a:latin typeface="+mj-ea"/>
                <a:cs typeface="ＭＳ Ｐゴシック" pitchFamily="50" charset="-128"/>
              </a:rPr>
              <a:t>　</a:t>
            </a:r>
            <a:r>
              <a:rPr lang="ja-JP" altLang="en-US" sz="1400" dirty="0" smtClean="0">
                <a:latin typeface="+mj-ea"/>
                <a:cs typeface="ＭＳ Ｐゴシック" pitchFamily="50" charset="-128"/>
              </a:rPr>
              <a:t>　</a:t>
            </a:r>
            <a:r>
              <a:rPr lang="ja-JP" altLang="en-US" sz="1400" dirty="0">
                <a:latin typeface="+mj-ea"/>
                <a:cs typeface="ＭＳ Ｐゴシック" pitchFamily="50" charset="-128"/>
              </a:rPr>
              <a:t>　</a:t>
            </a:r>
            <a:r>
              <a:rPr lang="ja-JP" altLang="en-US" sz="1400" dirty="0" smtClean="0">
                <a:latin typeface="+mj-ea"/>
                <a:cs typeface="ＭＳ Ｐゴシック" pitchFamily="50" charset="-128"/>
              </a:rPr>
              <a:t>また、従来のグループワークは個人ワークに変更して実施。事例をもとに、虐待の芽や通報義務の履行等、</a:t>
            </a:r>
            <a:endParaRPr lang="en-US" altLang="ja-JP" sz="1400" dirty="0" smtClean="0">
              <a:latin typeface="+mj-ea"/>
              <a:cs typeface="ＭＳ Ｐゴシック" pitchFamily="50" charset="-128"/>
            </a:endParaRPr>
          </a:p>
          <a:p>
            <a:r>
              <a:rPr lang="ja-JP" altLang="en-US" sz="1400" dirty="0">
                <a:latin typeface="+mj-ea"/>
                <a:cs typeface="ＭＳ Ｐゴシック" pitchFamily="50" charset="-128"/>
              </a:rPr>
              <a:t>　</a:t>
            </a:r>
            <a:r>
              <a:rPr lang="ja-JP" altLang="en-US" sz="1400" dirty="0" smtClean="0">
                <a:latin typeface="+mj-ea"/>
                <a:cs typeface="ＭＳ Ｐゴシック" pitchFamily="50" charset="-128"/>
              </a:rPr>
              <a:t>　管理者として必要な視点を学ぶ内容を盛り込んだ。</a:t>
            </a:r>
            <a:endParaRPr lang="en-US" altLang="ja-JP" sz="1400" dirty="0">
              <a:latin typeface="+mj-ea"/>
              <a:cs typeface="ＭＳ Ｐゴシック" pitchFamily="50" charset="-128"/>
            </a:endParaRPr>
          </a:p>
          <a:p>
            <a:r>
              <a:rPr lang="ja-JP" altLang="en-US" sz="1600" b="1" dirty="0" smtClean="0">
                <a:latin typeface="+mj-ea"/>
                <a:cs typeface="ＭＳ Ｐゴシック" pitchFamily="50" charset="-128"/>
              </a:rPr>
              <a:t>　　　</a:t>
            </a:r>
            <a:endParaRPr lang="en-US" altLang="ja-JP" sz="1600" dirty="0" smtClean="0">
              <a:latin typeface="+mj-ea"/>
            </a:endParaRPr>
          </a:p>
        </p:txBody>
      </p:sp>
      <p:graphicFrame>
        <p:nvGraphicFramePr>
          <p:cNvPr id="8" name="表 7"/>
          <p:cNvGraphicFramePr>
            <a:graphicFrameLocks noGrp="1"/>
          </p:cNvGraphicFramePr>
          <p:nvPr>
            <p:extLst>
              <p:ext uri="{D42A27DB-BD31-4B8C-83A1-F6EECF244321}">
                <p14:modId xmlns:p14="http://schemas.microsoft.com/office/powerpoint/2010/main" val="2109435162"/>
              </p:ext>
            </p:extLst>
          </p:nvPr>
        </p:nvGraphicFramePr>
        <p:xfrm>
          <a:off x="226547" y="3429001"/>
          <a:ext cx="8665933" cy="3292456"/>
        </p:xfrm>
        <a:graphic>
          <a:graphicData uri="http://schemas.openxmlformats.org/drawingml/2006/table">
            <a:tbl>
              <a:tblPr/>
              <a:tblGrid>
                <a:gridCol w="1446166">
                  <a:extLst>
                    <a:ext uri="{9D8B030D-6E8A-4147-A177-3AD203B41FA5}">
                      <a16:colId xmlns:a16="http://schemas.microsoft.com/office/drawing/2014/main" val="20000"/>
                    </a:ext>
                  </a:extLst>
                </a:gridCol>
                <a:gridCol w="7219767">
                  <a:extLst>
                    <a:ext uri="{9D8B030D-6E8A-4147-A177-3AD203B41FA5}">
                      <a16:colId xmlns:a16="http://schemas.microsoft.com/office/drawing/2014/main" val="20001"/>
                    </a:ext>
                  </a:extLst>
                </a:gridCol>
              </a:tblGrid>
              <a:tr h="334803">
                <a:tc>
                  <a:txBody>
                    <a:bodyPr/>
                    <a:lstStyle/>
                    <a:p>
                      <a:pPr algn="dist"/>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対象者</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福祉サービス事業所等職員（主に管理者・責任者）</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06615">
                <a:tc>
                  <a:txBody>
                    <a:bodyPr/>
                    <a:lstStyle/>
                    <a:p>
                      <a:pPr algn="dist"/>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カリキュラム</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講義（動画</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5</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本）：「</a:t>
                      </a:r>
                      <a:r>
                        <a:rPr kumimoji="1" lang="ja-JP" altLang="en-US" sz="14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者の権利擁護」「家族の思い」</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4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者虐待防止のポイント及び大阪府の状況について」</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「障害者虐待防止法の理解」「施設管理者の責務」</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演習（動画</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5</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本）：「</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虐待の芽</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について」「管理者としての対応（通報義務）」</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「未然防止・再発防止策について」「職場環境づくり」</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「人材育成について」</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e-</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ラーニング   ：　講義及び演習の理解度チェック</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34803">
                <a:tc>
                  <a:txBody>
                    <a:bodyPr/>
                    <a:lstStyle/>
                    <a:p>
                      <a:pPr marL="0" marR="0" indent="0" algn="dist"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開催時期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動画公開期間：令和</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年</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12</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月</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10</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日～令和</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3</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年</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月</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22</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日</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37890">
                <a:tc>
                  <a:txBody>
                    <a:bodyPr/>
                    <a:lstStyle/>
                    <a:p>
                      <a:pPr algn="dist"/>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過去実績</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algn="dist"/>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（受講者数）</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平成</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29</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年度：</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1,072</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名</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平成</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30</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年度：　</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996</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名</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令和元年度：</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1,243</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名 </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令和</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年度：</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1,326</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名　（</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令和</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年度は受講決定通知メール送付者数を計上）</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額縁 3"/>
          <p:cNvSpPr/>
          <p:nvPr/>
        </p:nvSpPr>
        <p:spPr>
          <a:xfrm>
            <a:off x="179512" y="218790"/>
            <a:ext cx="4824536" cy="584791"/>
          </a:xfrm>
          <a:prstGeom prst="bevel">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err="1" smtClean="0">
                <a:solidFill>
                  <a:schemeClr val="tx1"/>
                </a:solidFill>
                <a:latin typeface="+mn-ea"/>
                <a:cs typeface="Arial Unicode MS" pitchFamily="50" charset="-128"/>
              </a:rPr>
              <a:t>障がい</a:t>
            </a:r>
            <a:r>
              <a:rPr lang="ja-JP" altLang="en-US" sz="1600" b="1" dirty="0" smtClean="0">
                <a:solidFill>
                  <a:schemeClr val="tx1"/>
                </a:solidFill>
                <a:latin typeface="+mn-ea"/>
                <a:cs typeface="Arial Unicode MS" pitchFamily="50" charset="-128"/>
              </a:rPr>
              <a:t>者</a:t>
            </a:r>
            <a:r>
              <a:rPr lang="ja-JP" altLang="ja-JP" sz="1600" b="1" dirty="0" smtClean="0">
                <a:solidFill>
                  <a:schemeClr val="tx1"/>
                </a:solidFill>
                <a:latin typeface="+mn-ea"/>
                <a:cs typeface="Arial Unicode MS" pitchFamily="50" charset="-128"/>
              </a:rPr>
              <a:t>虐待防止</a:t>
            </a:r>
            <a:r>
              <a:rPr lang="ja-JP" altLang="en-US" sz="1600" b="1" dirty="0" smtClean="0">
                <a:solidFill>
                  <a:schemeClr val="tx1"/>
                </a:solidFill>
                <a:latin typeface="+mn-ea"/>
                <a:cs typeface="Arial Unicode MS" pitchFamily="50" charset="-128"/>
              </a:rPr>
              <a:t>・権利擁護</a:t>
            </a:r>
            <a:r>
              <a:rPr lang="ja-JP" altLang="ja-JP" sz="1600" b="1" dirty="0" smtClean="0">
                <a:solidFill>
                  <a:schemeClr val="tx1"/>
                </a:solidFill>
                <a:latin typeface="+mn-ea"/>
                <a:cs typeface="Arial Unicode MS" pitchFamily="50" charset="-128"/>
              </a:rPr>
              <a:t>研修</a:t>
            </a:r>
            <a:r>
              <a:rPr lang="ja-JP" altLang="en-US" sz="1600" b="1" dirty="0" smtClean="0">
                <a:solidFill>
                  <a:schemeClr val="tx1"/>
                </a:solidFill>
                <a:latin typeface="+mn-ea"/>
                <a:cs typeface="Arial Unicode MS" pitchFamily="50" charset="-128"/>
              </a:rPr>
              <a:t>　＜</a:t>
            </a:r>
            <a:r>
              <a:rPr lang="ja-JP" altLang="en-US" sz="1600" b="1" dirty="0">
                <a:solidFill>
                  <a:schemeClr val="tx1"/>
                </a:solidFill>
                <a:latin typeface="+mn-ea"/>
                <a:cs typeface="Arial Unicode MS" pitchFamily="50" charset="-128"/>
              </a:rPr>
              <a:t>実績</a:t>
            </a:r>
            <a:r>
              <a:rPr lang="ja-JP" altLang="en-US" sz="1600" b="1" dirty="0" smtClean="0">
                <a:solidFill>
                  <a:schemeClr val="tx1"/>
                </a:solidFill>
                <a:latin typeface="+mn-ea"/>
                <a:cs typeface="Arial Unicode MS" pitchFamily="50" charset="-128"/>
              </a:rPr>
              <a:t>②＞</a:t>
            </a:r>
            <a:r>
              <a:rPr lang="ja-JP" altLang="en-US" sz="1400" b="1" dirty="0" smtClean="0">
                <a:solidFill>
                  <a:schemeClr val="tx1"/>
                </a:solidFill>
                <a:latin typeface="+mn-ea"/>
                <a:cs typeface="Arial Unicode MS" pitchFamily="50" charset="-128"/>
              </a:rPr>
              <a:t>　　</a:t>
            </a:r>
            <a:r>
              <a:rPr lang="ja-JP" altLang="en-US" sz="1400" dirty="0" smtClean="0">
                <a:solidFill>
                  <a:schemeClr val="tx1"/>
                </a:solidFill>
                <a:latin typeface="Arial Unicode MS" pitchFamily="50" charset="-128"/>
                <a:ea typeface="Arial Unicode MS" pitchFamily="50" charset="-128"/>
                <a:cs typeface="Arial Unicode MS" pitchFamily="50" charset="-128"/>
              </a:rPr>
              <a:t>　　　　　　　　</a:t>
            </a:r>
            <a:r>
              <a:rPr lang="ja-JP" altLang="ja-JP" sz="1400" dirty="0">
                <a:solidFill>
                  <a:schemeClr val="tx1"/>
                </a:solidFill>
                <a:latin typeface="Arial Unicode MS" pitchFamily="50" charset="-128"/>
                <a:ea typeface="Arial Unicode MS" pitchFamily="50" charset="-128"/>
                <a:cs typeface="Arial Unicode MS" pitchFamily="50" charset="-128"/>
              </a:rPr>
              <a:t>　　　</a:t>
            </a:r>
            <a:endParaRPr lang="ja-JP" altLang="en-US" sz="1400" dirty="0">
              <a:solidFill>
                <a:schemeClr val="tx1"/>
              </a:solidFill>
            </a:endParaRPr>
          </a:p>
        </p:txBody>
      </p:sp>
      <p:sp>
        <p:nvSpPr>
          <p:cNvPr id="10" name="スライド番号プレースホルダー 1"/>
          <p:cNvSpPr>
            <a:spLocks noGrp="1"/>
          </p:cNvSpPr>
          <p:nvPr>
            <p:ph type="sldNum" sz="quarter" idx="12"/>
          </p:nvPr>
        </p:nvSpPr>
        <p:spPr>
          <a:xfrm>
            <a:off x="6550792" y="6113755"/>
            <a:ext cx="2133600" cy="365125"/>
          </a:xfrm>
        </p:spPr>
        <p:txBody>
          <a:bodyPr/>
          <a:lstStyle/>
          <a:p>
            <a:fld id="{FA3DB138-92A5-4612-A502-12E4C5DA25CF}" type="slidenum">
              <a:rPr kumimoji="1" lang="ja-JP" altLang="en-US" smtClean="0"/>
              <a:pPr/>
              <a:t>5</a:t>
            </a:fld>
            <a:endParaRPr kumimoji="1" lang="ja-JP" altLang="en-US" dirty="0"/>
          </a:p>
        </p:txBody>
      </p:sp>
    </p:spTree>
    <p:extLst>
      <p:ext uri="{BB962C8B-B14F-4D97-AF65-F5344CB8AC3E}">
        <p14:creationId xmlns:p14="http://schemas.microsoft.com/office/powerpoint/2010/main" val="1351017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extLst>
              <p:ext uri="{D42A27DB-BD31-4B8C-83A1-F6EECF244321}">
                <p14:modId xmlns:p14="http://schemas.microsoft.com/office/powerpoint/2010/main" val="3279188367"/>
              </p:ext>
            </p:extLst>
          </p:nvPr>
        </p:nvGraphicFramePr>
        <p:xfrm>
          <a:off x="638542" y="3087181"/>
          <a:ext cx="7839933" cy="3269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コンテンツ プレースホルダー 3"/>
          <p:cNvSpPr>
            <a:spLocks noGrp="1"/>
          </p:cNvSpPr>
          <p:nvPr>
            <p:ph idx="1"/>
          </p:nvPr>
        </p:nvSpPr>
        <p:spPr>
          <a:xfrm>
            <a:off x="251520" y="225180"/>
            <a:ext cx="8640960" cy="6516188"/>
          </a:xfrm>
          <a:prstGeom prst="rect">
            <a:avLst/>
          </a:prstGeom>
          <a:noFill/>
          <a:ln w="12700">
            <a:solidFill>
              <a:schemeClr val="accent1">
                <a:lumMod val="50000"/>
              </a:schemeClr>
            </a:solidFill>
            <a:prstDash val="solid"/>
          </a:ln>
        </p:spPr>
        <p:style>
          <a:lnRef idx="2">
            <a:schemeClr val="dk1"/>
          </a:lnRef>
          <a:fillRef idx="1">
            <a:schemeClr val="lt1"/>
          </a:fillRef>
          <a:effectRef idx="0">
            <a:schemeClr val="dk1"/>
          </a:effectRef>
          <a:fontRef idx="minor">
            <a:schemeClr val="dk1"/>
          </a:fontRef>
        </p:style>
        <p:txBody>
          <a:bodyPr rtlCol="0" anchor="ctr"/>
          <a:lstStyle/>
          <a:p>
            <a:pPr marL="0" indent="0">
              <a:buNone/>
            </a:pPr>
            <a:endParaRPr kumimoji="1" lang="en-US" altLang="ja-JP" dirty="0" smtClean="0"/>
          </a:p>
          <a:p>
            <a:pPr marL="0" indent="0">
              <a:buNone/>
            </a:pPr>
            <a:endParaRPr kumimoji="1" lang="ja-JP" altLang="en-US" dirty="0">
              <a:solidFill>
                <a:schemeClr val="tx1"/>
              </a:solidFill>
            </a:endParaRPr>
          </a:p>
        </p:txBody>
      </p:sp>
      <p:sp>
        <p:nvSpPr>
          <p:cNvPr id="5" name="額縁 4"/>
          <p:cNvSpPr/>
          <p:nvPr/>
        </p:nvSpPr>
        <p:spPr>
          <a:xfrm>
            <a:off x="260839" y="225180"/>
            <a:ext cx="6183369" cy="584791"/>
          </a:xfrm>
          <a:prstGeom prst="bevel">
            <a:avLst/>
          </a:prstGeom>
          <a:solidFill>
            <a:schemeClr val="bg1"/>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err="1" smtClean="0">
                <a:solidFill>
                  <a:schemeClr val="tx1"/>
                </a:solidFill>
                <a:latin typeface="+mn-ea"/>
                <a:cs typeface="Arial Unicode MS" pitchFamily="50" charset="-128"/>
              </a:rPr>
              <a:t>障がい</a:t>
            </a:r>
            <a:r>
              <a:rPr lang="ja-JP" altLang="en-US" sz="1600" b="1" dirty="0" smtClean="0">
                <a:solidFill>
                  <a:schemeClr val="tx1"/>
                </a:solidFill>
                <a:latin typeface="+mn-ea"/>
                <a:cs typeface="Arial Unicode MS" pitchFamily="50" charset="-128"/>
              </a:rPr>
              <a:t>者</a:t>
            </a:r>
            <a:r>
              <a:rPr lang="ja-JP" altLang="ja-JP" sz="1600" b="1" dirty="0" smtClean="0">
                <a:solidFill>
                  <a:schemeClr val="tx1"/>
                </a:solidFill>
                <a:latin typeface="+mn-ea"/>
                <a:cs typeface="Arial Unicode MS" pitchFamily="50" charset="-128"/>
              </a:rPr>
              <a:t>虐待防止</a:t>
            </a:r>
            <a:r>
              <a:rPr lang="ja-JP" altLang="en-US" sz="1600" b="1" dirty="0" smtClean="0">
                <a:solidFill>
                  <a:schemeClr val="tx1"/>
                </a:solidFill>
                <a:latin typeface="+mn-ea"/>
                <a:cs typeface="Arial Unicode MS" pitchFamily="50" charset="-128"/>
              </a:rPr>
              <a:t>・権利擁護</a:t>
            </a:r>
            <a:r>
              <a:rPr lang="ja-JP" altLang="ja-JP" sz="1600" b="1" dirty="0" smtClean="0">
                <a:solidFill>
                  <a:schemeClr val="tx1"/>
                </a:solidFill>
                <a:latin typeface="+mn-ea"/>
                <a:cs typeface="Arial Unicode MS" pitchFamily="50" charset="-128"/>
              </a:rPr>
              <a:t>研修</a:t>
            </a:r>
            <a:r>
              <a:rPr lang="ja-JP" altLang="en-US" sz="1600" b="1" dirty="0" smtClean="0">
                <a:solidFill>
                  <a:schemeClr val="tx1"/>
                </a:solidFill>
                <a:latin typeface="+mn-ea"/>
                <a:cs typeface="Arial Unicode MS" pitchFamily="50" charset="-128"/>
              </a:rPr>
              <a:t>　＜今後に向けた検討＞</a:t>
            </a:r>
            <a:r>
              <a:rPr lang="ja-JP" altLang="en-US" sz="1400" b="1" dirty="0" smtClean="0">
                <a:solidFill>
                  <a:schemeClr val="tx1"/>
                </a:solidFill>
                <a:latin typeface="+mn-ea"/>
                <a:cs typeface="Arial Unicode MS" pitchFamily="50" charset="-128"/>
              </a:rPr>
              <a:t>　</a:t>
            </a:r>
            <a:r>
              <a:rPr lang="ja-JP" altLang="en-US" sz="1400" dirty="0" smtClean="0">
                <a:solidFill>
                  <a:schemeClr val="tx1"/>
                </a:solidFill>
                <a:latin typeface="Arial Unicode MS" pitchFamily="50" charset="-128"/>
                <a:ea typeface="Arial Unicode MS" pitchFamily="50" charset="-128"/>
                <a:cs typeface="Arial Unicode MS" pitchFamily="50" charset="-128"/>
              </a:rPr>
              <a:t>　　　　　　　　</a:t>
            </a:r>
            <a:r>
              <a:rPr lang="ja-JP" altLang="ja-JP" sz="1400" dirty="0">
                <a:solidFill>
                  <a:schemeClr val="tx1"/>
                </a:solidFill>
                <a:latin typeface="Arial Unicode MS" pitchFamily="50" charset="-128"/>
                <a:ea typeface="Arial Unicode MS" pitchFamily="50" charset="-128"/>
                <a:cs typeface="Arial Unicode MS" pitchFamily="50" charset="-128"/>
              </a:rPr>
              <a:t>　　　</a:t>
            </a:r>
            <a:endParaRPr lang="ja-JP" altLang="en-US" sz="1400" dirty="0">
              <a:solidFill>
                <a:schemeClr val="tx1"/>
              </a:solidFill>
            </a:endParaRPr>
          </a:p>
        </p:txBody>
      </p:sp>
      <p:sp>
        <p:nvSpPr>
          <p:cNvPr id="6" name="正方形/長方形 5"/>
          <p:cNvSpPr/>
          <p:nvPr/>
        </p:nvSpPr>
        <p:spPr>
          <a:xfrm>
            <a:off x="640890" y="1270745"/>
            <a:ext cx="7866915" cy="139779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725"/>
              </a:lnSpc>
            </a:pPr>
            <a:r>
              <a:rPr lang="ja-JP" altLang="en-US" sz="1400" dirty="0" smtClean="0">
                <a:solidFill>
                  <a:schemeClr val="tx1"/>
                </a:solidFill>
                <a:latin typeface="+mn-ea"/>
              </a:rPr>
              <a:t>・</a:t>
            </a:r>
            <a:r>
              <a:rPr lang="ja-JP" altLang="en-US" sz="1400" dirty="0">
                <a:solidFill>
                  <a:schemeClr val="tx1"/>
                </a:solidFill>
                <a:latin typeface="+mn-ea"/>
              </a:rPr>
              <a:t>こ</a:t>
            </a:r>
            <a:r>
              <a:rPr lang="ja-JP" altLang="en-US" sz="1400" dirty="0" smtClean="0">
                <a:solidFill>
                  <a:schemeClr val="tx1"/>
                </a:solidFill>
                <a:latin typeface="+mn-ea"/>
              </a:rPr>
              <a:t>れまでの研修受講者アンケート等によるニーズや国研修のプログラム、虐待発生要因分析を反映させた、</a:t>
            </a:r>
            <a:r>
              <a:rPr lang="ja-JP" altLang="en-US" sz="1400" u="sng" dirty="0" smtClean="0">
                <a:solidFill>
                  <a:schemeClr val="tx1"/>
                </a:solidFill>
                <a:latin typeface="+mn-ea"/>
              </a:rPr>
              <a:t>研修プログラムやテーマ</a:t>
            </a:r>
            <a:r>
              <a:rPr lang="ja-JP" altLang="en-US" sz="1400" u="sng" dirty="0">
                <a:solidFill>
                  <a:schemeClr val="tx1"/>
                </a:solidFill>
                <a:latin typeface="+mn-ea"/>
              </a:rPr>
              <a:t>の</a:t>
            </a:r>
            <a:r>
              <a:rPr lang="ja-JP" altLang="en-US" sz="1400" u="sng" dirty="0" smtClean="0">
                <a:solidFill>
                  <a:schemeClr val="tx1"/>
                </a:solidFill>
                <a:latin typeface="+mn-ea"/>
              </a:rPr>
              <a:t>定期的な見直し</a:t>
            </a:r>
            <a:r>
              <a:rPr lang="ja-JP" altLang="en-US" sz="1400" dirty="0" smtClean="0">
                <a:solidFill>
                  <a:schemeClr val="tx1"/>
                </a:solidFill>
                <a:latin typeface="+mn-ea"/>
              </a:rPr>
              <a:t>の必要性。</a:t>
            </a:r>
            <a:endParaRPr lang="en-US" altLang="ja-JP" sz="1400" dirty="0" smtClean="0">
              <a:solidFill>
                <a:schemeClr val="tx1"/>
              </a:solidFill>
              <a:latin typeface="+mn-ea"/>
            </a:endParaRPr>
          </a:p>
          <a:p>
            <a:pPr>
              <a:lnSpc>
                <a:spcPts val="1725"/>
              </a:lnSpc>
            </a:pPr>
            <a:endParaRPr lang="en-US" altLang="ja-JP" sz="1400" dirty="0" smtClean="0">
              <a:solidFill>
                <a:schemeClr val="tx1"/>
              </a:solidFill>
              <a:latin typeface="+mn-ea"/>
            </a:endParaRPr>
          </a:p>
          <a:p>
            <a:pPr>
              <a:lnSpc>
                <a:spcPts val="1725"/>
              </a:lnSpc>
            </a:pPr>
            <a:r>
              <a:rPr lang="ja-JP" altLang="en-US" sz="1400" dirty="0" smtClean="0">
                <a:solidFill>
                  <a:schemeClr val="tx1"/>
                </a:solidFill>
                <a:latin typeface="+mn-ea"/>
              </a:rPr>
              <a:t>・</a:t>
            </a:r>
            <a:r>
              <a:rPr lang="ja-JP" altLang="en-US" sz="1400" dirty="0" err="1" smtClean="0">
                <a:solidFill>
                  <a:schemeClr val="tx1"/>
                </a:solidFill>
                <a:latin typeface="+mn-ea"/>
              </a:rPr>
              <a:t>障がい</a:t>
            </a:r>
            <a:r>
              <a:rPr lang="ja-JP" altLang="en-US" sz="1400" dirty="0" smtClean="0">
                <a:solidFill>
                  <a:schemeClr val="tx1"/>
                </a:solidFill>
                <a:latin typeface="+mn-ea"/>
              </a:rPr>
              <a:t>福祉サービス事業所等において、運営基準改定に伴って事業所内での虐待防止委員会の設置や虐待防止研修の実施が必須となることによる、</a:t>
            </a:r>
            <a:r>
              <a:rPr lang="ja-JP" altLang="en-US" sz="1400" u="sng" dirty="0" smtClean="0">
                <a:solidFill>
                  <a:schemeClr val="tx1"/>
                </a:solidFill>
                <a:latin typeface="+mn-ea"/>
              </a:rPr>
              <a:t>府主催の虐待防止・権利擁護研修のニーズの増大</a:t>
            </a:r>
            <a:r>
              <a:rPr lang="ja-JP" altLang="en-US" sz="1400" dirty="0" smtClean="0">
                <a:solidFill>
                  <a:schemeClr val="tx1"/>
                </a:solidFill>
                <a:latin typeface="+mn-ea"/>
              </a:rPr>
              <a:t>。</a:t>
            </a:r>
            <a:endParaRPr lang="en-US" altLang="ja-JP" sz="1400" dirty="0" smtClean="0">
              <a:solidFill>
                <a:schemeClr val="tx1"/>
              </a:solidFill>
              <a:latin typeface="+mn-ea"/>
            </a:endParaRPr>
          </a:p>
        </p:txBody>
      </p:sp>
      <p:sp>
        <p:nvSpPr>
          <p:cNvPr id="2" name="ホームベース 1"/>
          <p:cNvSpPr/>
          <p:nvPr/>
        </p:nvSpPr>
        <p:spPr>
          <a:xfrm>
            <a:off x="691106" y="894586"/>
            <a:ext cx="3520854" cy="43204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現状</a:t>
            </a:r>
            <a:r>
              <a:rPr lang="ja-JP" altLang="en-US" dirty="0" smtClean="0"/>
              <a:t>の研修における</a:t>
            </a:r>
            <a:r>
              <a:rPr kumimoji="1" lang="ja-JP" altLang="en-US" dirty="0" smtClean="0"/>
              <a:t>課題</a:t>
            </a:r>
            <a:endParaRPr kumimoji="1" lang="ja-JP" altLang="en-US" dirty="0"/>
          </a:p>
        </p:txBody>
      </p:sp>
      <p:sp>
        <p:nvSpPr>
          <p:cNvPr id="7" name="フローチャート: 組合せ 6"/>
          <p:cNvSpPr/>
          <p:nvPr/>
        </p:nvSpPr>
        <p:spPr>
          <a:xfrm>
            <a:off x="3190356" y="2753683"/>
            <a:ext cx="2736304" cy="2471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6553200" y="6356350"/>
            <a:ext cx="2133600" cy="365125"/>
          </a:xfrm>
        </p:spPr>
        <p:txBody>
          <a:bodyPr/>
          <a:lstStyle/>
          <a:p>
            <a:fld id="{FA3DB138-92A5-4612-A502-12E4C5DA25CF}" type="slidenum">
              <a:rPr kumimoji="1" lang="ja-JP" altLang="en-US" smtClean="0"/>
              <a:pPr/>
              <a:t>6</a:t>
            </a:fld>
            <a:endParaRPr kumimoji="1" lang="ja-JP" altLang="en-US" dirty="0"/>
          </a:p>
        </p:txBody>
      </p:sp>
      <p:sp>
        <p:nvSpPr>
          <p:cNvPr id="11" name="正方形/長方形 10"/>
          <p:cNvSpPr/>
          <p:nvPr/>
        </p:nvSpPr>
        <p:spPr>
          <a:xfrm>
            <a:off x="691106" y="4797153"/>
            <a:ext cx="2254346" cy="1559197"/>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solidFill>
                  <a:schemeClr val="tx1"/>
                </a:solidFill>
                <a:latin typeface="+mn-ea"/>
              </a:rPr>
              <a:t>　</a:t>
            </a:r>
            <a:r>
              <a:rPr lang="ja-JP" altLang="en-US" sz="1300" dirty="0" smtClean="0">
                <a:solidFill>
                  <a:schemeClr val="tx1"/>
                </a:solidFill>
                <a:latin typeface="+mn-ea"/>
              </a:rPr>
              <a:t>主に事業所において、職員のケアを行うためのテーマを実施し、虐待につながりうる要因を軽減する狙い。</a:t>
            </a:r>
            <a:endParaRPr lang="en-US" altLang="ja-JP" sz="1300" dirty="0" smtClean="0">
              <a:solidFill>
                <a:schemeClr val="tx1"/>
              </a:solidFill>
              <a:latin typeface="+mn-ea"/>
            </a:endParaRPr>
          </a:p>
          <a:p>
            <a:r>
              <a:rPr lang="ja-JP" altLang="en-US" sz="1300" dirty="0" smtClean="0">
                <a:solidFill>
                  <a:schemeClr val="tx1"/>
                </a:solidFill>
                <a:latin typeface="+mn-ea"/>
              </a:rPr>
              <a:t>　令和３年度より事業所向け研修に導入予定。</a:t>
            </a:r>
            <a:endParaRPr lang="en-US" altLang="ja-JP" sz="1300" dirty="0">
              <a:solidFill>
                <a:schemeClr val="tx1"/>
              </a:solidFill>
              <a:latin typeface="+mn-ea"/>
            </a:endParaRPr>
          </a:p>
        </p:txBody>
      </p:sp>
    </p:spTree>
    <p:extLst>
      <p:ext uri="{BB962C8B-B14F-4D97-AF65-F5344CB8AC3E}">
        <p14:creationId xmlns:p14="http://schemas.microsoft.com/office/powerpoint/2010/main" val="1147989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49948" y="37971"/>
            <a:ext cx="9000000" cy="6655668"/>
          </a:xfrm>
          <a:prstGeom prst="rect">
            <a:avLst/>
          </a:prstGeom>
          <a:noFill/>
          <a:ln>
            <a:solidFill>
              <a:schemeClr val="tx1"/>
            </a:solidFill>
          </a:ln>
        </p:spPr>
        <p:txBody>
          <a:bodyPr wrap="square" rtlCol="0">
            <a:spAutoFit/>
          </a:bodyPr>
          <a:lstStyle/>
          <a:p>
            <a:pPr defTabSz="914400">
              <a:defRPr/>
            </a:pPr>
            <a:endParaRPr kumimoji="1" lang="en-US" altLang="ja-JP" sz="1400" u="sng" dirty="0" smtClean="0">
              <a:latin typeface="ＭＳ Ｐゴシック" panose="020B0600070205080204" pitchFamily="50" charset="-128"/>
              <a:ea typeface="ＭＳ Ｐゴシック" panose="020B0600070205080204" pitchFamily="50" charset="-128"/>
            </a:endParaRPr>
          </a:p>
          <a:p>
            <a:pPr defTabSz="914400">
              <a:defRPr/>
            </a:pPr>
            <a:endParaRPr lang="en-US" altLang="ja-JP" sz="1400" u="sng" dirty="0">
              <a:latin typeface="ＭＳ Ｐゴシック" panose="020B0600070205080204" pitchFamily="50" charset="-128"/>
              <a:ea typeface="ＭＳ Ｐゴシック" panose="020B0600070205080204" pitchFamily="50" charset="-128"/>
            </a:endParaRPr>
          </a:p>
          <a:p>
            <a:pPr defTabSz="914400">
              <a:defRPr/>
            </a:pPr>
            <a:endParaRPr kumimoji="1" lang="en-US" altLang="ja-JP" sz="1200" u="sng" dirty="0">
              <a:latin typeface="ＭＳ Ｐゴシック" panose="020B0600070205080204" pitchFamily="50" charset="-128"/>
              <a:ea typeface="ＭＳ Ｐゴシック" panose="020B0600070205080204" pitchFamily="50" charset="-128"/>
            </a:endParaRPr>
          </a:p>
          <a:p>
            <a:r>
              <a:rPr kumimoji="1" lang="ja-JP" altLang="en-US" sz="1300" u="sng" dirty="0" smtClean="0">
                <a:latin typeface="ＭＳ Ｐゴシック" panose="020B0600070205080204" pitchFamily="50" charset="-128"/>
                <a:ea typeface="ＭＳ Ｐゴシック" panose="020B0600070205080204" pitchFamily="50" charset="-128"/>
              </a:rPr>
              <a:t>＜市町村検討会</a:t>
            </a:r>
            <a:r>
              <a:rPr lang="ja-JP" altLang="en-US" sz="1300" u="sng" dirty="0">
                <a:latin typeface="ＭＳ Ｐゴシック" panose="020B0600070205080204" pitchFamily="50" charset="-128"/>
              </a:rPr>
              <a:t>（旧名称：市町村ワーキング）</a:t>
            </a:r>
            <a:r>
              <a:rPr kumimoji="1" lang="ja-JP" altLang="en-US" sz="1300" u="sng" dirty="0" smtClean="0">
                <a:latin typeface="ＭＳ Ｐゴシック" panose="020B0600070205080204" pitchFamily="50" charset="-128"/>
                <a:ea typeface="ＭＳ Ｐゴシック" panose="020B0600070205080204" pitchFamily="50" charset="-128"/>
              </a:rPr>
              <a:t>の概要＞</a:t>
            </a:r>
            <a:endParaRPr kumimoji="1" lang="en-US" altLang="ja-JP" sz="1300" u="sng" dirty="0" smtClean="0">
              <a:latin typeface="ＭＳ Ｐゴシック" panose="020B0600070205080204" pitchFamily="50" charset="-128"/>
              <a:ea typeface="ＭＳ Ｐゴシック" panose="020B0600070205080204" pitchFamily="50" charset="-128"/>
            </a:endParaRPr>
          </a:p>
          <a:p>
            <a:r>
              <a:rPr lang="ja-JP" altLang="en-US" sz="1300" dirty="0" smtClean="0">
                <a:latin typeface="ＭＳ Ｐゴシック" panose="020B0600070205080204" pitchFamily="50" charset="-128"/>
                <a:ea typeface="ＭＳ Ｐゴシック" panose="020B0600070205080204" pitchFamily="50" charset="-128"/>
              </a:rPr>
              <a:t>　・政令２市及び</a:t>
            </a:r>
            <a:r>
              <a:rPr lang="ja-JP" altLang="en-US" sz="1300" dirty="0" smtClean="0">
                <a:latin typeface="ＭＳ Ｐゴシック" panose="020B0600070205080204" pitchFamily="50" charset="-128"/>
              </a:rPr>
              <a:t>府域</a:t>
            </a:r>
            <a:r>
              <a:rPr lang="ja-JP" altLang="en-US" sz="1300" dirty="0">
                <a:latin typeface="ＭＳ Ｐゴシック" panose="020B0600070205080204" pitchFamily="50" charset="-128"/>
              </a:rPr>
              <a:t>の</a:t>
            </a:r>
            <a:r>
              <a:rPr lang="ja-JP" altLang="en-US" sz="1300" dirty="0" smtClean="0">
                <a:latin typeface="ＭＳ Ｐゴシック" panose="020B0600070205080204" pitchFamily="50" charset="-128"/>
              </a:rPr>
              <a:t>各圏域から１</a:t>
            </a:r>
            <a:r>
              <a:rPr lang="ja-JP" altLang="en-US" sz="1300" dirty="0">
                <a:latin typeface="ＭＳ Ｐゴシック" panose="020B0600070205080204" pitchFamily="50" charset="-128"/>
              </a:rPr>
              <a:t>市町村</a:t>
            </a:r>
            <a:r>
              <a:rPr lang="ja-JP" altLang="en-US" sz="1300" dirty="0" smtClean="0">
                <a:latin typeface="ＭＳ Ｐゴシック" panose="020B0600070205080204" pitchFamily="50" charset="-128"/>
              </a:rPr>
              <a:t>ずつに参画</a:t>
            </a:r>
            <a:r>
              <a:rPr lang="ja-JP" altLang="en-US" sz="1300" dirty="0">
                <a:latin typeface="ＭＳ Ｐゴシック" panose="020B0600070205080204" pitchFamily="50" charset="-128"/>
              </a:rPr>
              <a:t>を</a:t>
            </a:r>
            <a:r>
              <a:rPr lang="ja-JP" altLang="en-US" sz="1300" dirty="0" smtClean="0">
                <a:latin typeface="ＭＳ Ｐゴシック" panose="020B0600070205080204" pitchFamily="50" charset="-128"/>
              </a:rPr>
              <a:t>依頼し、大阪府を事務局として構成。</a:t>
            </a:r>
            <a:endParaRPr lang="en-US" altLang="ja-JP" sz="1300" dirty="0" smtClean="0">
              <a:latin typeface="ＭＳ Ｐゴシック" panose="020B0600070205080204" pitchFamily="50" charset="-128"/>
            </a:endParaRPr>
          </a:p>
          <a:p>
            <a:r>
              <a:rPr lang="ja-JP" altLang="en-US" sz="1300" dirty="0" smtClean="0">
                <a:latin typeface="ＭＳ Ｐゴシック" panose="020B0600070205080204" pitchFamily="50" charset="-128"/>
                <a:ea typeface="ＭＳ Ｐゴシック" panose="020B0600070205080204" pitchFamily="50" charset="-128"/>
              </a:rPr>
              <a:t>　・市町村における虐待対応力向上のため、年度ごとにテーマを検討し運営。</a:t>
            </a:r>
            <a:endParaRPr lang="en-US" altLang="ja-JP" sz="1300" dirty="0" smtClean="0">
              <a:latin typeface="ＭＳ Ｐゴシック" panose="020B0600070205080204" pitchFamily="50" charset="-128"/>
              <a:ea typeface="ＭＳ Ｐゴシック" panose="020B0600070205080204" pitchFamily="50" charset="-128"/>
            </a:endParaRPr>
          </a:p>
          <a:p>
            <a:endParaRPr lang="en-US" altLang="ja-JP" sz="900" dirty="0">
              <a:latin typeface="ＭＳ Ｐゴシック" panose="020B0600070205080204" pitchFamily="50" charset="-128"/>
              <a:ea typeface="ＭＳ Ｐゴシック" panose="020B0600070205080204" pitchFamily="50" charset="-128"/>
            </a:endParaRPr>
          </a:p>
          <a:p>
            <a:r>
              <a:rPr kumimoji="1" lang="ja-JP" altLang="en-US" sz="1300" u="sng" dirty="0" smtClean="0">
                <a:latin typeface="ＭＳ Ｐゴシック" panose="020B0600070205080204" pitchFamily="50" charset="-128"/>
                <a:ea typeface="ＭＳ Ｐゴシック" panose="020B0600070205080204" pitchFamily="50" charset="-128"/>
              </a:rPr>
              <a:t>＜これまでの市町村検討会の経過＞</a:t>
            </a:r>
            <a:endParaRPr kumimoji="1" lang="en-US" altLang="ja-JP" sz="1300" u="sng" dirty="0">
              <a:latin typeface="ＭＳ Ｐゴシック" panose="020B0600070205080204" pitchFamily="50" charset="-128"/>
              <a:ea typeface="ＭＳ Ｐゴシック" panose="020B0600070205080204" pitchFamily="50" charset="-128"/>
            </a:endParaRPr>
          </a:p>
          <a:p>
            <a:endParaRPr kumimoji="1" lang="en-US" altLang="ja-JP" sz="1400" b="1" dirty="0" smtClean="0">
              <a:latin typeface="ＭＳ Ｐゴシック" panose="020B0600070205080204" pitchFamily="50" charset="-128"/>
              <a:ea typeface="ＭＳ Ｐゴシック" panose="020B0600070205080204" pitchFamily="50" charset="-128"/>
            </a:endParaRPr>
          </a:p>
          <a:p>
            <a:endParaRPr kumimoji="1" lang="en-US" altLang="ja-JP" sz="1400" b="1" dirty="0">
              <a:latin typeface="ＭＳ Ｐゴシック" panose="020B0600070205080204" pitchFamily="50" charset="-128"/>
              <a:ea typeface="ＭＳ Ｐゴシック" panose="020B0600070205080204" pitchFamily="50" charset="-128"/>
            </a:endParaRPr>
          </a:p>
          <a:p>
            <a:endParaRPr kumimoji="1" lang="en-US" altLang="ja-JP" sz="1400" b="1" dirty="0" smtClean="0">
              <a:latin typeface="ＭＳ Ｐゴシック" panose="020B0600070205080204" pitchFamily="50" charset="-128"/>
              <a:ea typeface="ＭＳ Ｐゴシック" panose="020B0600070205080204" pitchFamily="50" charset="-128"/>
            </a:endParaRPr>
          </a:p>
          <a:p>
            <a:endParaRPr kumimoji="1" lang="en-US" altLang="ja-JP" sz="1400" b="1" dirty="0">
              <a:latin typeface="ＭＳ Ｐゴシック" panose="020B0600070205080204" pitchFamily="50" charset="-128"/>
              <a:ea typeface="ＭＳ Ｐゴシック" panose="020B0600070205080204" pitchFamily="50" charset="-128"/>
            </a:endParaRPr>
          </a:p>
          <a:p>
            <a:endParaRPr kumimoji="1" lang="en-US" altLang="ja-JP" sz="1400" b="1" dirty="0" smtClean="0">
              <a:latin typeface="ＭＳ Ｐゴシック" panose="020B0600070205080204" pitchFamily="50" charset="-128"/>
              <a:ea typeface="ＭＳ Ｐゴシック" panose="020B0600070205080204" pitchFamily="50" charset="-128"/>
            </a:endParaRPr>
          </a:p>
          <a:p>
            <a:endParaRPr kumimoji="1" lang="en-US" altLang="ja-JP" sz="1400" b="1" dirty="0" smtClean="0">
              <a:latin typeface="ＭＳ Ｐゴシック" panose="020B0600070205080204" pitchFamily="50" charset="-128"/>
              <a:ea typeface="ＭＳ Ｐゴシック" panose="020B0600070205080204" pitchFamily="50" charset="-128"/>
            </a:endParaRPr>
          </a:p>
          <a:p>
            <a:pPr lvl="0" defTabSz="914400">
              <a:defRPr/>
            </a:pPr>
            <a:endParaRPr kumimoji="1" lang="en-US" altLang="ja-JP" sz="1200" b="1" dirty="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smtClean="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smtClean="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smtClean="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smtClean="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smtClean="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smtClean="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smtClean="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smtClean="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smtClean="0">
              <a:latin typeface="ＭＳ Ｐゴシック" panose="020B0600070205080204" pitchFamily="50" charset="-128"/>
              <a:ea typeface="ＭＳ Ｐゴシック" panose="020B0600070205080204" pitchFamily="50" charset="-128"/>
            </a:endParaRPr>
          </a:p>
          <a:p>
            <a:pPr defTabSz="914400">
              <a:defRPr/>
            </a:pPr>
            <a:endParaRPr lang="en-US" altLang="ja-JP" sz="1050" dirty="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a:latin typeface="ＭＳ Ｐゴシック" panose="020B0600070205080204" pitchFamily="50" charset="-128"/>
              <a:ea typeface="ＭＳ Ｐゴシック" panose="020B0600070205080204" pitchFamily="50" charset="-128"/>
            </a:endParaRPr>
          </a:p>
          <a:p>
            <a:pPr defTabSz="914400">
              <a:defRPr/>
            </a:pPr>
            <a:endParaRPr kumimoji="1" lang="en-US" altLang="ja-JP" sz="1050" dirty="0">
              <a:latin typeface="ＭＳ Ｐゴシック" panose="020B0600070205080204" pitchFamily="50" charset="-128"/>
              <a:ea typeface="ＭＳ Ｐゴシック" panose="020B0600070205080204" pitchFamily="50" charset="-128"/>
            </a:endParaRPr>
          </a:p>
        </p:txBody>
      </p:sp>
      <p:sp>
        <p:nvSpPr>
          <p:cNvPr id="33" name="テキスト ボックス 32"/>
          <p:cNvSpPr txBox="1"/>
          <p:nvPr/>
        </p:nvSpPr>
        <p:spPr>
          <a:xfrm>
            <a:off x="179512" y="5460454"/>
            <a:ext cx="8712967" cy="1092607"/>
          </a:xfrm>
          <a:prstGeom prst="rect">
            <a:avLst/>
          </a:prstGeom>
          <a:solidFill>
            <a:schemeClr val="bg1">
              <a:lumMod val="85000"/>
            </a:schemeClr>
          </a:solidFill>
          <a:ln w="19050">
            <a:solidFill>
              <a:schemeClr val="tx1"/>
            </a:solidFill>
          </a:ln>
        </p:spPr>
        <p:txBody>
          <a:bodyPr wrap="square" rtlCol="0">
            <a:spAutoFit/>
          </a:bodyPr>
          <a:lstStyle/>
          <a:p>
            <a:endParaRPr kumimoji="1" lang="en-US" altLang="ja-JP" sz="1300" dirty="0" smtClean="0">
              <a:latin typeface="ＭＳ Ｐゴシック" panose="020B0600070205080204" pitchFamily="50" charset="-128"/>
              <a:ea typeface="ＭＳ Ｐゴシック" panose="020B0600070205080204" pitchFamily="50" charset="-128"/>
            </a:endParaRPr>
          </a:p>
          <a:p>
            <a:r>
              <a:rPr kumimoji="1" lang="ja-JP" altLang="en-US" sz="1300" dirty="0">
                <a:latin typeface="ＭＳ Ｐゴシック" panose="020B0600070205080204" pitchFamily="50" charset="-128"/>
                <a:ea typeface="ＭＳ Ｐゴシック" panose="020B0600070205080204" pitchFamily="50" charset="-128"/>
              </a:rPr>
              <a:t>◆</a:t>
            </a:r>
            <a:r>
              <a:rPr kumimoji="1" lang="ja-JP" altLang="en-US" sz="1300" b="1" dirty="0" smtClean="0">
                <a:latin typeface="ＭＳ Ｐゴシック" panose="020B0600070205080204" pitchFamily="50" charset="-128"/>
                <a:ea typeface="ＭＳ Ｐゴシック" panose="020B0600070205080204" pitchFamily="50" charset="-128"/>
              </a:rPr>
              <a:t>養護者・施設従事者等・使用者、それぞれの虐待対応</a:t>
            </a:r>
            <a:r>
              <a:rPr lang="ja-JP" altLang="en-US" sz="1300" b="1" dirty="0" err="1" smtClean="0">
                <a:latin typeface="ＭＳ Ｐゴシック" panose="020B0600070205080204" pitchFamily="50" charset="-128"/>
                <a:ea typeface="ＭＳ Ｐゴシック" panose="020B0600070205080204" pitchFamily="50" charset="-128"/>
              </a:rPr>
              <a:t>おけ</a:t>
            </a:r>
            <a:r>
              <a:rPr lang="ja-JP" altLang="en-US" sz="1300" b="1" dirty="0" err="1">
                <a:latin typeface="ＭＳ Ｐゴシック" panose="020B0600070205080204" pitchFamily="50" charset="-128"/>
                <a:ea typeface="ＭＳ Ｐゴシック" panose="020B0600070205080204" pitchFamily="50" charset="-128"/>
              </a:rPr>
              <a:t>る</a:t>
            </a:r>
            <a:r>
              <a:rPr kumimoji="1" lang="ja-JP" altLang="en-US" sz="1300" b="1" dirty="0" err="1" smtClean="0">
                <a:latin typeface="ＭＳ Ｐゴシック" panose="020B0600070205080204" pitchFamily="50" charset="-128"/>
                <a:ea typeface="ＭＳ Ｐゴシック" panose="020B0600070205080204" pitchFamily="50" charset="-128"/>
              </a:rPr>
              <a:t>の</a:t>
            </a:r>
            <a:r>
              <a:rPr kumimoji="1" lang="ja-JP" altLang="en-US" sz="1300" b="1" dirty="0" smtClean="0">
                <a:latin typeface="ＭＳ Ｐゴシック" panose="020B0600070205080204" pitchFamily="50" charset="-128"/>
                <a:ea typeface="ＭＳ Ｐゴシック" panose="020B0600070205080204" pitchFamily="50" charset="-128"/>
              </a:rPr>
              <a:t>研修テキスト</a:t>
            </a:r>
            <a:r>
              <a:rPr lang="ja-JP" altLang="en-US" sz="1300" b="1" dirty="0" smtClean="0">
                <a:latin typeface="ＭＳ Ｐゴシック" panose="020B0600070205080204" pitchFamily="50" charset="-128"/>
                <a:ea typeface="ＭＳ Ｐゴシック" panose="020B0600070205080204" pitchFamily="50" charset="-128"/>
              </a:rPr>
              <a:t>について</a:t>
            </a:r>
            <a:r>
              <a:rPr lang="ja-JP" altLang="en-US" sz="1300" b="1" dirty="0">
                <a:latin typeface="ＭＳ Ｐゴシック" panose="020B0600070205080204" pitchFamily="50" charset="-128"/>
                <a:ea typeface="ＭＳ Ｐゴシック" panose="020B0600070205080204" pitchFamily="50" charset="-128"/>
              </a:rPr>
              <a:t>、</a:t>
            </a:r>
            <a:r>
              <a:rPr lang="ja-JP" altLang="en-US" sz="1300" b="1" dirty="0" smtClean="0">
                <a:latin typeface="ＭＳ Ｐゴシック" panose="020B0600070205080204" pitchFamily="50" charset="-128"/>
                <a:ea typeface="ＭＳ Ｐゴシック" panose="020B0600070205080204" pitchFamily="50" charset="-128"/>
              </a:rPr>
              <a:t>全３編構成として完成</a:t>
            </a:r>
            <a:endParaRPr kumimoji="1" lang="en-US" altLang="ja-JP" sz="1300" b="1" dirty="0" smtClean="0">
              <a:latin typeface="ＭＳ Ｐゴシック" panose="020B0600070205080204" pitchFamily="50" charset="-128"/>
              <a:ea typeface="ＭＳ Ｐゴシック" panose="020B0600070205080204" pitchFamily="50" charset="-128"/>
            </a:endParaRPr>
          </a:p>
          <a:p>
            <a:r>
              <a:rPr kumimoji="1" lang="ja-JP" altLang="en-US" sz="1300" dirty="0">
                <a:latin typeface="ＭＳ Ｐゴシック" panose="020B0600070205080204" pitchFamily="50" charset="-128"/>
                <a:ea typeface="ＭＳ Ｐゴシック" panose="020B0600070205080204" pitchFamily="50" charset="-128"/>
              </a:rPr>
              <a:t>◆</a:t>
            </a:r>
            <a:r>
              <a:rPr kumimoji="1" lang="ja-JP" altLang="en-US" sz="1300" b="1" dirty="0" smtClean="0">
                <a:latin typeface="ＭＳ Ｐゴシック" panose="020B0600070205080204" pitchFamily="50" charset="-128"/>
                <a:ea typeface="ＭＳ Ｐゴシック" panose="020B0600070205080204" pitchFamily="50" charset="-128"/>
              </a:rPr>
              <a:t>府内全市町村へ研修テキストを配布し、対応力向上に向けて積極的</a:t>
            </a:r>
            <a:r>
              <a:rPr kumimoji="1" lang="ja-JP" altLang="en-US" sz="1300" b="1" dirty="0">
                <a:latin typeface="ＭＳ Ｐゴシック" panose="020B0600070205080204" pitchFamily="50" charset="-128"/>
                <a:ea typeface="ＭＳ Ｐゴシック" panose="020B0600070205080204" pitchFamily="50" charset="-128"/>
              </a:rPr>
              <a:t>な</a:t>
            </a:r>
            <a:r>
              <a:rPr kumimoji="1" lang="ja-JP" altLang="en-US" sz="1300" b="1" dirty="0" smtClean="0">
                <a:latin typeface="ＭＳ Ｐゴシック" panose="020B0600070205080204" pitchFamily="50" charset="-128"/>
                <a:ea typeface="ＭＳ Ｐゴシック" panose="020B0600070205080204" pitchFamily="50" charset="-128"/>
              </a:rPr>
              <a:t>活用</a:t>
            </a:r>
            <a:r>
              <a:rPr lang="ja-JP" altLang="en-US" sz="1300" b="1" dirty="0">
                <a:latin typeface="ＭＳ Ｐゴシック" panose="020B0600070205080204" pitchFamily="50" charset="-128"/>
                <a:ea typeface="ＭＳ Ｐゴシック" panose="020B0600070205080204" pitchFamily="50" charset="-128"/>
              </a:rPr>
              <a:t>の</a:t>
            </a:r>
            <a:r>
              <a:rPr lang="ja-JP" altLang="en-US" sz="1300" b="1" dirty="0" smtClean="0">
                <a:latin typeface="ＭＳ Ｐゴシック" panose="020B0600070205080204" pitchFamily="50" charset="-128"/>
                <a:ea typeface="ＭＳ Ｐゴシック" panose="020B0600070205080204" pitchFamily="50" charset="-128"/>
              </a:rPr>
              <a:t>呼びかけ</a:t>
            </a:r>
            <a:endParaRPr kumimoji="1" lang="en-US" altLang="ja-JP" sz="1300" b="1" dirty="0" smtClean="0">
              <a:latin typeface="ＭＳ Ｐゴシック" panose="020B0600070205080204" pitchFamily="50" charset="-128"/>
              <a:ea typeface="ＭＳ Ｐゴシック" panose="020B0600070205080204" pitchFamily="50" charset="-128"/>
            </a:endParaRPr>
          </a:p>
          <a:p>
            <a:r>
              <a:rPr lang="ja-JP" altLang="en-US" sz="1300" dirty="0" smtClean="0">
                <a:latin typeface="ＭＳ Ｐゴシック" panose="020B0600070205080204" pitchFamily="50" charset="-128"/>
              </a:rPr>
              <a:t>⇒市町村における研修テキストの更なる活用につなげるため、市町村職員向け研修で研修テキストの</a:t>
            </a:r>
            <a:r>
              <a:rPr lang="ja-JP" altLang="en-US" sz="1300" dirty="0">
                <a:latin typeface="ＭＳ Ｐゴシック" panose="020B0600070205080204" pitchFamily="50" charset="-128"/>
              </a:rPr>
              <a:t>具体的</a:t>
            </a:r>
            <a:r>
              <a:rPr lang="ja-JP" altLang="en-US" sz="1300" dirty="0" smtClean="0">
                <a:latin typeface="ＭＳ Ｐゴシック" panose="020B0600070205080204" pitchFamily="50" charset="-128"/>
              </a:rPr>
              <a:t>な活用方法</a:t>
            </a:r>
            <a:endParaRPr lang="en-US" altLang="ja-JP" sz="1300" dirty="0" smtClean="0">
              <a:latin typeface="ＭＳ Ｐゴシック" panose="020B0600070205080204" pitchFamily="50" charset="-128"/>
            </a:endParaRPr>
          </a:p>
          <a:p>
            <a:r>
              <a:rPr lang="ja-JP" altLang="en-US" sz="1300" dirty="0">
                <a:latin typeface="ＭＳ Ｐゴシック" panose="020B0600070205080204" pitchFamily="50" charset="-128"/>
              </a:rPr>
              <a:t>　</a:t>
            </a:r>
            <a:r>
              <a:rPr lang="ja-JP" altLang="en-US" sz="1300" dirty="0" smtClean="0">
                <a:latin typeface="ＭＳ Ｐゴシック" panose="020B0600070205080204" pitchFamily="50" charset="-128"/>
              </a:rPr>
              <a:t>を伝達するなど検討中。引き続き、虐待対</a:t>
            </a:r>
            <a:r>
              <a:rPr lang="ja-JP" altLang="en-US" sz="1300" dirty="0">
                <a:latin typeface="ＭＳ Ｐゴシック" panose="020B0600070205080204" pitchFamily="50" charset="-128"/>
              </a:rPr>
              <a:t>応力向上に</a:t>
            </a:r>
            <a:r>
              <a:rPr lang="ja-JP" altLang="en-US" sz="1300" dirty="0" smtClean="0">
                <a:latin typeface="ＭＳ Ｐゴシック" panose="020B0600070205080204" pitchFamily="50" charset="-128"/>
              </a:rPr>
              <a:t>向けた取組みを</a:t>
            </a:r>
            <a:r>
              <a:rPr lang="ja-JP" altLang="en-US" sz="1300" dirty="0">
                <a:latin typeface="ＭＳ Ｐゴシック" panose="020B0600070205080204" pitchFamily="50" charset="-128"/>
              </a:rPr>
              <a:t>検討</a:t>
            </a:r>
            <a:r>
              <a:rPr lang="ja-JP" altLang="en-US" sz="1300" dirty="0" smtClean="0">
                <a:latin typeface="ＭＳ Ｐゴシック" panose="020B0600070205080204" pitchFamily="50" charset="-128"/>
              </a:rPr>
              <a:t>する。</a:t>
            </a:r>
            <a:endParaRPr lang="en-US" altLang="ja-JP" sz="1300" dirty="0">
              <a:latin typeface="ＭＳ Ｐゴシック" panose="020B0600070205080204" pitchFamily="50" charset="-128"/>
            </a:endParaRPr>
          </a:p>
        </p:txBody>
      </p:sp>
      <p:sp>
        <p:nvSpPr>
          <p:cNvPr id="19" name="正方形/長方形 18"/>
          <p:cNvSpPr/>
          <p:nvPr/>
        </p:nvSpPr>
        <p:spPr>
          <a:xfrm>
            <a:off x="179511" y="3479104"/>
            <a:ext cx="8712968" cy="1803433"/>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300" dirty="0" smtClean="0">
              <a:solidFill>
                <a:schemeClr val="tx1"/>
              </a:solidFill>
              <a:latin typeface="ＭＳ Ｐゴシック" panose="020B0600070205080204" pitchFamily="50" charset="-128"/>
            </a:endParaRPr>
          </a:p>
          <a:p>
            <a:r>
              <a:rPr lang="ja-JP" altLang="en-US" sz="1300" dirty="0" smtClean="0">
                <a:solidFill>
                  <a:schemeClr val="tx1"/>
                </a:solidFill>
                <a:latin typeface="ＭＳ Ｐゴシック" panose="020B0600070205080204" pitchFamily="50" charset="-128"/>
              </a:rPr>
              <a:t>◇使用者による虐待対応のための研修テキストを、「使用者虐待における対応スキームと実務編」として作成。</a:t>
            </a:r>
            <a:endParaRPr lang="en-US" altLang="ja-JP" sz="1300" dirty="0" smtClean="0">
              <a:solidFill>
                <a:schemeClr val="tx1"/>
              </a:solidFill>
              <a:latin typeface="ＭＳ Ｐゴシック" panose="020B0600070205080204" pitchFamily="50" charset="-128"/>
            </a:endParaRPr>
          </a:p>
          <a:p>
            <a:r>
              <a:rPr lang="ja-JP" altLang="en-US" sz="1300" dirty="0">
                <a:solidFill>
                  <a:schemeClr val="tx1"/>
                </a:solidFill>
                <a:latin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rPr>
              <a:t>　（令和３年２月２６日、府内市町村あて情報提供）</a:t>
            </a:r>
            <a:endParaRPr lang="en-US" altLang="ja-JP" sz="1300" dirty="0" smtClean="0">
              <a:solidFill>
                <a:schemeClr val="tx1"/>
              </a:solidFill>
              <a:latin typeface="ＭＳ Ｐゴシック" panose="020B0600070205080204" pitchFamily="50" charset="-128"/>
            </a:endParaRPr>
          </a:p>
          <a:p>
            <a:r>
              <a:rPr lang="ja-JP" altLang="en-US" sz="1300" dirty="0" smtClean="0">
                <a:solidFill>
                  <a:schemeClr val="tx1"/>
                </a:solidFill>
                <a:latin typeface="ＭＳ Ｐゴシック" panose="020B0600070205080204" pitchFamily="50" charset="-128"/>
              </a:rPr>
              <a:t>◇参画委員市より提供のあった事例を交えて、実務的</a:t>
            </a:r>
            <a:r>
              <a:rPr lang="ja-JP" altLang="en-US" sz="1300" dirty="0">
                <a:solidFill>
                  <a:schemeClr val="tx1"/>
                </a:solidFill>
                <a:latin typeface="ＭＳ Ｐゴシック" panose="020B0600070205080204" pitchFamily="50" charset="-128"/>
              </a:rPr>
              <a:t>な知識や判断の視点、対応方法の</a:t>
            </a:r>
            <a:r>
              <a:rPr lang="ja-JP" altLang="en-US" sz="1300" dirty="0" smtClean="0">
                <a:solidFill>
                  <a:schemeClr val="tx1"/>
                </a:solidFill>
                <a:latin typeface="ＭＳ Ｐゴシック" panose="020B0600070205080204" pitchFamily="50" charset="-128"/>
              </a:rPr>
              <a:t>ポイントを整理。</a:t>
            </a:r>
            <a:endParaRPr lang="ja-JP" altLang="en-US" sz="1300" dirty="0">
              <a:solidFill>
                <a:schemeClr val="tx1"/>
              </a:solidFill>
              <a:latin typeface="ＭＳ Ｐゴシック" panose="020B0600070205080204" pitchFamily="50" charset="-128"/>
            </a:endParaRPr>
          </a:p>
          <a:p>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＜大阪労働局との連携＞</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smtClean="0">
                <a:solidFill>
                  <a:schemeClr val="tx1"/>
                </a:solidFill>
                <a:latin typeface="ＭＳ Ｐゴシック" panose="020B0600070205080204" pitchFamily="50" charset="-128"/>
                <a:ea typeface="ＭＳ Ｐゴシック" panose="020B0600070205080204" pitchFamily="50" charset="-128"/>
              </a:rPr>
              <a:t>◆</a:t>
            </a:r>
            <a:r>
              <a:rPr lang="ja-JP" altLang="en-US" sz="1300">
                <a:solidFill>
                  <a:schemeClr val="tx1"/>
                </a:solidFill>
                <a:latin typeface="ＭＳ Ｐゴシック" panose="020B0600070205080204" pitchFamily="50" charset="-128"/>
                <a:ea typeface="ＭＳ Ｐゴシック" panose="020B0600070205080204" pitchFamily="50" charset="-128"/>
              </a:rPr>
              <a:t>アドバイザ</a:t>
            </a:r>
            <a:r>
              <a:rPr lang="ja-JP" altLang="en-US" sz="1300" smtClean="0">
                <a:solidFill>
                  <a:schemeClr val="tx1"/>
                </a:solidFill>
                <a:latin typeface="ＭＳ Ｐゴシック" panose="020B0600070205080204" pitchFamily="50" charset="-128"/>
                <a:ea typeface="ＭＳ Ｐゴシック" panose="020B0600070205080204" pitchFamily="50" charset="-128"/>
              </a:rPr>
              <a:t>ー</a:t>
            </a:r>
            <a:r>
              <a:rPr kumimoji="1" lang="ja-JP" altLang="en-US" sz="1300" smtClean="0">
                <a:solidFill>
                  <a:schemeClr val="tx1"/>
                </a:solidFill>
                <a:latin typeface="ＭＳ Ｐゴシック" panose="020B0600070205080204" pitchFamily="50" charset="-128"/>
                <a:ea typeface="ＭＳ Ｐゴシック" panose="020B0600070205080204" pitchFamily="50" charset="-128"/>
              </a:rPr>
              <a:t>と</a:t>
            </a: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して参画いただき、労働相談票による報告をはじめ、対応や連携</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のポイントについて助言いただく</a:t>
            </a: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300" dirty="0">
                <a:solidFill>
                  <a:schemeClr val="tx1"/>
                </a:solidFill>
                <a:latin typeface="ＭＳ Ｐゴシック" panose="020B0600070205080204" pitchFamily="50" charset="-128"/>
                <a:ea typeface="ＭＳ Ｐゴシック" panose="020B0600070205080204" pitchFamily="50" charset="-128"/>
              </a:rPr>
              <a:t>就労継続支援</a:t>
            </a:r>
            <a:r>
              <a:rPr kumimoji="1" lang="en-US" altLang="ja-JP" sz="1300" dirty="0">
                <a:solidFill>
                  <a:schemeClr val="tx1"/>
                </a:solidFill>
                <a:latin typeface="ＭＳ Ｐゴシック" panose="020B0600070205080204" pitchFamily="50" charset="-128"/>
                <a:ea typeface="ＭＳ Ｐゴシック" panose="020B0600070205080204" pitchFamily="50" charset="-128"/>
              </a:rPr>
              <a:t>A</a:t>
            </a:r>
            <a:r>
              <a:rPr kumimoji="1" lang="ja-JP" altLang="en-US" sz="1300" dirty="0">
                <a:solidFill>
                  <a:schemeClr val="tx1"/>
                </a:solidFill>
                <a:latin typeface="ＭＳ Ｐゴシック" panose="020B0600070205080204" pitchFamily="50" charset="-128"/>
                <a:ea typeface="ＭＳ Ｐゴシック" panose="020B0600070205080204" pitchFamily="50" charset="-128"/>
              </a:rPr>
              <a:t>型事業所</a:t>
            </a: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」における対応について、２事例を用いて特に具体的に記載。</a:t>
            </a:r>
            <a:endParaRPr kumimoji="1" lang="en-US" altLang="ja-JP" sz="1300" dirty="0">
              <a:solidFill>
                <a:schemeClr val="tx1"/>
              </a:solidFill>
              <a:latin typeface="ＭＳ Ｐゴシック" panose="020B0600070205080204" pitchFamily="50" charset="-128"/>
              <a:ea typeface="ＭＳ Ｐゴシック" panose="020B0600070205080204" pitchFamily="50" charset="-128"/>
            </a:endParaRPr>
          </a:p>
        </p:txBody>
      </p:sp>
      <p:sp>
        <p:nvSpPr>
          <p:cNvPr id="15" name="スライド番号プレースホルダー 1"/>
          <p:cNvSpPr>
            <a:spLocks noGrp="1"/>
          </p:cNvSpPr>
          <p:nvPr>
            <p:ph type="sldNum" sz="quarter" idx="12"/>
          </p:nvPr>
        </p:nvSpPr>
        <p:spPr>
          <a:xfrm>
            <a:off x="6788346" y="6258225"/>
            <a:ext cx="2133600" cy="365125"/>
          </a:xfrm>
        </p:spPr>
        <p:txBody>
          <a:bodyPr/>
          <a:lstStyle/>
          <a:p>
            <a:fld id="{FA3DB138-92A5-4612-A502-12E4C5DA25CF}" type="slidenum">
              <a:rPr kumimoji="1" lang="ja-JP" altLang="en-US" smtClean="0"/>
              <a:pPr/>
              <a:t>7</a:t>
            </a:fld>
            <a:endParaRPr kumimoji="1" lang="ja-JP" altLang="en-US" dirty="0"/>
          </a:p>
        </p:txBody>
      </p:sp>
      <p:sp>
        <p:nvSpPr>
          <p:cNvPr id="14" name="額縁 13"/>
          <p:cNvSpPr/>
          <p:nvPr/>
        </p:nvSpPr>
        <p:spPr>
          <a:xfrm>
            <a:off x="58171" y="38304"/>
            <a:ext cx="4549831" cy="584791"/>
          </a:xfrm>
          <a:prstGeom prst="bevel">
            <a:avLst/>
          </a:prstGeom>
          <a:solidFill>
            <a:schemeClr val="bg1"/>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err="1" smtClean="0">
                <a:solidFill>
                  <a:schemeClr val="tx1"/>
                </a:solidFill>
                <a:latin typeface="ＭＳ Ｐゴシック" panose="020B0600070205080204" pitchFamily="50" charset="-128"/>
                <a:ea typeface="ＭＳ Ｐゴシック" panose="020B0600070205080204" pitchFamily="50" charset="-128"/>
              </a:rPr>
              <a:t>障</a:t>
            </a:r>
            <a:r>
              <a:rPr kumimoji="1" lang="ja-JP" altLang="en-US" sz="1600" b="1" dirty="0" err="1">
                <a:solidFill>
                  <a:schemeClr val="tx1"/>
                </a:solidFill>
                <a:latin typeface="ＭＳ Ｐゴシック" panose="020B0600070205080204" pitchFamily="50" charset="-128"/>
                <a:ea typeface="ＭＳ Ｐゴシック" panose="020B0600070205080204" pitchFamily="50" charset="-128"/>
              </a:rPr>
              <a:t>がい</a:t>
            </a:r>
            <a:r>
              <a:rPr kumimoji="1" lang="ja-JP" altLang="en-US" sz="1600" b="1" dirty="0">
                <a:solidFill>
                  <a:schemeClr val="tx1"/>
                </a:solidFill>
                <a:latin typeface="ＭＳ Ｐゴシック" panose="020B0600070205080204" pitchFamily="50" charset="-128"/>
                <a:ea typeface="ＭＳ Ｐゴシック" panose="020B0600070205080204" pitchFamily="50" charset="-128"/>
              </a:rPr>
              <a:t>者虐待対応</a:t>
            </a:r>
            <a:r>
              <a:rPr lang="ja-JP" altLang="en-US" sz="1600" b="1" dirty="0">
                <a:solidFill>
                  <a:schemeClr val="tx1"/>
                </a:solidFill>
                <a:latin typeface="ＭＳ Ｐゴシック" panose="020B0600070205080204" pitchFamily="50" charset="-128"/>
                <a:ea typeface="ＭＳ Ｐゴシック" panose="020B0600070205080204" pitchFamily="50" charset="-128"/>
              </a:rPr>
              <a:t>市町村検討会　</a:t>
            </a:r>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600" b="1" dirty="0">
                <a:solidFill>
                  <a:schemeClr val="tx1"/>
                </a:solidFill>
                <a:latin typeface="ＭＳ Ｐゴシック" panose="020B0600070205080204" pitchFamily="50" charset="-128"/>
                <a:ea typeface="ＭＳ Ｐゴシック" panose="020B0600070205080204" pitchFamily="50" charset="-128"/>
              </a:rPr>
              <a:t>実績</a:t>
            </a:r>
            <a:r>
              <a:rPr kumimoji="1" lang="ja-JP" altLang="en-US" sz="1600" b="1" dirty="0" smtClean="0">
                <a:solidFill>
                  <a:schemeClr val="tx1"/>
                </a:solidFill>
                <a:latin typeface="ＭＳ Ｐゴシック" panose="020B0600070205080204" pitchFamily="50" charset="-128"/>
                <a:ea typeface="ＭＳ Ｐゴシック" panose="020B0600070205080204" pitchFamily="50" charset="-128"/>
              </a:rPr>
              <a:t>＞</a:t>
            </a:r>
            <a:endParaRPr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
        <p:nvSpPr>
          <p:cNvPr id="20" name="ホームベース 19"/>
          <p:cNvSpPr/>
          <p:nvPr/>
        </p:nvSpPr>
        <p:spPr>
          <a:xfrm>
            <a:off x="179511" y="5326533"/>
            <a:ext cx="3168354" cy="262707"/>
          </a:xfrm>
          <a:prstGeom prst="homePlate">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bg1"/>
                </a:solidFill>
                <a:latin typeface="ＭＳ Ｐゴシック" panose="020B0600070205080204" pitchFamily="50" charset="-128"/>
                <a:ea typeface="ＭＳ Ｐゴシック" panose="020B0600070205080204" pitchFamily="50" charset="-128"/>
              </a:rPr>
              <a:t>平成</a:t>
            </a:r>
            <a:r>
              <a:rPr kumimoji="1" lang="ja-JP" altLang="en-US" sz="1400" b="1" dirty="0">
                <a:solidFill>
                  <a:schemeClr val="bg1"/>
                </a:solidFill>
                <a:latin typeface="ＭＳ Ｐゴシック" panose="020B0600070205080204" pitchFamily="50" charset="-128"/>
                <a:ea typeface="ＭＳ Ｐゴシック" panose="020B0600070205080204" pitchFamily="50" charset="-128"/>
              </a:rPr>
              <a:t>３０～令和</a:t>
            </a:r>
            <a:r>
              <a:rPr kumimoji="1" lang="ja-JP" altLang="en-US" sz="1400" b="1" dirty="0" smtClean="0">
                <a:solidFill>
                  <a:schemeClr val="bg1"/>
                </a:solidFill>
                <a:latin typeface="ＭＳ Ｐゴシック" panose="020B0600070205080204" pitchFamily="50" charset="-128"/>
                <a:ea typeface="ＭＳ Ｐゴシック" panose="020B0600070205080204" pitchFamily="50" charset="-128"/>
              </a:rPr>
              <a:t>２年度　３か年の成果</a:t>
            </a:r>
            <a:endParaRPr kumimoji="1" lang="en-US" altLang="ja-JP" sz="1400" b="1" dirty="0">
              <a:solidFill>
                <a:schemeClr val="bg1"/>
              </a:solidFill>
              <a:latin typeface="ＭＳ Ｐゴシック" panose="020B0600070205080204" pitchFamily="50" charset="-128"/>
              <a:ea typeface="ＭＳ Ｐゴシック" panose="020B0600070205080204" pitchFamily="50" charset="-128"/>
            </a:endParaRPr>
          </a:p>
        </p:txBody>
      </p:sp>
      <p:sp>
        <p:nvSpPr>
          <p:cNvPr id="31" name="ホームベース 30"/>
          <p:cNvSpPr/>
          <p:nvPr/>
        </p:nvSpPr>
        <p:spPr>
          <a:xfrm>
            <a:off x="637106" y="1642301"/>
            <a:ext cx="3718869" cy="1432926"/>
          </a:xfrm>
          <a:prstGeom prst="homePlate">
            <a:avLst>
              <a:gd name="adj" fmla="val 27169"/>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solidFill>
                <a:latin typeface="ＭＳ Ｐゴシック" panose="020B0600070205080204" pitchFamily="50" charset="-128"/>
                <a:ea typeface="ＭＳ Ｐゴシック" panose="020B0600070205080204" pitchFamily="50" charset="-128"/>
              </a:rPr>
              <a:t>平成</a:t>
            </a: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２８～２９年度</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　</a:t>
            </a: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12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200" u="sng" dirty="0" smtClean="0">
                <a:solidFill>
                  <a:schemeClr val="tx1"/>
                </a:solidFill>
                <a:latin typeface="ＭＳ Ｐゴシック" panose="020B0600070205080204" pitchFamily="50" charset="-128"/>
                <a:ea typeface="ＭＳ Ｐゴシック" panose="020B0600070205080204" pitchFamily="50" charset="-128"/>
              </a:rPr>
              <a:t>市町村における虐待対応終結</a:t>
            </a:r>
            <a:r>
              <a:rPr kumimoji="1" lang="ja-JP" altLang="en-US" sz="1200" u="sng" dirty="0">
                <a:solidFill>
                  <a:schemeClr val="tx1"/>
                </a:solidFill>
                <a:latin typeface="ＭＳ Ｐゴシック" panose="020B0600070205080204" pitchFamily="50" charset="-128"/>
                <a:ea typeface="ＭＳ Ｐゴシック" panose="020B0600070205080204" pitchFamily="50" charset="-128"/>
              </a:rPr>
              <a:t>事例の</a:t>
            </a:r>
            <a:r>
              <a:rPr kumimoji="1" lang="ja-JP" altLang="en-US" sz="1200" u="sng" dirty="0" smtClean="0">
                <a:solidFill>
                  <a:schemeClr val="tx1"/>
                </a:solidFill>
                <a:latin typeface="ＭＳ Ｐゴシック" panose="020B0600070205080204" pitchFamily="50" charset="-128"/>
                <a:ea typeface="ＭＳ Ｐゴシック" panose="020B0600070205080204" pitchFamily="50" charset="-128"/>
              </a:rPr>
              <a:t>検証の実施</a:t>
            </a:r>
            <a:endParaRPr kumimoji="1" lang="en-US" altLang="ja-JP" sz="1200" u="sng" dirty="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成果</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参画市の虐待対応力</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向上</a:t>
            </a:r>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p>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課題</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検証で得た内容の</a:t>
            </a: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全市</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町村への</a:t>
            </a: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還元</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200" dirty="0">
                <a:solidFill>
                  <a:schemeClr val="tx1"/>
                </a:solidFill>
                <a:latin typeface="ＭＳ Ｐゴシック" panose="020B0600070205080204" pitchFamily="50" charset="-128"/>
                <a:ea typeface="ＭＳ Ｐゴシック" panose="020B060007020508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200" u="sng" dirty="0" smtClean="0">
                <a:solidFill>
                  <a:schemeClr val="tx1"/>
                </a:solidFill>
                <a:latin typeface="ＭＳ Ｐゴシック" panose="020B0600070205080204" pitchFamily="50" charset="-128"/>
                <a:ea typeface="ＭＳ Ｐゴシック" panose="020B0600070205080204" pitchFamily="50" charset="-128"/>
              </a:rPr>
              <a:t>⇒全市町村が自主的に対応力向上に</a:t>
            </a:r>
            <a:endParaRPr lang="en-US" altLang="ja-JP" sz="1200" u="sng"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200" dirty="0">
                <a:solidFill>
                  <a:schemeClr val="tx1"/>
                </a:solidFill>
                <a:latin typeface="ＭＳ Ｐゴシック" panose="020B0600070205080204" pitchFamily="50" charset="-128"/>
                <a:ea typeface="ＭＳ Ｐゴシック" panose="020B060007020508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200" u="sng" dirty="0" smtClean="0">
                <a:solidFill>
                  <a:schemeClr val="tx1"/>
                </a:solidFill>
                <a:latin typeface="ＭＳ Ｐゴシック" panose="020B0600070205080204" pitchFamily="50" charset="-128"/>
                <a:ea typeface="ＭＳ Ｐゴシック" panose="020B0600070205080204" pitchFamily="50" charset="-128"/>
              </a:rPr>
              <a:t>取り組める研修ツール等の必要性</a:t>
            </a:r>
            <a:endParaRPr kumimoji="1" lang="en-US" altLang="ja-JP" sz="1200" u="sng" dirty="0">
              <a:solidFill>
                <a:schemeClr val="tx1"/>
              </a:solidFill>
              <a:latin typeface="ＭＳ Ｐゴシック" panose="020B0600070205080204" pitchFamily="50" charset="-128"/>
              <a:ea typeface="ＭＳ Ｐゴシック" panose="020B0600070205080204" pitchFamily="50" charset="-128"/>
            </a:endParaRPr>
          </a:p>
        </p:txBody>
      </p:sp>
      <p:sp>
        <p:nvSpPr>
          <p:cNvPr id="13" name="ホームベース 12"/>
          <p:cNvSpPr/>
          <p:nvPr/>
        </p:nvSpPr>
        <p:spPr>
          <a:xfrm>
            <a:off x="4608002" y="1637811"/>
            <a:ext cx="3708413" cy="1432926"/>
          </a:xfrm>
          <a:prstGeom prst="homePlate">
            <a:avLst>
              <a:gd name="adj" fmla="val 23160"/>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ja-JP" altLang="en-US" sz="1200" dirty="0">
                <a:solidFill>
                  <a:schemeClr val="tx1"/>
                </a:solidFill>
                <a:latin typeface="ＭＳ Ｐゴシック" panose="020B0600070205080204" pitchFamily="50" charset="-128"/>
              </a:rPr>
              <a:t>平成</a:t>
            </a:r>
            <a:r>
              <a:rPr lang="ja-JP" altLang="en-US" sz="1200" dirty="0" smtClean="0">
                <a:solidFill>
                  <a:schemeClr val="tx1"/>
                </a:solidFill>
                <a:latin typeface="ＭＳ Ｐゴシック" panose="020B0600070205080204" pitchFamily="50" charset="-128"/>
              </a:rPr>
              <a:t>３０～令和元年度</a:t>
            </a:r>
            <a:endParaRPr lang="en-US" altLang="ja-JP" sz="1200" dirty="0">
              <a:solidFill>
                <a:schemeClr val="tx1"/>
              </a:solidFill>
              <a:latin typeface="ＭＳ Ｐゴシック" panose="020B0600070205080204" pitchFamily="50" charset="-128"/>
            </a:endParaRPr>
          </a:p>
          <a:p>
            <a:pPr lvl="0">
              <a:defRPr/>
            </a:pPr>
            <a:r>
              <a:rPr lang="ja-JP" altLang="en-US" sz="1200" dirty="0">
                <a:solidFill>
                  <a:schemeClr val="tx1"/>
                </a:solidFill>
                <a:latin typeface="ＭＳ Ｐゴシック" panose="020B0600070205080204" pitchFamily="50" charset="-128"/>
              </a:rPr>
              <a:t>　</a:t>
            </a:r>
            <a:r>
              <a:rPr lang="ja-JP" altLang="en-US" sz="1200" u="sng" dirty="0" smtClean="0">
                <a:solidFill>
                  <a:schemeClr val="tx1"/>
                </a:solidFill>
                <a:latin typeface="ＭＳ Ｐゴシック" panose="020B0600070205080204" pitchFamily="50" charset="-128"/>
              </a:rPr>
              <a:t>市町村職員に向けた虐待対応テキストの作成</a:t>
            </a:r>
            <a:r>
              <a:rPr lang="ja-JP" altLang="en-US" sz="1200" dirty="0">
                <a:solidFill>
                  <a:schemeClr val="tx1"/>
                </a:solidFill>
                <a:latin typeface="ＭＳ Ｐゴシック" panose="020B0600070205080204" pitchFamily="50" charset="-128"/>
              </a:rPr>
              <a:t>　</a:t>
            </a:r>
            <a:endParaRPr lang="en-US" altLang="ja-JP" sz="1200" dirty="0">
              <a:solidFill>
                <a:schemeClr val="tx1"/>
              </a:solidFill>
              <a:latin typeface="ＭＳ Ｐゴシック" panose="020B0600070205080204" pitchFamily="50" charset="-128"/>
            </a:endParaRPr>
          </a:p>
          <a:p>
            <a:pPr>
              <a:defRPr/>
            </a:pPr>
            <a:r>
              <a:rPr lang="ja-JP" altLang="en-US" sz="1200" dirty="0">
                <a:solidFill>
                  <a:schemeClr val="tx1"/>
                </a:solidFill>
                <a:latin typeface="ＭＳ Ｐゴシック" panose="020B0600070205080204" pitchFamily="50" charset="-128"/>
              </a:rPr>
              <a:t>　</a:t>
            </a:r>
            <a:endParaRPr lang="en-US" altLang="ja-JP" sz="1200" dirty="0" smtClean="0">
              <a:solidFill>
                <a:schemeClr val="tx1"/>
              </a:solidFill>
              <a:latin typeface="ＭＳ Ｐゴシック" panose="020B0600070205080204" pitchFamily="50" charset="-128"/>
            </a:endParaRPr>
          </a:p>
          <a:p>
            <a:pPr>
              <a:defRPr/>
            </a:pPr>
            <a:r>
              <a:rPr lang="ja-JP" altLang="en-US" sz="1200" dirty="0">
                <a:solidFill>
                  <a:schemeClr val="tx1"/>
                </a:solidFill>
                <a:latin typeface="ＭＳ Ｐゴシック" panose="020B0600070205080204" pitchFamily="50" charset="-128"/>
              </a:rPr>
              <a:t>　</a:t>
            </a:r>
            <a:r>
              <a:rPr lang="ja-JP" altLang="en-US" sz="1200" dirty="0" smtClean="0">
                <a:solidFill>
                  <a:schemeClr val="tx1"/>
                </a:solidFill>
                <a:latin typeface="ＭＳ Ｐゴシック" panose="020B0600070205080204" pitchFamily="50" charset="-128"/>
              </a:rPr>
              <a:t>参画市町村で対応した具体的な事例を交えた</a:t>
            </a:r>
            <a:endParaRPr lang="en-US" altLang="ja-JP" sz="1200" dirty="0" smtClean="0">
              <a:solidFill>
                <a:schemeClr val="tx1"/>
              </a:solidFill>
              <a:latin typeface="ＭＳ Ｐゴシック" panose="020B0600070205080204" pitchFamily="50" charset="-128"/>
            </a:endParaRPr>
          </a:p>
          <a:p>
            <a:pPr>
              <a:defRPr/>
            </a:pPr>
            <a:r>
              <a:rPr lang="ja-JP" altLang="en-US" sz="1200" dirty="0">
                <a:solidFill>
                  <a:schemeClr val="tx1"/>
                </a:solidFill>
                <a:latin typeface="ＭＳ Ｐゴシック" panose="020B0600070205080204" pitchFamily="50" charset="-128"/>
              </a:rPr>
              <a:t>　</a:t>
            </a:r>
            <a:r>
              <a:rPr lang="ja-JP" altLang="en-US" sz="1200" dirty="0" smtClean="0">
                <a:solidFill>
                  <a:schemeClr val="tx1"/>
                </a:solidFill>
                <a:latin typeface="ＭＳ Ｐゴシック" panose="020B0600070205080204" pitchFamily="50" charset="-128"/>
              </a:rPr>
              <a:t>研修テキストを作成</a:t>
            </a:r>
            <a:endParaRPr lang="en-US" altLang="ja-JP" sz="1200" dirty="0">
              <a:solidFill>
                <a:schemeClr val="tx1"/>
              </a:solidFill>
              <a:latin typeface="ＭＳ Ｐゴシック" panose="020B0600070205080204" pitchFamily="50" charset="-128"/>
            </a:endParaRPr>
          </a:p>
          <a:p>
            <a:pPr>
              <a:defRPr/>
            </a:pPr>
            <a:r>
              <a:rPr lang="ja-JP" altLang="en-US" sz="1200" dirty="0" smtClean="0">
                <a:solidFill>
                  <a:schemeClr val="tx1"/>
                </a:solidFill>
                <a:latin typeface="ＭＳ Ｐゴシック" panose="020B0600070205080204" pitchFamily="50" charset="-128"/>
              </a:rPr>
              <a:t>　⇒平成</a:t>
            </a:r>
            <a:r>
              <a:rPr lang="ja-JP" altLang="en-US" sz="1200" dirty="0">
                <a:solidFill>
                  <a:schemeClr val="tx1"/>
                </a:solidFill>
                <a:latin typeface="ＭＳ Ｐゴシック" panose="020B0600070205080204" pitchFamily="50" charset="-128"/>
              </a:rPr>
              <a:t>３０年度：養護者による虐待　</a:t>
            </a:r>
            <a:endParaRPr lang="en-US" altLang="ja-JP" sz="1200" dirty="0">
              <a:solidFill>
                <a:schemeClr val="tx1"/>
              </a:solidFill>
              <a:latin typeface="ＭＳ Ｐゴシック" panose="020B0600070205080204" pitchFamily="50" charset="-128"/>
            </a:endParaRPr>
          </a:p>
          <a:p>
            <a:pPr>
              <a:defRPr/>
            </a:pPr>
            <a:r>
              <a:rPr lang="ja-JP" altLang="en-US" sz="1200" dirty="0" smtClean="0">
                <a:solidFill>
                  <a:schemeClr val="tx1"/>
                </a:solidFill>
                <a:latin typeface="ＭＳ Ｐゴシック" panose="020B0600070205080204" pitchFamily="50" charset="-128"/>
              </a:rPr>
              <a:t>　　 令和元</a:t>
            </a:r>
            <a:r>
              <a:rPr lang="ja-JP" altLang="en-US" sz="1200" dirty="0">
                <a:solidFill>
                  <a:schemeClr val="tx1"/>
                </a:solidFill>
                <a:latin typeface="ＭＳ Ｐゴシック" panose="020B0600070205080204" pitchFamily="50" charset="-128"/>
              </a:rPr>
              <a:t>年度：施設従事者</a:t>
            </a:r>
            <a:r>
              <a:rPr lang="ja-JP" altLang="en-US" sz="1200" dirty="0" smtClean="0">
                <a:solidFill>
                  <a:schemeClr val="tx1"/>
                </a:solidFill>
                <a:latin typeface="ＭＳ Ｐゴシック" panose="020B0600070205080204" pitchFamily="50" charset="-128"/>
              </a:rPr>
              <a:t>等による虐待</a:t>
            </a:r>
            <a:endParaRPr lang="en-US" altLang="ja-JP" sz="1100" dirty="0">
              <a:solidFill>
                <a:schemeClr val="tx1"/>
              </a:solidFill>
              <a:latin typeface="ＭＳ Ｐゴシック" panose="020B0600070205080204" pitchFamily="50" charset="-128"/>
            </a:endParaRPr>
          </a:p>
        </p:txBody>
      </p:sp>
      <p:sp>
        <p:nvSpPr>
          <p:cNvPr id="16" name="フローチャート: 組合せ 15"/>
          <p:cNvSpPr/>
          <p:nvPr/>
        </p:nvSpPr>
        <p:spPr>
          <a:xfrm>
            <a:off x="3181796" y="3094937"/>
            <a:ext cx="2736304" cy="177744"/>
          </a:xfrm>
          <a:prstGeom prst="flowChartMerge">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ホームベース 16"/>
          <p:cNvSpPr/>
          <p:nvPr/>
        </p:nvSpPr>
        <p:spPr>
          <a:xfrm>
            <a:off x="179511" y="3321395"/>
            <a:ext cx="4770840" cy="323629"/>
          </a:xfrm>
          <a:prstGeom prst="homePlate">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bg1"/>
                </a:solidFill>
                <a:latin typeface="ＭＳ Ｐゴシック" panose="020B0600070205080204" pitchFamily="50" charset="-128"/>
                <a:ea typeface="ＭＳ Ｐゴシック" panose="020B0600070205080204" pitchFamily="50" charset="-128"/>
              </a:rPr>
              <a:t>令和２年度　使用者による虐待対応のためのテキスト作成</a:t>
            </a:r>
            <a:endParaRPr kumimoji="1" lang="en-US" altLang="ja-JP" sz="1400" b="1" dirty="0">
              <a:solidFill>
                <a:schemeClr val="bg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073357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コンテンツ プレースホルダー 3"/>
          <p:cNvSpPr txBox="1">
            <a:spLocks/>
          </p:cNvSpPr>
          <p:nvPr/>
        </p:nvSpPr>
        <p:spPr>
          <a:xfrm>
            <a:off x="292317" y="145357"/>
            <a:ext cx="8640960" cy="6516188"/>
          </a:xfrm>
          <a:prstGeom prst="rect">
            <a:avLst/>
          </a:prstGeom>
          <a:noFill/>
          <a:ln w="12700" cap="flat" cmpd="sng" algn="ctr">
            <a:solidFill>
              <a:schemeClr val="accent1">
                <a:lumMod val="50000"/>
              </a:schemeClr>
            </a:solid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endParaRPr lang="en-US" altLang="ja-JP" smtClean="0"/>
          </a:p>
          <a:p>
            <a:endParaRPr lang="ja-JP" altLang="en-US" dirty="0"/>
          </a:p>
        </p:txBody>
      </p:sp>
      <p:sp>
        <p:nvSpPr>
          <p:cNvPr id="3" name="サブタイトル 2"/>
          <p:cNvSpPr>
            <a:spLocks noGrp="1"/>
          </p:cNvSpPr>
          <p:nvPr>
            <p:ph type="subTitle" idx="1"/>
          </p:nvPr>
        </p:nvSpPr>
        <p:spPr>
          <a:xfrm>
            <a:off x="292317" y="835882"/>
            <a:ext cx="8640960" cy="5931397"/>
          </a:xfrm>
        </p:spPr>
        <p:txBody>
          <a:bodyPr>
            <a:normAutofit/>
          </a:bodyPr>
          <a:lstStyle/>
          <a:p>
            <a:pPr algn="l"/>
            <a:r>
              <a:rPr lang="ja-JP" altLang="en-US" sz="1400" u="sng" dirty="0">
                <a:solidFill>
                  <a:schemeClr val="tx1"/>
                </a:solidFill>
              </a:rPr>
              <a:t>◇実務フロー（通報から権限行使まで）</a:t>
            </a:r>
            <a:endParaRPr lang="en-US" altLang="ja-JP" sz="1400" u="sng" dirty="0">
              <a:solidFill>
                <a:schemeClr val="tx1"/>
              </a:solidFill>
            </a:endParaRPr>
          </a:p>
          <a:p>
            <a:pPr algn="l"/>
            <a:r>
              <a:rPr lang="ja-JP" altLang="en-US" sz="1400" dirty="0"/>
              <a:t>　　</a:t>
            </a:r>
            <a:r>
              <a:rPr lang="ja-JP" altLang="en-US" sz="1400" dirty="0">
                <a:solidFill>
                  <a:schemeClr val="tx1"/>
                </a:solidFill>
              </a:rPr>
              <a:t>虐待</a:t>
            </a:r>
            <a:r>
              <a:rPr lang="ja-JP" altLang="en-US" sz="1400" dirty="0" smtClean="0">
                <a:solidFill>
                  <a:schemeClr val="tx1"/>
                </a:solidFill>
              </a:rPr>
              <a:t>防止センターの役割：</a:t>
            </a:r>
            <a:endParaRPr lang="en-US" altLang="ja-JP" sz="1400" dirty="0">
              <a:solidFill>
                <a:schemeClr val="tx1"/>
              </a:solidFill>
            </a:endParaRPr>
          </a:p>
          <a:p>
            <a:pPr algn="l"/>
            <a:endParaRPr lang="en-US" altLang="ja-JP" sz="1050" dirty="0"/>
          </a:p>
          <a:p>
            <a:pPr algn="l"/>
            <a:r>
              <a:rPr lang="ja-JP" altLang="en-US" sz="1400" dirty="0"/>
              <a:t>　　</a:t>
            </a:r>
            <a:r>
              <a:rPr lang="ja-JP" altLang="en-US" sz="1400" dirty="0">
                <a:solidFill>
                  <a:schemeClr val="tx1"/>
                </a:solidFill>
              </a:rPr>
              <a:t>指定権者の</a:t>
            </a:r>
            <a:r>
              <a:rPr lang="ja-JP" altLang="en-US" sz="1400" dirty="0" smtClean="0">
                <a:solidFill>
                  <a:schemeClr val="tx1"/>
                </a:solidFill>
              </a:rPr>
              <a:t>役割　　　　　：　</a:t>
            </a:r>
            <a:endParaRPr lang="en-US" altLang="ja-JP" sz="1400" dirty="0">
              <a:solidFill>
                <a:schemeClr val="tx1"/>
              </a:solidFill>
            </a:endParaRPr>
          </a:p>
          <a:p>
            <a:pPr algn="l"/>
            <a:endParaRPr lang="en-US" altLang="ja-JP" sz="700" dirty="0"/>
          </a:p>
          <a:p>
            <a:pPr algn="l"/>
            <a:endParaRPr lang="en-US" altLang="ja-JP" sz="1050" u="sng" dirty="0" smtClean="0">
              <a:solidFill>
                <a:schemeClr val="tx1"/>
              </a:solidFill>
            </a:endParaRPr>
          </a:p>
          <a:p>
            <a:pPr algn="l"/>
            <a:r>
              <a:rPr lang="ja-JP" altLang="en-US" sz="1400" u="sng" dirty="0" smtClean="0">
                <a:solidFill>
                  <a:schemeClr val="tx1"/>
                </a:solidFill>
              </a:rPr>
              <a:t>◇各指定権者による事業所への対応</a:t>
            </a:r>
            <a:endParaRPr lang="en-US" altLang="ja-JP" sz="1400" u="sng" dirty="0">
              <a:solidFill>
                <a:schemeClr val="tx1"/>
              </a:solidFill>
            </a:endParaRPr>
          </a:p>
          <a:p>
            <a:pPr algn="l"/>
            <a:r>
              <a:rPr lang="ja-JP" altLang="en-US" sz="1400" dirty="0">
                <a:solidFill>
                  <a:schemeClr val="tx1"/>
                </a:solidFill>
              </a:rPr>
              <a:t>　　集団指導（全事業者対象</a:t>
            </a:r>
            <a:r>
              <a:rPr lang="ja-JP" altLang="en-US" sz="1400" dirty="0" smtClean="0">
                <a:solidFill>
                  <a:schemeClr val="tx1"/>
                </a:solidFill>
              </a:rPr>
              <a:t>）　⇒　行政</a:t>
            </a:r>
            <a:r>
              <a:rPr lang="ja-JP" altLang="en-US" sz="1400" dirty="0">
                <a:solidFill>
                  <a:schemeClr val="tx1"/>
                </a:solidFill>
              </a:rPr>
              <a:t>処分事案の周知や虐待防止に関する講義等を実施</a:t>
            </a:r>
            <a:endParaRPr lang="en-US" altLang="ja-JP" sz="1400" dirty="0">
              <a:solidFill>
                <a:schemeClr val="tx1"/>
              </a:solidFill>
            </a:endParaRPr>
          </a:p>
          <a:p>
            <a:pPr algn="l"/>
            <a:r>
              <a:rPr lang="ja-JP" altLang="en-US" sz="1400" dirty="0">
                <a:solidFill>
                  <a:schemeClr val="tx1"/>
                </a:solidFill>
              </a:rPr>
              <a:t>　　実地指導（訪問等により個々に対応</a:t>
            </a:r>
            <a:r>
              <a:rPr lang="ja-JP" altLang="en-US" sz="1400" dirty="0" smtClean="0">
                <a:solidFill>
                  <a:schemeClr val="tx1"/>
                </a:solidFill>
              </a:rPr>
              <a:t>）　⇒　人権</a:t>
            </a:r>
            <a:r>
              <a:rPr lang="ja-JP" altLang="en-US" sz="1400" dirty="0">
                <a:solidFill>
                  <a:schemeClr val="tx1"/>
                </a:solidFill>
              </a:rPr>
              <a:t>に関わる研修や虐待認定後の改善状況の</a:t>
            </a:r>
            <a:r>
              <a:rPr lang="ja-JP" altLang="en-US" sz="1400" dirty="0" smtClean="0">
                <a:solidFill>
                  <a:schemeClr val="tx1"/>
                </a:solidFill>
              </a:rPr>
              <a:t>確認</a:t>
            </a:r>
            <a:endParaRPr lang="en-US" altLang="ja-JP" sz="1400" dirty="0" smtClean="0">
              <a:solidFill>
                <a:schemeClr val="tx1"/>
              </a:solidFill>
            </a:endParaRPr>
          </a:p>
          <a:p>
            <a:pPr algn="l"/>
            <a:endParaRPr lang="en-US" altLang="ja-JP" sz="1400" dirty="0" smtClean="0">
              <a:solidFill>
                <a:schemeClr val="tx1"/>
              </a:solidFill>
            </a:endParaRPr>
          </a:p>
          <a:p>
            <a:pPr algn="l"/>
            <a:r>
              <a:rPr lang="ja-JP" altLang="en-US" sz="1400" u="sng" dirty="0" smtClean="0">
                <a:solidFill>
                  <a:schemeClr val="tx1"/>
                </a:solidFill>
              </a:rPr>
              <a:t>◇平成</a:t>
            </a:r>
            <a:r>
              <a:rPr lang="en-US" altLang="ja-JP" sz="1400" u="sng" dirty="0" smtClean="0">
                <a:solidFill>
                  <a:schemeClr val="tx1"/>
                </a:solidFill>
              </a:rPr>
              <a:t>30</a:t>
            </a:r>
            <a:r>
              <a:rPr lang="ja-JP" altLang="en-US" sz="1400" u="sng" dirty="0" smtClean="0">
                <a:solidFill>
                  <a:schemeClr val="tx1"/>
                </a:solidFill>
              </a:rPr>
              <a:t>年度虐待件数と事業所数との比較</a:t>
            </a:r>
            <a:endParaRPr lang="en-US" altLang="ja-JP" sz="1400" u="sng" dirty="0" smtClean="0">
              <a:solidFill>
                <a:schemeClr val="tx1"/>
              </a:solidFill>
            </a:endParaRPr>
          </a:p>
          <a:p>
            <a:pPr algn="l"/>
            <a:endParaRPr lang="en-US" altLang="ja-JP" sz="1400" u="sng" dirty="0">
              <a:solidFill>
                <a:schemeClr val="tx1"/>
              </a:solidFill>
            </a:endParaRPr>
          </a:p>
          <a:p>
            <a:pPr algn="l"/>
            <a:endParaRPr lang="en-US" altLang="ja-JP" sz="1400" u="sng" dirty="0" smtClean="0">
              <a:solidFill>
                <a:schemeClr val="tx1"/>
              </a:solidFill>
            </a:endParaRPr>
          </a:p>
          <a:p>
            <a:pPr algn="l"/>
            <a:endParaRPr lang="en-US" altLang="ja-JP" sz="1400" u="sng" dirty="0">
              <a:solidFill>
                <a:schemeClr val="tx1"/>
              </a:solidFill>
            </a:endParaRPr>
          </a:p>
          <a:p>
            <a:pPr algn="l"/>
            <a:endParaRPr lang="en-US" altLang="ja-JP" sz="1400" u="sng" dirty="0" smtClean="0">
              <a:solidFill>
                <a:schemeClr val="tx1"/>
              </a:solidFill>
            </a:endParaRPr>
          </a:p>
          <a:p>
            <a:pPr algn="l"/>
            <a:endParaRPr lang="en-US" altLang="ja-JP" sz="1400" u="sng" dirty="0">
              <a:solidFill>
                <a:schemeClr val="tx1"/>
              </a:solidFill>
            </a:endParaRPr>
          </a:p>
          <a:p>
            <a:pPr algn="l"/>
            <a:endParaRPr lang="en-US" altLang="ja-JP" sz="1400" u="sng" dirty="0" smtClean="0">
              <a:solidFill>
                <a:schemeClr val="tx1"/>
              </a:solidFill>
            </a:endParaRPr>
          </a:p>
          <a:p>
            <a:pPr algn="l"/>
            <a:endParaRPr lang="en-US" altLang="ja-JP" sz="1400" u="sng" dirty="0">
              <a:solidFill>
                <a:schemeClr val="tx1"/>
              </a:solidFill>
            </a:endParaRPr>
          </a:p>
          <a:p>
            <a:pPr algn="l"/>
            <a:endParaRPr lang="en-US" altLang="ja-JP" sz="1400" u="sng" dirty="0" smtClean="0">
              <a:solidFill>
                <a:schemeClr val="tx1"/>
              </a:solidFill>
            </a:endParaRPr>
          </a:p>
          <a:p>
            <a:pPr algn="l"/>
            <a:endParaRPr lang="en-US" altLang="ja-JP" sz="1100" dirty="0" smtClean="0">
              <a:solidFill>
                <a:schemeClr val="tx1"/>
              </a:solidFill>
            </a:endParaRPr>
          </a:p>
          <a:p>
            <a:pPr algn="l"/>
            <a:endParaRPr lang="en-US" altLang="ja-JP" sz="1000" dirty="0" smtClean="0">
              <a:solidFill>
                <a:schemeClr val="tx1"/>
              </a:solidFill>
            </a:endParaRPr>
          </a:p>
          <a:p>
            <a:pPr algn="l"/>
            <a:r>
              <a:rPr lang="ja-JP" altLang="en-US" sz="1000" dirty="0" smtClean="0">
                <a:solidFill>
                  <a:schemeClr val="tx1"/>
                </a:solidFill>
              </a:rPr>
              <a:t>　　</a:t>
            </a:r>
            <a:r>
              <a:rPr lang="en-US" altLang="ja-JP" sz="1000" dirty="0" smtClean="0">
                <a:solidFill>
                  <a:schemeClr val="tx1"/>
                </a:solidFill>
              </a:rPr>
              <a:t>※</a:t>
            </a:r>
            <a:r>
              <a:rPr lang="ja-JP" altLang="en-US" sz="1000" dirty="0" smtClean="0">
                <a:solidFill>
                  <a:schemeClr val="tx1"/>
                </a:solidFill>
              </a:rPr>
              <a:t>１　令和元年</a:t>
            </a:r>
            <a:r>
              <a:rPr lang="en-US" altLang="ja-JP" sz="1000" dirty="0" smtClean="0">
                <a:solidFill>
                  <a:schemeClr val="tx1"/>
                </a:solidFill>
              </a:rPr>
              <a:t>10</a:t>
            </a:r>
            <a:r>
              <a:rPr lang="ja-JP" altLang="en-US" sz="1000" dirty="0" smtClean="0">
                <a:solidFill>
                  <a:schemeClr val="tx1"/>
                </a:solidFill>
              </a:rPr>
              <a:t>月</a:t>
            </a:r>
            <a:r>
              <a:rPr lang="en-US" altLang="ja-JP" sz="1000" dirty="0" smtClean="0">
                <a:solidFill>
                  <a:schemeClr val="tx1"/>
                </a:solidFill>
              </a:rPr>
              <a:t>1</a:t>
            </a:r>
            <a:r>
              <a:rPr lang="ja-JP" altLang="en-US" sz="1000" dirty="0" smtClean="0">
                <a:solidFill>
                  <a:schemeClr val="tx1"/>
                </a:solidFill>
              </a:rPr>
              <a:t>日現在の障害福祉サービス等事業所数（障害者支援施設等および障害者支援施設の昼間実施サービスを除く）</a:t>
            </a:r>
            <a:endParaRPr lang="en-US" altLang="ja-JP" sz="1000" dirty="0">
              <a:solidFill>
                <a:schemeClr val="tx1"/>
              </a:solidFill>
            </a:endParaRPr>
          </a:p>
          <a:p>
            <a:pPr algn="l"/>
            <a:r>
              <a:rPr lang="ja-JP" altLang="en-US" sz="1000" dirty="0" smtClean="0">
                <a:solidFill>
                  <a:schemeClr val="tx1"/>
                </a:solidFill>
              </a:rPr>
              <a:t>　　　　　</a:t>
            </a:r>
            <a:r>
              <a:rPr lang="ja-JP" altLang="en-US" sz="1000" dirty="0">
                <a:solidFill>
                  <a:schemeClr val="tx1"/>
                </a:solidFill>
              </a:rPr>
              <a:t>　出典：統計で見る日本（</a:t>
            </a:r>
            <a:r>
              <a:rPr lang="en-US" altLang="ja-JP" sz="1000" dirty="0">
                <a:solidFill>
                  <a:schemeClr val="tx1"/>
                </a:solidFill>
                <a:hlinkClick r:id="rId3"/>
              </a:rPr>
              <a:t>https://www.e-stat.go.jp/</a:t>
            </a:r>
            <a:r>
              <a:rPr lang="ja-JP" altLang="en-US" sz="1000" dirty="0" smtClean="0">
                <a:solidFill>
                  <a:schemeClr val="tx1"/>
                </a:solidFill>
              </a:rPr>
              <a:t>）</a:t>
            </a:r>
            <a:endParaRPr lang="en-US" altLang="ja-JP" sz="1000" dirty="0" smtClean="0">
              <a:solidFill>
                <a:schemeClr val="tx1"/>
              </a:solidFill>
            </a:endParaRPr>
          </a:p>
          <a:p>
            <a:pPr algn="l"/>
            <a:r>
              <a:rPr lang="ja-JP" altLang="en-US" sz="1000" dirty="0" smtClean="0">
                <a:solidFill>
                  <a:schemeClr val="tx1"/>
                </a:solidFill>
              </a:rPr>
              <a:t>　　</a:t>
            </a:r>
            <a:r>
              <a:rPr lang="en-US" altLang="ja-JP" sz="1000" dirty="0" smtClean="0">
                <a:solidFill>
                  <a:schemeClr val="tx1"/>
                </a:solidFill>
              </a:rPr>
              <a:t>※</a:t>
            </a:r>
            <a:r>
              <a:rPr lang="ja-JP" altLang="en-US" sz="1000" dirty="0" smtClean="0">
                <a:solidFill>
                  <a:schemeClr val="tx1"/>
                </a:solidFill>
              </a:rPr>
              <a:t>２　算出方法：虐待件数</a:t>
            </a:r>
            <a:r>
              <a:rPr lang="ja-JP" altLang="en-US" sz="1000" dirty="0">
                <a:solidFill>
                  <a:schemeClr val="tx1"/>
                </a:solidFill>
              </a:rPr>
              <a:t>／</a:t>
            </a:r>
            <a:r>
              <a:rPr lang="ja-JP" altLang="en-US" sz="1000" dirty="0" smtClean="0">
                <a:solidFill>
                  <a:schemeClr val="tx1"/>
                </a:solidFill>
              </a:rPr>
              <a:t>全事業所数</a:t>
            </a:r>
            <a:r>
              <a:rPr lang="en-US" altLang="ja-JP" sz="1000" dirty="0" smtClean="0">
                <a:solidFill>
                  <a:schemeClr val="tx1"/>
                </a:solidFill>
              </a:rPr>
              <a:t>×1000</a:t>
            </a:r>
          </a:p>
          <a:p>
            <a:pPr algn="l"/>
            <a:endParaRPr lang="en-US" altLang="ja-JP" sz="1400" dirty="0" smtClean="0">
              <a:solidFill>
                <a:schemeClr val="tx1"/>
              </a:solidFill>
            </a:endParaRPr>
          </a:p>
          <a:p>
            <a:pPr algn="l"/>
            <a:endParaRPr lang="ja-JP" altLang="en-US" sz="1400" dirty="0">
              <a:solidFill>
                <a:schemeClr val="tx1"/>
              </a:solidFill>
            </a:endParaRPr>
          </a:p>
        </p:txBody>
      </p:sp>
      <p:graphicFrame>
        <p:nvGraphicFramePr>
          <p:cNvPr id="4" name="図表 3"/>
          <p:cNvGraphicFramePr/>
          <p:nvPr>
            <p:extLst/>
          </p:nvPr>
        </p:nvGraphicFramePr>
        <p:xfrm>
          <a:off x="2516840" y="1103321"/>
          <a:ext cx="4791464" cy="28952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角丸四角形吹き出し 7"/>
          <p:cNvSpPr/>
          <p:nvPr/>
        </p:nvSpPr>
        <p:spPr>
          <a:xfrm>
            <a:off x="6671766" y="654442"/>
            <a:ext cx="2201037" cy="387034"/>
          </a:xfrm>
          <a:prstGeom prst="wedgeRoundRectCallout">
            <a:avLst>
              <a:gd name="adj1" fmla="val 2794"/>
              <a:gd name="adj2" fmla="val 17488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虐待認定の結果や苦情等により</a:t>
            </a:r>
            <a:endParaRPr lang="en-US" altLang="ja-JP" sz="1050" dirty="0">
              <a:solidFill>
                <a:schemeClr val="tx1"/>
              </a:solidFill>
            </a:endParaRPr>
          </a:p>
          <a:p>
            <a:pPr algn="ctr"/>
            <a:r>
              <a:rPr lang="ja-JP" altLang="en-US" sz="1050" dirty="0">
                <a:solidFill>
                  <a:schemeClr val="tx1"/>
                </a:solidFill>
              </a:rPr>
              <a:t>実地指導等を実施</a:t>
            </a:r>
          </a:p>
        </p:txBody>
      </p:sp>
      <p:graphicFrame>
        <p:nvGraphicFramePr>
          <p:cNvPr id="10" name="図表 9"/>
          <p:cNvGraphicFramePr/>
          <p:nvPr>
            <p:extLst/>
          </p:nvPr>
        </p:nvGraphicFramePr>
        <p:xfrm>
          <a:off x="2516839" y="1561462"/>
          <a:ext cx="6303633" cy="29112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9" name="正方形/長方形 8"/>
          <p:cNvSpPr/>
          <p:nvPr/>
        </p:nvSpPr>
        <p:spPr>
          <a:xfrm>
            <a:off x="4283968" y="1599494"/>
            <a:ext cx="1928813" cy="21506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a:t>※</a:t>
            </a:r>
            <a:r>
              <a:rPr lang="ja-JP" altLang="en-US" sz="900" dirty="0"/>
              <a:t>必要に応じて事実確認から介入</a:t>
            </a:r>
          </a:p>
        </p:txBody>
      </p:sp>
      <p:sp>
        <p:nvSpPr>
          <p:cNvPr id="11" name="額縁 10"/>
          <p:cNvSpPr/>
          <p:nvPr/>
        </p:nvSpPr>
        <p:spPr>
          <a:xfrm>
            <a:off x="292317" y="158849"/>
            <a:ext cx="6079883" cy="584791"/>
          </a:xfrm>
          <a:prstGeom prst="bevel">
            <a:avLst/>
          </a:prstGeom>
          <a:solidFill>
            <a:schemeClr val="bg1"/>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err="1" smtClean="0">
                <a:solidFill>
                  <a:schemeClr val="tx1"/>
                </a:solidFill>
              </a:rPr>
              <a:t>障がい</a:t>
            </a:r>
            <a:r>
              <a:rPr lang="ja-JP" altLang="en-US" sz="1600" b="1" dirty="0" smtClean="0">
                <a:solidFill>
                  <a:schemeClr val="tx1"/>
                </a:solidFill>
              </a:rPr>
              <a:t>者福祉施設従事者等による虐待への対応について</a:t>
            </a:r>
            <a:endParaRPr lang="ja-JP" altLang="en-US" sz="1600" b="1" dirty="0">
              <a:solidFill>
                <a:schemeClr val="tx1"/>
              </a:solidFill>
            </a:endParaRPr>
          </a:p>
        </p:txBody>
      </p:sp>
      <p:sp>
        <p:nvSpPr>
          <p:cNvPr id="13" name="スライド番号プレースホルダー 1"/>
          <p:cNvSpPr>
            <a:spLocks noGrp="1"/>
          </p:cNvSpPr>
          <p:nvPr>
            <p:ph type="sldNum" sz="quarter" idx="12"/>
          </p:nvPr>
        </p:nvSpPr>
        <p:spPr>
          <a:xfrm>
            <a:off x="6586213" y="6264270"/>
            <a:ext cx="2133600" cy="365125"/>
          </a:xfrm>
        </p:spPr>
        <p:txBody>
          <a:bodyPr/>
          <a:lstStyle/>
          <a:p>
            <a:fld id="{FA3DB138-92A5-4612-A502-12E4C5DA25CF}" type="slidenum">
              <a:rPr kumimoji="1" lang="ja-JP" altLang="en-US" smtClean="0"/>
              <a:pPr/>
              <a:t>8</a:t>
            </a:fld>
            <a:endParaRPr kumimoji="1" lang="ja-JP" altLang="en-US" dirty="0"/>
          </a:p>
        </p:txBody>
      </p:sp>
      <p:graphicFrame>
        <p:nvGraphicFramePr>
          <p:cNvPr id="2" name="表 1"/>
          <p:cNvGraphicFramePr>
            <a:graphicFrameLocks noGrp="1"/>
          </p:cNvGraphicFramePr>
          <p:nvPr>
            <p:extLst/>
          </p:nvPr>
        </p:nvGraphicFramePr>
        <p:xfrm>
          <a:off x="555508" y="3497341"/>
          <a:ext cx="8164302" cy="2209800"/>
        </p:xfrm>
        <a:graphic>
          <a:graphicData uri="http://schemas.openxmlformats.org/drawingml/2006/table">
            <a:tbl>
              <a:tblPr firstRow="1" firstCol="1" bandRow="1">
                <a:tableStyleId>{F5AB1C69-6EDB-4FF4-983F-18BD219EF322}</a:tableStyleId>
              </a:tblPr>
              <a:tblGrid>
                <a:gridCol w="869856">
                  <a:extLst>
                    <a:ext uri="{9D8B030D-6E8A-4147-A177-3AD203B41FA5}">
                      <a16:colId xmlns:a16="http://schemas.microsoft.com/office/drawing/2014/main" val="3924270558"/>
                    </a:ext>
                  </a:extLst>
                </a:gridCol>
                <a:gridCol w="1215741">
                  <a:extLst>
                    <a:ext uri="{9D8B030D-6E8A-4147-A177-3AD203B41FA5}">
                      <a16:colId xmlns:a16="http://schemas.microsoft.com/office/drawing/2014/main" val="2538971679"/>
                    </a:ext>
                  </a:extLst>
                </a:gridCol>
                <a:gridCol w="1215741">
                  <a:extLst>
                    <a:ext uri="{9D8B030D-6E8A-4147-A177-3AD203B41FA5}">
                      <a16:colId xmlns:a16="http://schemas.microsoft.com/office/drawing/2014/main" val="748540449"/>
                    </a:ext>
                  </a:extLst>
                </a:gridCol>
                <a:gridCol w="1215741">
                  <a:extLst>
                    <a:ext uri="{9D8B030D-6E8A-4147-A177-3AD203B41FA5}">
                      <a16:colId xmlns:a16="http://schemas.microsoft.com/office/drawing/2014/main" val="2251211672"/>
                    </a:ext>
                  </a:extLst>
                </a:gridCol>
                <a:gridCol w="1215741">
                  <a:extLst>
                    <a:ext uri="{9D8B030D-6E8A-4147-A177-3AD203B41FA5}">
                      <a16:colId xmlns:a16="http://schemas.microsoft.com/office/drawing/2014/main" val="1935853168"/>
                    </a:ext>
                  </a:extLst>
                </a:gridCol>
                <a:gridCol w="1215741">
                  <a:extLst>
                    <a:ext uri="{9D8B030D-6E8A-4147-A177-3AD203B41FA5}">
                      <a16:colId xmlns:a16="http://schemas.microsoft.com/office/drawing/2014/main" val="418305865"/>
                    </a:ext>
                  </a:extLst>
                </a:gridCol>
                <a:gridCol w="1215741">
                  <a:extLst>
                    <a:ext uri="{9D8B030D-6E8A-4147-A177-3AD203B41FA5}">
                      <a16:colId xmlns:a16="http://schemas.microsoft.com/office/drawing/2014/main" val="3112190704"/>
                    </a:ext>
                  </a:extLst>
                </a:gridCol>
              </a:tblGrid>
              <a:tr h="198835">
                <a:tc rowSpan="2">
                  <a:txBody>
                    <a:bodyPr/>
                    <a:lstStyle/>
                    <a:p>
                      <a:endParaRPr kumimoji="1" lang="ja-JP" altLang="en-US" sz="1600" dirty="0"/>
                    </a:p>
                  </a:txBody>
                  <a:tcP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rowSpan="2">
                  <a:txBody>
                    <a:bodyPr/>
                    <a:lstStyle/>
                    <a:p>
                      <a:pPr algn="ctr"/>
                      <a:r>
                        <a:rPr kumimoji="1" lang="ja-JP" altLang="en-US" sz="1200" dirty="0" smtClean="0">
                          <a:latin typeface="+mn-ea"/>
                          <a:ea typeface="+mn-ea"/>
                        </a:rPr>
                        <a:t>虐待件数</a:t>
                      </a:r>
                      <a:endParaRPr kumimoji="1" lang="en-US" altLang="ja-JP" sz="1200" dirty="0" smtClean="0">
                        <a:latin typeface="+mn-ea"/>
                        <a:ea typeface="+mn-ea"/>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rowSpan="2">
                  <a:txBody>
                    <a:bodyPr/>
                    <a:lstStyle/>
                    <a:p>
                      <a:pPr algn="ctr"/>
                      <a:r>
                        <a:rPr kumimoji="1" lang="ja-JP" altLang="en-US" sz="1200" dirty="0" smtClean="0">
                          <a:latin typeface="+mn-ea"/>
                          <a:ea typeface="+mn-ea"/>
                        </a:rPr>
                        <a:t>全事業所数</a:t>
                      </a:r>
                      <a:r>
                        <a:rPr kumimoji="1" lang="en-US" altLang="ja-JP" sz="1200" baseline="30000" dirty="0" smtClean="0">
                          <a:latin typeface="+mn-ea"/>
                          <a:ea typeface="+mn-ea"/>
                        </a:rPr>
                        <a:t>※</a:t>
                      </a:r>
                      <a:r>
                        <a:rPr kumimoji="1" lang="ja-JP" altLang="en-US" sz="1200" baseline="30000" dirty="0" smtClean="0">
                          <a:latin typeface="+mn-ea"/>
                          <a:ea typeface="+mn-ea"/>
                        </a:rPr>
                        <a:t>１</a:t>
                      </a:r>
                      <a:endParaRPr kumimoji="1" lang="ja-JP" altLang="en-US" sz="1200" baseline="30000" dirty="0">
                        <a:latin typeface="+mn-ea"/>
                        <a:ea typeface="+mn-ea"/>
                      </a:endParaRPr>
                    </a:p>
                  </a:txBody>
                  <a:tcPr anchor="ctr">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gridSpan="3">
                  <a:txBody>
                    <a:bodyPr/>
                    <a:lstStyle/>
                    <a:p>
                      <a:pPr algn="ctr"/>
                      <a:endParaRPr kumimoji="1" lang="ja-JP" altLang="en-US" sz="1200" dirty="0">
                        <a:latin typeface="+mn-ea"/>
                        <a:ea typeface="+mn-ea"/>
                      </a:endParaRPr>
                    </a:p>
                  </a:txBody>
                  <a:tcPr anchor="ctr">
                    <a:lnL w="12700" cmpd="sng">
                      <a:noFill/>
                    </a:lnL>
                    <a:lnT w="63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mn-ea"/>
                        <a:ea typeface="+mn-ea"/>
                      </a:endParaRPr>
                    </a:p>
                  </a:txBody>
                  <a:tcPr anchor="ctr"/>
                </a:tc>
                <a:tc hMerge="1">
                  <a:txBody>
                    <a:bodyPr/>
                    <a:lstStyle/>
                    <a:p>
                      <a:pPr algn="ctr"/>
                      <a:endParaRPr kumimoji="1" lang="ja-JP" altLang="en-US" sz="1200" dirty="0">
                        <a:latin typeface="+mn-ea"/>
                        <a:ea typeface="+mn-ea"/>
                      </a:endParaRPr>
                    </a:p>
                  </a:txBody>
                  <a:tcPr anchor="ctr"/>
                </a:tc>
                <a:tc rowSpan="2">
                  <a:txBody>
                    <a:bodyPr/>
                    <a:lstStyle/>
                    <a:p>
                      <a:pPr algn="ctr"/>
                      <a:r>
                        <a:rPr kumimoji="1" lang="ja-JP" altLang="en-US" sz="1200" dirty="0" smtClean="0">
                          <a:latin typeface="+mn-ea"/>
                          <a:ea typeface="+mn-ea"/>
                        </a:rPr>
                        <a:t>発生率　</a:t>
                      </a:r>
                      <a:r>
                        <a:rPr kumimoji="1" lang="en-US" altLang="ja-JP" sz="1200" baseline="30000" dirty="0" smtClean="0">
                          <a:latin typeface="+mn-ea"/>
                          <a:ea typeface="+mn-ea"/>
                        </a:rPr>
                        <a:t>※</a:t>
                      </a:r>
                      <a:r>
                        <a:rPr kumimoji="1" lang="ja-JP" altLang="en-US" sz="1200" baseline="30000" dirty="0" smtClean="0">
                          <a:latin typeface="+mn-ea"/>
                          <a:ea typeface="+mn-ea"/>
                        </a:rPr>
                        <a:t>２</a:t>
                      </a:r>
                      <a:endParaRPr kumimoji="1" lang="en-US" altLang="ja-JP" sz="1200" baseline="30000" dirty="0" smtClean="0">
                        <a:latin typeface="+mn-ea"/>
                        <a:ea typeface="+mn-ea"/>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25491892"/>
                  </a:ext>
                </a:extLst>
              </a:tr>
              <a:tr h="236200">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200" baseline="300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rPr>
                        <a:t>生活介護</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rPr>
                        <a:t>共同生活援助</a:t>
                      </a:r>
                    </a:p>
                  </a:txBody>
                  <a:tcPr anchor="ctr">
                    <a:lnT w="1270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rPr>
                        <a:t>放デイ</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3"/>
                    </a:solidFill>
                  </a:tcPr>
                </a:tc>
                <a:tc vMerge="1">
                  <a:txBody>
                    <a:bodyPr/>
                    <a:lstStyle/>
                    <a:p>
                      <a:endParaRPr kumimoji="1" lang="ja-JP" altLang="en-US"/>
                    </a:p>
                  </a:txBody>
                  <a:tcPr/>
                </a:tc>
                <a:extLst>
                  <a:ext uri="{0D108BD9-81ED-4DB2-BD59-A6C34878D82A}">
                    <a16:rowId xmlns:a16="http://schemas.microsoft.com/office/drawing/2014/main" val="1971093858"/>
                  </a:ext>
                </a:extLst>
              </a:tr>
              <a:tr h="261910">
                <a:tc>
                  <a:txBody>
                    <a:bodyPr/>
                    <a:lstStyle/>
                    <a:p>
                      <a:pPr algn="ctr"/>
                      <a:r>
                        <a:rPr kumimoji="1" lang="ja-JP" altLang="en-US" sz="1600" dirty="0" smtClean="0"/>
                        <a:t>全　国</a:t>
                      </a:r>
                      <a:endParaRPr kumimoji="1" lang="en-US" altLang="ja-JP" sz="1600" dirty="0" smtClean="0"/>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smtClean="0">
                          <a:latin typeface="游ゴシック" panose="020B0400000000000000" pitchFamily="50" charset="-128"/>
                          <a:ea typeface="游ゴシック" panose="020B0400000000000000" pitchFamily="50" charset="-128"/>
                        </a:rPr>
                        <a:t>592</a:t>
                      </a:r>
                      <a:endParaRPr kumimoji="1" lang="ja-JP" altLang="en-US" sz="1400" dirty="0">
                        <a:latin typeface="游ゴシック" panose="020B0400000000000000" pitchFamily="50" charset="-128"/>
                        <a:ea typeface="游ゴシック" panose="020B0400000000000000" pitchFamily="50" charset="-128"/>
                      </a:endParaRPr>
                    </a:p>
                  </a:txBody>
                  <a:tcPr anchor="ctr">
                    <a:lnT w="6350" cap="flat" cmpd="sng" algn="ctr">
                      <a:solidFill>
                        <a:schemeClr val="bg1"/>
                      </a:solidFill>
                      <a:prstDash val="solid"/>
                      <a:round/>
                      <a:headEnd type="none" w="med" len="med"/>
                      <a:tailEnd type="none" w="med" len="med"/>
                    </a:lnT>
                  </a:tcPr>
                </a:tc>
                <a:tc>
                  <a:txBody>
                    <a:bodyPr/>
                    <a:lstStyle/>
                    <a:p>
                      <a:pPr algn="ctr" fontAlgn="ctr"/>
                      <a:r>
                        <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rPr>
                        <a:t>148,715</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T w="6350" cap="flat" cmpd="sng" algn="ctr">
                      <a:solidFill>
                        <a:schemeClr val="bg1"/>
                      </a:solidFill>
                      <a:prstDash val="solid"/>
                      <a:round/>
                      <a:headEnd type="none" w="med" len="med"/>
                      <a:tailEnd type="none" w="med" len="med"/>
                    </a:lnT>
                  </a:tcPr>
                </a:tc>
                <a:tc>
                  <a:txBody>
                    <a:bodyPr/>
                    <a:lstStyle/>
                    <a:p>
                      <a:pPr algn="ctr" fontAlgn="ctr"/>
                      <a:r>
                        <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rPr>
                        <a:t>8,268</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T w="6350" cap="flat" cmpd="sng" algn="ctr">
                      <a:solidFill>
                        <a:schemeClr val="bg1"/>
                      </a:solidFill>
                      <a:prstDash val="solid"/>
                      <a:round/>
                      <a:headEnd type="none" w="med" len="med"/>
                      <a:tailEnd type="none" w="med" len="med"/>
                    </a:lnT>
                  </a:tcPr>
                </a:tc>
                <a:tc>
                  <a:txBody>
                    <a:bodyPr/>
                    <a:lstStyle/>
                    <a:p>
                      <a:pPr algn="ctr" fontAlgn="ctr"/>
                      <a:r>
                        <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rPr>
                        <a:t>8,643</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T w="6350" cap="flat" cmpd="sng" algn="ctr">
                      <a:solidFill>
                        <a:schemeClr val="bg1"/>
                      </a:solidFill>
                      <a:prstDash val="solid"/>
                      <a:round/>
                      <a:headEnd type="none" w="med" len="med"/>
                      <a:tailEnd type="none" w="med" len="med"/>
                    </a:lnT>
                  </a:tcPr>
                </a:tc>
                <a:tc>
                  <a:txBody>
                    <a:bodyPr/>
                    <a:lstStyle/>
                    <a:p>
                      <a:pPr algn="ctr" fontAlgn="ctr"/>
                      <a:r>
                        <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rPr>
                        <a:t>13,980</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smtClean="0">
                          <a:latin typeface="游ゴシック" panose="020B0400000000000000" pitchFamily="50" charset="-128"/>
                          <a:ea typeface="游ゴシック" panose="020B0400000000000000" pitchFamily="50" charset="-128"/>
                        </a:rPr>
                        <a:t>4.0‰</a:t>
                      </a:r>
                      <a:endParaRPr kumimoji="1" lang="ja-JP" altLang="en-US" sz="1400" dirty="0">
                        <a:latin typeface="游ゴシック" panose="020B0400000000000000" pitchFamily="50" charset="-128"/>
                        <a:ea typeface="游ゴシック" panose="020B0400000000000000" pitchFamily="50" charset="-128"/>
                      </a:endParaRPr>
                    </a:p>
                  </a:txBody>
                  <a:tcPr anchor="ct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786418128"/>
                  </a:ext>
                </a:extLst>
              </a:tr>
              <a:tr h="320345">
                <a:tc>
                  <a:txBody>
                    <a:bodyPr/>
                    <a:lstStyle/>
                    <a:p>
                      <a:pPr algn="ctr"/>
                      <a:r>
                        <a:rPr kumimoji="1" lang="ja-JP" altLang="en-US" sz="1600" dirty="0" smtClean="0"/>
                        <a:t>東　京</a:t>
                      </a:r>
                      <a:endParaRPr kumimoji="1" lang="ja-JP" altLang="en-US" sz="1600" dirty="0"/>
                    </a:p>
                  </a:txBody>
                  <a:tcPr anchor="ctr"/>
                </a:tc>
                <a:tc>
                  <a:txBody>
                    <a:bodyPr/>
                    <a:lstStyle/>
                    <a:p>
                      <a:pPr algn="ctr"/>
                      <a:r>
                        <a:rPr kumimoji="1" lang="en-US" altLang="ja-JP" sz="1400" dirty="0" smtClean="0">
                          <a:latin typeface="游ゴシック" panose="020B0400000000000000" pitchFamily="50" charset="-128"/>
                          <a:ea typeface="游ゴシック" panose="020B0400000000000000" pitchFamily="50" charset="-128"/>
                        </a:rPr>
                        <a:t>45</a:t>
                      </a:r>
                    </a:p>
                    <a:p>
                      <a:pPr algn="ctr"/>
                      <a:r>
                        <a:rPr kumimoji="1" lang="ja-JP" altLang="en-US" sz="900" dirty="0" smtClean="0">
                          <a:latin typeface="游ゴシック" panose="020B0400000000000000" pitchFamily="50" charset="-128"/>
                          <a:ea typeface="游ゴシック" panose="020B0400000000000000" pitchFamily="50" charset="-128"/>
                        </a:rPr>
                        <a:t>（全国</a:t>
                      </a:r>
                      <a:r>
                        <a:rPr kumimoji="1" lang="en-US" altLang="ja-JP" sz="900" dirty="0" smtClean="0">
                          <a:latin typeface="游ゴシック" panose="020B0400000000000000" pitchFamily="50" charset="-128"/>
                          <a:ea typeface="游ゴシック" panose="020B0400000000000000" pitchFamily="50" charset="-128"/>
                        </a:rPr>
                        <a:t>3</a:t>
                      </a:r>
                      <a:r>
                        <a:rPr kumimoji="1" lang="ja-JP" altLang="en-US" sz="900" dirty="0" smtClean="0">
                          <a:latin typeface="游ゴシック" panose="020B0400000000000000" pitchFamily="50" charset="-128"/>
                          <a:ea typeface="游ゴシック" panose="020B0400000000000000" pitchFamily="50" charset="-128"/>
                        </a:rPr>
                        <a:t>位）</a:t>
                      </a:r>
                      <a:endParaRPr kumimoji="1" lang="ja-JP" altLang="en-US" sz="900" dirty="0">
                        <a:latin typeface="游ゴシック" panose="020B0400000000000000" pitchFamily="50" charset="-128"/>
                        <a:ea typeface="游ゴシック" panose="020B0400000000000000" pitchFamily="50" charset="-128"/>
                      </a:endParaRPr>
                    </a:p>
                  </a:txBody>
                  <a:tcPr anchor="ctr"/>
                </a:tc>
                <a:tc>
                  <a:txBody>
                    <a:bodyPr/>
                    <a:lstStyle/>
                    <a:p>
                      <a:pPr algn="ctr" fontAlgn="ctr"/>
                      <a:r>
                        <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rPr>
                        <a:t>12,156</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445</a:t>
                      </a:r>
                    </a:p>
                  </a:txBody>
                  <a:tcPr marL="9525" marR="9525" marT="9525" marB="0" anchor="ct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735</a:t>
                      </a:r>
                    </a:p>
                  </a:txBody>
                  <a:tcPr marL="9525" marR="9525" marT="9525" marB="0" anchor="ct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873</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游ゴシック" panose="020B0400000000000000" pitchFamily="50" charset="-128"/>
                          <a:ea typeface="游ゴシック" panose="020B0400000000000000" pitchFamily="50" charset="-128"/>
                        </a:rPr>
                        <a:t>3.7‰</a:t>
                      </a:r>
                      <a:endParaRPr kumimoji="1" lang="ja-JP" altLang="en-US" sz="1400" dirty="0" smtClean="0">
                        <a:latin typeface="游ゴシック" panose="020B0400000000000000" pitchFamily="50" charset="-128"/>
                        <a:ea typeface="游ゴシック" panose="020B0400000000000000" pitchFamily="50" charset="-128"/>
                      </a:endParaRPr>
                    </a:p>
                  </a:txBody>
                  <a:tcPr anchor="ctr">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33900617"/>
                  </a:ext>
                </a:extLst>
              </a:tr>
              <a:tr h="320345">
                <a:tc>
                  <a:txBody>
                    <a:bodyPr/>
                    <a:lstStyle/>
                    <a:p>
                      <a:pPr algn="ctr"/>
                      <a:r>
                        <a:rPr kumimoji="1" lang="ja-JP" altLang="en-US" sz="1600" dirty="0" smtClean="0"/>
                        <a:t>愛　知</a:t>
                      </a:r>
                      <a:endParaRPr kumimoji="1" lang="ja-JP" altLang="en-US" sz="1600" dirty="0"/>
                    </a:p>
                  </a:txBody>
                  <a:tcPr anchor="ctr"/>
                </a:tc>
                <a:tc>
                  <a:txBody>
                    <a:bodyPr/>
                    <a:lstStyle/>
                    <a:p>
                      <a:pPr algn="ctr"/>
                      <a:r>
                        <a:rPr kumimoji="1" lang="en-US" altLang="ja-JP" sz="1400" dirty="0" smtClean="0">
                          <a:latin typeface="游ゴシック" panose="020B0400000000000000" pitchFamily="50" charset="-128"/>
                          <a:ea typeface="游ゴシック" panose="020B0400000000000000" pitchFamily="50" charset="-128"/>
                        </a:rPr>
                        <a:t>48</a:t>
                      </a:r>
                    </a:p>
                    <a:p>
                      <a:pPr algn="ctr"/>
                      <a:r>
                        <a:rPr kumimoji="1" lang="ja-JP" altLang="en-US" sz="900" dirty="0" smtClean="0">
                          <a:latin typeface="游ゴシック" panose="020B0400000000000000" pitchFamily="50" charset="-128"/>
                          <a:ea typeface="游ゴシック" panose="020B0400000000000000" pitchFamily="50" charset="-128"/>
                        </a:rPr>
                        <a:t>（全国</a:t>
                      </a:r>
                      <a:r>
                        <a:rPr kumimoji="1" lang="en-US" altLang="ja-JP" sz="900" dirty="0" smtClean="0">
                          <a:latin typeface="游ゴシック" panose="020B0400000000000000" pitchFamily="50" charset="-128"/>
                          <a:ea typeface="游ゴシック" panose="020B0400000000000000" pitchFamily="50" charset="-128"/>
                        </a:rPr>
                        <a:t>2</a:t>
                      </a:r>
                      <a:r>
                        <a:rPr kumimoji="1" lang="ja-JP" altLang="en-US" sz="900" dirty="0" smtClean="0">
                          <a:latin typeface="游ゴシック" panose="020B0400000000000000" pitchFamily="50" charset="-128"/>
                          <a:ea typeface="游ゴシック" panose="020B0400000000000000" pitchFamily="50" charset="-128"/>
                        </a:rPr>
                        <a:t>位）</a:t>
                      </a:r>
                      <a:endParaRPr kumimoji="1" lang="ja-JP" altLang="en-US" sz="900" dirty="0">
                        <a:latin typeface="游ゴシック" panose="020B0400000000000000" pitchFamily="50" charset="-128"/>
                        <a:ea typeface="游ゴシック" panose="020B0400000000000000" pitchFamily="50" charset="-128"/>
                      </a:endParaRPr>
                    </a:p>
                  </a:txBody>
                  <a:tcPr anchor="ctr"/>
                </a:tc>
                <a:tc>
                  <a:txBody>
                    <a:bodyPr/>
                    <a:lstStyle/>
                    <a:p>
                      <a:pPr algn="ctr" fontAlgn="ctr"/>
                      <a:r>
                        <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rPr>
                        <a:t>8,149</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589</a:t>
                      </a:r>
                    </a:p>
                  </a:txBody>
                  <a:tcPr marL="9525" marR="9525" marT="9525" marB="0" anchor="ct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425</a:t>
                      </a:r>
                    </a:p>
                  </a:txBody>
                  <a:tcPr marL="9525" marR="9525" marT="9525" marB="0" anchor="ct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785</a:t>
                      </a:r>
                    </a:p>
                  </a:txBody>
                  <a:tcPr marL="9525" marR="9525" marT="9525" marB="0" anchor="ctr"/>
                </a:tc>
                <a:tc>
                  <a:txBody>
                    <a:bodyPr/>
                    <a:lstStyle/>
                    <a:p>
                      <a:pPr algn="ctr"/>
                      <a:r>
                        <a:rPr kumimoji="1" lang="en-US" altLang="ja-JP" sz="1400" dirty="0" smtClean="0">
                          <a:latin typeface="游ゴシック" panose="020B0400000000000000" pitchFamily="50" charset="-128"/>
                          <a:ea typeface="游ゴシック" panose="020B0400000000000000" pitchFamily="50" charset="-128"/>
                        </a:rPr>
                        <a:t>5.9‰</a:t>
                      </a:r>
                      <a:endParaRPr kumimoji="1" lang="ja-JP" altLang="en-US" sz="1400" dirty="0">
                        <a:latin typeface="游ゴシック" panose="020B0400000000000000" pitchFamily="50" charset="-128"/>
                        <a:ea typeface="游ゴシック" panose="020B0400000000000000" pitchFamily="50" charset="-128"/>
                      </a:endParaRPr>
                    </a:p>
                  </a:txBody>
                  <a:tcPr anchor="ct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523129788"/>
                  </a:ext>
                </a:extLst>
              </a:tr>
              <a:tr h="320345">
                <a:tc>
                  <a:txBody>
                    <a:bodyPr/>
                    <a:lstStyle/>
                    <a:p>
                      <a:pPr algn="ctr"/>
                      <a:r>
                        <a:rPr kumimoji="1" lang="ja-JP" altLang="en-US" sz="1600" dirty="0" smtClean="0"/>
                        <a:t>大　阪</a:t>
                      </a:r>
                      <a:endParaRPr kumimoji="1" lang="ja-JP" altLang="en-US" sz="1600" dirty="0"/>
                    </a:p>
                  </a:txBody>
                  <a:tcPr anchor="ctr"/>
                </a:tc>
                <a:tc>
                  <a:txBody>
                    <a:bodyPr/>
                    <a:lstStyle/>
                    <a:p>
                      <a:pPr algn="ctr"/>
                      <a:r>
                        <a:rPr kumimoji="1" lang="en-US" altLang="ja-JP" sz="1400" dirty="0" smtClean="0">
                          <a:latin typeface="游ゴシック" panose="020B0400000000000000" pitchFamily="50" charset="-128"/>
                          <a:ea typeface="游ゴシック" panose="020B0400000000000000" pitchFamily="50" charset="-128"/>
                        </a:rPr>
                        <a:t>61</a:t>
                      </a:r>
                    </a:p>
                    <a:p>
                      <a:pPr algn="ctr"/>
                      <a:r>
                        <a:rPr kumimoji="1" lang="ja-JP" altLang="en-US" sz="900" dirty="0" smtClean="0">
                          <a:latin typeface="游ゴシック" panose="020B0400000000000000" pitchFamily="50" charset="-128"/>
                          <a:ea typeface="游ゴシック" panose="020B0400000000000000" pitchFamily="50" charset="-128"/>
                        </a:rPr>
                        <a:t>（全国</a:t>
                      </a:r>
                      <a:r>
                        <a:rPr kumimoji="1" lang="en-US" altLang="ja-JP" sz="900" dirty="0" smtClean="0">
                          <a:latin typeface="游ゴシック" panose="020B0400000000000000" pitchFamily="50" charset="-128"/>
                          <a:ea typeface="游ゴシック" panose="020B0400000000000000" pitchFamily="50" charset="-128"/>
                        </a:rPr>
                        <a:t>1</a:t>
                      </a:r>
                      <a:r>
                        <a:rPr kumimoji="1" lang="ja-JP" altLang="en-US" sz="900" dirty="0" smtClean="0">
                          <a:latin typeface="游ゴシック" panose="020B0400000000000000" pitchFamily="50" charset="-128"/>
                          <a:ea typeface="游ゴシック" panose="020B0400000000000000" pitchFamily="50" charset="-128"/>
                        </a:rPr>
                        <a:t>位）</a:t>
                      </a:r>
                      <a:endParaRPr kumimoji="1" lang="ja-JP" altLang="en-US" sz="900" dirty="0">
                        <a:latin typeface="游ゴシック" panose="020B0400000000000000" pitchFamily="50" charset="-128"/>
                        <a:ea typeface="游ゴシック" panose="020B0400000000000000" pitchFamily="50" charset="-128"/>
                      </a:endParaRPr>
                    </a:p>
                  </a:txBody>
                  <a:tcPr anchor="ctr"/>
                </a:tc>
                <a:tc>
                  <a:txBody>
                    <a:bodyPr/>
                    <a:lstStyle/>
                    <a:p>
                      <a:pPr algn="ctr" fontAlgn="ctr"/>
                      <a:r>
                        <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rPr>
                        <a:t>18,744</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844</a:t>
                      </a:r>
                    </a:p>
                  </a:txBody>
                  <a:tcPr marL="9525" marR="9525" marT="9525" marB="0" anchor="ctr"/>
                </a:tc>
                <a:tc>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687</a:t>
                      </a:r>
                    </a:p>
                  </a:txBody>
                  <a:tcPr marL="9525" marR="9525" marT="9525" marB="0" anchor="ctr"/>
                </a:tc>
                <a:tc>
                  <a:txBody>
                    <a:bodyPr/>
                    <a:lstStyle/>
                    <a:p>
                      <a:pPr algn="ctr" fontAlgn="ctr"/>
                      <a:r>
                        <a:rPr lang="en-US" altLang="ja-JP" sz="1400" b="0" i="0" u="none" strike="noStrike" dirty="0" smtClean="0">
                          <a:solidFill>
                            <a:srgbClr val="000000"/>
                          </a:solidFill>
                          <a:effectLst/>
                          <a:latin typeface="游ゴシック" panose="020B0400000000000000" pitchFamily="50" charset="-128"/>
                          <a:ea typeface="游ゴシック" panose="020B0400000000000000" pitchFamily="50" charset="-128"/>
                        </a:rPr>
                        <a:t>1,396</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a:r>
                        <a:rPr kumimoji="1" lang="en-US" altLang="ja-JP" sz="1400" dirty="0" smtClean="0">
                          <a:latin typeface="游ゴシック" panose="020B0400000000000000" pitchFamily="50" charset="-128"/>
                          <a:ea typeface="游ゴシック" panose="020B0400000000000000" pitchFamily="50" charset="-128"/>
                        </a:rPr>
                        <a:t>3.3‰</a:t>
                      </a:r>
                      <a:endParaRPr kumimoji="1" lang="ja-JP" altLang="en-US" sz="1400" dirty="0">
                        <a:latin typeface="游ゴシック" panose="020B0400000000000000" pitchFamily="50" charset="-128"/>
                        <a:ea typeface="游ゴシック" panose="020B0400000000000000" pitchFamily="50" charset="-128"/>
                      </a:endParaRPr>
                    </a:p>
                  </a:txBody>
                  <a:tcPr anchor="ctr"/>
                </a:tc>
                <a:extLst>
                  <a:ext uri="{0D108BD9-81ED-4DB2-BD59-A6C34878D82A}">
                    <a16:rowId xmlns:a16="http://schemas.microsoft.com/office/drawing/2014/main" val="323746001"/>
                  </a:ext>
                </a:extLst>
              </a:tr>
            </a:tbl>
          </a:graphicData>
        </a:graphic>
      </p:graphicFrame>
    </p:spTree>
    <p:extLst>
      <p:ext uri="{BB962C8B-B14F-4D97-AF65-F5344CB8AC3E}">
        <p14:creationId xmlns:p14="http://schemas.microsoft.com/office/powerpoint/2010/main" val="1758616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 name="グループ化 103"/>
          <p:cNvGrpSpPr/>
          <p:nvPr/>
        </p:nvGrpSpPr>
        <p:grpSpPr>
          <a:xfrm>
            <a:off x="1426438" y="4922115"/>
            <a:ext cx="827450" cy="1239733"/>
            <a:chOff x="1420245" y="5009602"/>
            <a:chExt cx="833644" cy="665503"/>
          </a:xfrm>
        </p:grpSpPr>
        <p:cxnSp>
          <p:nvCxnSpPr>
            <p:cNvPr id="45" name="直線矢印コネクタ 44"/>
            <p:cNvCxnSpPr>
              <a:stCxn id="10" idx="2"/>
            </p:cNvCxnSpPr>
            <p:nvPr/>
          </p:nvCxnSpPr>
          <p:spPr>
            <a:xfrm flipH="1">
              <a:off x="1420245" y="5009602"/>
              <a:ext cx="10228" cy="648074"/>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2253889" y="5027031"/>
              <a:ext cx="0" cy="648074"/>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98" name="正方形/長方形 97"/>
          <p:cNvSpPr/>
          <p:nvPr/>
        </p:nvSpPr>
        <p:spPr>
          <a:xfrm>
            <a:off x="5916483" y="4922115"/>
            <a:ext cx="253009" cy="6074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p:cNvSpPr/>
          <p:nvPr/>
        </p:nvSpPr>
        <p:spPr>
          <a:xfrm>
            <a:off x="6752029" y="4922602"/>
            <a:ext cx="253009" cy="6074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7794389" y="4911611"/>
            <a:ext cx="1049023" cy="6074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943124" y="1901570"/>
            <a:ext cx="1373625" cy="34891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237664" y="892061"/>
            <a:ext cx="4032448" cy="576064"/>
          </a:xfrm>
          <a:prstGeom prst="roundRect">
            <a:avLst>
              <a:gd name="adj"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使用者による</a:t>
            </a:r>
            <a:r>
              <a:rPr kumimoji="1" lang="ja-JP" altLang="en-US" sz="16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虐待へ</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対応</a:t>
            </a:r>
            <a:endPar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（厚生労働省スキーム）</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159470" y="1694146"/>
            <a:ext cx="611560" cy="42180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使用者による</a:t>
            </a:r>
            <a:r>
              <a:rPr lang="ja-JP" altLang="en-US" sz="1600" dirty="0" err="1">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障がい</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者虐待を発見した人</a:t>
            </a:r>
            <a:endParaRPr lang="en-US" altLang="ja-JP"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使用者による</a:t>
            </a:r>
            <a:r>
              <a:rPr lang="ja-JP" altLang="en-US" sz="1600" dirty="0" err="1">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障がい</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者虐待を受けた</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人</a:t>
            </a:r>
            <a:endParaRPr kumimoji="1"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0" name="正方形/長方形 9"/>
          <p:cNvSpPr/>
          <p:nvPr/>
        </p:nvSpPr>
        <p:spPr>
          <a:xfrm>
            <a:off x="1187515" y="3086462"/>
            <a:ext cx="485919" cy="19220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市町村</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2019446" y="2607504"/>
            <a:ext cx="506376" cy="2711216"/>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都道府県</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4" name="角丸四角形 13"/>
          <p:cNvSpPr/>
          <p:nvPr/>
        </p:nvSpPr>
        <p:spPr>
          <a:xfrm>
            <a:off x="3043614" y="2510346"/>
            <a:ext cx="1235034" cy="754182"/>
          </a:xfrm>
          <a:prstGeom prst="roundRect">
            <a:avLst>
              <a:gd name="adj" fmla="val 18990"/>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ＭＳ ゴシック" panose="020B0609070205080204" pitchFamily="49" charset="-128"/>
                <a:ea typeface="ＭＳ ゴシック" panose="020B0609070205080204" pitchFamily="49" charset="-128"/>
              </a:rPr>
              <a:t>雇用</a:t>
            </a:r>
            <a:r>
              <a:rPr lang="ja-JP" altLang="en-US" sz="1400" dirty="0" smtClean="0">
                <a:solidFill>
                  <a:schemeClr val="tx1"/>
                </a:solidFill>
                <a:latin typeface="ＭＳ ゴシック" panose="020B0609070205080204" pitchFamily="49" charset="-128"/>
                <a:ea typeface="ＭＳ ゴシック" panose="020B0609070205080204" pitchFamily="49" charset="-128"/>
              </a:rPr>
              <a:t>環境</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algn="ctr"/>
            <a:r>
              <a:rPr lang="ja-JP" altLang="en-US" sz="1400" dirty="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均等部</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7" name="正方形/長方形 16"/>
          <p:cNvSpPr/>
          <p:nvPr/>
        </p:nvSpPr>
        <p:spPr>
          <a:xfrm>
            <a:off x="3166757" y="1694145"/>
            <a:ext cx="936104" cy="463578"/>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労働局</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21" name="角丸四角形 20"/>
          <p:cNvSpPr/>
          <p:nvPr/>
        </p:nvSpPr>
        <p:spPr>
          <a:xfrm>
            <a:off x="3141173" y="3559142"/>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ハローワーク</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22" name="角丸四角形 21"/>
          <p:cNvSpPr/>
          <p:nvPr/>
        </p:nvSpPr>
        <p:spPr>
          <a:xfrm>
            <a:off x="3816718" y="3577670"/>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労働基準監督署</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p:txBody>
      </p:sp>
      <p:sp>
        <p:nvSpPr>
          <p:cNvPr id="28" name="正方形/長方形 27"/>
          <p:cNvSpPr/>
          <p:nvPr/>
        </p:nvSpPr>
        <p:spPr>
          <a:xfrm>
            <a:off x="136580" y="6113075"/>
            <a:ext cx="4234617" cy="59581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企　業</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30" name="右矢印 29"/>
          <p:cNvSpPr/>
          <p:nvPr/>
        </p:nvSpPr>
        <p:spPr>
          <a:xfrm>
            <a:off x="859633" y="4206307"/>
            <a:ext cx="247892" cy="361853"/>
          </a:xfrm>
          <a:prstGeom prst="rightArrow">
            <a:avLst>
              <a:gd name="adj1" fmla="val 71683"/>
              <a:gd name="adj2" fmla="val 565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右矢印 30"/>
          <p:cNvSpPr/>
          <p:nvPr/>
        </p:nvSpPr>
        <p:spPr>
          <a:xfrm>
            <a:off x="1740239" y="4191479"/>
            <a:ext cx="247892" cy="361853"/>
          </a:xfrm>
          <a:prstGeom prst="rightArrow">
            <a:avLst>
              <a:gd name="adj1" fmla="val 71683"/>
              <a:gd name="adj2" fmla="val 565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右矢印 31"/>
          <p:cNvSpPr/>
          <p:nvPr/>
        </p:nvSpPr>
        <p:spPr>
          <a:xfrm>
            <a:off x="2497622" y="2586684"/>
            <a:ext cx="623307" cy="629596"/>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報告</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4" name="右矢印 33"/>
          <p:cNvSpPr/>
          <p:nvPr/>
        </p:nvSpPr>
        <p:spPr>
          <a:xfrm>
            <a:off x="762610" y="1968380"/>
            <a:ext cx="2190260" cy="639124"/>
          </a:xfrm>
          <a:prstGeom prst="rightArrow">
            <a:avLst>
              <a:gd name="adj1" fmla="val 45487"/>
              <a:gd name="adj2" fmla="val 43355"/>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相談等</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36" name="直線矢印コネクタ 35"/>
          <p:cNvCxnSpPr>
            <a:stCxn id="14" idx="2"/>
            <a:endCxn id="21" idx="0"/>
          </p:cNvCxnSpPr>
          <p:nvPr/>
        </p:nvCxnSpPr>
        <p:spPr>
          <a:xfrm flipH="1">
            <a:off x="3318575" y="3264528"/>
            <a:ext cx="342556" cy="29461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14" idx="2"/>
            <a:endCxn id="22" idx="0"/>
          </p:cNvCxnSpPr>
          <p:nvPr/>
        </p:nvCxnSpPr>
        <p:spPr>
          <a:xfrm>
            <a:off x="3661131" y="3264528"/>
            <a:ext cx="332989" cy="31314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下矢印 42"/>
          <p:cNvSpPr/>
          <p:nvPr/>
        </p:nvSpPr>
        <p:spPr>
          <a:xfrm>
            <a:off x="2693023" y="5285069"/>
            <a:ext cx="1891534" cy="844909"/>
          </a:xfrm>
          <a:prstGeom prst="downArrow">
            <a:avLst>
              <a:gd name="adj1" fmla="val 66711"/>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関係法令に</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基づく指導等</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7" name="テキスト ボックス 46"/>
          <p:cNvSpPr txBox="1"/>
          <p:nvPr/>
        </p:nvSpPr>
        <p:spPr>
          <a:xfrm>
            <a:off x="704337" y="3647804"/>
            <a:ext cx="543739" cy="523220"/>
          </a:xfrm>
          <a:prstGeom prst="rect">
            <a:avLst/>
          </a:prstGeom>
          <a:noFill/>
        </p:spPr>
        <p:txBody>
          <a:bodyPr wrap="non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通報</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届出</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50" name="テキスト ボックス 49"/>
          <p:cNvSpPr txBox="1"/>
          <p:nvPr/>
        </p:nvSpPr>
        <p:spPr>
          <a:xfrm>
            <a:off x="1577931" y="3772128"/>
            <a:ext cx="543739" cy="307777"/>
          </a:xfrm>
          <a:prstGeom prst="rect">
            <a:avLst/>
          </a:prstGeom>
          <a:noFill/>
        </p:spPr>
        <p:txBody>
          <a:bodyPr wrap="non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通知</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55" name="正方形/長方形 54"/>
          <p:cNvSpPr/>
          <p:nvPr/>
        </p:nvSpPr>
        <p:spPr>
          <a:xfrm>
            <a:off x="1167839" y="5438182"/>
            <a:ext cx="1344962" cy="330787"/>
          </a:xfrm>
          <a:prstGeom prst="rect">
            <a:avLst/>
          </a:prstGeom>
          <a:solidFill>
            <a:schemeClr val="bg1">
              <a:alpha val="5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事実確認</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57" name="正方形/長方形 56"/>
          <p:cNvSpPr/>
          <p:nvPr/>
        </p:nvSpPr>
        <p:spPr>
          <a:xfrm>
            <a:off x="7669878" y="1901570"/>
            <a:ext cx="1349829" cy="348555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5767102" y="3496325"/>
            <a:ext cx="506376" cy="19220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市町村</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64" name="正方形/長方形 63"/>
          <p:cNvSpPr/>
          <p:nvPr/>
        </p:nvSpPr>
        <p:spPr>
          <a:xfrm>
            <a:off x="6632605" y="2759130"/>
            <a:ext cx="506376" cy="2627990"/>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大阪府</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76" name="正方形/長方形 75"/>
          <p:cNvSpPr/>
          <p:nvPr/>
        </p:nvSpPr>
        <p:spPr>
          <a:xfrm>
            <a:off x="4741746" y="6113075"/>
            <a:ext cx="4234617" cy="59581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企　業</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78" name="右矢印 77"/>
          <p:cNvSpPr/>
          <p:nvPr/>
        </p:nvSpPr>
        <p:spPr>
          <a:xfrm>
            <a:off x="5457863" y="3933056"/>
            <a:ext cx="247892" cy="361853"/>
          </a:xfrm>
          <a:prstGeom prst="rightArrow">
            <a:avLst>
              <a:gd name="adj1" fmla="val 71683"/>
              <a:gd name="adj2" fmla="val 565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右矢印 78"/>
          <p:cNvSpPr/>
          <p:nvPr/>
        </p:nvSpPr>
        <p:spPr>
          <a:xfrm>
            <a:off x="6315355" y="3933056"/>
            <a:ext cx="247892" cy="361853"/>
          </a:xfrm>
          <a:prstGeom prst="rightArrow">
            <a:avLst>
              <a:gd name="adj1" fmla="val 71683"/>
              <a:gd name="adj2" fmla="val 565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3" name="直線矢印コネクタ 82"/>
          <p:cNvCxnSpPr>
            <a:stCxn id="113" idx="2"/>
            <a:endCxn id="115" idx="0"/>
          </p:cNvCxnSpPr>
          <p:nvPr/>
        </p:nvCxnSpPr>
        <p:spPr>
          <a:xfrm flipH="1">
            <a:off x="8082521" y="3336060"/>
            <a:ext cx="299033" cy="29519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a:endCxn id="116" idx="0"/>
          </p:cNvCxnSpPr>
          <p:nvPr/>
        </p:nvCxnSpPr>
        <p:spPr>
          <a:xfrm>
            <a:off x="8381554" y="3342947"/>
            <a:ext cx="265330" cy="28204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正方形/長方形 101"/>
          <p:cNvSpPr/>
          <p:nvPr/>
        </p:nvSpPr>
        <p:spPr>
          <a:xfrm>
            <a:off x="5910168" y="5496080"/>
            <a:ext cx="2933244" cy="26213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下矢印 104"/>
          <p:cNvSpPr/>
          <p:nvPr/>
        </p:nvSpPr>
        <p:spPr>
          <a:xfrm>
            <a:off x="7189303" y="5719873"/>
            <a:ext cx="695304" cy="492043"/>
          </a:xfrm>
          <a:prstGeom prst="downArrow">
            <a:avLst>
              <a:gd name="adj1" fmla="val 72164"/>
              <a:gd name="adj2" fmla="val 4727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角丸四角形 93"/>
          <p:cNvSpPr/>
          <p:nvPr/>
        </p:nvSpPr>
        <p:spPr>
          <a:xfrm>
            <a:off x="4776673" y="865549"/>
            <a:ext cx="4032448" cy="576064"/>
          </a:xfrm>
          <a:prstGeom prst="roundRect">
            <a:avLst>
              <a:gd name="adj"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使用者による</a:t>
            </a:r>
            <a:r>
              <a:rPr kumimoji="1" lang="ja-JP" altLang="en-US" sz="16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者虐待への対応</a:t>
            </a:r>
            <a:endPar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（大阪方式）</a:t>
            </a:r>
            <a:endPar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正方形/長方形 94"/>
          <p:cNvSpPr/>
          <p:nvPr/>
        </p:nvSpPr>
        <p:spPr>
          <a:xfrm>
            <a:off x="4752616" y="1694146"/>
            <a:ext cx="611560" cy="42180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使用者による</a:t>
            </a:r>
            <a:r>
              <a:rPr lang="ja-JP" altLang="en-US" sz="1600" dirty="0" err="1">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障がい</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者虐待を発見した人</a:t>
            </a:r>
            <a:endParaRPr lang="en-US" altLang="ja-JP"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使用者による</a:t>
            </a:r>
            <a:r>
              <a:rPr lang="ja-JP" altLang="en-US" sz="1600" dirty="0" err="1">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障がい</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者虐待を受けた</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人</a:t>
            </a:r>
            <a:endParaRPr kumimoji="1"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96" name="右矢印 95"/>
          <p:cNvSpPr/>
          <p:nvPr/>
        </p:nvSpPr>
        <p:spPr>
          <a:xfrm>
            <a:off x="5390032" y="2701290"/>
            <a:ext cx="1260516" cy="761645"/>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通報・届出</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7" name="右矢印 96"/>
          <p:cNvSpPr/>
          <p:nvPr/>
        </p:nvSpPr>
        <p:spPr>
          <a:xfrm>
            <a:off x="5364176" y="1763144"/>
            <a:ext cx="2281004" cy="639124"/>
          </a:xfrm>
          <a:prstGeom prst="rightArrow">
            <a:avLst>
              <a:gd name="adj1" fmla="val 45487"/>
              <a:gd name="adj2" fmla="val 43355"/>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相談等</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3" name="テキスト ボックス 102"/>
          <p:cNvSpPr txBox="1"/>
          <p:nvPr/>
        </p:nvSpPr>
        <p:spPr>
          <a:xfrm>
            <a:off x="5309941" y="3460027"/>
            <a:ext cx="543739" cy="523220"/>
          </a:xfrm>
          <a:prstGeom prst="rect">
            <a:avLst/>
          </a:prstGeom>
          <a:noFill/>
        </p:spPr>
        <p:txBody>
          <a:bodyPr wrap="non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通報</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届出</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07" name="テキスト ボックス 106"/>
          <p:cNvSpPr txBox="1"/>
          <p:nvPr/>
        </p:nvSpPr>
        <p:spPr>
          <a:xfrm>
            <a:off x="6188430" y="3605329"/>
            <a:ext cx="543739" cy="307777"/>
          </a:xfrm>
          <a:prstGeom prst="rect">
            <a:avLst/>
          </a:prstGeom>
          <a:noFill/>
        </p:spPr>
        <p:txBody>
          <a:bodyPr wrap="non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通知</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12" name="正方形/長方形 111"/>
          <p:cNvSpPr/>
          <p:nvPr/>
        </p:nvSpPr>
        <p:spPr>
          <a:xfrm>
            <a:off x="7902600" y="1680862"/>
            <a:ext cx="936104" cy="567595"/>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大阪</a:t>
            </a:r>
            <a:endParaRPr kumimoji="1" lang="en-US" altLang="ja-JP" sz="16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労働局</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p:txBody>
      </p:sp>
      <p:sp>
        <p:nvSpPr>
          <p:cNvPr id="113" name="角丸四角形 112"/>
          <p:cNvSpPr/>
          <p:nvPr/>
        </p:nvSpPr>
        <p:spPr>
          <a:xfrm>
            <a:off x="7791634" y="2634412"/>
            <a:ext cx="1179839" cy="701648"/>
          </a:xfrm>
          <a:prstGeom prst="roundRect">
            <a:avLst>
              <a:gd name="adj" fmla="val 20564"/>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ＭＳ ゴシック" panose="020B0609070205080204" pitchFamily="49" charset="-128"/>
                <a:ea typeface="ＭＳ ゴシック" panose="020B0609070205080204" pitchFamily="49" charset="-128"/>
              </a:rPr>
              <a:t>雇用環境</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lang="ja-JP" altLang="en-US" sz="1400" dirty="0">
                <a:solidFill>
                  <a:schemeClr val="tx1"/>
                </a:solidFill>
                <a:latin typeface="ＭＳ ゴシック" panose="020B0609070205080204" pitchFamily="49" charset="-128"/>
                <a:ea typeface="ＭＳ ゴシック" panose="020B0609070205080204" pitchFamily="49" charset="-128"/>
              </a:rPr>
              <a:t>・均等部</a:t>
            </a:r>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15" name="四角形吹き出し 14"/>
          <p:cNvSpPr/>
          <p:nvPr/>
        </p:nvSpPr>
        <p:spPr>
          <a:xfrm>
            <a:off x="6546727" y="2321789"/>
            <a:ext cx="1872208" cy="288316"/>
          </a:xfrm>
          <a:prstGeom prst="wedgeRectCallout">
            <a:avLst>
              <a:gd name="adj1" fmla="val -2662"/>
              <a:gd name="adj2" fmla="val 898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i="1" dirty="0" smtClean="0">
                <a:solidFill>
                  <a:schemeClr val="tx1"/>
                </a:solidFill>
                <a:latin typeface="HG丸ｺﾞｼｯｸM-PRO" panose="020F0600000000000000" pitchFamily="50" charset="-128"/>
                <a:ea typeface="HG丸ｺﾞｼｯｸM-PRO" panose="020F0600000000000000" pitchFamily="50" charset="-128"/>
              </a:rPr>
              <a:t>定期的な実務者会議</a:t>
            </a:r>
            <a:endParaRPr kumimoji="1" lang="ja-JP" altLang="en-US" sz="1400" b="1" i="1" dirty="0">
              <a:solidFill>
                <a:schemeClr val="tx1"/>
              </a:solidFill>
              <a:latin typeface="HG丸ｺﾞｼｯｸM-PRO" panose="020F0600000000000000" pitchFamily="50" charset="-128"/>
              <a:ea typeface="HG丸ｺﾞｼｯｸM-PRO" panose="020F0600000000000000" pitchFamily="50" charset="-128"/>
            </a:endParaRPr>
          </a:p>
        </p:txBody>
      </p:sp>
      <p:sp>
        <p:nvSpPr>
          <p:cNvPr id="115" name="角丸四角形 114"/>
          <p:cNvSpPr/>
          <p:nvPr/>
        </p:nvSpPr>
        <p:spPr>
          <a:xfrm>
            <a:off x="7905119" y="3631253"/>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ハローワーク</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16" name="角丸四角形 115"/>
          <p:cNvSpPr/>
          <p:nvPr/>
        </p:nvSpPr>
        <p:spPr>
          <a:xfrm>
            <a:off x="8469482" y="3624996"/>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労働基準監督署</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FA3DB138-92A5-4612-A502-12E4C5DA25CF}" type="slidenum">
              <a:rPr kumimoji="1" lang="ja-JP" altLang="en-US" smtClean="0"/>
              <a:pPr/>
              <a:t>9</a:t>
            </a:fld>
            <a:endParaRPr kumimoji="1" lang="ja-JP" altLang="en-US" dirty="0"/>
          </a:p>
        </p:txBody>
      </p:sp>
      <p:sp>
        <p:nvSpPr>
          <p:cNvPr id="3" name="正方形/長方形 2"/>
          <p:cNvSpPr/>
          <p:nvPr/>
        </p:nvSpPr>
        <p:spPr>
          <a:xfrm>
            <a:off x="4520586" y="764704"/>
            <a:ext cx="4544623" cy="5999030"/>
          </a:xfrm>
          <a:prstGeom prst="rect">
            <a:avLst/>
          </a:prstGeom>
          <a:noFill/>
          <a:ln w="571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額縁 55"/>
          <p:cNvSpPr/>
          <p:nvPr/>
        </p:nvSpPr>
        <p:spPr>
          <a:xfrm>
            <a:off x="136580" y="67617"/>
            <a:ext cx="6410147" cy="584791"/>
          </a:xfrm>
          <a:prstGeom prst="bevel">
            <a:avLst/>
          </a:prstGeom>
          <a:solidFill>
            <a:schemeClr val="bg1"/>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rPr>
              <a:t>使用者</a:t>
            </a:r>
            <a:r>
              <a:rPr lang="ja-JP" altLang="en-US" sz="1600" b="1" dirty="0" smtClean="0">
                <a:solidFill>
                  <a:schemeClr val="tx1"/>
                </a:solidFill>
              </a:rPr>
              <a:t>による虐待への対応について　＜対応スキームの比較＞</a:t>
            </a:r>
            <a:endParaRPr lang="ja-JP" altLang="en-US" sz="1600" b="1" dirty="0">
              <a:solidFill>
                <a:schemeClr val="tx1"/>
              </a:solidFill>
            </a:endParaRPr>
          </a:p>
        </p:txBody>
      </p:sp>
      <p:sp>
        <p:nvSpPr>
          <p:cNvPr id="33" name="右矢印 32"/>
          <p:cNvSpPr/>
          <p:nvPr/>
        </p:nvSpPr>
        <p:spPr>
          <a:xfrm>
            <a:off x="771030" y="2476848"/>
            <a:ext cx="1274799" cy="761645"/>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通報・届出</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8" name="左右矢印 107"/>
          <p:cNvSpPr/>
          <p:nvPr/>
        </p:nvSpPr>
        <p:spPr>
          <a:xfrm>
            <a:off x="7138981" y="2711316"/>
            <a:ext cx="661927" cy="220582"/>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右矢印 100"/>
          <p:cNvSpPr/>
          <p:nvPr/>
        </p:nvSpPr>
        <p:spPr>
          <a:xfrm>
            <a:off x="7139418" y="2882299"/>
            <a:ext cx="686188" cy="643682"/>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報告</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8" name="四角形吹き出し 57"/>
          <p:cNvSpPr/>
          <p:nvPr/>
        </p:nvSpPr>
        <p:spPr>
          <a:xfrm>
            <a:off x="4788394" y="5707523"/>
            <a:ext cx="1844211" cy="525796"/>
          </a:xfrm>
          <a:prstGeom prst="wedgeRectCallout">
            <a:avLst>
              <a:gd name="adj1" fmla="val 89271"/>
              <a:gd name="adj2" fmla="val -2272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i="1" dirty="0">
                <a:solidFill>
                  <a:schemeClr val="tx1"/>
                </a:solidFill>
                <a:latin typeface="HG丸ｺﾞｼｯｸM-PRO" panose="020F0600000000000000" pitchFamily="50" charset="-128"/>
                <a:ea typeface="HG丸ｺﾞｼｯｸM-PRO" panose="020F0600000000000000" pitchFamily="50" charset="-128"/>
              </a:rPr>
              <a:t>連携した調査・関係</a:t>
            </a:r>
            <a:r>
              <a:rPr lang="ja-JP" altLang="en-US" sz="1100" b="1" i="1" dirty="0" smtClean="0">
                <a:solidFill>
                  <a:schemeClr val="tx1"/>
                </a:solidFill>
                <a:latin typeface="HG丸ｺﾞｼｯｸM-PRO" panose="020F0600000000000000" pitchFamily="50" charset="-128"/>
                <a:ea typeface="HG丸ｺﾞｼｯｸM-PRO" panose="020F0600000000000000" pitchFamily="50" charset="-128"/>
              </a:rPr>
              <a:t>法令</a:t>
            </a:r>
            <a:endParaRPr lang="en-US" altLang="ja-JP" sz="1100" b="1" i="1"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100" b="1" i="1" dirty="0" smtClean="0">
                <a:solidFill>
                  <a:schemeClr val="tx1"/>
                </a:solidFill>
                <a:latin typeface="HG丸ｺﾞｼｯｸM-PRO" panose="020F0600000000000000" pitchFamily="50" charset="-128"/>
                <a:ea typeface="HG丸ｺﾞｼｯｸM-PRO" panose="020F0600000000000000" pitchFamily="50" charset="-128"/>
              </a:rPr>
              <a:t>に</a:t>
            </a:r>
            <a:r>
              <a:rPr lang="ja-JP" altLang="en-US" sz="1100" b="1" i="1" dirty="0">
                <a:solidFill>
                  <a:schemeClr val="tx1"/>
                </a:solidFill>
                <a:latin typeface="HG丸ｺﾞｼｯｸM-PRO" panose="020F0600000000000000" pitchFamily="50" charset="-128"/>
                <a:ea typeface="HG丸ｺﾞｼｯｸM-PRO" panose="020F0600000000000000" pitchFamily="50" charset="-128"/>
              </a:rPr>
              <a:t>基づく指導</a:t>
            </a:r>
            <a:r>
              <a:rPr lang="ja-JP" altLang="en-US" sz="1100" b="1" i="1" dirty="0" smtClean="0">
                <a:solidFill>
                  <a:schemeClr val="tx1"/>
                </a:solidFill>
                <a:latin typeface="HG丸ｺﾞｼｯｸM-PRO" panose="020F0600000000000000" pitchFamily="50" charset="-128"/>
                <a:ea typeface="HG丸ｺﾞｼｯｸM-PRO" panose="020F0600000000000000" pitchFamily="50" charset="-128"/>
              </a:rPr>
              <a:t>等</a:t>
            </a:r>
            <a:endParaRPr lang="ja-JP" altLang="en-US" sz="1100" b="1" i="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944036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3745</Words>
  <Application>Microsoft Office PowerPoint</Application>
  <PresentationFormat>画面に合わせる (4:3)</PresentationFormat>
  <Paragraphs>400</Paragraphs>
  <Slides>10</Slides>
  <Notes>4</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10</vt:i4>
      </vt:variant>
    </vt:vector>
  </HeadingPairs>
  <TitlesOfParts>
    <vt:vector size="21" baseType="lpstr">
      <vt:lpstr>Arial Unicode MS</vt:lpstr>
      <vt:lpstr>HG丸ｺﾞｼｯｸM-PRO</vt:lpstr>
      <vt:lpstr>ＭＳ Ｐゴシック</vt:lpstr>
      <vt:lpstr>ＭＳ ゴシック</vt:lpstr>
      <vt:lpstr>UD デジタル 教科書体 NK-B</vt:lpstr>
      <vt:lpstr>メイリオ</vt:lpstr>
      <vt:lpstr>游ゴシック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2021-03-22T04:58:20Z</dcterms:created>
  <dcterms:modified xsi:type="dcterms:W3CDTF">2021-03-22T04:58:26Z</dcterms:modified>
</cp:coreProperties>
</file>