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
  </p:notesMasterIdLst>
  <p:handoutMasterIdLst>
    <p:handoutMasterId r:id="rId8"/>
  </p:handoutMasterIdLst>
  <p:sldIdLst>
    <p:sldId id="284" r:id="rId2"/>
    <p:sldId id="272" r:id="rId3"/>
    <p:sldId id="278" r:id="rId4"/>
    <p:sldId id="290" r:id="rId5"/>
    <p:sldId id="287"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7C3DD71D-1356-4298-8657-6F3FB18D8411}">
          <p14:sldIdLst>
            <p14:sldId id="284"/>
            <p14:sldId id="272"/>
            <p14:sldId id="278"/>
            <p14:sldId id="290"/>
            <p14:sldId id="28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5C5"/>
    <a:srgbClr val="FF6699"/>
    <a:srgbClr val="FFE6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22" autoAdjust="0"/>
    <p:restoredTop sz="92734" autoAdjust="0"/>
  </p:normalViewPr>
  <p:slideViewPr>
    <p:cSldViewPr>
      <p:cViewPr varScale="1">
        <p:scale>
          <a:sx n="74" d="100"/>
          <a:sy n="74" d="100"/>
        </p:scale>
        <p:origin x="1284" y="72"/>
      </p:cViewPr>
      <p:guideLst>
        <p:guide orient="horz" pos="2160"/>
        <p:guide pos="2880"/>
      </p:guideLst>
    </p:cSldViewPr>
  </p:slideViewPr>
  <p:outlineViewPr>
    <p:cViewPr>
      <p:scale>
        <a:sx n="33" d="100"/>
        <a:sy n="33" d="100"/>
      </p:scale>
      <p:origin x="222"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952"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6761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B71F835C-32D4-44B5-8A2B-AFEAEDD263CD}" type="datetimeFigureOut">
              <a:rPr kumimoji="1" lang="ja-JP" altLang="en-US" smtClean="0"/>
              <a:t>2020/2/12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E71BED9-AD09-4511-A77A-F2E255CA8635}" type="slidenum">
              <a:rPr kumimoji="1" lang="ja-JP" altLang="en-US" smtClean="0"/>
              <a:t>‹#›</a:t>
            </a:fld>
            <a:endParaRPr kumimoji="1" lang="ja-JP" altLang="en-US"/>
          </a:p>
        </p:txBody>
      </p:sp>
    </p:spTree>
    <p:extLst>
      <p:ext uri="{BB962C8B-B14F-4D97-AF65-F5344CB8AC3E}">
        <p14:creationId xmlns:p14="http://schemas.microsoft.com/office/powerpoint/2010/main" val="3765533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5" name="ヘッダー プレースホルダー 4"/>
          <p:cNvSpPr>
            <a:spLocks noGrp="1"/>
          </p:cNvSpPr>
          <p:nvPr>
            <p:ph type="hdr" sz="quarter" idx="10"/>
          </p:nvPr>
        </p:nvSpPr>
        <p:spPr/>
        <p:txBody>
          <a:bodyPr/>
          <a:lstStyle/>
          <a:p>
            <a:r>
              <a:rPr kumimoji="1" lang="ja-JP" altLang="en-US" smtClean="0"/>
              <a:t>資料２</a:t>
            </a:r>
            <a:endParaRPr kumimoji="1" lang="ja-JP" altLang="en-US"/>
          </a:p>
        </p:txBody>
      </p:sp>
    </p:spTree>
    <p:extLst>
      <p:ext uri="{BB962C8B-B14F-4D97-AF65-F5344CB8AC3E}">
        <p14:creationId xmlns:p14="http://schemas.microsoft.com/office/powerpoint/2010/main" val="2576053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r>
              <a:rPr kumimoji="1" lang="ja-JP" altLang="en-US" dirty="0" smtClean="0"/>
              <a:t>大阪府は月</a:t>
            </a:r>
            <a:r>
              <a:rPr kumimoji="1" lang="en-US" altLang="ja-JP" dirty="0" smtClean="0"/>
              <a:t>1</a:t>
            </a:r>
            <a:r>
              <a:rPr kumimoji="1" lang="ja-JP" altLang="en-US" dirty="0" smtClean="0"/>
              <a:t>回の実務者会議や日々の連絡で進捗把握</a:t>
            </a:r>
            <a:endParaRPr kumimoji="1" lang="en-US" altLang="ja-JP" dirty="0" smtClean="0"/>
          </a:p>
          <a:p>
            <a:r>
              <a:rPr kumimoji="1" lang="ja-JP" altLang="en-US" dirty="0" smtClean="0"/>
              <a:t>労働相談票が挙がる前でも、ケースバイケースではあるが同時並行で動くことが可能なのでご相談を</a:t>
            </a:r>
            <a:endParaRPr kumimoji="1" lang="en-US" altLang="ja-JP" dirty="0" smtClean="0"/>
          </a:p>
          <a:p>
            <a:r>
              <a:rPr kumimoji="1" lang="ja-JP" altLang="en-US" dirty="0" smtClean="0"/>
              <a:t>根回しをして足並みをそろえる</a:t>
            </a:r>
            <a:endParaRPr kumimoji="1" lang="en-US" altLang="ja-JP" dirty="0" smtClean="0"/>
          </a:p>
          <a:p>
            <a:endParaRPr kumimoji="1" lang="en-US" altLang="ja-JP" dirty="0" smtClean="0"/>
          </a:p>
          <a:p>
            <a:r>
              <a:rPr kumimoji="1" lang="ja-JP" altLang="en-US" dirty="0" smtClean="0"/>
              <a:t>ハローワーク：障害者雇用促進法の関係法令に抵触するおそれあり、身体・心理・ネグレクトのケース</a:t>
            </a:r>
            <a:endParaRPr kumimoji="1" lang="en-US" altLang="ja-JP" dirty="0" smtClean="0"/>
          </a:p>
          <a:p>
            <a:r>
              <a:rPr kumimoji="1" lang="ja-JP" altLang="en-US" dirty="0" smtClean="0"/>
              <a:t>労働基準監督署：労働基準関係法令に抵触するおそれあり、賃金未払い等経済的虐待のケース</a:t>
            </a:r>
            <a:endParaRPr kumimoji="1" lang="en-US" altLang="ja-JP" dirty="0" smtClean="0"/>
          </a:p>
          <a:p>
            <a:r>
              <a:rPr kumimoji="1" lang="ja-JP" altLang="en-US" dirty="0" smtClean="0"/>
              <a:t>雇用均等室：男女雇用機会均等法の関係法令に抵触するおそれあり、セクハラなど性的虐待のケース</a:t>
            </a:r>
            <a:endParaRPr kumimoji="1" lang="en-US" altLang="ja-JP" dirty="0" smtClean="0"/>
          </a:p>
          <a:p>
            <a:r>
              <a:rPr kumimoji="1" lang="ja-JP" altLang="en-US" dirty="0" smtClean="0"/>
              <a:t>総務部企画室：個別労働関係の紛争の解決促進に関する法律（個紛法）に基づく助言、指導、あっせんを求める</a:t>
            </a:r>
            <a:endParaRPr kumimoji="1" lang="ja-JP" altLang="en-US" dirty="0"/>
          </a:p>
        </p:txBody>
      </p:sp>
      <p:sp>
        <p:nvSpPr>
          <p:cNvPr id="4" name="スライド番号プレースホルダー 3"/>
          <p:cNvSpPr>
            <a:spLocks noGrp="1"/>
          </p:cNvSpPr>
          <p:nvPr>
            <p:ph type="sldNum" sz="quarter" idx="10"/>
          </p:nvPr>
        </p:nvSpPr>
        <p:spPr/>
        <p:txBody>
          <a:bodyPr/>
          <a:lstStyle/>
          <a:p>
            <a:fld id="{5AC0E754-374E-4980-B272-3D0FC2DA780A}" type="slidenum">
              <a:rPr kumimoji="1" lang="ja-JP" altLang="en-US" smtClean="0"/>
              <a:t>5</a:t>
            </a:fld>
            <a:endParaRPr kumimoji="1" lang="ja-JP" altLang="en-US"/>
          </a:p>
        </p:txBody>
      </p:sp>
    </p:spTree>
    <p:extLst>
      <p:ext uri="{BB962C8B-B14F-4D97-AF65-F5344CB8AC3E}">
        <p14:creationId xmlns:p14="http://schemas.microsoft.com/office/powerpoint/2010/main" val="4202768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B0A514D-7E1B-48D6-8A4B-28C2D03A4FB6}" type="datetimeFigureOut">
              <a:rPr kumimoji="1" lang="ja-JP" altLang="en-US" smtClean="0"/>
              <a:t>2020/2/12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3519403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0A514D-7E1B-48D6-8A4B-28C2D03A4FB6}" type="datetimeFigureOut">
              <a:rPr kumimoji="1" lang="ja-JP" altLang="en-US" smtClean="0"/>
              <a:t>2020/2/12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2009504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0A514D-7E1B-48D6-8A4B-28C2D03A4FB6}" type="datetimeFigureOut">
              <a:rPr kumimoji="1" lang="ja-JP" altLang="en-US" smtClean="0"/>
              <a:t>2020/2/12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2025017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0A514D-7E1B-48D6-8A4B-28C2D03A4FB6}" type="datetimeFigureOut">
              <a:rPr kumimoji="1" lang="ja-JP" altLang="en-US" smtClean="0"/>
              <a:t>2020/2/12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3534839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B0A514D-7E1B-48D6-8A4B-28C2D03A4FB6}" type="datetimeFigureOut">
              <a:rPr kumimoji="1" lang="ja-JP" altLang="en-US" smtClean="0"/>
              <a:t>2020/2/12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3849076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B0A514D-7E1B-48D6-8A4B-28C2D03A4FB6}" type="datetimeFigureOut">
              <a:rPr kumimoji="1" lang="ja-JP" altLang="en-US" smtClean="0"/>
              <a:t>2020/2/12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2197272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B0A514D-7E1B-48D6-8A4B-28C2D03A4FB6}" type="datetimeFigureOut">
              <a:rPr kumimoji="1" lang="ja-JP" altLang="en-US" smtClean="0"/>
              <a:t>2020/2/12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124632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B0A514D-7E1B-48D6-8A4B-28C2D03A4FB6}" type="datetimeFigureOut">
              <a:rPr kumimoji="1" lang="ja-JP" altLang="en-US" smtClean="0"/>
              <a:t>2020/2/12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3123826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B0A514D-7E1B-48D6-8A4B-28C2D03A4FB6}" type="datetimeFigureOut">
              <a:rPr kumimoji="1" lang="ja-JP" altLang="en-US" smtClean="0"/>
              <a:t>2020/2/12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2641298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0A514D-7E1B-48D6-8A4B-28C2D03A4FB6}" type="datetimeFigureOut">
              <a:rPr kumimoji="1" lang="ja-JP" altLang="en-US" smtClean="0"/>
              <a:t>2020/2/12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2680745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0A514D-7E1B-48D6-8A4B-28C2D03A4FB6}" type="datetimeFigureOut">
              <a:rPr kumimoji="1" lang="ja-JP" altLang="en-US" smtClean="0"/>
              <a:t>2020/2/12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766987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0A514D-7E1B-48D6-8A4B-28C2D03A4FB6}" type="datetimeFigureOut">
              <a:rPr kumimoji="1" lang="ja-JP" altLang="en-US" smtClean="0"/>
              <a:t>2020/2/12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B7DF3-DD33-43CC-9EE0-0E0276FFC1A2}" type="slidenum">
              <a:rPr kumimoji="1" lang="ja-JP" altLang="en-US" smtClean="0"/>
              <a:t>‹#›</a:t>
            </a:fld>
            <a:endParaRPr kumimoji="1" lang="ja-JP" altLang="en-US"/>
          </a:p>
        </p:txBody>
      </p:sp>
    </p:spTree>
    <p:extLst>
      <p:ext uri="{BB962C8B-B14F-4D97-AF65-F5344CB8AC3E}">
        <p14:creationId xmlns:p14="http://schemas.microsoft.com/office/powerpoint/2010/main" val="1613724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07177"/>
            <a:ext cx="8974758" cy="3279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200" b="1" dirty="0" err="1" smtClean="0">
                <a:solidFill>
                  <a:schemeClr val="tx1"/>
                </a:solidFill>
                <a:latin typeface="HG丸ｺﾞｼｯｸM-PRO" panose="020F0600000000000000" pitchFamily="50" charset="-128"/>
                <a:ea typeface="HG丸ｺﾞｼｯｸM-PRO" panose="020F0600000000000000" pitchFamily="50" charset="-128"/>
              </a:rPr>
              <a:t>大阪府障がい</a:t>
            </a:r>
            <a:r>
              <a:rPr kumimoji="1" lang="ja-JP" altLang="en-US" sz="2200" b="1" dirty="0" smtClean="0">
                <a:solidFill>
                  <a:schemeClr val="tx1"/>
                </a:solidFill>
                <a:latin typeface="HG丸ｺﾞｼｯｸM-PRO" panose="020F0600000000000000" pitchFamily="50" charset="-128"/>
                <a:ea typeface="HG丸ｺﾞｼｯｸM-PRO" panose="020F0600000000000000" pitchFamily="50" charset="-128"/>
              </a:rPr>
              <a:t>者虐待防止支援事業の主な取組み</a:t>
            </a:r>
            <a:endParaRPr kumimoji="1" lang="ja-JP" altLang="en-US" sz="2200" b="1" dirty="0">
              <a:solidFill>
                <a:schemeClr val="tx1"/>
              </a:solidFill>
              <a:latin typeface="HG丸ｺﾞｼｯｸM-PRO" panose="020F0600000000000000" pitchFamily="50" charset="-128"/>
              <a:ea typeface="HG丸ｺﾞｼｯｸM-PRO" panose="020F0600000000000000"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116598362"/>
              </p:ext>
            </p:extLst>
          </p:nvPr>
        </p:nvGraphicFramePr>
        <p:xfrm>
          <a:off x="78753" y="517948"/>
          <a:ext cx="8957743" cy="6119444"/>
        </p:xfrm>
        <a:graphic>
          <a:graphicData uri="http://schemas.openxmlformats.org/drawingml/2006/table">
            <a:tbl>
              <a:tblPr firstRow="1" bandRow="1">
                <a:tableStyleId>{5C22544A-7EE6-4342-B048-85BDC9FD1C3A}</a:tableStyleId>
              </a:tblPr>
              <a:tblGrid>
                <a:gridCol w="1917974">
                  <a:extLst>
                    <a:ext uri="{9D8B030D-6E8A-4147-A177-3AD203B41FA5}">
                      <a16:colId xmlns:a16="http://schemas.microsoft.com/office/drawing/2014/main" val="20000"/>
                    </a:ext>
                  </a:extLst>
                </a:gridCol>
                <a:gridCol w="7039769">
                  <a:extLst>
                    <a:ext uri="{9D8B030D-6E8A-4147-A177-3AD203B41FA5}">
                      <a16:colId xmlns:a16="http://schemas.microsoft.com/office/drawing/2014/main" val="20001"/>
                    </a:ext>
                  </a:extLst>
                </a:gridCol>
              </a:tblGrid>
              <a:tr h="288032">
                <a:tc>
                  <a:txBody>
                    <a:bodyPr/>
                    <a:lstStyle/>
                    <a:p>
                      <a:pPr algn="ctr"/>
                      <a:r>
                        <a:rPr kumimoji="1" lang="ja-JP" altLang="en-US" sz="1600" dirty="0" smtClean="0"/>
                        <a:t>目的</a:t>
                      </a:r>
                      <a:endParaRPr kumimoji="1" lang="ja-JP" altLang="en-US" sz="1600" dirty="0"/>
                    </a:p>
                  </a:txBody>
                  <a:tcPr anchor="ctr"/>
                </a:tc>
                <a:tc>
                  <a:txBody>
                    <a:bodyPr/>
                    <a:lstStyle/>
                    <a:p>
                      <a:pPr algn="ctr"/>
                      <a:r>
                        <a:rPr kumimoji="1" lang="ja-JP" altLang="en-US" sz="1600" dirty="0" smtClean="0">
                          <a:solidFill>
                            <a:schemeClr val="tx1"/>
                          </a:solidFill>
                        </a:rPr>
                        <a:t>令和元年度の主な取組み</a:t>
                      </a:r>
                      <a:endParaRPr kumimoji="1" lang="ja-JP" altLang="en-US" sz="1600" dirty="0">
                        <a:solidFill>
                          <a:schemeClr val="tx1"/>
                        </a:solidFill>
                      </a:endParaRPr>
                    </a:p>
                  </a:txBody>
                  <a:tcPr anchor="ctr"/>
                </a:tc>
                <a:extLst>
                  <a:ext uri="{0D108BD9-81ED-4DB2-BD59-A6C34878D82A}">
                    <a16:rowId xmlns:a16="http://schemas.microsoft.com/office/drawing/2014/main" val="10000"/>
                  </a:ext>
                </a:extLst>
              </a:tr>
              <a:tr h="32238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latin typeface="+mj-ea"/>
                          <a:ea typeface="+mj-ea"/>
                        </a:rPr>
                        <a:t>１．市町村の虐待</a:t>
                      </a:r>
                      <a:endParaRPr lang="en-US" altLang="ja-JP" sz="1400" b="1"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latin typeface="+mj-ea"/>
                          <a:ea typeface="+mj-ea"/>
                        </a:rPr>
                        <a:t>　　対応力の向上</a:t>
                      </a:r>
                      <a:endParaRPr lang="en-US" altLang="ja-JP" sz="1400" b="1"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j-ea"/>
                          <a:ea typeface="+mj-ea"/>
                        </a:rPr>
                        <a:t>（１）通報受理から終結に　</a:t>
                      </a:r>
                      <a:endParaRPr kumimoji="1" lang="en-US" altLang="ja-JP" sz="1200" b="1"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j-ea"/>
                          <a:ea typeface="+mj-ea"/>
                        </a:rPr>
                        <a:t>　　至るまでの虐待対応</a:t>
                      </a:r>
                      <a:endParaRPr kumimoji="1" lang="en-US" altLang="ja-JP" sz="1200" b="1"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j-ea"/>
                          <a:ea typeface="+mj-ea"/>
                        </a:rPr>
                        <a:t>（２）虐待の早期発見、</a:t>
                      </a:r>
                      <a:endParaRPr kumimoji="1" lang="en-US" altLang="ja-JP" sz="1200" b="1"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mj-ea"/>
                          <a:ea typeface="+mj-ea"/>
                        </a:rPr>
                        <a:t>　　未然防止</a:t>
                      </a:r>
                      <a:endParaRPr kumimoji="1" lang="en-US" altLang="ja-JP" sz="1200" b="1" dirty="0" smtClean="0">
                        <a:latin typeface="+mj-ea"/>
                        <a:ea typeface="+mj-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smtClean="0">
                        <a:latin typeface="+mj-ea"/>
                        <a:ea typeface="+mj-ea"/>
                      </a:endParaRPr>
                    </a:p>
                  </a:txBody>
                  <a:tcPr/>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300" b="1" kern="1200" dirty="0" smtClean="0">
                          <a:solidFill>
                            <a:schemeClr val="tx1"/>
                          </a:solidFill>
                          <a:latin typeface="+mj-ea"/>
                          <a:ea typeface="+mn-ea"/>
                          <a:cs typeface="+mn-cs"/>
                        </a:rPr>
                        <a:t>①市町村職員向け虐待対応研修の強化</a:t>
                      </a:r>
                      <a:endParaRPr kumimoji="1" lang="en-US" altLang="ja-JP" sz="1300" b="1" kern="1200" dirty="0" smtClean="0">
                        <a:solidFill>
                          <a:schemeClr val="tx1"/>
                        </a:solidFill>
                        <a:latin typeface="+mj-ea"/>
                        <a:ea typeface="+mn-ea"/>
                        <a:cs typeface="+mn-cs"/>
                      </a:endParaRPr>
                    </a:p>
                    <a:p>
                      <a:pPr>
                        <a:lnSpc>
                          <a:spcPct val="100000"/>
                        </a:lnSpc>
                      </a:pPr>
                      <a:r>
                        <a:rPr kumimoji="1" lang="ja-JP" altLang="en-US" sz="1300" kern="1200" dirty="0" smtClean="0">
                          <a:solidFill>
                            <a:schemeClr val="tx1"/>
                          </a:solidFill>
                          <a:latin typeface="+mj-ea"/>
                          <a:ea typeface="+mn-ea"/>
                          <a:cs typeface="+mn-cs"/>
                        </a:rPr>
                        <a:t>　⇒基礎研修：講義及び演習</a:t>
                      </a:r>
                      <a:endParaRPr kumimoji="1" lang="en-US" altLang="ja-JP" sz="1300" kern="1200" dirty="0" smtClean="0">
                        <a:solidFill>
                          <a:schemeClr val="tx1"/>
                        </a:solidFill>
                        <a:latin typeface="+mj-ea"/>
                        <a:ea typeface="+mn-ea"/>
                        <a:cs typeface="+mn-cs"/>
                      </a:endParaRPr>
                    </a:p>
                    <a:p>
                      <a:pPr>
                        <a:lnSpc>
                          <a:spcPct val="100000"/>
                        </a:lnSpc>
                      </a:pPr>
                      <a:r>
                        <a:rPr kumimoji="1" lang="ja-JP" altLang="en-US" sz="1300" kern="1200" dirty="0" smtClean="0">
                          <a:solidFill>
                            <a:schemeClr val="tx1"/>
                          </a:solidFill>
                          <a:latin typeface="+mj-ea"/>
                          <a:ea typeface="+mn-ea"/>
                          <a:cs typeface="+mn-cs"/>
                        </a:rPr>
                        <a:t>　　（講義）障害者</a:t>
                      </a:r>
                      <a:r>
                        <a:rPr kumimoji="1" lang="ja-JP" altLang="en-US" sz="1300" u="none" kern="1200" dirty="0" smtClean="0">
                          <a:solidFill>
                            <a:schemeClr val="tx1"/>
                          </a:solidFill>
                          <a:latin typeface="+mj-ea"/>
                          <a:ea typeface="+mn-ea"/>
                          <a:cs typeface="+mn-cs"/>
                        </a:rPr>
                        <a:t>虐待防止法の理解、虐待対応における権利擁護の視点、等</a:t>
                      </a:r>
                      <a:endParaRPr kumimoji="1" lang="en-US" altLang="ja-JP" sz="1300" u="none"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u="none" kern="1200" dirty="0" smtClean="0">
                          <a:solidFill>
                            <a:schemeClr val="tx1"/>
                          </a:solidFill>
                          <a:latin typeface="+mj-ea"/>
                          <a:ea typeface="+mn-ea"/>
                          <a:cs typeface="+mn-cs"/>
                        </a:rPr>
                        <a:t>　 </a:t>
                      </a:r>
                      <a:r>
                        <a:rPr kumimoji="1" lang="ja-JP" altLang="en-US" sz="1300" u="none" kern="1200" baseline="0" dirty="0" smtClean="0">
                          <a:solidFill>
                            <a:schemeClr val="tx1"/>
                          </a:solidFill>
                          <a:latin typeface="+mj-ea"/>
                          <a:ea typeface="+mn-ea"/>
                          <a:cs typeface="+mn-cs"/>
                        </a:rPr>
                        <a:t> </a:t>
                      </a:r>
                      <a:r>
                        <a:rPr kumimoji="1" lang="ja-JP" altLang="en-US" sz="1300" u="none" kern="1200" dirty="0" smtClean="0">
                          <a:solidFill>
                            <a:schemeClr val="tx1"/>
                          </a:solidFill>
                          <a:latin typeface="+mj-ea"/>
                          <a:ea typeface="+mn-ea"/>
                          <a:cs typeface="+mn-cs"/>
                        </a:rPr>
                        <a:t>（演習）事例を用いた初動期対応に関するグループワーク</a:t>
                      </a:r>
                      <a:endParaRPr kumimoji="1" lang="en-US" altLang="ja-JP" sz="1400" b="0" kern="1200" dirty="0" smtClean="0">
                        <a:solidFill>
                          <a:schemeClr val="tx1"/>
                        </a:solidFill>
                        <a:latin typeface="+mj-ea"/>
                        <a:ea typeface="+mn-ea"/>
                        <a:cs typeface="+mn-cs"/>
                      </a:endParaRPr>
                    </a:p>
                    <a:p>
                      <a:pPr>
                        <a:lnSpc>
                          <a:spcPct val="100000"/>
                        </a:lnSpc>
                      </a:pPr>
                      <a:r>
                        <a:rPr kumimoji="1" lang="ja-JP" altLang="en-US" sz="700" u="none" kern="1200" dirty="0" smtClean="0">
                          <a:solidFill>
                            <a:schemeClr val="tx1"/>
                          </a:solidFill>
                          <a:latin typeface="+mj-ea"/>
                          <a:ea typeface="+mn-ea"/>
                          <a:cs typeface="+mn-cs"/>
                        </a:rPr>
                        <a:t>　</a:t>
                      </a:r>
                      <a:endParaRPr kumimoji="1" lang="en-US" altLang="ja-JP" sz="700" u="none" kern="1200" dirty="0" smtClean="0">
                        <a:solidFill>
                          <a:schemeClr val="tx1"/>
                        </a:solidFill>
                        <a:latin typeface="+mj-ea"/>
                        <a:ea typeface="+mn-ea"/>
                        <a:cs typeface="+mn-cs"/>
                      </a:endParaRPr>
                    </a:p>
                    <a:p>
                      <a:pPr>
                        <a:lnSpc>
                          <a:spcPct val="100000"/>
                        </a:lnSpc>
                      </a:pPr>
                      <a:r>
                        <a:rPr kumimoji="1" lang="ja-JP" altLang="en-US" sz="700" u="none" kern="1200" dirty="0" smtClean="0">
                          <a:solidFill>
                            <a:schemeClr val="tx1"/>
                          </a:solidFill>
                          <a:latin typeface="+mj-ea"/>
                          <a:ea typeface="+mn-ea"/>
                          <a:cs typeface="+mn-cs"/>
                        </a:rPr>
                        <a:t>　</a:t>
                      </a:r>
                      <a:r>
                        <a:rPr kumimoji="1" lang="ja-JP" altLang="en-US" sz="1300" u="none" kern="1200" dirty="0" smtClean="0">
                          <a:solidFill>
                            <a:schemeClr val="tx1"/>
                          </a:solidFill>
                          <a:latin typeface="+mj-ea"/>
                          <a:ea typeface="+mn-ea"/>
                          <a:cs typeface="+mn-cs"/>
                        </a:rPr>
                        <a:t>⇒現任研修：平成</a:t>
                      </a:r>
                      <a:r>
                        <a:rPr kumimoji="1" lang="en-US" altLang="ja-JP" sz="1300" u="none" kern="1200" dirty="0" smtClean="0">
                          <a:solidFill>
                            <a:schemeClr val="tx1"/>
                          </a:solidFill>
                          <a:latin typeface="+mj-ea"/>
                          <a:ea typeface="+mn-ea"/>
                          <a:cs typeface="+mn-cs"/>
                        </a:rPr>
                        <a:t>29</a:t>
                      </a:r>
                      <a:r>
                        <a:rPr kumimoji="1" lang="ja-JP" altLang="en-US" sz="1300" u="none" kern="1200" dirty="0" smtClean="0">
                          <a:solidFill>
                            <a:schemeClr val="tx1"/>
                          </a:solidFill>
                          <a:latin typeface="+mj-ea"/>
                          <a:ea typeface="+mn-ea"/>
                          <a:cs typeface="+mn-cs"/>
                        </a:rPr>
                        <a:t>年度より管理職向け研修を開催、講義及び演習にて実施。</a:t>
                      </a:r>
                      <a:endParaRPr kumimoji="1" lang="en-US" altLang="ja-JP" sz="1300" u="none" kern="1200" dirty="0" smtClean="0">
                        <a:solidFill>
                          <a:schemeClr val="tx1"/>
                        </a:solidFill>
                        <a:latin typeface="+mj-ea"/>
                        <a:ea typeface="+mn-ea"/>
                        <a:cs typeface="+mn-cs"/>
                      </a:endParaRPr>
                    </a:p>
                    <a:p>
                      <a:pPr>
                        <a:lnSpc>
                          <a:spcPct val="100000"/>
                        </a:lnSpc>
                      </a:pPr>
                      <a:r>
                        <a:rPr kumimoji="1" lang="ja-JP" altLang="en-US" sz="1300" u="none" kern="1200" dirty="0" smtClean="0">
                          <a:solidFill>
                            <a:schemeClr val="tx1"/>
                          </a:solidFill>
                          <a:latin typeface="+mj-ea"/>
                          <a:ea typeface="+mn-ea"/>
                          <a:cs typeface="+mn-cs"/>
                        </a:rPr>
                        <a:t>　　管理職向け：弁護士による講義（市町村の責務）、社会福祉士による講義（成年後見制度）、</a:t>
                      </a:r>
                      <a:endParaRPr kumimoji="1" lang="en-US" altLang="ja-JP" sz="1300" u="none" kern="1200" dirty="0" smtClean="0">
                        <a:solidFill>
                          <a:schemeClr val="tx1"/>
                        </a:solidFill>
                        <a:latin typeface="+mj-ea"/>
                        <a:ea typeface="+mn-ea"/>
                        <a:cs typeface="+mn-cs"/>
                      </a:endParaRPr>
                    </a:p>
                    <a:p>
                      <a:pPr>
                        <a:lnSpc>
                          <a:spcPct val="100000"/>
                        </a:lnSpc>
                      </a:pPr>
                      <a:r>
                        <a:rPr kumimoji="1" lang="ja-JP" altLang="en-US" sz="1300" u="none" kern="1200" dirty="0" smtClean="0">
                          <a:solidFill>
                            <a:schemeClr val="tx1"/>
                          </a:solidFill>
                          <a:latin typeface="+mj-ea"/>
                          <a:ea typeface="+mn-ea"/>
                          <a:cs typeface="+mn-cs"/>
                        </a:rPr>
                        <a:t>　　　　　　　　　　市町村管理職による事例報告等</a:t>
                      </a:r>
                      <a:endParaRPr kumimoji="1" lang="en-US" altLang="ja-JP" sz="1300" u="none" kern="1200" dirty="0" smtClean="0">
                        <a:solidFill>
                          <a:schemeClr val="tx1"/>
                        </a:solidFill>
                        <a:latin typeface="+mj-ea"/>
                        <a:ea typeface="+mn-ea"/>
                        <a:cs typeface="+mn-cs"/>
                      </a:endParaRPr>
                    </a:p>
                    <a:p>
                      <a:pPr>
                        <a:lnSpc>
                          <a:spcPct val="100000"/>
                        </a:lnSpc>
                      </a:pPr>
                      <a:r>
                        <a:rPr kumimoji="1" lang="ja-JP" altLang="en-US" sz="1300" u="none" kern="1200" dirty="0" smtClean="0">
                          <a:solidFill>
                            <a:schemeClr val="tx1"/>
                          </a:solidFill>
                          <a:latin typeface="+mj-ea"/>
                          <a:ea typeface="+mn-ea"/>
                          <a:cs typeface="+mn-cs"/>
                        </a:rPr>
                        <a:t>　　担当者向け：「</a:t>
                      </a:r>
                      <a:r>
                        <a:rPr kumimoji="1" lang="ja-JP" altLang="en-US" sz="1300" dirty="0" smtClean="0">
                          <a:solidFill>
                            <a:schemeClr val="tx1"/>
                          </a:solidFill>
                        </a:rPr>
                        <a:t>家族関係の見立て」、「ＤＶの理解と障がい者虐待との連携」、「司法面接の技法を</a:t>
                      </a:r>
                      <a:endParaRPr kumimoji="1" lang="en-US" altLang="ja-JP" sz="1300" dirty="0" smtClean="0">
                        <a:solidFill>
                          <a:schemeClr val="tx1"/>
                        </a:solidFill>
                      </a:endParaRPr>
                    </a:p>
                    <a:p>
                      <a:pPr>
                        <a:lnSpc>
                          <a:spcPct val="100000"/>
                        </a:lnSpc>
                      </a:pPr>
                      <a:r>
                        <a:rPr kumimoji="1" lang="ja-JP" altLang="en-US" sz="1300" dirty="0" smtClean="0">
                          <a:solidFill>
                            <a:schemeClr val="tx1"/>
                          </a:solidFill>
                        </a:rPr>
                        <a:t>　　　　　　　　　　用いた知的障がいがある人に対する面接手法」等に関するテーマを実施。</a:t>
                      </a:r>
                      <a:endParaRPr kumimoji="1" lang="en-US" altLang="ja-JP" sz="1000" b="0" kern="1200" dirty="0" smtClean="0">
                        <a:solidFill>
                          <a:schemeClr val="tx1"/>
                        </a:solidFill>
                        <a:latin typeface="+mj-ea"/>
                        <a:ea typeface="+mn-ea"/>
                        <a:cs typeface="+mn-cs"/>
                      </a:endParaRPr>
                    </a:p>
                    <a:p>
                      <a:pPr>
                        <a:lnSpc>
                          <a:spcPct val="100000"/>
                        </a:lnSpc>
                      </a:pPr>
                      <a:r>
                        <a:rPr kumimoji="1" lang="ja-JP" altLang="en-US" sz="1300" b="1" kern="1200" dirty="0" smtClean="0">
                          <a:solidFill>
                            <a:schemeClr val="tx1"/>
                          </a:solidFill>
                          <a:latin typeface="+mj-ea"/>
                          <a:ea typeface="+mn-ea"/>
                          <a:cs typeface="+mn-cs"/>
                        </a:rPr>
                        <a:t>②市町村虐待対応ワーキングの継続</a:t>
                      </a:r>
                      <a:endParaRPr kumimoji="1" lang="en-US" altLang="ja-JP" sz="1300" b="1" kern="1200" dirty="0" smtClean="0">
                        <a:solidFill>
                          <a:schemeClr val="tx1"/>
                        </a:solidFill>
                        <a:latin typeface="+mj-ea"/>
                        <a:ea typeface="+mn-ea"/>
                        <a:cs typeface="+mn-cs"/>
                      </a:endParaRPr>
                    </a:p>
                    <a:p>
                      <a:pPr>
                        <a:lnSpc>
                          <a:spcPct val="100000"/>
                        </a:lnSpc>
                      </a:pPr>
                      <a:r>
                        <a:rPr kumimoji="1" lang="en-US" altLang="ja-JP" sz="1300" b="1" kern="1200" baseline="0" dirty="0" smtClean="0">
                          <a:solidFill>
                            <a:schemeClr val="tx1"/>
                          </a:solidFill>
                          <a:latin typeface="+mj-ea"/>
                          <a:ea typeface="+mn-ea"/>
                          <a:cs typeface="+mn-cs"/>
                        </a:rPr>
                        <a:t>  </a:t>
                      </a:r>
                      <a:r>
                        <a:rPr kumimoji="1" lang="ja-JP" altLang="en-US" sz="1300" b="0" kern="1200" baseline="0" dirty="0" smtClean="0">
                          <a:solidFill>
                            <a:schemeClr val="tx1"/>
                          </a:solidFill>
                          <a:latin typeface="+mj-ea"/>
                          <a:ea typeface="+mn-ea"/>
                          <a:cs typeface="+mn-cs"/>
                        </a:rPr>
                        <a:t>⇒</a:t>
                      </a:r>
                      <a:r>
                        <a:rPr kumimoji="1" lang="ja-JP" altLang="en-US" sz="1300" kern="1200" dirty="0" smtClean="0">
                          <a:solidFill>
                            <a:schemeClr val="tx1"/>
                          </a:solidFill>
                          <a:latin typeface="+mj-ea"/>
                          <a:ea typeface="+mn-ea"/>
                          <a:cs typeface="+mn-cs"/>
                        </a:rPr>
                        <a:t>市町村職員／虐待防止センター職員が、自主的に研修できるような取組みに資するため、</a:t>
                      </a:r>
                      <a:endParaRPr kumimoji="1" lang="en-US" altLang="ja-JP" sz="1300" kern="1200" dirty="0" smtClean="0">
                        <a:solidFill>
                          <a:schemeClr val="tx1"/>
                        </a:solidFill>
                        <a:latin typeface="+mj-ea"/>
                        <a:ea typeface="+mn-ea"/>
                        <a:cs typeface="+mn-cs"/>
                      </a:endParaRPr>
                    </a:p>
                    <a:p>
                      <a:pPr>
                        <a:lnSpc>
                          <a:spcPct val="100000"/>
                        </a:lnSpc>
                      </a:pPr>
                      <a:r>
                        <a:rPr kumimoji="1" lang="ja-JP" altLang="en-US" sz="1300" kern="1200" dirty="0" smtClean="0">
                          <a:solidFill>
                            <a:schemeClr val="tx1"/>
                          </a:solidFill>
                          <a:latin typeface="+mj-ea"/>
                          <a:ea typeface="+mn-ea"/>
                          <a:cs typeface="+mn-cs"/>
                        </a:rPr>
                        <a:t>　　</a:t>
                      </a:r>
                      <a:r>
                        <a:rPr kumimoji="1" lang="ja-JP" altLang="en-US" sz="1300" kern="1200" baseline="0" dirty="0" smtClean="0">
                          <a:solidFill>
                            <a:schemeClr val="tx1"/>
                          </a:solidFill>
                          <a:latin typeface="+mj-ea"/>
                          <a:ea typeface="+mn-ea"/>
                          <a:cs typeface="+mn-cs"/>
                        </a:rPr>
                        <a:t> </a:t>
                      </a:r>
                      <a:r>
                        <a:rPr kumimoji="1" lang="ja-JP" altLang="en-US" sz="1300" kern="1200" dirty="0" smtClean="0">
                          <a:solidFill>
                            <a:schemeClr val="tx1"/>
                          </a:solidFill>
                          <a:latin typeface="+mj-ea"/>
                          <a:ea typeface="+mn-ea"/>
                          <a:cs typeface="+mn-cs"/>
                        </a:rPr>
                        <a:t>障害者虐待防止法および法に基づく対応について、基礎的知識や、事例を通じた虐待対応等</a:t>
                      </a:r>
                      <a:endParaRPr kumimoji="1" lang="en-US" altLang="ja-JP" sz="1300" kern="1200" dirty="0" smtClean="0">
                        <a:solidFill>
                          <a:schemeClr val="tx1"/>
                        </a:solidFill>
                        <a:latin typeface="+mj-ea"/>
                        <a:ea typeface="+mn-ea"/>
                        <a:cs typeface="+mn-cs"/>
                      </a:endParaRPr>
                    </a:p>
                    <a:p>
                      <a:pPr>
                        <a:lnSpc>
                          <a:spcPct val="100000"/>
                        </a:lnSpc>
                      </a:pPr>
                      <a:r>
                        <a:rPr kumimoji="1" lang="ja-JP" altLang="en-US" sz="1300" kern="1200" dirty="0" smtClean="0">
                          <a:solidFill>
                            <a:schemeClr val="tx1"/>
                          </a:solidFill>
                          <a:latin typeface="+mj-ea"/>
                          <a:ea typeface="+mn-ea"/>
                          <a:cs typeface="+mn-cs"/>
                        </a:rPr>
                        <a:t>　　</a:t>
                      </a:r>
                      <a:r>
                        <a:rPr kumimoji="1" lang="ja-JP" altLang="en-US" sz="1300" kern="1200" baseline="0" dirty="0" smtClean="0">
                          <a:solidFill>
                            <a:schemeClr val="tx1"/>
                          </a:solidFill>
                          <a:latin typeface="+mj-ea"/>
                          <a:ea typeface="+mn-ea"/>
                          <a:cs typeface="+mn-cs"/>
                        </a:rPr>
                        <a:t> </a:t>
                      </a:r>
                      <a:r>
                        <a:rPr kumimoji="1" lang="ja-JP" altLang="en-US" sz="1300" kern="1200" dirty="0" smtClean="0">
                          <a:solidFill>
                            <a:schemeClr val="tx1"/>
                          </a:solidFill>
                          <a:latin typeface="+mj-ea"/>
                          <a:ea typeface="+mn-ea"/>
                          <a:cs typeface="+mn-cs"/>
                        </a:rPr>
                        <a:t>が学べるような研修テキストの作成をめざす。　</a:t>
                      </a:r>
                      <a:endParaRPr kumimoji="1" lang="en-US" altLang="ja-JP" sz="1300" b="1" kern="1200" dirty="0" smtClean="0">
                        <a:solidFill>
                          <a:schemeClr val="tx1"/>
                        </a:solidFill>
                        <a:latin typeface="+mj-ea"/>
                        <a:ea typeface="+mn-ea"/>
                        <a:cs typeface="+mn-cs"/>
                      </a:endParaRPr>
                    </a:p>
                    <a:p>
                      <a:pPr>
                        <a:lnSpc>
                          <a:spcPct val="100000"/>
                        </a:lnSpc>
                      </a:pPr>
                      <a:r>
                        <a:rPr kumimoji="1" lang="ja-JP" altLang="en-US" sz="1300" b="1" kern="1200" dirty="0" smtClean="0">
                          <a:solidFill>
                            <a:schemeClr val="tx1"/>
                          </a:solidFill>
                          <a:latin typeface="+mj-ea"/>
                          <a:ea typeface="+mn-ea"/>
                          <a:cs typeface="+mn-cs"/>
                        </a:rPr>
                        <a:t>③専門性強化事業の実施</a:t>
                      </a:r>
                      <a:endParaRPr kumimoji="1" lang="en-US" altLang="ja-JP" sz="1300" b="1"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latin typeface="+mj-ea"/>
                          <a:ea typeface="+mn-ea"/>
                          <a:cs typeface="+mn-cs"/>
                        </a:rPr>
                        <a:t>　⇒</a:t>
                      </a:r>
                      <a:r>
                        <a:rPr kumimoji="1" lang="ja-JP" altLang="en-US" sz="1300" kern="1200" dirty="0" smtClean="0">
                          <a:solidFill>
                            <a:schemeClr val="tx1"/>
                          </a:solidFill>
                          <a:latin typeface="+mn-lt"/>
                          <a:ea typeface="+mn-ea"/>
                          <a:cs typeface="+mn-cs"/>
                        </a:rPr>
                        <a:t>令和元</a:t>
                      </a:r>
                      <a:r>
                        <a:rPr kumimoji="1" lang="ja-JP" altLang="en-US" sz="1300" dirty="0" smtClean="0">
                          <a:solidFill>
                            <a:schemeClr val="tx1"/>
                          </a:solidFill>
                        </a:rPr>
                        <a:t>年度実績は</a:t>
                      </a:r>
                      <a:r>
                        <a:rPr kumimoji="1" lang="en-US" altLang="ja-JP" sz="1300" dirty="0" smtClean="0">
                          <a:solidFill>
                            <a:schemeClr val="tx1"/>
                          </a:solidFill>
                        </a:rPr>
                        <a:t>2</a:t>
                      </a:r>
                      <a:r>
                        <a:rPr kumimoji="1" lang="ja-JP" altLang="en-US" sz="1300" dirty="0" smtClean="0">
                          <a:solidFill>
                            <a:schemeClr val="tx1"/>
                          </a:solidFill>
                        </a:rPr>
                        <a:t>件（令和</a:t>
                      </a:r>
                      <a:r>
                        <a:rPr kumimoji="1" lang="en-US" altLang="ja-JP" sz="1300" dirty="0" smtClean="0">
                          <a:solidFill>
                            <a:schemeClr val="tx1"/>
                          </a:solidFill>
                        </a:rPr>
                        <a:t>2</a:t>
                      </a:r>
                      <a:r>
                        <a:rPr kumimoji="1" lang="ja-JP" altLang="en-US" sz="1300" dirty="0" smtClean="0">
                          <a:solidFill>
                            <a:schemeClr val="tx1"/>
                          </a:solidFill>
                        </a:rPr>
                        <a:t>年</a:t>
                      </a:r>
                      <a:r>
                        <a:rPr kumimoji="1" lang="en-US" altLang="ja-JP" sz="1300" dirty="0" smtClean="0">
                          <a:solidFill>
                            <a:schemeClr val="tx1"/>
                          </a:solidFill>
                        </a:rPr>
                        <a:t>1</a:t>
                      </a:r>
                      <a:r>
                        <a:rPr kumimoji="1" lang="ja-JP" altLang="en-US" sz="1300" dirty="0" smtClean="0">
                          <a:solidFill>
                            <a:schemeClr val="tx1"/>
                          </a:solidFill>
                        </a:rPr>
                        <a:t>月末時点）　</a:t>
                      </a:r>
                      <a:endParaRPr kumimoji="1" lang="en-US" altLang="ja-JP" sz="1300" dirty="0" smtClean="0">
                        <a:solidFill>
                          <a:schemeClr val="tx1"/>
                        </a:solidFill>
                      </a:endParaRPr>
                    </a:p>
                  </a:txBody>
                  <a:tcPr/>
                </a:tc>
                <a:extLst>
                  <a:ext uri="{0D108BD9-81ED-4DB2-BD59-A6C34878D82A}">
                    <a16:rowId xmlns:a16="http://schemas.microsoft.com/office/drawing/2014/main" val="10001"/>
                  </a:ext>
                </a:extLst>
              </a:tr>
              <a:tr h="1146988">
                <a:tc>
                  <a:txBody>
                    <a:bodyPr/>
                    <a:lstStyle/>
                    <a:p>
                      <a:r>
                        <a:rPr kumimoji="1" lang="ja-JP" altLang="en-US" sz="1400" b="1" dirty="0" smtClean="0"/>
                        <a:t>２．</a:t>
                      </a:r>
                      <a:r>
                        <a:rPr kumimoji="1" lang="ja-JP" altLang="en-US" sz="1400" b="1" dirty="0" err="1" smtClean="0"/>
                        <a:t>障がい</a:t>
                      </a:r>
                      <a:r>
                        <a:rPr kumimoji="1" lang="ja-JP" altLang="en-US" sz="1400" b="1" dirty="0" smtClean="0"/>
                        <a:t>福祉サービス事業所の虐待防止</a:t>
                      </a:r>
                      <a:endParaRPr kumimoji="1" lang="ja-JP" altLang="en-US" sz="1400" b="1" dirty="0"/>
                    </a:p>
                  </a:txBody>
                  <a:tcPr/>
                </a:tc>
                <a:tc>
                  <a:txBody>
                    <a:bodyPr/>
                    <a:lstStyle/>
                    <a:p>
                      <a:r>
                        <a:rPr kumimoji="1" lang="ja-JP" altLang="en-US" sz="1300" b="1" kern="1200" dirty="0" smtClean="0">
                          <a:solidFill>
                            <a:schemeClr val="tx1"/>
                          </a:solidFill>
                          <a:latin typeface="+mj-ea"/>
                          <a:ea typeface="+mn-ea"/>
                          <a:cs typeface="+mn-cs"/>
                        </a:rPr>
                        <a:t>④事業所職員向け虐待防止研修の継続実施</a:t>
                      </a:r>
                      <a:endParaRPr kumimoji="1" lang="en-US" altLang="ja-JP" sz="1300" b="1" kern="1200" dirty="0" smtClean="0">
                        <a:solidFill>
                          <a:schemeClr val="tx1"/>
                        </a:solidFill>
                        <a:latin typeface="+mj-ea"/>
                        <a:ea typeface="+mn-ea"/>
                        <a:cs typeface="+mn-cs"/>
                      </a:endParaRPr>
                    </a:p>
                    <a:p>
                      <a:r>
                        <a:rPr kumimoji="1" lang="ja-JP" altLang="en-US" sz="1300" b="0" kern="1200" dirty="0" smtClean="0">
                          <a:solidFill>
                            <a:schemeClr val="tx1"/>
                          </a:solidFill>
                          <a:latin typeface="+mj-ea"/>
                          <a:ea typeface="+mn-ea"/>
                          <a:cs typeface="+mn-cs"/>
                        </a:rPr>
                        <a:t>　・管理者対象とした研修（事例を用いた演習を含む）</a:t>
                      </a:r>
                      <a:endParaRPr kumimoji="1" lang="en-US" altLang="ja-JP" sz="1300" b="0" kern="1200" dirty="0" smtClean="0">
                        <a:solidFill>
                          <a:schemeClr val="tx1"/>
                        </a:solidFill>
                        <a:latin typeface="+mj-ea"/>
                        <a:ea typeface="+mn-ea"/>
                        <a:cs typeface="+mn-cs"/>
                      </a:endParaRPr>
                    </a:p>
                    <a:p>
                      <a:r>
                        <a:rPr kumimoji="1" lang="ja-JP" altLang="en-US" sz="1300" b="0" kern="1200" dirty="0" smtClean="0">
                          <a:solidFill>
                            <a:schemeClr val="tx1"/>
                          </a:solidFill>
                          <a:latin typeface="+mj-ea"/>
                          <a:ea typeface="+mn-ea"/>
                          <a:cs typeface="+mn-cs"/>
                        </a:rPr>
                        <a:t>　・平成</a:t>
                      </a:r>
                      <a:r>
                        <a:rPr kumimoji="1" lang="en-US" altLang="ja-JP" sz="1300" b="0" kern="1200" dirty="0" smtClean="0">
                          <a:solidFill>
                            <a:schemeClr val="tx1"/>
                          </a:solidFill>
                          <a:latin typeface="+mj-ea"/>
                          <a:ea typeface="+mn-ea"/>
                          <a:cs typeface="+mn-cs"/>
                        </a:rPr>
                        <a:t>28</a:t>
                      </a:r>
                      <a:r>
                        <a:rPr kumimoji="1" lang="ja-JP" altLang="en-US" sz="1300" b="0" kern="1200" dirty="0" smtClean="0">
                          <a:solidFill>
                            <a:schemeClr val="tx1"/>
                          </a:solidFill>
                          <a:latin typeface="+mj-ea"/>
                          <a:ea typeface="+mn-ea"/>
                          <a:cs typeface="+mn-cs"/>
                        </a:rPr>
                        <a:t>年度より、民間施設長を府研修の講師として起用し、前年度までの講師に演習ファシリ　</a:t>
                      </a:r>
                      <a:endParaRPr kumimoji="1" lang="en-US" altLang="ja-JP" sz="1300" b="0" kern="1200" dirty="0" smtClean="0">
                        <a:solidFill>
                          <a:schemeClr val="tx1"/>
                        </a:solidFill>
                        <a:latin typeface="+mj-ea"/>
                        <a:ea typeface="+mn-ea"/>
                        <a:cs typeface="+mn-cs"/>
                      </a:endParaRPr>
                    </a:p>
                    <a:p>
                      <a:r>
                        <a:rPr kumimoji="1" lang="ja-JP" altLang="en-US" sz="1300" b="0" kern="1200" dirty="0" smtClean="0">
                          <a:solidFill>
                            <a:schemeClr val="tx1"/>
                          </a:solidFill>
                          <a:latin typeface="+mj-ea"/>
                          <a:ea typeface="+mn-ea"/>
                          <a:cs typeface="+mn-cs"/>
                        </a:rPr>
                        <a:t>　　テーターとして参画いただく。</a:t>
                      </a:r>
                      <a:endParaRPr kumimoji="1" lang="en-US" altLang="ja-JP" sz="1300" b="1"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kern="1200" dirty="0" smtClean="0">
                          <a:solidFill>
                            <a:schemeClr val="tx1"/>
                          </a:solidFill>
                          <a:latin typeface="+mj-ea"/>
                          <a:ea typeface="+mn-ea"/>
                          <a:cs typeface="+mn-cs"/>
                        </a:rPr>
                        <a:t>⑤事業所に対する実地指導</a:t>
                      </a:r>
                      <a:r>
                        <a:rPr kumimoji="1" lang="ja-JP" altLang="en-US" sz="1300" kern="1200" dirty="0" smtClean="0">
                          <a:solidFill>
                            <a:schemeClr val="tx1"/>
                          </a:solidFill>
                          <a:latin typeface="+mj-ea"/>
                          <a:ea typeface="+mn-ea"/>
                          <a:cs typeface="+mn-cs"/>
                        </a:rPr>
                        <a:t>　　　　　　　　　　　　　　　　　　　　　　　　　　　　　　　　　　　　　　　　　　</a:t>
                      </a:r>
                      <a:endParaRPr kumimoji="1" lang="en-US" altLang="ja-JP" sz="1300" kern="1200" dirty="0" smtClean="0">
                        <a:solidFill>
                          <a:schemeClr val="tx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kern="1200" dirty="0" smtClean="0">
                          <a:solidFill>
                            <a:schemeClr val="tx1"/>
                          </a:solidFill>
                          <a:latin typeface="+mj-ea"/>
                          <a:ea typeface="+mn-ea"/>
                          <a:cs typeface="+mn-cs"/>
                        </a:rPr>
                        <a:t>　・全事業者を対象とした集団指導　・個々の事業者に対する計画的な実地指導</a:t>
                      </a:r>
                      <a:endParaRPr kumimoji="1" lang="ja-JP" altLang="en-US" sz="1300" dirty="0">
                        <a:solidFill>
                          <a:schemeClr val="tx1"/>
                        </a:solidFill>
                        <a:latin typeface="+mj-ea"/>
                        <a:ea typeface="+mj-ea"/>
                      </a:endParaRPr>
                    </a:p>
                  </a:txBody>
                  <a:tcPr/>
                </a:tc>
                <a:extLst>
                  <a:ext uri="{0D108BD9-81ED-4DB2-BD59-A6C34878D82A}">
                    <a16:rowId xmlns:a16="http://schemas.microsoft.com/office/drawing/2014/main" val="10002"/>
                  </a:ext>
                </a:extLst>
              </a:tr>
              <a:tr h="1146988">
                <a:tc>
                  <a:txBody>
                    <a:bodyPr/>
                    <a:lstStyle/>
                    <a:p>
                      <a:r>
                        <a:rPr kumimoji="1" lang="ja-JP" altLang="en-US" sz="1400" b="1" dirty="0" smtClean="0"/>
                        <a:t>３．関係機関との連携</a:t>
                      </a:r>
                      <a:endParaRPr kumimoji="1" lang="ja-JP" altLang="en-US" sz="1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kern="1200" dirty="0" smtClean="0">
                          <a:solidFill>
                            <a:schemeClr val="dk1"/>
                          </a:solidFill>
                          <a:latin typeface="+mj-ea"/>
                          <a:ea typeface="+mn-ea"/>
                          <a:cs typeface="+mn-cs"/>
                        </a:rPr>
                        <a:t>⑥使用者虐待における大阪労働局との連携</a:t>
                      </a:r>
                      <a:endParaRPr kumimoji="1" lang="en-US" altLang="ja-JP" sz="1300" b="1" kern="1200" dirty="0" smtClean="0">
                        <a:solidFill>
                          <a:schemeClr val="dk1"/>
                        </a:solidFill>
                        <a:latin typeface="+mj-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1" kern="1200" dirty="0" smtClean="0">
                          <a:solidFill>
                            <a:schemeClr val="dk1"/>
                          </a:solidFill>
                          <a:latin typeface="+mj-ea"/>
                          <a:ea typeface="+mn-ea"/>
                          <a:cs typeface="+mn-cs"/>
                        </a:rPr>
                        <a:t>　</a:t>
                      </a:r>
                      <a:r>
                        <a:rPr kumimoji="1" lang="ja-JP" altLang="en-US" sz="1300" b="0" kern="1200" dirty="0" smtClean="0">
                          <a:solidFill>
                            <a:schemeClr val="dk1"/>
                          </a:solidFill>
                          <a:latin typeface="+mj-ea"/>
                          <a:ea typeface="+mn-ea"/>
                          <a:cs typeface="+mn-cs"/>
                        </a:rPr>
                        <a:t>・定期的な実務者会議の実施</a:t>
                      </a:r>
                      <a:endParaRPr kumimoji="1" lang="en-US" altLang="ja-JP" sz="1000" b="0" kern="1200" dirty="0" smtClean="0">
                        <a:solidFill>
                          <a:schemeClr val="dk1"/>
                        </a:solidFill>
                        <a:latin typeface="+mj-ea"/>
                        <a:ea typeface="+mn-ea"/>
                        <a:cs typeface="+mn-cs"/>
                      </a:endParaRPr>
                    </a:p>
                    <a:p>
                      <a:r>
                        <a:rPr kumimoji="1" lang="ja-JP" altLang="en-US" sz="1300" b="1" dirty="0" smtClean="0"/>
                        <a:t>⑦</a:t>
                      </a:r>
                      <a:r>
                        <a:rPr kumimoji="1" lang="en-US" altLang="ja-JP" sz="1300" b="1" dirty="0" smtClean="0"/>
                        <a:t>DV</a:t>
                      </a:r>
                      <a:r>
                        <a:rPr kumimoji="1" lang="ja-JP" altLang="en-US" sz="1300" b="1" dirty="0" smtClean="0"/>
                        <a:t>対応における連携</a:t>
                      </a:r>
                      <a:endParaRPr kumimoji="1" lang="en-US" altLang="ja-JP" sz="1300" b="1" dirty="0" smtClean="0"/>
                    </a:p>
                    <a:p>
                      <a:r>
                        <a:rPr kumimoji="1" lang="ja-JP" altLang="en-US" sz="1300" baseline="0" dirty="0" smtClean="0"/>
                        <a:t>　・ </a:t>
                      </a:r>
                      <a:r>
                        <a:rPr kumimoji="1" lang="ja-JP" altLang="en-US" sz="1300" dirty="0" smtClean="0"/>
                        <a:t>現任研修において、女性相談センター職員による、</a:t>
                      </a:r>
                      <a:r>
                        <a:rPr kumimoji="1" lang="en-US" altLang="ja-JP" sz="1300" dirty="0" smtClean="0"/>
                        <a:t>DV</a:t>
                      </a:r>
                      <a:r>
                        <a:rPr kumimoji="1" lang="ja-JP" altLang="en-US" sz="1300" dirty="0" smtClean="0"/>
                        <a:t>の理解と障がい者虐待対応との連携に関 </a:t>
                      </a:r>
                      <a:endParaRPr kumimoji="1" lang="en-US" altLang="ja-JP" sz="1300" dirty="0" smtClean="0"/>
                    </a:p>
                    <a:p>
                      <a:r>
                        <a:rPr kumimoji="1" lang="ja-JP" altLang="en-US" sz="1300" dirty="0" smtClean="0"/>
                        <a:t>　　する講義を実施</a:t>
                      </a:r>
                      <a:endParaRPr kumimoji="1" lang="en-US" altLang="ja-JP" sz="1300" dirty="0" smtClean="0"/>
                    </a:p>
                    <a:p>
                      <a:r>
                        <a:rPr kumimoji="1" lang="ja-JP" altLang="en-US" sz="1300" baseline="0" dirty="0" smtClean="0"/>
                        <a:t>　・市町村</a:t>
                      </a:r>
                      <a:r>
                        <a:rPr kumimoji="1" lang="en-US" altLang="ja-JP" sz="1300" baseline="0" dirty="0" smtClean="0"/>
                        <a:t>DV</a:t>
                      </a:r>
                      <a:r>
                        <a:rPr kumimoji="1" lang="ja-JP" altLang="en-US" sz="1300" baseline="0" dirty="0" smtClean="0"/>
                        <a:t>担当職員向け研修にも、障がい者虐待に関する講義を導入</a:t>
                      </a:r>
                      <a:endParaRPr kumimoji="1" lang="en-US" altLang="ja-JP" sz="1300" dirty="0" smtClean="0"/>
                    </a:p>
                  </a:txBody>
                  <a:tcPr/>
                </a:tc>
                <a:extLst>
                  <a:ext uri="{0D108BD9-81ED-4DB2-BD59-A6C34878D82A}">
                    <a16:rowId xmlns:a16="http://schemas.microsoft.com/office/drawing/2014/main" val="10003"/>
                  </a:ext>
                </a:extLst>
              </a:tr>
            </a:tbl>
          </a:graphicData>
        </a:graphic>
      </p:graphicFrame>
      <p:sp>
        <p:nvSpPr>
          <p:cNvPr id="7" name="正方形/長方形 6"/>
          <p:cNvSpPr/>
          <p:nvPr/>
        </p:nvSpPr>
        <p:spPr>
          <a:xfrm>
            <a:off x="7668344" y="252595"/>
            <a:ext cx="1152128" cy="584117"/>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800" dirty="0" smtClean="0">
                <a:latin typeface="+mj-ea"/>
                <a:ea typeface="+mj-ea"/>
              </a:rPr>
              <a:t>資料</a:t>
            </a:r>
            <a:r>
              <a:rPr lang="en-US" altLang="ja-JP" sz="2800" dirty="0" smtClean="0">
                <a:latin typeface="+mj-ea"/>
                <a:ea typeface="+mj-ea"/>
              </a:rPr>
              <a:t>2</a:t>
            </a:r>
            <a:endParaRPr kumimoji="1" lang="ja-JP" altLang="en-US" sz="2800" dirty="0">
              <a:latin typeface="+mj-ea"/>
              <a:ea typeface="+mj-ea"/>
            </a:endParaRPr>
          </a:p>
        </p:txBody>
      </p:sp>
      <p:sp>
        <p:nvSpPr>
          <p:cNvPr id="5" name="スライド番号プレースホルダー 1"/>
          <p:cNvSpPr>
            <a:spLocks noGrp="1"/>
          </p:cNvSpPr>
          <p:nvPr>
            <p:ph type="sldNum" sz="quarter" idx="12"/>
          </p:nvPr>
        </p:nvSpPr>
        <p:spPr>
          <a:xfrm>
            <a:off x="6841158" y="6404448"/>
            <a:ext cx="2133600" cy="365125"/>
          </a:xfrm>
        </p:spPr>
        <p:txBody>
          <a:bodyPr/>
          <a:lstStyle/>
          <a:p>
            <a:fld id="{FA3DB138-92A5-4612-A502-12E4C5DA25CF}" type="slidenum">
              <a:rPr kumimoji="1" lang="ja-JP" altLang="en-US" smtClean="0"/>
              <a:pPr/>
              <a:t>1</a:t>
            </a:fld>
            <a:endParaRPr kumimoji="1" lang="ja-JP" altLang="en-US"/>
          </a:p>
        </p:txBody>
      </p:sp>
    </p:spTree>
    <p:extLst>
      <p:ext uri="{BB962C8B-B14F-4D97-AF65-F5344CB8AC3E}">
        <p14:creationId xmlns:p14="http://schemas.microsoft.com/office/powerpoint/2010/main" val="109832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7504" y="620688"/>
            <a:ext cx="8928992" cy="6120680"/>
          </a:xfrm>
          <a:prstGeom prst="rect">
            <a:avLst/>
          </a:prstGeom>
          <a:noFill/>
          <a:ln>
            <a:solidFill>
              <a:schemeClr val="accent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3200602741"/>
              </p:ext>
            </p:extLst>
          </p:nvPr>
        </p:nvGraphicFramePr>
        <p:xfrm>
          <a:off x="190388" y="1129365"/>
          <a:ext cx="8663996" cy="5486400"/>
        </p:xfrm>
        <a:graphic>
          <a:graphicData uri="http://schemas.openxmlformats.org/drawingml/2006/table">
            <a:tbl>
              <a:tblPr/>
              <a:tblGrid>
                <a:gridCol w="247615">
                  <a:extLst>
                    <a:ext uri="{9D8B030D-6E8A-4147-A177-3AD203B41FA5}">
                      <a16:colId xmlns:a16="http://schemas.microsoft.com/office/drawing/2014/main" val="20000"/>
                    </a:ext>
                  </a:extLst>
                </a:gridCol>
                <a:gridCol w="716394">
                  <a:extLst>
                    <a:ext uri="{9D8B030D-6E8A-4147-A177-3AD203B41FA5}">
                      <a16:colId xmlns:a16="http://schemas.microsoft.com/office/drawing/2014/main" val="20001"/>
                    </a:ext>
                  </a:extLst>
                </a:gridCol>
                <a:gridCol w="3738788">
                  <a:extLst>
                    <a:ext uri="{9D8B030D-6E8A-4147-A177-3AD203B41FA5}">
                      <a16:colId xmlns:a16="http://schemas.microsoft.com/office/drawing/2014/main" val="20002"/>
                    </a:ext>
                  </a:extLst>
                </a:gridCol>
                <a:gridCol w="3961199">
                  <a:extLst>
                    <a:ext uri="{9D8B030D-6E8A-4147-A177-3AD203B41FA5}">
                      <a16:colId xmlns:a16="http://schemas.microsoft.com/office/drawing/2014/main" val="20003"/>
                    </a:ext>
                  </a:extLst>
                </a:gridCol>
              </a:tblGrid>
              <a:tr h="269500">
                <a:tc gridSpan="2">
                  <a:txBody>
                    <a:bodyPr/>
                    <a:lstStyle/>
                    <a:p>
                      <a:pPr algn="ctr"/>
                      <a:endParaRPr kumimoji="1" lang="ja-JP" altLang="en-US" sz="1200" dirty="0">
                        <a:latin typeface="ＭＳ ゴシック" panose="020B0609070205080204" pitchFamily="49" charset="-128"/>
                        <a:ea typeface="ＭＳ ゴシック" panose="020B0609070205080204" pitchFamily="49" charset="-128"/>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基礎研修</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現任研修</a:t>
                      </a:r>
                      <a:endParaRPr kumimoji="1" lang="ja-JP" altLang="en-US" sz="1200" b="1"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49167">
                <a:tc gridSpan="2">
                  <a:txBody>
                    <a:bodyPr/>
                    <a:lstStyle/>
                    <a:p>
                      <a:pPr algn="dist"/>
                      <a:r>
                        <a:rPr kumimoji="1" lang="ja-JP" altLang="en-US" sz="1200" dirty="0" smtClean="0">
                          <a:latin typeface="ＭＳ ゴシック" panose="020B0609070205080204" pitchFamily="49" charset="-128"/>
                          <a:ea typeface="ＭＳ ゴシック" panose="020B0609070205080204" pitchFamily="49" charset="-128"/>
                        </a:rPr>
                        <a:t>対象者</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市町村</a:t>
                      </a:r>
                      <a:r>
                        <a:rPr kumimoji="1" lang="ja-JP" altLang="en-US" sz="1200" dirty="0" err="1" smtClean="0">
                          <a:latin typeface="ＭＳ ゴシック" panose="020B0609070205080204" pitchFamily="49" charset="-128"/>
                          <a:ea typeface="ＭＳ ゴシック" panose="020B0609070205080204" pitchFamily="49" charset="-128"/>
                        </a:rPr>
                        <a:t>障がい</a:t>
                      </a:r>
                      <a:r>
                        <a:rPr kumimoji="1" lang="ja-JP" altLang="en-US" sz="1200" dirty="0" smtClean="0">
                          <a:latin typeface="ＭＳ ゴシック" panose="020B0609070205080204" pitchFamily="49" charset="-128"/>
                          <a:ea typeface="ＭＳ ゴシック" panose="020B0609070205080204" pitchFamily="49" charset="-128"/>
                        </a:rPr>
                        <a:t>福祉担当課職員または</a:t>
                      </a:r>
                      <a:endParaRPr kumimoji="1" lang="en-US" altLang="ja-JP" sz="1200" dirty="0" smtClean="0">
                        <a:latin typeface="ＭＳ ゴシック" panose="020B0609070205080204" pitchFamily="49" charset="-128"/>
                        <a:ea typeface="ＭＳ ゴシック" panose="020B0609070205080204" pitchFamily="49" charset="-128"/>
                      </a:endParaRPr>
                    </a:p>
                    <a:p>
                      <a:pPr algn="ctr"/>
                      <a:r>
                        <a:rPr kumimoji="1" lang="ja-JP" altLang="en-US" sz="1200" dirty="0" smtClean="0">
                          <a:latin typeface="ＭＳ ゴシック" panose="020B0609070205080204" pitchFamily="49" charset="-128"/>
                          <a:ea typeface="ＭＳ ゴシック" panose="020B0609070205080204" pitchFamily="49" charset="-128"/>
                        </a:rPr>
                        <a:t>市町村虐待防止センター職員（主に新任者）</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ＭＳ ゴシック" panose="020B0609070205080204" pitchFamily="49" charset="-128"/>
                          <a:ea typeface="ＭＳ ゴシック" panose="020B0609070205080204" pitchFamily="49" charset="-128"/>
                        </a:rPr>
                        <a:t>市町村</a:t>
                      </a:r>
                      <a:r>
                        <a:rPr kumimoji="1" lang="ja-JP" altLang="en-US" sz="1200" dirty="0" err="1" smtClean="0">
                          <a:latin typeface="ＭＳ ゴシック" panose="020B0609070205080204" pitchFamily="49" charset="-128"/>
                          <a:ea typeface="ＭＳ ゴシック" panose="020B0609070205080204" pitchFamily="49" charset="-128"/>
                        </a:rPr>
                        <a:t>障がい</a:t>
                      </a:r>
                      <a:r>
                        <a:rPr kumimoji="1" lang="ja-JP" altLang="en-US" sz="1200" dirty="0" smtClean="0">
                          <a:latin typeface="ＭＳ ゴシック" panose="020B0609070205080204" pitchFamily="49" charset="-128"/>
                          <a:ea typeface="ＭＳ ゴシック" panose="020B0609070205080204" pitchFamily="49" charset="-128"/>
                        </a:rPr>
                        <a:t>福祉担当課職員または</a:t>
                      </a:r>
                      <a:endParaRPr kumimoji="1" lang="en-US" altLang="ja-JP" sz="1200" dirty="0" smtClean="0">
                        <a:latin typeface="ＭＳ ゴシック" panose="020B0609070205080204" pitchFamily="49" charset="-128"/>
                        <a:ea typeface="ＭＳ ゴシック" panose="020B0609070205080204" pitchFamily="49" charset="-128"/>
                      </a:endParaRPr>
                    </a:p>
                    <a:p>
                      <a:pPr algn="ctr"/>
                      <a:r>
                        <a:rPr kumimoji="1" lang="ja-JP" altLang="en-US" sz="1200" dirty="0" smtClean="0">
                          <a:latin typeface="ＭＳ ゴシック" panose="020B0609070205080204" pitchFamily="49" charset="-128"/>
                          <a:ea typeface="ＭＳ ゴシック" panose="020B0609070205080204" pitchFamily="49" charset="-128"/>
                        </a:rPr>
                        <a:t>市町村虐待防止センター職員（管理者含む）</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69500">
                <a:tc gridSpan="2">
                  <a:txBody>
                    <a:bodyPr/>
                    <a:lstStyle/>
                    <a:p>
                      <a:pPr algn="dist"/>
                      <a:r>
                        <a:rPr kumimoji="1" lang="ja-JP" altLang="en-US" sz="1200" dirty="0" smtClean="0">
                          <a:latin typeface="ＭＳ ゴシック" panose="020B0609070205080204" pitchFamily="49" charset="-128"/>
                          <a:ea typeface="ＭＳ ゴシック" panose="020B0609070205080204" pitchFamily="49" charset="-128"/>
                        </a:rPr>
                        <a:t>研修日程</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講義</a:t>
                      </a:r>
                      <a:r>
                        <a:rPr kumimoji="1" lang="en-US" altLang="ja-JP" sz="1200" dirty="0" smtClean="0">
                          <a:solidFill>
                            <a:schemeClr val="tx1"/>
                          </a:solidFill>
                          <a:latin typeface="ＭＳ ゴシック" panose="020B0609070205080204" pitchFamily="49" charset="-128"/>
                          <a:ea typeface="ＭＳ ゴシック" panose="020B0609070205080204" pitchFamily="49" charset="-128"/>
                        </a:rPr>
                        <a:t>1</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日、演習</a:t>
                      </a:r>
                      <a:r>
                        <a:rPr kumimoji="1" lang="en-US" altLang="ja-JP" sz="1200" dirty="0" smtClean="0">
                          <a:solidFill>
                            <a:schemeClr val="tx1"/>
                          </a:solidFill>
                          <a:latin typeface="ＭＳ ゴシック" panose="020B0609070205080204" pitchFamily="49" charset="-128"/>
                          <a:ea typeface="ＭＳ ゴシック" panose="020B0609070205080204" pitchFamily="49" charset="-128"/>
                        </a:rPr>
                        <a:t>2</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日</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講義</a:t>
                      </a:r>
                      <a:r>
                        <a:rPr kumimoji="1" lang="en-US" altLang="ja-JP" sz="1200" dirty="0" smtClean="0">
                          <a:solidFill>
                            <a:schemeClr val="tx1"/>
                          </a:solidFill>
                          <a:latin typeface="ＭＳ ゴシック" panose="020B0609070205080204" pitchFamily="49" charset="-128"/>
                          <a:ea typeface="ＭＳ ゴシック" panose="020B0609070205080204" pitchFamily="49" charset="-128"/>
                        </a:rPr>
                        <a:t>3</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日</a:t>
                      </a:r>
                      <a:r>
                        <a:rPr kumimoji="1" lang="en-US" altLang="ja-JP" sz="12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演習を含む）</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88167">
                <a:tc gridSpan="2">
                  <a:txBody>
                    <a:bodyPr/>
                    <a:lstStyle/>
                    <a:p>
                      <a:pPr algn="dist"/>
                      <a:r>
                        <a:rPr kumimoji="1" lang="ja-JP" altLang="en-US" sz="1200" dirty="0" smtClean="0">
                          <a:latin typeface="ＭＳ ゴシック" panose="020B0609070205080204" pitchFamily="49" charset="-128"/>
                          <a:ea typeface="ＭＳ ゴシック" panose="020B0609070205080204" pitchFamily="49" charset="-128"/>
                        </a:rPr>
                        <a:t>目的</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r>
                        <a:rPr kumimoji="1" lang="ja-JP" altLang="ja-JP" sz="1200" kern="1200" dirty="0" smtClean="0">
                          <a:solidFill>
                            <a:schemeClr val="tx1"/>
                          </a:solidFill>
                          <a:effectLst/>
                          <a:latin typeface="+mn-lt"/>
                          <a:ea typeface="+mn-ea"/>
                          <a:cs typeface="+mn-cs"/>
                        </a:rPr>
                        <a:t>市町村においては、専門職の専従配置が難しく、新年度人事異動後の虐待対応新任者への研修として位置づけ、継続的な支援を行えるよう年度当初に実施。法の主旨、制度内容を理解し、基本的な対応スキル、特に初動期対応に重点を置き学ぶ。</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ja-JP" sz="1200" kern="1200" dirty="0" smtClean="0">
                          <a:solidFill>
                            <a:schemeClr val="tx1"/>
                          </a:solidFill>
                          <a:effectLst/>
                          <a:latin typeface="+mn-lt"/>
                          <a:ea typeface="+mn-ea"/>
                          <a:cs typeface="+mn-cs"/>
                        </a:rPr>
                        <a:t>養護者虐待だけでなく、施設従事者</a:t>
                      </a:r>
                      <a:r>
                        <a:rPr kumimoji="1" lang="ja-JP" altLang="en-US" sz="1200" kern="1200" dirty="0" smtClean="0">
                          <a:solidFill>
                            <a:schemeClr val="tx1"/>
                          </a:solidFill>
                          <a:effectLst/>
                          <a:latin typeface="+mn-lt"/>
                          <a:ea typeface="+mn-ea"/>
                          <a:cs typeface="+mn-cs"/>
                        </a:rPr>
                        <a:t>等による虐待や</a:t>
                      </a:r>
                      <a:r>
                        <a:rPr kumimoji="1" lang="ja-JP" altLang="ja-JP" sz="1200" kern="1200" dirty="0" smtClean="0">
                          <a:solidFill>
                            <a:schemeClr val="tx1"/>
                          </a:solidFill>
                          <a:effectLst/>
                          <a:latin typeface="+mn-lt"/>
                          <a:ea typeface="+mn-ea"/>
                          <a:cs typeface="+mn-cs"/>
                        </a:rPr>
                        <a:t>、複層的な要因が絡む困難事例に対処できることを目的としており、国研修の内容等を考慮し、</a:t>
                      </a:r>
                      <a:r>
                        <a:rPr kumimoji="1" lang="ja-JP" altLang="en-US" sz="1200" kern="1200" dirty="0" smtClean="0">
                          <a:solidFill>
                            <a:schemeClr val="tx1"/>
                          </a:solidFill>
                          <a:effectLst/>
                          <a:latin typeface="+mn-lt"/>
                          <a:ea typeface="+mn-ea"/>
                          <a:cs typeface="+mn-cs"/>
                        </a:rPr>
                        <a:t>管理者及び</a:t>
                      </a:r>
                      <a:r>
                        <a:rPr kumimoji="1" lang="ja-JP" altLang="ja-JP" sz="1200" kern="1200" dirty="0" smtClean="0">
                          <a:solidFill>
                            <a:schemeClr val="tx1"/>
                          </a:solidFill>
                          <a:effectLst/>
                          <a:latin typeface="+mn-lt"/>
                          <a:ea typeface="+mn-ea"/>
                          <a:cs typeface="+mn-cs"/>
                        </a:rPr>
                        <a:t>現任者を対象として実施。</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202627">
                <a:tc rowSpan="2">
                  <a:txBody>
                    <a:bodyPr/>
                    <a:lstStyle/>
                    <a:p>
                      <a:r>
                        <a:rPr kumimoji="1" lang="ja-JP" altLang="en-US" sz="1200" dirty="0" smtClean="0">
                          <a:latin typeface="ＭＳ ゴシック" panose="020B0609070205080204" pitchFamily="49" charset="-128"/>
                          <a:ea typeface="ＭＳ ゴシック" panose="020B0609070205080204" pitchFamily="49" charset="-128"/>
                        </a:rPr>
                        <a:t>カリキュラム</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dist"/>
                      <a:r>
                        <a:rPr kumimoji="1" lang="ja-JP" altLang="en-US" sz="1200" dirty="0" smtClean="0">
                          <a:latin typeface="ＭＳ ゴシック" panose="020B0609070205080204" pitchFamily="49" charset="-128"/>
                          <a:ea typeface="ＭＳ ゴシック" panose="020B0609070205080204" pitchFamily="49" charset="-128"/>
                        </a:rPr>
                        <a:t>講義</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「障害者虐待防止法における市町村の責務」</a:t>
                      </a: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者虐待対応における権利擁護の視点」</a:t>
                      </a: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「施設従事者による</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者虐待の対応」</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「警察における</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者虐待の対応」</a:t>
                      </a: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「使用者による</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者虐待の対応」　　　</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「労働局における</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者虐待の対応」等</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者虐待対応における市町村の責務」</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者施設従事者虐待の対応について」</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「司法面接の技法を用いた知的障がいがある人に対す</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る</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面接手法」</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「成年後見制度の理解」</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「家族関係の見立て」</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「ＤＶの理解と</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者虐待との連携」</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「市町村における</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者虐待の対応」等</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u="none" dirty="0" smtClean="0">
                          <a:solidFill>
                            <a:schemeClr val="tx1"/>
                          </a:solidFill>
                          <a:latin typeface="ＭＳ ゴシック" panose="020B0609070205080204" pitchFamily="49" charset="-128"/>
                          <a:ea typeface="ＭＳ ゴシック" panose="020B0609070205080204" pitchFamily="49" charset="-128"/>
                        </a:rPr>
                        <a:t>・養護者虐待、施設従事者虐待において、市町村の　</a:t>
                      </a:r>
                      <a:endParaRPr kumimoji="1" lang="en-US" altLang="ja-JP" sz="1200" u="none"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u="none" dirty="0" smtClean="0">
                          <a:solidFill>
                            <a:schemeClr val="tx1"/>
                          </a:solidFill>
                          <a:latin typeface="ＭＳ ゴシック" panose="020B0609070205080204" pitchFamily="49" charset="-128"/>
                          <a:ea typeface="ＭＳ ゴシック" panose="020B0609070205080204" pitchFamily="49" charset="-128"/>
                        </a:rPr>
                        <a:t>　ニーズや大阪府の</a:t>
                      </a:r>
                      <a:r>
                        <a:rPr kumimoji="1" lang="ja-JP" altLang="en-US" sz="1200" u="none"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u="none" dirty="0" smtClean="0">
                          <a:solidFill>
                            <a:schemeClr val="tx1"/>
                          </a:solidFill>
                          <a:latin typeface="ＭＳ ゴシック" panose="020B0609070205080204" pitchFamily="49" charset="-128"/>
                          <a:ea typeface="ＭＳ ゴシック" panose="020B0609070205080204" pitchFamily="49" charset="-128"/>
                        </a:rPr>
                        <a:t>者虐待の現状、国研修の内</a:t>
                      </a:r>
                      <a:endParaRPr kumimoji="1" lang="en-US" altLang="ja-JP" sz="1200" u="none"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u="none" dirty="0" smtClean="0">
                          <a:solidFill>
                            <a:schemeClr val="tx1"/>
                          </a:solidFill>
                          <a:latin typeface="ＭＳ ゴシック" panose="020B0609070205080204" pitchFamily="49" charset="-128"/>
                          <a:ea typeface="ＭＳ ゴシック" panose="020B0609070205080204" pitchFamily="49" charset="-128"/>
                        </a:rPr>
                        <a:t>　容をふまえながら、専門性の高いテーマを抽出して</a:t>
                      </a:r>
                      <a:endParaRPr kumimoji="1" lang="en-US" altLang="ja-JP" sz="1200" u="none"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u="none" dirty="0" smtClean="0">
                          <a:solidFill>
                            <a:schemeClr val="tx1"/>
                          </a:solidFill>
                          <a:latin typeface="ＭＳ ゴシック" panose="020B0609070205080204" pitchFamily="49" charset="-128"/>
                          <a:ea typeface="ＭＳ ゴシック" panose="020B0609070205080204" pitchFamily="49" charset="-128"/>
                        </a:rPr>
                        <a:t>　、グループによる演習を含む研修を実施。</a:t>
                      </a:r>
                      <a:endParaRPr kumimoji="1" lang="en-US" altLang="ja-JP" sz="1200" u="none"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061141">
                <a:tc vMerge="1">
                  <a:txBody>
                    <a:bodyPr/>
                    <a:lstStyle/>
                    <a:p>
                      <a:endParaRPr kumimoji="1" lang="ja-JP" altLang="en-US" sz="8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dist"/>
                      <a:r>
                        <a:rPr kumimoji="1" lang="ja-JP" altLang="en-US" sz="1200" dirty="0" smtClean="0">
                          <a:latin typeface="ＭＳ ゴシック" panose="020B0609070205080204" pitchFamily="49" charset="-128"/>
                          <a:ea typeface="ＭＳ ゴシック" panose="020B0609070205080204" pitchFamily="49" charset="-128"/>
                        </a:rPr>
                        <a:t>演習</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・養護者虐待に係る事例を通した演習</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2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者虐待対応の流れ、市町村・虐待防止セン　</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ター担当職員の役割など、マニュアルに沿った場　</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面設定に基づいて、基本的な対応をグループワー　</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クで習得する。</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l"/>
                      <a:endParaRPr lang="en-US" altLang="ja-JP" sz="12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988167">
                <a:tc gridSpan="2">
                  <a:txBody>
                    <a:bodyPr/>
                    <a:lstStyle/>
                    <a:p>
                      <a:pPr algn="dist"/>
                      <a:r>
                        <a:rPr kumimoji="1" lang="ja-JP" altLang="en-US" sz="1200" dirty="0" smtClean="0">
                          <a:latin typeface="ＭＳ ゴシック" panose="020B0609070205080204" pitchFamily="49" charset="-128"/>
                          <a:ea typeface="ＭＳ ゴシック" panose="020B0609070205080204" pitchFamily="49" charset="-128"/>
                        </a:rPr>
                        <a:t>実績</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受講者数　　平成２８年度：８５名</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平成２９年度：９３名</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平成３０年度：８９名</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令和元　年度：７５名</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受講者数　　平成２８年度：１９３名</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平成２９年度：１７５名</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平成３０年度：１２０名</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令和元　年度：１２８名　　</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dirty="0" smtClean="0">
                          <a:solidFill>
                            <a:schemeClr val="tx1"/>
                          </a:solidFill>
                          <a:latin typeface="ＭＳ ゴシック" panose="020B0609070205080204" pitchFamily="49" charset="-128"/>
                          <a:ea typeface="ＭＳ ゴシック" panose="020B0609070205080204" pitchFamily="49" charset="-128"/>
                        </a:rPr>
                        <a:t>　　　　　　　　　　</a:t>
                      </a:r>
                      <a:endParaRPr kumimoji="1" lang="en-US" altLang="ja-JP" sz="12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6" name="Rectangle 1"/>
          <p:cNvSpPr>
            <a:spLocks noChangeArrowheads="1"/>
          </p:cNvSpPr>
          <p:nvPr/>
        </p:nvSpPr>
        <p:spPr bwMode="auto">
          <a:xfrm>
            <a:off x="203330" y="661033"/>
            <a:ext cx="6977141" cy="338554"/>
          </a:xfrm>
          <a:prstGeom prst="rect">
            <a:avLst/>
          </a:prstGeom>
          <a:noFill/>
          <a:ln>
            <a:noFill/>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spAutoFit/>
          </a:bodyPr>
          <a:lstStyle/>
          <a:p>
            <a:pPr indent="139700" fontAlgn="base">
              <a:spcBef>
                <a:spcPct val="0"/>
              </a:spcBef>
              <a:spcAft>
                <a:spcPct val="0"/>
              </a:spcAft>
            </a:pPr>
            <a:r>
              <a:rPr lang="ja-JP" altLang="en-US" sz="1600" b="1" u="sng" dirty="0" smtClean="0">
                <a:solidFill>
                  <a:prstClr val="black"/>
                </a:solidFill>
                <a:latin typeface="ＭＳ Ｐゴシック"/>
                <a:cs typeface="Times New Roman" pitchFamily="18" charset="0"/>
              </a:rPr>
              <a:t>１．市町村・虐待防止センター対応職員コース内容（基礎研修・</a:t>
            </a:r>
            <a:r>
              <a:rPr lang="ja-JP" altLang="en-US" sz="1600" b="1" u="sng" dirty="0">
                <a:solidFill>
                  <a:prstClr val="black"/>
                </a:solidFill>
                <a:latin typeface="ＭＳ Ｐゴシック"/>
                <a:cs typeface="Times New Roman" pitchFamily="18" charset="0"/>
              </a:rPr>
              <a:t>現任</a:t>
            </a:r>
            <a:r>
              <a:rPr lang="ja-JP" altLang="en-US" sz="1600" b="1" u="sng" dirty="0" smtClean="0">
                <a:solidFill>
                  <a:prstClr val="black"/>
                </a:solidFill>
                <a:latin typeface="ＭＳ Ｐゴシック"/>
                <a:cs typeface="Times New Roman" pitchFamily="18" charset="0"/>
              </a:rPr>
              <a:t>研修）</a:t>
            </a:r>
            <a:endParaRPr lang="en-US" altLang="ja-JP" sz="1600" b="1" u="sng" dirty="0" smtClean="0">
              <a:solidFill>
                <a:prstClr val="black"/>
              </a:solidFill>
              <a:latin typeface="ＭＳ Ｐゴシック"/>
              <a:cs typeface="Times New Roman" pitchFamily="18" charset="0"/>
            </a:endParaRPr>
          </a:p>
        </p:txBody>
      </p:sp>
      <p:sp>
        <p:nvSpPr>
          <p:cNvPr id="13" name="額縁 12"/>
          <p:cNvSpPr/>
          <p:nvPr/>
        </p:nvSpPr>
        <p:spPr>
          <a:xfrm>
            <a:off x="107504" y="129405"/>
            <a:ext cx="4824536" cy="584791"/>
          </a:xfrm>
          <a:prstGeom prst="bevel">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err="1" smtClean="0">
                <a:solidFill>
                  <a:schemeClr val="tx1"/>
                </a:solidFill>
                <a:latin typeface="+mn-ea"/>
                <a:cs typeface="Arial Unicode MS" pitchFamily="50" charset="-128"/>
              </a:rPr>
              <a:t>障がい</a:t>
            </a:r>
            <a:r>
              <a:rPr lang="ja-JP" altLang="en-US" sz="1600" b="1" dirty="0" smtClean="0">
                <a:solidFill>
                  <a:schemeClr val="tx1"/>
                </a:solidFill>
                <a:latin typeface="+mn-ea"/>
                <a:cs typeface="Arial Unicode MS" pitchFamily="50" charset="-128"/>
              </a:rPr>
              <a:t>者</a:t>
            </a:r>
            <a:r>
              <a:rPr lang="ja-JP" altLang="ja-JP" sz="1600" b="1" dirty="0" smtClean="0">
                <a:solidFill>
                  <a:schemeClr val="tx1"/>
                </a:solidFill>
                <a:latin typeface="+mn-ea"/>
                <a:cs typeface="Arial Unicode MS" pitchFamily="50" charset="-128"/>
              </a:rPr>
              <a:t>虐待防止</a:t>
            </a:r>
            <a:r>
              <a:rPr lang="ja-JP" altLang="en-US" sz="1600" b="1" dirty="0" smtClean="0">
                <a:solidFill>
                  <a:schemeClr val="tx1"/>
                </a:solidFill>
                <a:latin typeface="+mn-ea"/>
                <a:cs typeface="Arial Unicode MS" pitchFamily="50" charset="-128"/>
              </a:rPr>
              <a:t>・権利擁護</a:t>
            </a:r>
            <a:r>
              <a:rPr lang="ja-JP" altLang="ja-JP" sz="1600" b="1" dirty="0" smtClean="0">
                <a:solidFill>
                  <a:schemeClr val="tx1"/>
                </a:solidFill>
                <a:latin typeface="+mn-ea"/>
                <a:cs typeface="Arial Unicode MS" pitchFamily="50" charset="-128"/>
              </a:rPr>
              <a:t>研修</a:t>
            </a:r>
            <a:r>
              <a:rPr lang="ja-JP" altLang="ja-JP" sz="1600" b="1" dirty="0">
                <a:solidFill>
                  <a:schemeClr val="tx1"/>
                </a:solidFill>
                <a:latin typeface="+mn-ea"/>
                <a:cs typeface="Arial Unicode MS" pitchFamily="50" charset="-128"/>
              </a:rPr>
              <a:t>の</a:t>
            </a:r>
            <a:r>
              <a:rPr lang="ja-JP" altLang="ja-JP" sz="1600" b="1" dirty="0" smtClean="0">
                <a:solidFill>
                  <a:schemeClr val="tx1"/>
                </a:solidFill>
                <a:latin typeface="+mn-ea"/>
                <a:cs typeface="Arial Unicode MS" pitchFamily="50" charset="-128"/>
              </a:rPr>
              <a:t>実施</a:t>
            </a:r>
            <a:r>
              <a:rPr lang="ja-JP" altLang="en-US" sz="1400" dirty="0" smtClean="0">
                <a:solidFill>
                  <a:prstClr val="black"/>
                </a:solidFill>
                <a:latin typeface="Arial Unicode MS" pitchFamily="50" charset="-128"/>
                <a:ea typeface="Arial Unicode MS" pitchFamily="50" charset="-128"/>
                <a:cs typeface="Arial Unicode MS" pitchFamily="50" charset="-128"/>
              </a:rPr>
              <a:t>　　　　　　　　　　</a:t>
            </a:r>
            <a:r>
              <a:rPr lang="ja-JP" altLang="ja-JP" sz="1400" dirty="0">
                <a:solidFill>
                  <a:prstClr val="black"/>
                </a:solidFill>
                <a:latin typeface="Arial Unicode MS" pitchFamily="50" charset="-128"/>
                <a:ea typeface="Arial Unicode MS" pitchFamily="50" charset="-128"/>
                <a:cs typeface="Arial Unicode MS" pitchFamily="50" charset="-128"/>
              </a:rPr>
              <a:t>　　　</a:t>
            </a:r>
            <a:endParaRPr lang="ja-JP" altLang="en-US" sz="1400" dirty="0">
              <a:solidFill>
                <a:prstClr val="black"/>
              </a:solidFill>
            </a:endParaRPr>
          </a:p>
        </p:txBody>
      </p:sp>
      <p:sp>
        <p:nvSpPr>
          <p:cNvPr id="8" name="スライド番号プレースホルダー 1"/>
          <p:cNvSpPr>
            <a:spLocks noGrp="1"/>
          </p:cNvSpPr>
          <p:nvPr>
            <p:ph type="sldNum" sz="quarter" idx="12"/>
          </p:nvPr>
        </p:nvSpPr>
        <p:spPr>
          <a:xfrm>
            <a:off x="6694303" y="6357633"/>
            <a:ext cx="2133600" cy="365125"/>
          </a:xfrm>
        </p:spPr>
        <p:txBody>
          <a:bodyPr/>
          <a:lstStyle/>
          <a:p>
            <a:fld id="{FA3DB138-92A5-4612-A502-12E4C5DA25CF}" type="slidenum">
              <a:rPr kumimoji="1" lang="ja-JP" altLang="en-US" smtClean="0"/>
              <a:pPr/>
              <a:t>2</a:t>
            </a:fld>
            <a:endParaRPr kumimoji="1" lang="ja-JP" altLang="en-US"/>
          </a:p>
        </p:txBody>
      </p:sp>
    </p:spTree>
    <p:extLst>
      <p:ext uri="{BB962C8B-B14F-4D97-AF65-F5344CB8AC3E}">
        <p14:creationId xmlns:p14="http://schemas.microsoft.com/office/powerpoint/2010/main" val="3096699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79512" y="332656"/>
            <a:ext cx="8784975" cy="6408712"/>
          </a:xfrm>
          <a:prstGeom prst="rect">
            <a:avLst/>
          </a:prstGeom>
          <a:noFill/>
          <a:ln>
            <a:solidFill>
              <a:schemeClr val="accent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endParaRPr>
          </a:p>
        </p:txBody>
      </p:sp>
      <p:sp>
        <p:nvSpPr>
          <p:cNvPr id="9" name="Rectangle 1"/>
          <p:cNvSpPr>
            <a:spLocks noChangeArrowheads="1"/>
          </p:cNvSpPr>
          <p:nvPr/>
        </p:nvSpPr>
        <p:spPr bwMode="auto">
          <a:xfrm>
            <a:off x="226547" y="282563"/>
            <a:ext cx="8482235" cy="3200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r>
              <a:rPr lang="ja-JP" altLang="en-US" sz="1200" b="1" dirty="0" smtClean="0">
                <a:latin typeface="ＭＳ Ｐゴシック"/>
                <a:cs typeface="Times New Roman" pitchFamily="18" charset="0"/>
              </a:rPr>
              <a:t>　</a:t>
            </a:r>
            <a:r>
              <a:rPr lang="ja-JP" altLang="en-US" sz="1600" b="1" u="sng" dirty="0">
                <a:latin typeface="ＭＳ Ｐゴシック"/>
                <a:cs typeface="Times New Roman" pitchFamily="18" charset="0"/>
              </a:rPr>
              <a:t>２</a:t>
            </a:r>
            <a:r>
              <a:rPr lang="ja-JP" altLang="en-US" sz="1600" b="1" u="sng" dirty="0" smtClean="0">
                <a:latin typeface="ＭＳ Ｐゴシック"/>
                <a:cs typeface="Times New Roman" pitchFamily="18" charset="0"/>
              </a:rPr>
              <a:t>．　</a:t>
            </a:r>
            <a:r>
              <a:rPr lang="ja-JP" altLang="en-US" sz="1600" b="1" u="sng" dirty="0" err="1" smtClean="0">
                <a:latin typeface="ＭＳ Ｐゴシック"/>
                <a:cs typeface="Times New Roman" pitchFamily="18" charset="0"/>
              </a:rPr>
              <a:t>障がい</a:t>
            </a:r>
            <a:r>
              <a:rPr lang="ja-JP" altLang="en-US" sz="1600" b="1" u="sng" dirty="0" smtClean="0">
                <a:latin typeface="ＭＳ Ｐゴシック"/>
                <a:cs typeface="Times New Roman" pitchFamily="18" charset="0"/>
              </a:rPr>
              <a:t>福祉サービス事業所等コース</a:t>
            </a:r>
            <a:endParaRPr lang="en-US" altLang="ja-JP" sz="1600" b="1" u="sng" dirty="0" smtClean="0">
              <a:latin typeface="ＭＳ Ｐゴシック"/>
              <a:cs typeface="Times New Roman" pitchFamily="18" charset="0"/>
            </a:endParaRPr>
          </a:p>
          <a:p>
            <a:r>
              <a:rPr lang="ja-JP" altLang="en-US" sz="1400" dirty="0">
                <a:latin typeface="+mj-ea"/>
                <a:cs typeface="Times New Roman" pitchFamily="18" charset="0"/>
              </a:rPr>
              <a:t>　</a:t>
            </a:r>
            <a:endParaRPr lang="en-US" altLang="ja-JP" sz="1400" dirty="0" smtClean="0">
              <a:latin typeface="+mj-ea"/>
              <a:cs typeface="Times New Roman" pitchFamily="18" charset="0"/>
            </a:endParaRPr>
          </a:p>
          <a:p>
            <a:r>
              <a:rPr lang="ja-JP" altLang="en-US" sz="1400" dirty="0">
                <a:latin typeface="+mj-ea"/>
                <a:cs typeface="Times New Roman" pitchFamily="18" charset="0"/>
              </a:rPr>
              <a:t>　</a:t>
            </a:r>
            <a:endParaRPr lang="en-US" altLang="ja-JP" sz="1400" dirty="0" smtClean="0">
              <a:latin typeface="+mj-ea"/>
              <a:cs typeface="Times New Roman" pitchFamily="18" charset="0"/>
            </a:endParaRPr>
          </a:p>
          <a:p>
            <a:r>
              <a:rPr lang="ja-JP" altLang="en-US" sz="1600" b="1" u="sng" dirty="0">
                <a:latin typeface="ＭＳ Ｐゴシック"/>
                <a:cs typeface="Times New Roman" pitchFamily="18" charset="0"/>
              </a:rPr>
              <a:t>２．　</a:t>
            </a:r>
            <a:r>
              <a:rPr lang="ja-JP" altLang="en-US" sz="1600" b="1" u="sng" dirty="0" err="1">
                <a:latin typeface="ＭＳ Ｐゴシック"/>
                <a:cs typeface="Times New Roman" pitchFamily="18" charset="0"/>
              </a:rPr>
              <a:t>障がい</a:t>
            </a:r>
            <a:r>
              <a:rPr lang="ja-JP" altLang="en-US" sz="1600" b="1" u="sng" dirty="0">
                <a:latin typeface="ＭＳ Ｐゴシック"/>
                <a:cs typeface="Times New Roman" pitchFamily="18" charset="0"/>
              </a:rPr>
              <a:t>福祉サービス事業所等</a:t>
            </a:r>
            <a:r>
              <a:rPr lang="ja-JP" altLang="en-US" sz="1600" b="1" u="sng" dirty="0" smtClean="0">
                <a:latin typeface="ＭＳ Ｐゴシック"/>
                <a:cs typeface="Times New Roman" pitchFamily="18" charset="0"/>
              </a:rPr>
              <a:t>コース</a:t>
            </a:r>
            <a:endParaRPr lang="en-US" altLang="ja-JP" sz="1600" b="1" u="sng" dirty="0">
              <a:solidFill>
                <a:prstClr val="black"/>
              </a:solidFill>
              <a:latin typeface="+mj-ea"/>
              <a:ea typeface="+mj-ea"/>
              <a:cs typeface="Times New Roman" pitchFamily="18" charset="0"/>
            </a:endParaRPr>
          </a:p>
          <a:p>
            <a:endParaRPr lang="en-US" altLang="ja-JP" sz="1400" dirty="0" smtClean="0">
              <a:latin typeface="+mj-ea"/>
              <a:cs typeface="Times New Roman" pitchFamily="18" charset="0"/>
            </a:endParaRPr>
          </a:p>
          <a:p>
            <a:r>
              <a:rPr lang="ja-JP" altLang="en-US" sz="1600" dirty="0" smtClean="0">
                <a:latin typeface="+mj-ea"/>
                <a:cs typeface="Times New Roman" pitchFamily="18" charset="0"/>
              </a:rPr>
              <a:t>国</a:t>
            </a:r>
            <a:r>
              <a:rPr lang="ja-JP" altLang="en-US" sz="1600" dirty="0">
                <a:latin typeface="+mj-ea"/>
                <a:cs typeface="Times New Roman" pitchFamily="18" charset="0"/>
              </a:rPr>
              <a:t>研修受講者及び外部</a:t>
            </a:r>
            <a:r>
              <a:rPr lang="ja-JP" altLang="en-US" sz="1600" dirty="0" smtClean="0">
                <a:latin typeface="+mj-ea"/>
                <a:cs typeface="Times New Roman" pitchFamily="18" charset="0"/>
              </a:rPr>
              <a:t>講師（民間施設長）を</a:t>
            </a:r>
            <a:r>
              <a:rPr lang="ja-JP" altLang="en-US" sz="1600" dirty="0">
                <a:latin typeface="+mj-ea"/>
                <a:cs typeface="Times New Roman" pitchFamily="18" charset="0"/>
              </a:rPr>
              <a:t>指導者にした講義並びに、演習形式の研修を実施。</a:t>
            </a:r>
            <a:endParaRPr lang="en-US" altLang="ja-JP" sz="1600" dirty="0">
              <a:latin typeface="+mj-ea"/>
              <a:cs typeface="Times New Roman" pitchFamily="18" charset="0"/>
            </a:endParaRPr>
          </a:p>
          <a:p>
            <a:r>
              <a:rPr lang="ja-JP" altLang="en-US" sz="1600" dirty="0">
                <a:latin typeface="+mj-ea"/>
                <a:cs typeface="ＭＳ Ｐゴシック" pitchFamily="50" charset="-128"/>
              </a:rPr>
              <a:t>　　⇒事業所等において、虐待防止（伝達）研修の実施、虐待防止委員会の設置を推奨</a:t>
            </a:r>
            <a:r>
              <a:rPr lang="ja-JP" altLang="en-US" sz="1600" dirty="0" smtClean="0">
                <a:latin typeface="+mj-ea"/>
                <a:cs typeface="ＭＳ Ｐゴシック" pitchFamily="50" charset="-128"/>
              </a:rPr>
              <a:t>。</a:t>
            </a:r>
            <a:endParaRPr lang="en-US" altLang="ja-JP" sz="1600" dirty="0" smtClean="0">
              <a:latin typeface="+mj-ea"/>
              <a:cs typeface="ＭＳ Ｐゴシック" pitchFamily="50" charset="-128"/>
            </a:endParaRPr>
          </a:p>
          <a:p>
            <a:r>
              <a:rPr lang="ja-JP" altLang="en-US" sz="1600" dirty="0">
                <a:latin typeface="+mj-ea"/>
                <a:cs typeface="ＭＳ Ｐゴシック" pitchFamily="50" charset="-128"/>
              </a:rPr>
              <a:t>　</a:t>
            </a:r>
            <a:r>
              <a:rPr lang="ja-JP" altLang="en-US" sz="1600" dirty="0" smtClean="0">
                <a:latin typeface="+mj-ea"/>
                <a:cs typeface="ＭＳ Ｐゴシック" pitchFamily="50" charset="-128"/>
              </a:rPr>
              <a:t>　　</a:t>
            </a:r>
            <a:endParaRPr lang="en-US" altLang="ja-JP" sz="1600" dirty="0" smtClean="0">
              <a:latin typeface="+mj-ea"/>
              <a:cs typeface="ＭＳ Ｐゴシック" pitchFamily="50" charset="-128"/>
            </a:endParaRPr>
          </a:p>
          <a:p>
            <a:r>
              <a:rPr lang="ja-JP" altLang="en-US" sz="1600" dirty="0" smtClean="0">
                <a:latin typeface="+mj-ea"/>
                <a:cs typeface="ＭＳ Ｐゴシック" pitchFamily="50" charset="-128"/>
              </a:rPr>
              <a:t>　　⇒平成</a:t>
            </a:r>
            <a:r>
              <a:rPr lang="en-US" altLang="ja-JP" sz="1600" dirty="0" smtClean="0">
                <a:latin typeface="+mj-ea"/>
                <a:cs typeface="ＭＳ Ｐゴシック" pitchFamily="50" charset="-128"/>
              </a:rPr>
              <a:t>28</a:t>
            </a:r>
            <a:r>
              <a:rPr lang="ja-JP" altLang="en-US" sz="1600" dirty="0" smtClean="0">
                <a:latin typeface="+mj-ea"/>
                <a:cs typeface="ＭＳ Ｐゴシック" pitchFamily="50" charset="-128"/>
              </a:rPr>
              <a:t>年度より、</a:t>
            </a:r>
            <a:r>
              <a:rPr lang="ja-JP" altLang="en-US" sz="1600" b="1" u="sng" dirty="0" smtClean="0">
                <a:latin typeface="+mj-ea"/>
                <a:cs typeface="ＭＳ Ｐゴシック" pitchFamily="50" charset="-128"/>
              </a:rPr>
              <a:t>民間</a:t>
            </a:r>
            <a:r>
              <a:rPr lang="ja-JP" altLang="en-US" sz="1600" b="1" u="sng" dirty="0">
                <a:latin typeface="+mj-ea"/>
                <a:cs typeface="ＭＳ Ｐゴシック" pitchFamily="50" charset="-128"/>
              </a:rPr>
              <a:t>の</a:t>
            </a:r>
            <a:r>
              <a:rPr lang="ja-JP" altLang="en-US" sz="1600" b="1" u="sng" dirty="0" err="1">
                <a:latin typeface="+mj-ea"/>
                <a:cs typeface="ＭＳ Ｐゴシック" pitchFamily="50" charset="-128"/>
              </a:rPr>
              <a:t>障がい</a:t>
            </a:r>
            <a:r>
              <a:rPr lang="ja-JP" altLang="en-US" sz="1600" b="1" u="sng" dirty="0" smtClean="0">
                <a:latin typeface="+mj-ea"/>
                <a:cs typeface="ＭＳ Ｐゴシック" pitchFamily="50" charset="-128"/>
              </a:rPr>
              <a:t>福祉サービス</a:t>
            </a:r>
            <a:r>
              <a:rPr lang="ja-JP" altLang="en-US" sz="1600" b="1" u="sng" dirty="0">
                <a:latin typeface="+mj-ea"/>
                <a:cs typeface="ＭＳ Ｐゴシック" pitchFamily="50" charset="-128"/>
              </a:rPr>
              <a:t>事業所の</a:t>
            </a:r>
            <a:r>
              <a:rPr lang="ja-JP" altLang="en-US" sz="1600" b="1" u="sng" dirty="0" smtClean="0">
                <a:latin typeface="+mj-ea"/>
                <a:cs typeface="ＭＳ Ｐゴシック" pitchFamily="50" charset="-128"/>
              </a:rPr>
              <a:t>管理者を国研修に派遣し、府</a:t>
            </a:r>
            <a:r>
              <a:rPr lang="ja-JP" altLang="en-US" sz="1600" b="1" u="sng" dirty="0">
                <a:latin typeface="+mj-ea"/>
                <a:cs typeface="ＭＳ Ｐゴシック" pitchFamily="50" charset="-128"/>
              </a:rPr>
              <a:t>で</a:t>
            </a:r>
            <a:r>
              <a:rPr lang="ja-JP" altLang="en-US" sz="1600" b="1" u="sng" dirty="0" smtClean="0">
                <a:latin typeface="+mj-ea"/>
                <a:cs typeface="ＭＳ Ｐゴシック" pitchFamily="50" charset="-128"/>
              </a:rPr>
              <a:t>の</a:t>
            </a:r>
            <a:endParaRPr lang="en-US" altLang="ja-JP" sz="1600" b="1" u="sng" dirty="0" smtClean="0">
              <a:latin typeface="+mj-ea"/>
              <a:cs typeface="ＭＳ Ｐゴシック" pitchFamily="50" charset="-128"/>
            </a:endParaRPr>
          </a:p>
          <a:p>
            <a:r>
              <a:rPr lang="ja-JP" altLang="en-US" sz="1600" b="1" dirty="0">
                <a:latin typeface="+mj-ea"/>
                <a:cs typeface="ＭＳ Ｐゴシック" pitchFamily="50" charset="-128"/>
              </a:rPr>
              <a:t>　</a:t>
            </a:r>
            <a:r>
              <a:rPr lang="ja-JP" altLang="en-US" sz="1600" b="1" dirty="0" smtClean="0">
                <a:latin typeface="+mj-ea"/>
                <a:cs typeface="ＭＳ Ｐゴシック" pitchFamily="50" charset="-128"/>
              </a:rPr>
              <a:t>　　　</a:t>
            </a:r>
            <a:r>
              <a:rPr lang="ja-JP" altLang="en-US" sz="1600" b="1" u="sng" dirty="0" smtClean="0">
                <a:latin typeface="+mj-ea"/>
                <a:cs typeface="ＭＳ Ｐゴシック" pitchFamily="50" charset="-128"/>
              </a:rPr>
              <a:t>演習講師として起用。令和元年度においても同様に演習講師</a:t>
            </a:r>
            <a:r>
              <a:rPr lang="ja-JP" altLang="en-US" sz="1600" b="1" u="sng" dirty="0">
                <a:latin typeface="+mj-ea"/>
                <a:cs typeface="ＭＳ Ｐゴシック" pitchFamily="50" charset="-128"/>
              </a:rPr>
              <a:t>として</a:t>
            </a:r>
            <a:r>
              <a:rPr lang="ja-JP" altLang="en-US" sz="1600" b="1" u="sng" dirty="0" smtClean="0">
                <a:latin typeface="+mj-ea"/>
                <a:cs typeface="ＭＳ Ｐゴシック" pitchFamily="50" charset="-128"/>
              </a:rPr>
              <a:t>起用するとともに、</a:t>
            </a:r>
            <a:endParaRPr lang="en-US" altLang="ja-JP" sz="1600" b="1" u="sng" dirty="0" smtClean="0">
              <a:latin typeface="+mj-ea"/>
              <a:cs typeface="ＭＳ Ｐゴシック" pitchFamily="50" charset="-128"/>
            </a:endParaRPr>
          </a:p>
          <a:p>
            <a:r>
              <a:rPr lang="ja-JP" altLang="en-US" sz="1600" b="1" dirty="0">
                <a:latin typeface="+mj-ea"/>
                <a:cs typeface="ＭＳ Ｐゴシック" pitchFamily="50" charset="-128"/>
              </a:rPr>
              <a:t>　</a:t>
            </a:r>
            <a:r>
              <a:rPr lang="ja-JP" altLang="en-US" sz="1600" b="1" dirty="0" smtClean="0">
                <a:latin typeface="+mj-ea"/>
                <a:cs typeface="ＭＳ Ｐゴシック" pitchFamily="50" charset="-128"/>
              </a:rPr>
              <a:t>　　　</a:t>
            </a:r>
            <a:r>
              <a:rPr lang="ja-JP" altLang="en-US" sz="1600" b="1" u="sng" dirty="0" smtClean="0">
                <a:latin typeface="+mj-ea"/>
                <a:cs typeface="ＭＳ Ｐゴシック" pitchFamily="50" charset="-128"/>
              </a:rPr>
              <a:t>平成</a:t>
            </a:r>
            <a:r>
              <a:rPr lang="en-US" altLang="ja-JP" sz="1600" b="1" u="sng" dirty="0" smtClean="0">
                <a:latin typeface="+mj-ea"/>
                <a:cs typeface="ＭＳ Ｐゴシック" pitchFamily="50" charset="-128"/>
              </a:rPr>
              <a:t>29</a:t>
            </a:r>
            <a:r>
              <a:rPr lang="ja-JP" altLang="en-US" sz="1600" b="1" u="sng" dirty="0" smtClean="0">
                <a:latin typeface="+mj-ea"/>
                <a:cs typeface="ＭＳ Ｐゴシック" pitchFamily="50" charset="-128"/>
              </a:rPr>
              <a:t>～</a:t>
            </a:r>
            <a:r>
              <a:rPr lang="en-US" altLang="ja-JP" sz="1600" b="1" u="sng" dirty="0" smtClean="0">
                <a:latin typeface="+mj-ea"/>
                <a:cs typeface="ＭＳ Ｐゴシック" pitchFamily="50" charset="-128"/>
              </a:rPr>
              <a:t>30</a:t>
            </a:r>
            <a:r>
              <a:rPr lang="ja-JP" altLang="en-US" sz="1600" b="1" u="sng" dirty="0" smtClean="0">
                <a:latin typeface="+mj-ea"/>
                <a:cs typeface="ＭＳ Ｐゴシック" pitchFamily="50" charset="-128"/>
              </a:rPr>
              <a:t>年度の演習講師には、ファシリテーターとして参画頂き、気づきの重要性や</a:t>
            </a:r>
            <a:endParaRPr lang="en-US" altLang="ja-JP" sz="1600" b="1" u="sng" dirty="0" smtClean="0">
              <a:latin typeface="+mj-ea"/>
              <a:cs typeface="ＭＳ Ｐゴシック" pitchFamily="50" charset="-128"/>
            </a:endParaRPr>
          </a:p>
          <a:p>
            <a:r>
              <a:rPr lang="en-US" altLang="ja-JP" sz="1600" b="1" dirty="0">
                <a:latin typeface="+mj-ea"/>
                <a:cs typeface="ＭＳ Ｐゴシック" pitchFamily="50" charset="-128"/>
              </a:rPr>
              <a:t> </a:t>
            </a:r>
            <a:r>
              <a:rPr lang="en-US" altLang="ja-JP" sz="1600" b="1" dirty="0" smtClean="0">
                <a:latin typeface="+mj-ea"/>
                <a:cs typeface="ＭＳ Ｐゴシック" pitchFamily="50" charset="-128"/>
              </a:rPr>
              <a:t>        </a:t>
            </a:r>
            <a:r>
              <a:rPr lang="ja-JP" altLang="en-US" sz="1600" b="1" u="sng" dirty="0" smtClean="0">
                <a:latin typeface="+mj-ea"/>
                <a:cs typeface="ＭＳ Ｐゴシック" pitchFamily="50" charset="-128"/>
              </a:rPr>
              <a:t>具体的な虐待防止の取り組み等についてコメントを頂いた。</a:t>
            </a:r>
            <a:endParaRPr lang="en-US" altLang="ja-JP" sz="1600" b="1" u="sng" dirty="0" smtClean="0">
              <a:latin typeface="+mj-ea"/>
              <a:cs typeface="ＭＳ Ｐゴシック" pitchFamily="50" charset="-128"/>
            </a:endParaRPr>
          </a:p>
          <a:p>
            <a:endParaRPr lang="en-US" altLang="ja-JP" sz="1600" dirty="0" smtClean="0">
              <a:latin typeface="+mj-ea"/>
            </a:endParaRPr>
          </a:p>
        </p:txBody>
      </p:sp>
      <p:graphicFrame>
        <p:nvGraphicFramePr>
          <p:cNvPr id="8" name="表 7"/>
          <p:cNvGraphicFramePr>
            <a:graphicFrameLocks noGrp="1"/>
          </p:cNvGraphicFramePr>
          <p:nvPr>
            <p:extLst>
              <p:ext uri="{D42A27DB-BD31-4B8C-83A1-F6EECF244321}">
                <p14:modId xmlns:p14="http://schemas.microsoft.com/office/powerpoint/2010/main" val="2247332099"/>
              </p:ext>
            </p:extLst>
          </p:nvPr>
        </p:nvGraphicFramePr>
        <p:xfrm>
          <a:off x="435215" y="3717032"/>
          <a:ext cx="8273567" cy="2761848"/>
        </p:xfrm>
        <a:graphic>
          <a:graphicData uri="http://schemas.openxmlformats.org/drawingml/2006/table">
            <a:tbl>
              <a:tblPr/>
              <a:tblGrid>
                <a:gridCol w="1380689">
                  <a:extLst>
                    <a:ext uri="{9D8B030D-6E8A-4147-A177-3AD203B41FA5}">
                      <a16:colId xmlns:a16="http://schemas.microsoft.com/office/drawing/2014/main" val="20000"/>
                    </a:ext>
                  </a:extLst>
                </a:gridCol>
                <a:gridCol w="6892878">
                  <a:extLst>
                    <a:ext uri="{9D8B030D-6E8A-4147-A177-3AD203B41FA5}">
                      <a16:colId xmlns:a16="http://schemas.microsoft.com/office/drawing/2014/main" val="20001"/>
                    </a:ext>
                  </a:extLst>
                </a:gridCol>
              </a:tblGrid>
              <a:tr h="282929">
                <a:tc>
                  <a:txBody>
                    <a:bodyPr/>
                    <a:lstStyle/>
                    <a:p>
                      <a:pPr algn="dist"/>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対象者</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福祉サービス事業所職員向け</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07368">
                <a:tc>
                  <a:txBody>
                    <a:bodyPr/>
                    <a:lstStyle/>
                    <a:p>
                      <a:pPr algn="dist"/>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カリキュラム</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講義（</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1</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日）： 「障害者虐待防止法・対応に関わる法の理解」</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「大阪府における</a:t>
                      </a:r>
                      <a:r>
                        <a:rPr kumimoji="1" lang="ja-JP" altLang="en-US" sz="14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者虐待防止・対応の現状」</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14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者虐待と権利擁護」等</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演習（</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1</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日</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×4</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回）：「</a:t>
                      </a:r>
                      <a:r>
                        <a:rPr kumimoji="1" lang="ja-JP" altLang="en-US" sz="1400" dirty="0" err="1" smtClean="0">
                          <a:solidFill>
                            <a:schemeClr val="tx1"/>
                          </a:solidFill>
                          <a:latin typeface="ＭＳ ゴシック" panose="020B0609070205080204" pitchFamily="49" charset="-128"/>
                          <a:ea typeface="ＭＳ ゴシック" panose="020B0609070205080204" pitchFamily="49" charset="-128"/>
                        </a:rPr>
                        <a:t>障がい</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者虐待防止の対応、体制づくり、組織運営について」</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　　　　　　　　　「虐待の芽と要因」「虐待防止の対応策」等</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95640">
                <a:tc>
                  <a:txBody>
                    <a:bodyPr/>
                    <a:lstStyle/>
                    <a:p>
                      <a:pPr marL="0" marR="0" indent="0" algn="dist"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開催時期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令和元年１１月</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96456">
                <a:tc>
                  <a:txBody>
                    <a:bodyPr/>
                    <a:lstStyle/>
                    <a:p>
                      <a:pPr algn="dist"/>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実績</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pPr algn="dist"/>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（受講者数）</a:t>
                      </a:r>
                      <a:endParaRPr kumimoji="1" lang="ja-JP" altLang="en-US" sz="140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平成２８年度：　</a:t>
                      </a:r>
                      <a:r>
                        <a:rPr kumimoji="1" lang="ja-JP" altLang="en-US" sz="1400" baseline="0"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９８２名</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平成２９年度：１</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０７２名</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平成３０年度：　 ９９６名</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令和元　年度：１</a:t>
                      </a:r>
                      <a:r>
                        <a:rPr kumimoji="1" lang="en-US" altLang="ja-JP" sz="14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400" dirty="0" smtClean="0">
                          <a:solidFill>
                            <a:schemeClr val="tx1"/>
                          </a:solidFill>
                          <a:latin typeface="ＭＳ ゴシック" panose="020B0609070205080204" pitchFamily="49" charset="-128"/>
                          <a:ea typeface="ＭＳ ゴシック" panose="020B0609070205080204" pitchFamily="49" charset="-128"/>
                        </a:rPr>
                        <a:t>２４３名</a:t>
                      </a:r>
                      <a:endParaRPr kumimoji="1" lang="en-US" altLang="ja-JP" sz="140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 name="額縁 3"/>
          <p:cNvSpPr/>
          <p:nvPr/>
        </p:nvSpPr>
        <p:spPr>
          <a:xfrm>
            <a:off x="179512" y="332656"/>
            <a:ext cx="4824536" cy="584791"/>
          </a:xfrm>
          <a:prstGeom prst="bevel">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err="1" smtClean="0">
                <a:solidFill>
                  <a:schemeClr val="tx1"/>
                </a:solidFill>
                <a:latin typeface="+mn-ea"/>
                <a:cs typeface="Arial Unicode MS" pitchFamily="50" charset="-128"/>
              </a:rPr>
              <a:t>障がい</a:t>
            </a:r>
            <a:r>
              <a:rPr lang="ja-JP" altLang="en-US" sz="1600" b="1" dirty="0" smtClean="0">
                <a:solidFill>
                  <a:schemeClr val="tx1"/>
                </a:solidFill>
                <a:latin typeface="+mn-ea"/>
                <a:cs typeface="Arial Unicode MS" pitchFamily="50" charset="-128"/>
              </a:rPr>
              <a:t>者</a:t>
            </a:r>
            <a:r>
              <a:rPr lang="ja-JP" altLang="ja-JP" sz="1600" b="1" dirty="0" smtClean="0">
                <a:solidFill>
                  <a:schemeClr val="tx1"/>
                </a:solidFill>
                <a:latin typeface="+mn-ea"/>
                <a:cs typeface="Arial Unicode MS" pitchFamily="50" charset="-128"/>
              </a:rPr>
              <a:t>虐待防止</a:t>
            </a:r>
            <a:r>
              <a:rPr lang="ja-JP" altLang="en-US" sz="1600" b="1" dirty="0" smtClean="0">
                <a:solidFill>
                  <a:schemeClr val="tx1"/>
                </a:solidFill>
                <a:latin typeface="+mn-ea"/>
                <a:cs typeface="Arial Unicode MS" pitchFamily="50" charset="-128"/>
              </a:rPr>
              <a:t>・権利擁護</a:t>
            </a:r>
            <a:r>
              <a:rPr lang="ja-JP" altLang="ja-JP" sz="1600" b="1" dirty="0" smtClean="0">
                <a:solidFill>
                  <a:schemeClr val="tx1"/>
                </a:solidFill>
                <a:latin typeface="+mn-ea"/>
                <a:cs typeface="Arial Unicode MS" pitchFamily="50" charset="-128"/>
              </a:rPr>
              <a:t>研修</a:t>
            </a:r>
            <a:r>
              <a:rPr lang="ja-JP" altLang="ja-JP" sz="1600" b="1" dirty="0">
                <a:solidFill>
                  <a:schemeClr val="tx1"/>
                </a:solidFill>
                <a:latin typeface="+mn-ea"/>
                <a:cs typeface="Arial Unicode MS" pitchFamily="50" charset="-128"/>
              </a:rPr>
              <a:t>の</a:t>
            </a:r>
            <a:r>
              <a:rPr lang="ja-JP" altLang="ja-JP" sz="1600" b="1" dirty="0" smtClean="0">
                <a:solidFill>
                  <a:schemeClr val="tx1"/>
                </a:solidFill>
                <a:latin typeface="+mn-ea"/>
                <a:cs typeface="Arial Unicode MS" pitchFamily="50" charset="-128"/>
              </a:rPr>
              <a:t>実施</a:t>
            </a:r>
            <a:r>
              <a:rPr lang="ja-JP" altLang="en-US" sz="1400" b="1" dirty="0" smtClean="0">
                <a:solidFill>
                  <a:schemeClr val="tx1"/>
                </a:solidFill>
                <a:latin typeface="+mn-ea"/>
                <a:cs typeface="Arial Unicode MS" pitchFamily="50" charset="-128"/>
              </a:rPr>
              <a:t>　　</a:t>
            </a:r>
            <a:r>
              <a:rPr lang="ja-JP" altLang="en-US" sz="1400" dirty="0" smtClean="0">
                <a:solidFill>
                  <a:schemeClr val="tx1"/>
                </a:solidFill>
                <a:latin typeface="Arial Unicode MS" pitchFamily="50" charset="-128"/>
                <a:ea typeface="Arial Unicode MS" pitchFamily="50" charset="-128"/>
                <a:cs typeface="Arial Unicode MS" pitchFamily="50" charset="-128"/>
              </a:rPr>
              <a:t>　</a:t>
            </a:r>
            <a:r>
              <a:rPr lang="ja-JP" altLang="en-US" sz="1400" dirty="0" smtClean="0">
                <a:solidFill>
                  <a:prstClr val="black"/>
                </a:solidFill>
                <a:latin typeface="Arial Unicode MS" pitchFamily="50" charset="-128"/>
                <a:ea typeface="Arial Unicode MS" pitchFamily="50" charset="-128"/>
                <a:cs typeface="Arial Unicode MS" pitchFamily="50" charset="-128"/>
              </a:rPr>
              <a:t>　　　　　　　</a:t>
            </a:r>
            <a:r>
              <a:rPr lang="ja-JP" altLang="ja-JP" sz="1400" dirty="0">
                <a:solidFill>
                  <a:prstClr val="black"/>
                </a:solidFill>
                <a:latin typeface="Arial Unicode MS" pitchFamily="50" charset="-128"/>
                <a:ea typeface="Arial Unicode MS" pitchFamily="50" charset="-128"/>
                <a:cs typeface="Arial Unicode MS" pitchFamily="50" charset="-128"/>
              </a:rPr>
              <a:t>　　　</a:t>
            </a:r>
            <a:endParaRPr lang="ja-JP" altLang="en-US" sz="1400" dirty="0">
              <a:solidFill>
                <a:prstClr val="black"/>
              </a:solidFill>
            </a:endParaRPr>
          </a:p>
        </p:txBody>
      </p:sp>
      <p:sp>
        <p:nvSpPr>
          <p:cNvPr id="10" name="スライド番号プレースホルダー 1"/>
          <p:cNvSpPr>
            <a:spLocks noGrp="1"/>
          </p:cNvSpPr>
          <p:nvPr>
            <p:ph type="sldNum" sz="quarter" idx="12"/>
          </p:nvPr>
        </p:nvSpPr>
        <p:spPr>
          <a:xfrm>
            <a:off x="6550792" y="6113755"/>
            <a:ext cx="2133600" cy="365125"/>
          </a:xfrm>
        </p:spPr>
        <p:txBody>
          <a:bodyPr/>
          <a:lstStyle/>
          <a:p>
            <a:fld id="{FA3DB138-92A5-4612-A502-12E4C5DA25CF}" type="slidenum">
              <a:rPr kumimoji="1" lang="ja-JP" altLang="en-US" smtClean="0"/>
              <a:pPr/>
              <a:t>3</a:t>
            </a:fld>
            <a:endParaRPr kumimoji="1" lang="ja-JP" altLang="en-US" dirty="0"/>
          </a:p>
        </p:txBody>
      </p:sp>
    </p:spTree>
    <p:extLst>
      <p:ext uri="{BB962C8B-B14F-4D97-AF65-F5344CB8AC3E}">
        <p14:creationId xmlns:p14="http://schemas.microsoft.com/office/powerpoint/2010/main" val="1351017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291664"/>
            <a:ext cx="9144000" cy="2759176"/>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a:xfrm>
            <a:off x="-19819" y="3631"/>
            <a:ext cx="9143999" cy="288032"/>
          </a:xfrm>
          <a:solidFill>
            <a:schemeClr val="tx2">
              <a:lumMod val="20000"/>
              <a:lumOff val="80000"/>
            </a:schemeClr>
          </a:solidFill>
        </p:spPr>
        <p:txBody>
          <a:bodyPr>
            <a:noAutofit/>
          </a:bodyPr>
          <a:lstStyle/>
          <a:p>
            <a:r>
              <a:rPr lang="ja-JP" altLang="en-US" sz="1600" b="1" dirty="0" smtClean="0">
                <a:latin typeface="+mn-ea"/>
                <a:ea typeface="+mn-ea"/>
              </a:rPr>
              <a:t>令和元</a:t>
            </a:r>
            <a:r>
              <a:rPr kumimoji="1" lang="ja-JP" altLang="en-US" sz="1600" b="1" dirty="0" smtClean="0">
                <a:latin typeface="+mn-ea"/>
                <a:ea typeface="+mn-ea"/>
              </a:rPr>
              <a:t>年度　</a:t>
            </a:r>
            <a:r>
              <a:rPr kumimoji="1" lang="ja-JP" altLang="en-US" sz="1600" b="1" dirty="0" err="1" smtClean="0">
                <a:latin typeface="+mn-ea"/>
                <a:ea typeface="+mn-ea"/>
              </a:rPr>
              <a:t>障がい</a:t>
            </a:r>
            <a:r>
              <a:rPr kumimoji="1" lang="ja-JP" altLang="en-US" sz="1600" b="1" dirty="0" smtClean="0">
                <a:latin typeface="+mn-ea"/>
                <a:ea typeface="+mn-ea"/>
              </a:rPr>
              <a:t>者虐待対応ワーキング概要　　</a:t>
            </a:r>
            <a:r>
              <a:rPr kumimoji="1" lang="ja-JP" altLang="en-US" sz="1600" b="1" dirty="0" smtClean="0">
                <a:latin typeface="HG丸ｺﾞｼｯｸM-PRO" panose="020F0600000000000000" pitchFamily="50" charset="-128"/>
                <a:ea typeface="HG丸ｺﾞｼｯｸM-PRO" panose="020F0600000000000000" pitchFamily="50" charset="-128"/>
              </a:rPr>
              <a:t>　　　　　　　　　</a:t>
            </a:r>
            <a:endParaRPr kumimoji="1" lang="ja-JP" altLang="en-US" sz="1050" b="1" dirty="0">
              <a:latin typeface="HG丸ｺﾞｼｯｸM-PRO" panose="020F0600000000000000" pitchFamily="50" charset="-128"/>
              <a:ea typeface="HG丸ｺﾞｼｯｸM-PRO" panose="020F06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968710732"/>
              </p:ext>
            </p:extLst>
          </p:nvPr>
        </p:nvGraphicFramePr>
        <p:xfrm>
          <a:off x="0" y="343182"/>
          <a:ext cx="9090956" cy="2640612"/>
        </p:xfrm>
        <a:graphic>
          <a:graphicData uri="http://schemas.openxmlformats.org/drawingml/2006/table">
            <a:tbl>
              <a:tblPr firstRow="1" bandRow="1">
                <a:tableStyleId>{10A1B5D5-9B99-4C35-A422-299274C87663}</a:tableStyleId>
              </a:tblPr>
              <a:tblGrid>
                <a:gridCol w="9090956">
                  <a:extLst>
                    <a:ext uri="{9D8B030D-6E8A-4147-A177-3AD203B41FA5}">
                      <a16:colId xmlns:a16="http://schemas.microsoft.com/office/drawing/2014/main" val="20000"/>
                    </a:ext>
                  </a:extLst>
                </a:gridCol>
              </a:tblGrid>
              <a:tr h="265041">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1200" dirty="0" smtClean="0">
                          <a:solidFill>
                            <a:schemeClr val="tx1"/>
                          </a:solidFill>
                          <a:latin typeface="+mj-ea"/>
                          <a:ea typeface="+mj-ea"/>
                        </a:rPr>
                        <a:t>【</a:t>
                      </a:r>
                      <a:r>
                        <a:rPr kumimoji="1" lang="ja-JP" altLang="en-US" sz="1200" dirty="0" smtClean="0">
                          <a:solidFill>
                            <a:schemeClr val="tx1"/>
                          </a:solidFill>
                          <a:latin typeface="+mj-ea"/>
                          <a:ea typeface="+mj-ea"/>
                        </a:rPr>
                        <a:t>テーマ</a:t>
                      </a:r>
                      <a:r>
                        <a:rPr kumimoji="1" lang="en-US" altLang="ja-JP" sz="1200" dirty="0" smtClean="0">
                          <a:solidFill>
                            <a:schemeClr val="tx1"/>
                          </a:solidFill>
                          <a:latin typeface="+mj-ea"/>
                          <a:ea typeface="+mj-ea"/>
                        </a:rPr>
                        <a:t>】</a:t>
                      </a:r>
                      <a:r>
                        <a:rPr kumimoji="1" lang="ja-JP" altLang="ja-JP" sz="1200" b="1" kern="1200" dirty="0" smtClean="0">
                          <a:solidFill>
                            <a:schemeClr val="tx1"/>
                          </a:solidFill>
                          <a:effectLst/>
                          <a:latin typeface="+mj-ea"/>
                          <a:ea typeface="+mj-ea"/>
                          <a:cs typeface="+mn-cs"/>
                        </a:rPr>
                        <a:t>障がい者虐待</a:t>
                      </a:r>
                      <a:r>
                        <a:rPr kumimoji="1" lang="ja-JP" altLang="en-US" sz="1200" b="1" kern="1200" dirty="0" smtClean="0">
                          <a:solidFill>
                            <a:schemeClr val="tx1"/>
                          </a:solidFill>
                          <a:effectLst/>
                          <a:latin typeface="+mj-ea"/>
                          <a:ea typeface="+mj-ea"/>
                          <a:cs typeface="+mn-cs"/>
                        </a:rPr>
                        <a:t>に関する市町村職員／虐待防止センター職員向け研修テキストの作成</a:t>
                      </a:r>
                      <a:endParaRPr kumimoji="1" lang="ja-JP" altLang="ja-JP" sz="1200" b="1" kern="1200" dirty="0" smtClean="0">
                        <a:solidFill>
                          <a:schemeClr val="tx1"/>
                        </a:solidFill>
                        <a:effectLst/>
                        <a:latin typeface="+mj-ea"/>
                        <a:ea typeface="+mj-ea"/>
                        <a:cs typeface="+mn-cs"/>
                      </a:endParaRPr>
                    </a:p>
                  </a:txBody>
                  <a:tcPr/>
                </a:tc>
                <a:extLst>
                  <a:ext uri="{0D108BD9-81ED-4DB2-BD59-A6C34878D82A}">
                    <a16:rowId xmlns:a16="http://schemas.microsoft.com/office/drawing/2014/main" val="10000"/>
                  </a:ext>
                </a:extLst>
              </a:tr>
              <a:tr h="412287">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1100" b="1" dirty="0" smtClean="0">
                          <a:solidFill>
                            <a:schemeClr val="tx1"/>
                          </a:solidFill>
                          <a:latin typeface="+mj-ea"/>
                          <a:ea typeface="+mj-ea"/>
                        </a:rPr>
                        <a:t>【</a:t>
                      </a:r>
                      <a:r>
                        <a:rPr kumimoji="1" lang="ja-JP" altLang="en-US" sz="1100" b="1" dirty="0" smtClean="0">
                          <a:solidFill>
                            <a:schemeClr val="tx1"/>
                          </a:solidFill>
                          <a:latin typeface="+mj-ea"/>
                          <a:ea typeface="+mj-ea"/>
                        </a:rPr>
                        <a:t>到達目標</a:t>
                      </a:r>
                      <a:r>
                        <a:rPr kumimoji="1" lang="en-US" altLang="ja-JP" sz="1100" b="1" dirty="0" smtClean="0">
                          <a:solidFill>
                            <a:schemeClr val="tx1"/>
                          </a:solidFill>
                          <a:latin typeface="+mj-ea"/>
                          <a:ea typeface="+mj-ea"/>
                        </a:rPr>
                        <a:t>】</a:t>
                      </a:r>
                      <a:r>
                        <a:rPr kumimoji="1" lang="ja-JP" altLang="en-US" sz="1100" b="1" dirty="0" smtClean="0">
                          <a:solidFill>
                            <a:schemeClr val="tx1"/>
                          </a:solidFill>
                          <a:latin typeface="+mj-ea"/>
                          <a:ea typeface="+mj-ea"/>
                        </a:rPr>
                        <a:t>市町村職員／虐待防止センター職員が、自主的に研修できるような取組みに資するため、障害者虐待防止法および法に基づく対応について、基礎的知識や、事例を通じた虐待対応等が学べるような研修テキストの作成をめざす。</a:t>
                      </a:r>
                      <a:endParaRPr kumimoji="1" lang="ja-JP" altLang="ja-JP" sz="1000" kern="1200" dirty="0" smtClean="0">
                        <a:solidFill>
                          <a:schemeClr val="tx1"/>
                        </a:solidFill>
                        <a:effectLst/>
                        <a:latin typeface="+mj-ea"/>
                        <a:ea typeface="+mj-ea"/>
                        <a:cs typeface="+mn-cs"/>
                      </a:endParaRPr>
                    </a:p>
                  </a:txBody>
                  <a:tcPr/>
                </a:tc>
                <a:extLst>
                  <a:ext uri="{0D108BD9-81ED-4DB2-BD59-A6C34878D82A}">
                    <a16:rowId xmlns:a16="http://schemas.microsoft.com/office/drawing/2014/main" val="10001"/>
                  </a:ext>
                </a:extLst>
              </a:tr>
              <a:tr h="1939572">
                <a:tc>
                  <a:txBody>
                    <a:bodyPr/>
                    <a:lstStyle/>
                    <a:p>
                      <a:pPr marL="171450" indent="-171450" algn="l">
                        <a:buFont typeface="Wingdings" panose="05000000000000000000" pitchFamily="2" charset="2"/>
                        <a:buChar char="l"/>
                      </a:pPr>
                      <a:r>
                        <a:rPr kumimoji="1" lang="en-US" altLang="ja-JP" sz="1100" b="1" i="0" dirty="0" smtClean="0">
                          <a:solidFill>
                            <a:schemeClr val="tx1"/>
                          </a:solidFill>
                          <a:latin typeface="+mj-ea"/>
                          <a:ea typeface="+mj-ea"/>
                        </a:rPr>
                        <a:t>【</a:t>
                      </a:r>
                      <a:r>
                        <a:rPr kumimoji="1" lang="ja-JP" altLang="en-US" sz="1100" b="1" i="0" dirty="0" smtClean="0">
                          <a:solidFill>
                            <a:schemeClr val="tx1"/>
                          </a:solidFill>
                          <a:latin typeface="+mj-ea"/>
                          <a:ea typeface="+mj-ea"/>
                        </a:rPr>
                        <a:t>平成２８～２９年度</a:t>
                      </a:r>
                      <a:r>
                        <a:rPr kumimoji="1" lang="en-US" altLang="ja-JP" sz="1100" b="1" i="0" dirty="0" smtClean="0">
                          <a:solidFill>
                            <a:schemeClr val="tx1"/>
                          </a:solidFill>
                          <a:latin typeface="+mj-ea"/>
                          <a:ea typeface="+mj-ea"/>
                        </a:rPr>
                        <a:t>】</a:t>
                      </a:r>
                    </a:p>
                    <a:p>
                      <a:pPr marL="0" indent="0" algn="l">
                        <a:buFont typeface="Wingdings" panose="05000000000000000000" pitchFamily="2" charset="2"/>
                        <a:buNone/>
                      </a:pPr>
                      <a:r>
                        <a:rPr kumimoji="1" lang="ja-JP" altLang="en-US" sz="1100" b="1" i="0" dirty="0" smtClean="0">
                          <a:solidFill>
                            <a:schemeClr val="tx1"/>
                          </a:solidFill>
                          <a:latin typeface="+mj-ea"/>
                          <a:ea typeface="+mj-ea"/>
                        </a:rPr>
                        <a:t>・　</a:t>
                      </a:r>
                      <a:r>
                        <a:rPr kumimoji="1" lang="ja-JP" altLang="en-US" sz="1100" b="0" i="0" dirty="0" smtClean="0">
                          <a:solidFill>
                            <a:schemeClr val="tx1"/>
                          </a:solidFill>
                          <a:latin typeface="+mj-ea"/>
                          <a:ea typeface="+mj-ea"/>
                        </a:rPr>
                        <a:t>各参画市より、</a:t>
                      </a:r>
                      <a:r>
                        <a:rPr kumimoji="1" lang="ja-JP" altLang="en-US" sz="1100" b="0" i="0" dirty="0" err="1" smtClean="0">
                          <a:solidFill>
                            <a:schemeClr val="tx1"/>
                          </a:solidFill>
                          <a:latin typeface="+mj-ea"/>
                          <a:ea typeface="+mj-ea"/>
                        </a:rPr>
                        <a:t>障がい</a:t>
                      </a:r>
                      <a:r>
                        <a:rPr kumimoji="1" lang="ja-JP" altLang="en-US" sz="1100" b="0" i="0" dirty="0" smtClean="0">
                          <a:solidFill>
                            <a:schemeClr val="tx1"/>
                          </a:solidFill>
                          <a:latin typeface="+mj-ea"/>
                          <a:ea typeface="+mj-ea"/>
                        </a:rPr>
                        <a:t>者虐待対応を行なった終結事例を持ち寄り、弁護士会および社会福祉士会より専門的助言を得て事例検証を行うことにより、虐</a:t>
                      </a:r>
                      <a:endParaRPr kumimoji="1" lang="en-US" altLang="ja-JP" sz="1100" b="0" i="0" dirty="0" smtClean="0">
                        <a:solidFill>
                          <a:schemeClr val="tx1"/>
                        </a:solidFill>
                        <a:latin typeface="+mj-ea"/>
                        <a:ea typeface="+mj-ea"/>
                      </a:endParaRPr>
                    </a:p>
                    <a:p>
                      <a:pPr marL="0" indent="0" algn="l">
                        <a:buFont typeface="Wingdings" panose="05000000000000000000" pitchFamily="2" charset="2"/>
                        <a:buNone/>
                      </a:pPr>
                      <a:r>
                        <a:rPr kumimoji="1" lang="ja-JP" altLang="en-US" sz="1100" b="0" i="0" dirty="0" smtClean="0">
                          <a:solidFill>
                            <a:schemeClr val="tx1"/>
                          </a:solidFill>
                          <a:latin typeface="+mj-ea"/>
                          <a:ea typeface="+mj-ea"/>
                        </a:rPr>
                        <a:t>　　待対応のポイントの理解を深める。</a:t>
                      </a:r>
                      <a:endParaRPr kumimoji="1" lang="en-US" altLang="ja-JP" sz="1100" b="0" i="0" dirty="0" smtClean="0">
                        <a:solidFill>
                          <a:schemeClr val="tx1"/>
                        </a:solidFill>
                        <a:latin typeface="+mj-ea"/>
                        <a:ea typeface="+mj-ea"/>
                      </a:endParaRPr>
                    </a:p>
                    <a:p>
                      <a:pPr marL="0" indent="0" algn="l">
                        <a:buFont typeface="Wingdings" panose="05000000000000000000" pitchFamily="2" charset="2"/>
                        <a:buNone/>
                      </a:pPr>
                      <a:r>
                        <a:rPr kumimoji="1" lang="ja-JP" altLang="en-US" sz="1100" b="0" i="0" dirty="0" smtClean="0">
                          <a:solidFill>
                            <a:schemeClr val="tx1"/>
                          </a:solidFill>
                          <a:latin typeface="+mj-ea"/>
                          <a:ea typeface="+mj-ea"/>
                        </a:rPr>
                        <a:t>⇒（成果）事例を通して、</a:t>
                      </a:r>
                      <a:r>
                        <a:rPr kumimoji="1" lang="ja-JP" altLang="en-US" sz="1100" b="0" i="0" dirty="0" err="1" smtClean="0">
                          <a:solidFill>
                            <a:schemeClr val="tx1"/>
                          </a:solidFill>
                          <a:latin typeface="+mj-ea"/>
                          <a:ea typeface="+mj-ea"/>
                        </a:rPr>
                        <a:t>障がい</a:t>
                      </a:r>
                      <a:r>
                        <a:rPr kumimoji="1" lang="ja-JP" altLang="en-US" sz="1100" b="0" i="0" dirty="0" smtClean="0">
                          <a:solidFill>
                            <a:schemeClr val="tx1"/>
                          </a:solidFill>
                          <a:latin typeface="+mj-ea"/>
                          <a:ea typeface="+mj-ea"/>
                        </a:rPr>
                        <a:t>者虐待における法的な考え方や、対応スキームの整理を行うことができ、また虐待対応において困難なケースの共通した</a:t>
                      </a:r>
                      <a:endParaRPr kumimoji="1" lang="en-US" altLang="ja-JP" sz="1100" b="0" i="0" dirty="0" smtClean="0">
                        <a:solidFill>
                          <a:schemeClr val="tx1"/>
                        </a:solidFill>
                        <a:latin typeface="+mj-ea"/>
                        <a:ea typeface="+mj-ea"/>
                      </a:endParaRPr>
                    </a:p>
                    <a:p>
                      <a:pPr marL="0" indent="0" algn="l">
                        <a:buFont typeface="Wingdings" panose="05000000000000000000" pitchFamily="2" charset="2"/>
                        <a:buNone/>
                      </a:pPr>
                      <a:r>
                        <a:rPr kumimoji="1" lang="ja-JP" altLang="en-US" sz="1100" b="0" i="0" dirty="0" smtClean="0">
                          <a:solidFill>
                            <a:schemeClr val="tx1"/>
                          </a:solidFill>
                          <a:latin typeface="+mj-ea"/>
                          <a:ea typeface="+mj-ea"/>
                        </a:rPr>
                        <a:t>　　ポイントなどを探ることができた。</a:t>
                      </a:r>
                      <a:endParaRPr kumimoji="1" lang="en-US" altLang="ja-JP" sz="1100" b="0" i="0" dirty="0" smtClean="0">
                        <a:solidFill>
                          <a:schemeClr val="tx1"/>
                        </a:solidFill>
                        <a:latin typeface="+mj-ea"/>
                        <a:ea typeface="+mj-ea"/>
                      </a:endParaRPr>
                    </a:p>
                    <a:p>
                      <a:pPr marL="0" indent="0" algn="l">
                        <a:buFont typeface="Wingdings" panose="05000000000000000000" pitchFamily="2" charset="2"/>
                        <a:buNone/>
                      </a:pPr>
                      <a:r>
                        <a:rPr kumimoji="1" lang="ja-JP" altLang="en-US" sz="1100" b="0" i="0" dirty="0" smtClean="0">
                          <a:solidFill>
                            <a:schemeClr val="tx1"/>
                          </a:solidFill>
                          <a:latin typeface="+mj-ea"/>
                          <a:ea typeface="+mj-ea"/>
                        </a:rPr>
                        <a:t>⇒（課題）一方で、参画市の虐待対応の理解は深まるが、個別事例を扱っていることから、府内市町村すべてに還元するのが難しい一面がある。また、　</a:t>
                      </a:r>
                      <a:endParaRPr kumimoji="1" lang="en-US" altLang="ja-JP" sz="1100" b="0" i="0" dirty="0" smtClean="0">
                        <a:solidFill>
                          <a:schemeClr val="tx1"/>
                        </a:solidFill>
                        <a:latin typeface="+mj-ea"/>
                        <a:ea typeface="+mj-ea"/>
                      </a:endParaRPr>
                    </a:p>
                    <a:p>
                      <a:pPr marL="0" indent="0" algn="l">
                        <a:buFont typeface="Wingdings" panose="05000000000000000000" pitchFamily="2" charset="2"/>
                        <a:buNone/>
                      </a:pPr>
                      <a:r>
                        <a:rPr kumimoji="1" lang="ja-JP" altLang="en-US" sz="1100" b="0" i="0" dirty="0" smtClean="0">
                          <a:solidFill>
                            <a:schemeClr val="tx1"/>
                          </a:solidFill>
                          <a:latin typeface="+mj-ea"/>
                          <a:ea typeface="+mj-ea"/>
                        </a:rPr>
                        <a:t>　　府内各市町村において、市町村の規模等により</a:t>
                      </a:r>
                      <a:r>
                        <a:rPr kumimoji="1" lang="ja-JP" altLang="en-US" sz="1100" b="0" i="0" dirty="0" err="1" smtClean="0">
                          <a:solidFill>
                            <a:schemeClr val="tx1"/>
                          </a:solidFill>
                          <a:latin typeface="+mj-ea"/>
                          <a:ea typeface="+mj-ea"/>
                        </a:rPr>
                        <a:t>障がい</a:t>
                      </a:r>
                      <a:r>
                        <a:rPr kumimoji="1" lang="ja-JP" altLang="en-US" sz="1100" b="0" i="0" dirty="0" smtClean="0">
                          <a:solidFill>
                            <a:schemeClr val="tx1"/>
                          </a:solidFill>
                          <a:latin typeface="+mj-ea"/>
                          <a:ea typeface="+mj-ea"/>
                        </a:rPr>
                        <a:t>者虐待対応に濃淡が見られることから、事例を通した虐待対応の理解のみならず、基礎的知</a:t>
                      </a:r>
                      <a:endParaRPr kumimoji="1" lang="en-US" altLang="ja-JP" sz="1100" b="0" i="0" dirty="0" smtClean="0">
                        <a:solidFill>
                          <a:schemeClr val="tx1"/>
                        </a:solidFill>
                        <a:latin typeface="+mj-ea"/>
                        <a:ea typeface="+mj-ea"/>
                      </a:endParaRPr>
                    </a:p>
                    <a:p>
                      <a:pPr marL="0" indent="0" algn="l">
                        <a:buFont typeface="Wingdings" panose="05000000000000000000" pitchFamily="2" charset="2"/>
                        <a:buNone/>
                      </a:pPr>
                      <a:r>
                        <a:rPr kumimoji="1" lang="ja-JP" altLang="en-US" sz="1100" b="0" i="0" dirty="0" smtClean="0">
                          <a:solidFill>
                            <a:schemeClr val="tx1"/>
                          </a:solidFill>
                          <a:latin typeface="+mj-ea"/>
                          <a:ea typeface="+mj-ea"/>
                        </a:rPr>
                        <a:t>　　識や対応スキームも含めて、各市町村で自主的に取り組めるツールが必要ではないか。</a:t>
                      </a:r>
                      <a:endParaRPr kumimoji="1" lang="en-US" altLang="ja-JP" sz="1100" b="0" i="0" dirty="0" smtClean="0">
                        <a:solidFill>
                          <a:schemeClr val="tx1"/>
                        </a:solidFill>
                        <a:latin typeface="+mj-ea"/>
                        <a:ea typeface="+mj-ea"/>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1100" b="1" dirty="0" smtClean="0"/>
                        <a:t>【</a:t>
                      </a:r>
                      <a:r>
                        <a:rPr kumimoji="1" lang="ja-JP" altLang="en-US" sz="1100" b="1" dirty="0" smtClean="0"/>
                        <a:t>平成３０年度</a:t>
                      </a:r>
                      <a:r>
                        <a:rPr kumimoji="1" lang="en-US" altLang="ja-JP" sz="1100" b="1" dirty="0" smtClean="0"/>
                        <a:t>】</a:t>
                      </a:r>
                    </a:p>
                    <a:p>
                      <a:pPr marL="171450" indent="-171450" algn="l">
                        <a:buFont typeface="Arial" panose="020B0604020202020204" pitchFamily="34" charset="0"/>
                        <a:buChar char="•"/>
                      </a:pPr>
                      <a:r>
                        <a:rPr kumimoji="1" lang="ja-JP" altLang="en-US" sz="1100" dirty="0" smtClean="0">
                          <a:solidFill>
                            <a:schemeClr val="tx1"/>
                          </a:solidFill>
                        </a:rPr>
                        <a:t>養護者による虐待対応の研修テキストを作成。対象ごとに活用しやすいよう、「基本編」「対応スキームと実務編」「事例編」の３つに分冊。</a:t>
                      </a:r>
                      <a:endParaRPr kumimoji="1" lang="en-US" altLang="ja-JP" sz="1100" dirty="0" smtClean="0">
                        <a:solidFill>
                          <a:schemeClr val="tx1"/>
                        </a:solidFill>
                      </a:endParaRPr>
                    </a:p>
                    <a:p>
                      <a:pPr marL="171450" indent="-171450" algn="l">
                        <a:buFont typeface="Arial" panose="020B0604020202020204" pitchFamily="34" charset="0"/>
                        <a:buChar char="•"/>
                      </a:pPr>
                      <a:r>
                        <a:rPr kumimoji="1" lang="ja-JP" altLang="en-US" sz="1100" dirty="0" err="1" smtClean="0">
                          <a:solidFill>
                            <a:schemeClr val="tx1"/>
                          </a:solidFill>
                        </a:rPr>
                        <a:t>大阪府障がい</a:t>
                      </a:r>
                      <a:r>
                        <a:rPr kumimoji="1" lang="ja-JP" altLang="en-US" sz="1100" dirty="0" smtClean="0">
                          <a:solidFill>
                            <a:schemeClr val="tx1"/>
                          </a:solidFill>
                        </a:rPr>
                        <a:t>者虐待防止マニュアルとの棲み分けを図るため、参画市からの意見をもとに、具体的な対応方法や判断のポイント等を掲載。</a:t>
                      </a:r>
                      <a:endParaRPr kumimoji="1" lang="en-US" altLang="ja-JP" sz="1100" dirty="0" smtClean="0">
                        <a:solidFill>
                          <a:schemeClr val="tx1"/>
                        </a:solidFill>
                      </a:endParaRPr>
                    </a:p>
                  </a:txBody>
                  <a:tcPr/>
                </a:tc>
                <a:extLst>
                  <a:ext uri="{0D108BD9-81ED-4DB2-BD59-A6C34878D82A}">
                    <a16:rowId xmlns:a16="http://schemas.microsoft.com/office/drawing/2014/main" val="10002"/>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2358362938"/>
              </p:ext>
            </p:extLst>
          </p:nvPr>
        </p:nvGraphicFramePr>
        <p:xfrm>
          <a:off x="111493" y="3336778"/>
          <a:ext cx="8881370" cy="1200126"/>
        </p:xfrm>
        <a:graphic>
          <a:graphicData uri="http://schemas.openxmlformats.org/drawingml/2006/table">
            <a:tbl>
              <a:tblPr firstRow="1" bandRow="1">
                <a:tableStyleId>{93296810-A885-4BE3-A3E7-6D5BEEA58F35}</a:tableStyleId>
              </a:tblPr>
              <a:tblGrid>
                <a:gridCol w="4440685">
                  <a:extLst>
                    <a:ext uri="{9D8B030D-6E8A-4147-A177-3AD203B41FA5}">
                      <a16:colId xmlns:a16="http://schemas.microsoft.com/office/drawing/2014/main" val="20000"/>
                    </a:ext>
                  </a:extLst>
                </a:gridCol>
                <a:gridCol w="4440685">
                  <a:extLst>
                    <a:ext uri="{9D8B030D-6E8A-4147-A177-3AD203B41FA5}">
                      <a16:colId xmlns:a16="http://schemas.microsoft.com/office/drawing/2014/main" val="20001"/>
                    </a:ext>
                  </a:extLst>
                </a:gridCol>
              </a:tblGrid>
              <a:tr h="466073">
                <a:tc gridSpan="2">
                  <a:txBody>
                    <a:bodyPr/>
                    <a:lstStyle/>
                    <a:p>
                      <a:pPr algn="l"/>
                      <a:r>
                        <a:rPr kumimoji="1" lang="ja-JP" altLang="en-US" sz="1100" dirty="0" smtClean="0">
                          <a:solidFill>
                            <a:schemeClr val="tx1"/>
                          </a:solidFill>
                        </a:rPr>
                        <a:t>・施設従事者による虐待対応の研修テキストを作成。参画市における</a:t>
                      </a:r>
                      <a:r>
                        <a:rPr kumimoji="1" lang="ja-JP" altLang="en-US" sz="1100" dirty="0" err="1" smtClean="0">
                          <a:solidFill>
                            <a:schemeClr val="tx1"/>
                          </a:solidFill>
                        </a:rPr>
                        <a:t>障がい</a:t>
                      </a:r>
                      <a:r>
                        <a:rPr kumimoji="1" lang="ja-JP" altLang="en-US" sz="1100" dirty="0" smtClean="0">
                          <a:solidFill>
                            <a:schemeClr val="tx1"/>
                          </a:solidFill>
                        </a:rPr>
                        <a:t>者虐待防止の取組みを参考に、法に関するポイントを記載。</a:t>
                      </a:r>
                      <a:endParaRPr kumimoji="1" lang="en-US" altLang="ja-JP" sz="1100" dirty="0" smtClean="0">
                        <a:solidFill>
                          <a:schemeClr val="tx1"/>
                        </a:solidFill>
                      </a:endParaRPr>
                    </a:p>
                    <a:p>
                      <a:pPr algn="l"/>
                      <a:r>
                        <a:rPr kumimoji="1" lang="ja-JP" altLang="en-US" sz="1100" dirty="0" smtClean="0">
                          <a:solidFill>
                            <a:schemeClr val="tx1"/>
                          </a:solidFill>
                        </a:rPr>
                        <a:t>・また、参画市が提供した事例等を参考に、対応やスキームに関する考え方を盛り込む。</a:t>
                      </a:r>
                      <a:endParaRPr kumimoji="1" lang="en-US" altLang="ja-JP" sz="1100" dirty="0" smtClean="0">
                        <a:solidFill>
                          <a:schemeClr val="tx1"/>
                        </a:solidFill>
                      </a:endParaRPr>
                    </a:p>
                  </a:txBody>
                  <a:tcPr anchor="ctr"/>
                </a:tc>
                <a:tc hMerge="1">
                  <a:txBody>
                    <a:bodyPr/>
                    <a:lstStyle/>
                    <a:p>
                      <a:pPr algn="ctr"/>
                      <a:endParaRPr kumimoji="1" lang="en-US" altLang="ja-JP" sz="1100" dirty="0" smtClean="0">
                        <a:solidFill>
                          <a:schemeClr val="tx1"/>
                        </a:solidFill>
                      </a:endParaRPr>
                    </a:p>
                  </a:txBody>
                  <a:tcPr/>
                </a:tc>
                <a:extLst>
                  <a:ext uri="{0D108BD9-81ED-4DB2-BD59-A6C34878D82A}">
                    <a16:rowId xmlns:a16="http://schemas.microsoft.com/office/drawing/2014/main" val="10000"/>
                  </a:ext>
                </a:extLst>
              </a:tr>
              <a:tr h="282973">
                <a:tc>
                  <a:txBody>
                    <a:bodyPr/>
                    <a:lstStyle/>
                    <a:p>
                      <a:pPr algn="ctr"/>
                      <a:r>
                        <a:rPr kumimoji="1" lang="ja-JP" altLang="en-US" sz="1100" dirty="0" smtClean="0">
                          <a:solidFill>
                            <a:schemeClr val="tx1"/>
                          </a:solidFill>
                        </a:rPr>
                        <a:t>障害者虐待防止法の基本的なポイント</a:t>
                      </a:r>
                      <a:endParaRPr kumimoji="1" lang="en-US" altLang="ja-JP" sz="1100" dirty="0" smtClean="0">
                        <a:solidFill>
                          <a:schemeClr val="tx1"/>
                        </a:solidFill>
                      </a:endParaRPr>
                    </a:p>
                  </a:txBody>
                  <a:tcPr/>
                </a:tc>
                <a:tc>
                  <a:txBody>
                    <a:bodyPr/>
                    <a:lstStyle/>
                    <a:p>
                      <a:pPr algn="ctr"/>
                      <a:r>
                        <a:rPr kumimoji="1" lang="ja-JP" altLang="en-US" sz="1100" dirty="0" smtClean="0">
                          <a:solidFill>
                            <a:schemeClr val="tx1"/>
                          </a:solidFill>
                        </a:rPr>
                        <a:t>事例を通した</a:t>
                      </a:r>
                      <a:r>
                        <a:rPr kumimoji="1" lang="ja-JP" altLang="en-US" sz="1100" dirty="0" err="1" smtClean="0">
                          <a:solidFill>
                            <a:schemeClr val="tx1"/>
                          </a:solidFill>
                        </a:rPr>
                        <a:t>障がい</a:t>
                      </a:r>
                      <a:r>
                        <a:rPr kumimoji="1" lang="ja-JP" altLang="en-US" sz="1100" dirty="0" smtClean="0">
                          <a:solidFill>
                            <a:schemeClr val="tx1"/>
                          </a:solidFill>
                        </a:rPr>
                        <a:t>者虐待対応の理解</a:t>
                      </a:r>
                      <a:endParaRPr kumimoji="1" lang="en-US" altLang="ja-JP" sz="1100" dirty="0" smtClean="0">
                        <a:solidFill>
                          <a:schemeClr val="tx1"/>
                        </a:solidFill>
                      </a:endParaRPr>
                    </a:p>
                  </a:txBody>
                  <a:tcPr/>
                </a:tc>
                <a:extLst>
                  <a:ext uri="{0D108BD9-81ED-4DB2-BD59-A6C34878D82A}">
                    <a16:rowId xmlns:a16="http://schemas.microsoft.com/office/drawing/2014/main" val="10001"/>
                  </a:ext>
                </a:extLst>
              </a:tr>
              <a:tr h="451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・府研修や参画市の取組み等をベースに、逐条解説や府マニュアルを</a:t>
                      </a:r>
                      <a:endParaRPr kumimoji="1" lang="en-US" altLang="ja-JP" sz="105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　参考にしつつ、基本的なポイントをピックアップしわかりやすく記載。</a:t>
                      </a:r>
                      <a:endParaRPr kumimoji="1" lang="en-US" altLang="ja-JP" sz="1050" dirty="0" smtClean="0"/>
                    </a:p>
                  </a:txBody>
                  <a:tcPr/>
                </a:tc>
                <a:tc>
                  <a:txBody>
                    <a:bodyPr/>
                    <a:lstStyle/>
                    <a:p>
                      <a:r>
                        <a:rPr kumimoji="1" lang="ja-JP" altLang="en-US" sz="1050" dirty="0" smtClean="0"/>
                        <a:t>　・検証した終結事例や、参画市から提出された事例等を参考に架空</a:t>
                      </a:r>
                      <a:endParaRPr kumimoji="1" lang="en-US" altLang="ja-JP" sz="1050" dirty="0" smtClean="0"/>
                    </a:p>
                    <a:p>
                      <a:r>
                        <a:rPr kumimoji="1" lang="ja-JP" altLang="en-US" sz="1050" dirty="0" smtClean="0"/>
                        <a:t>　　事例を作成し、考え方や対応のポイントを記載。</a:t>
                      </a:r>
                      <a:endParaRPr kumimoji="1" lang="en-US" altLang="ja-JP" sz="1050" dirty="0" smtClean="0"/>
                    </a:p>
                  </a:txBody>
                  <a:tcPr/>
                </a:tc>
                <a:extLst>
                  <a:ext uri="{0D108BD9-81ED-4DB2-BD59-A6C34878D82A}">
                    <a16:rowId xmlns:a16="http://schemas.microsoft.com/office/drawing/2014/main" val="10002"/>
                  </a:ext>
                </a:extLst>
              </a:tr>
            </a:tbl>
          </a:graphicData>
        </a:graphic>
      </p:graphicFrame>
      <p:sp>
        <p:nvSpPr>
          <p:cNvPr id="6" name="角丸四角形 5"/>
          <p:cNvSpPr/>
          <p:nvPr/>
        </p:nvSpPr>
        <p:spPr>
          <a:xfrm>
            <a:off x="1491838" y="4504306"/>
            <a:ext cx="6120680" cy="358905"/>
          </a:xfrm>
          <a:prstGeom prst="roundRect">
            <a:avLst/>
          </a:prstGeom>
          <a:solidFill>
            <a:schemeClr val="accent5">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rPr>
              <a:t>・第１回ワーキングでテキストの概要、</a:t>
            </a:r>
            <a:r>
              <a:rPr lang="ja-JP" altLang="en-US" sz="1050" dirty="0">
                <a:solidFill>
                  <a:schemeClr val="tx1"/>
                </a:solidFill>
              </a:rPr>
              <a:t>年間</a:t>
            </a:r>
            <a:r>
              <a:rPr lang="ja-JP" altLang="en-US" sz="1050" dirty="0" smtClean="0">
                <a:solidFill>
                  <a:schemeClr val="tx1"/>
                </a:solidFill>
              </a:rPr>
              <a:t>のスケジュールなどを</a:t>
            </a:r>
            <a:r>
              <a:rPr kumimoji="1" lang="ja-JP" altLang="en-US" sz="1050" dirty="0" smtClean="0">
                <a:solidFill>
                  <a:schemeClr val="tx1"/>
                </a:solidFill>
              </a:rPr>
              <a:t>決定。</a:t>
            </a:r>
            <a:endParaRPr kumimoji="1" lang="en-US" altLang="ja-JP" sz="1050" dirty="0" smtClean="0">
              <a:solidFill>
                <a:schemeClr val="tx1"/>
              </a:solidFill>
            </a:endParaRPr>
          </a:p>
          <a:p>
            <a:r>
              <a:rPr lang="ja-JP" altLang="en-US" sz="1050" dirty="0">
                <a:solidFill>
                  <a:schemeClr val="tx1"/>
                </a:solidFill>
              </a:rPr>
              <a:t>・</a:t>
            </a:r>
            <a:r>
              <a:rPr kumimoji="1" lang="ja-JP" altLang="en-US" sz="1050" dirty="0" smtClean="0">
                <a:solidFill>
                  <a:schemeClr val="tx1"/>
                </a:solidFill>
              </a:rPr>
              <a:t>第２回、第３回ワーキングで、オブザーバーとして弁護士に協力を得て、記載内容についての助言を得る。</a:t>
            </a:r>
            <a:endParaRPr kumimoji="1" lang="ja-JP" altLang="en-US" sz="1050" dirty="0">
              <a:solidFill>
                <a:schemeClr val="tx1"/>
              </a:solidFill>
            </a:endParaRPr>
          </a:p>
        </p:txBody>
      </p:sp>
      <p:graphicFrame>
        <p:nvGraphicFramePr>
          <p:cNvPr id="13" name="表 12"/>
          <p:cNvGraphicFramePr>
            <a:graphicFrameLocks noGrp="1"/>
          </p:cNvGraphicFramePr>
          <p:nvPr>
            <p:extLst>
              <p:ext uri="{D42A27DB-BD31-4B8C-83A1-F6EECF244321}">
                <p14:modId xmlns:p14="http://schemas.microsoft.com/office/powerpoint/2010/main" val="844101056"/>
              </p:ext>
            </p:extLst>
          </p:nvPr>
        </p:nvGraphicFramePr>
        <p:xfrm>
          <a:off x="135706" y="5216195"/>
          <a:ext cx="8905460" cy="1497657"/>
        </p:xfrm>
        <a:graphic>
          <a:graphicData uri="http://schemas.openxmlformats.org/drawingml/2006/table">
            <a:tbl>
              <a:tblPr firstRow="1" bandRow="1">
                <a:tableStyleId>{93296810-A885-4BE3-A3E7-6D5BEEA58F35}</a:tableStyleId>
              </a:tblPr>
              <a:tblGrid>
                <a:gridCol w="4469525">
                  <a:extLst>
                    <a:ext uri="{9D8B030D-6E8A-4147-A177-3AD203B41FA5}">
                      <a16:colId xmlns:a16="http://schemas.microsoft.com/office/drawing/2014/main" val="20001"/>
                    </a:ext>
                  </a:extLst>
                </a:gridCol>
                <a:gridCol w="4435935">
                  <a:extLst>
                    <a:ext uri="{9D8B030D-6E8A-4147-A177-3AD203B41FA5}">
                      <a16:colId xmlns:a16="http://schemas.microsoft.com/office/drawing/2014/main" val="678751612"/>
                    </a:ext>
                  </a:extLst>
                </a:gridCol>
              </a:tblGrid>
              <a:tr h="474796">
                <a:tc gridSpan="2">
                  <a:txBody>
                    <a:bodyPr/>
                    <a:lstStyle/>
                    <a:p>
                      <a:pPr algn="l"/>
                      <a:r>
                        <a:rPr kumimoji="1" lang="ja-JP" altLang="en-US" sz="1100" dirty="0" smtClean="0">
                          <a:solidFill>
                            <a:schemeClr val="tx1"/>
                          </a:solidFill>
                        </a:rPr>
                        <a:t>・研修テキストを対象ごとに活用しやすいよう、「対応スキームと実務編」「事例編」の２つに分冊。</a:t>
                      </a:r>
                      <a:endParaRPr kumimoji="1" lang="en-US" altLang="ja-JP" sz="1100" dirty="0" smtClean="0">
                        <a:solidFill>
                          <a:schemeClr val="tx1"/>
                        </a:solidFill>
                      </a:endParaRPr>
                    </a:p>
                    <a:p>
                      <a:pPr algn="l"/>
                      <a:r>
                        <a:rPr kumimoji="1" lang="ja-JP" altLang="en-US" sz="1100" dirty="0" smtClean="0">
                          <a:solidFill>
                            <a:schemeClr val="tx1"/>
                          </a:solidFill>
                        </a:rPr>
                        <a:t>・</a:t>
                      </a:r>
                      <a:r>
                        <a:rPr kumimoji="1" lang="ja-JP" altLang="en-US" sz="1100" dirty="0" err="1" smtClean="0">
                          <a:solidFill>
                            <a:schemeClr val="tx1"/>
                          </a:solidFill>
                        </a:rPr>
                        <a:t>大阪府障がい</a:t>
                      </a:r>
                      <a:r>
                        <a:rPr kumimoji="1" lang="ja-JP" altLang="en-US" sz="1100" dirty="0" smtClean="0">
                          <a:solidFill>
                            <a:schemeClr val="tx1"/>
                          </a:solidFill>
                        </a:rPr>
                        <a:t>者虐待防止マニュアルとの棲み分けを図るため、参画市からの意見をもとに、具体的な対応方法や判断のポイント等を掲載。</a:t>
                      </a:r>
                      <a:endParaRPr kumimoji="1" lang="en-US" altLang="ja-JP" sz="1100" dirty="0" smtClean="0">
                        <a:solidFill>
                          <a:schemeClr val="tx1"/>
                        </a:solidFill>
                      </a:endParaRPr>
                    </a:p>
                  </a:txBody>
                  <a:tcPr anchor="ctr"/>
                </a:tc>
                <a:tc hMerge="1">
                  <a:txBody>
                    <a:bodyPr/>
                    <a:lstStyle/>
                    <a:p>
                      <a:endParaRPr kumimoji="1" lang="ja-JP" altLang="en-US"/>
                    </a:p>
                  </a:txBody>
                  <a:tcPr/>
                </a:tc>
                <a:extLst>
                  <a:ext uri="{0D108BD9-81ED-4DB2-BD59-A6C34878D82A}">
                    <a16:rowId xmlns:a16="http://schemas.microsoft.com/office/drawing/2014/main" val="10000"/>
                  </a:ext>
                </a:extLst>
              </a:tr>
              <a:tr h="291341">
                <a:tc>
                  <a:txBody>
                    <a:bodyPr/>
                    <a:lstStyle/>
                    <a:p>
                      <a:pPr algn="ctr"/>
                      <a:r>
                        <a:rPr kumimoji="1" lang="ja-JP" altLang="en-US" sz="1100" dirty="0" smtClean="0">
                          <a:solidFill>
                            <a:schemeClr val="tx1"/>
                          </a:solidFill>
                        </a:rPr>
                        <a:t>対応スキームと実務編</a:t>
                      </a:r>
                      <a:endParaRPr kumimoji="1" lang="en-US" altLang="ja-JP" sz="1100" dirty="0" smtClean="0">
                        <a:solidFill>
                          <a:schemeClr val="tx1"/>
                        </a:solidFill>
                      </a:endParaRPr>
                    </a:p>
                  </a:txBody>
                  <a:tcPr/>
                </a:tc>
                <a:tc>
                  <a:txBody>
                    <a:bodyPr/>
                    <a:lstStyle/>
                    <a:p>
                      <a:pPr algn="ctr"/>
                      <a:r>
                        <a:rPr kumimoji="1" lang="ja-JP" altLang="en-US" sz="1100" dirty="0" smtClean="0">
                          <a:solidFill>
                            <a:schemeClr val="tx1"/>
                          </a:solidFill>
                        </a:rPr>
                        <a:t>事例編</a:t>
                      </a:r>
                      <a:endParaRPr kumimoji="1" lang="en-US" altLang="ja-JP" sz="1100" dirty="0" smtClean="0">
                        <a:solidFill>
                          <a:schemeClr val="tx1"/>
                        </a:solidFill>
                      </a:endParaRPr>
                    </a:p>
                  </a:txBody>
                  <a:tcPr/>
                </a:tc>
                <a:extLst>
                  <a:ext uri="{0D108BD9-81ED-4DB2-BD59-A6C34878D82A}">
                    <a16:rowId xmlns:a16="http://schemas.microsoft.com/office/drawing/2014/main" val="10001"/>
                  </a:ext>
                </a:extLst>
              </a:tr>
              <a:tr h="405837">
                <a:tc>
                  <a:txBody>
                    <a:bodyPr/>
                    <a:lstStyle/>
                    <a:p>
                      <a:pPr marL="93663" indent="-93663"/>
                      <a:r>
                        <a:rPr kumimoji="1" lang="ja-JP" altLang="en-US" sz="1050" dirty="0" smtClean="0"/>
                        <a:t>・</a:t>
                      </a:r>
                      <a:r>
                        <a:rPr kumimoji="1" lang="ja-JP" altLang="en-US" sz="1050" dirty="0" err="1" smtClean="0"/>
                        <a:t>障がい</a:t>
                      </a:r>
                      <a:r>
                        <a:rPr kumimoji="1" lang="ja-JP" altLang="en-US" sz="1050" dirty="0" smtClean="0"/>
                        <a:t>者虐待対応スキームに沿った実務的な知識や判断の視点、具体的な事実確認の方法等について記載。</a:t>
                      </a:r>
                      <a:endParaRPr kumimoji="1" lang="en-US" altLang="ja-JP" sz="1050" dirty="0" smtClean="0"/>
                    </a:p>
                    <a:p>
                      <a:pPr marL="93663" indent="-93663"/>
                      <a:r>
                        <a:rPr kumimoji="1" lang="ja-JP" altLang="en-US" sz="1050" dirty="0" smtClean="0"/>
                        <a:t>・対象は現任者や管理職を想定。</a:t>
                      </a:r>
                      <a:endParaRPr kumimoji="1" lang="ja-JP" altLang="en-US" sz="1050" dirty="0"/>
                    </a:p>
                  </a:txBody>
                  <a:tcPr/>
                </a:tc>
                <a:tc>
                  <a:txBody>
                    <a:bodyPr/>
                    <a:lstStyle/>
                    <a:p>
                      <a:pPr marL="93663" indent="-93663"/>
                      <a:r>
                        <a:rPr kumimoji="1" lang="ja-JP" altLang="en-US" sz="1050" dirty="0" smtClean="0"/>
                        <a:t>・施設従事者虐待の対応に関する事例について、参画市から提出された事例を集約するとともに、他府県の事例集も参考に作成。</a:t>
                      </a:r>
                      <a:endParaRPr kumimoji="1" lang="en-US" altLang="ja-JP" sz="1050" dirty="0" smtClean="0"/>
                    </a:p>
                    <a:p>
                      <a:r>
                        <a:rPr kumimoji="1" lang="ja-JP" altLang="en-US" sz="1050" dirty="0" smtClean="0"/>
                        <a:t>・事例ごとに、対応や判断のポイントを記載。</a:t>
                      </a:r>
                      <a:endParaRPr kumimoji="1" lang="en-US" altLang="ja-JP" sz="1050" dirty="0" smtClean="0"/>
                    </a:p>
                    <a:p>
                      <a:r>
                        <a:rPr kumimoji="1" lang="ja-JP" altLang="en-US" sz="1050" dirty="0" smtClean="0"/>
                        <a:t>・対象は現任者や管理職を想定。</a:t>
                      </a:r>
                      <a:endParaRPr kumimoji="1" lang="ja-JP" altLang="en-US" sz="1050" dirty="0"/>
                    </a:p>
                  </a:txBody>
                  <a:tcPr/>
                </a:tc>
                <a:extLst>
                  <a:ext uri="{0D108BD9-81ED-4DB2-BD59-A6C34878D82A}">
                    <a16:rowId xmlns:a16="http://schemas.microsoft.com/office/drawing/2014/main" val="10002"/>
                  </a:ext>
                </a:extLst>
              </a:tr>
            </a:tbl>
          </a:graphicData>
        </a:graphic>
      </p:graphicFrame>
      <p:sp>
        <p:nvSpPr>
          <p:cNvPr id="21" name="二等辺三角形 20"/>
          <p:cNvSpPr/>
          <p:nvPr/>
        </p:nvSpPr>
        <p:spPr>
          <a:xfrm rot="10800000">
            <a:off x="3004261" y="4861237"/>
            <a:ext cx="3168352" cy="354957"/>
          </a:xfrm>
          <a:prstGeom prst="triangle">
            <a:avLst/>
          </a:prstGeom>
          <a:pattFill prst="pct25">
            <a:fgClr>
              <a:schemeClr val="accent1"/>
            </a:fgClr>
            <a:bgClr>
              <a:schemeClr val="bg1"/>
            </a:bgClr>
          </a:patt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12" name="テキスト ボックス 11"/>
          <p:cNvSpPr txBox="1"/>
          <p:nvPr/>
        </p:nvSpPr>
        <p:spPr>
          <a:xfrm>
            <a:off x="3724340" y="4823006"/>
            <a:ext cx="1728192" cy="276999"/>
          </a:xfrm>
          <a:prstGeom prst="rect">
            <a:avLst/>
          </a:prstGeom>
          <a:noFill/>
        </p:spPr>
        <p:txBody>
          <a:bodyPr wrap="square" rtlCol="0">
            <a:spAutoFit/>
          </a:bodyPr>
          <a:lstStyle/>
          <a:p>
            <a:pPr algn="ctr"/>
            <a:r>
              <a:rPr kumimoji="1" lang="en-US" altLang="ja-JP" sz="1200" b="1" dirty="0" smtClean="0"/>
              <a:t>【</a:t>
            </a:r>
            <a:r>
              <a:rPr lang="ja-JP" altLang="en-US" sz="1200" b="1" dirty="0" smtClean="0"/>
              <a:t>令和元</a:t>
            </a:r>
            <a:r>
              <a:rPr kumimoji="1" lang="ja-JP" altLang="en-US" sz="1200" b="1" dirty="0" smtClean="0"/>
              <a:t>年度の成果</a:t>
            </a:r>
            <a:r>
              <a:rPr kumimoji="1" lang="en-US" altLang="ja-JP" sz="1200" b="1" dirty="0" smtClean="0"/>
              <a:t>】</a:t>
            </a:r>
            <a:endParaRPr kumimoji="1" lang="ja-JP" altLang="en-US" sz="1200" b="1" dirty="0"/>
          </a:p>
        </p:txBody>
      </p:sp>
      <p:sp>
        <p:nvSpPr>
          <p:cNvPr id="17" name="二等辺三角形 16"/>
          <p:cNvSpPr/>
          <p:nvPr/>
        </p:nvSpPr>
        <p:spPr>
          <a:xfrm rot="10800000">
            <a:off x="3004261" y="2981313"/>
            <a:ext cx="3168352" cy="344036"/>
          </a:xfrm>
          <a:prstGeom prst="triangle">
            <a:avLst/>
          </a:prstGeom>
          <a:pattFill prst="pct25">
            <a:fgClr>
              <a:schemeClr val="accent1"/>
            </a:fgClr>
            <a:bgClr>
              <a:schemeClr val="bg1"/>
            </a:bgClr>
          </a:patt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endParaRPr>
          </a:p>
        </p:txBody>
      </p:sp>
      <p:sp>
        <p:nvSpPr>
          <p:cNvPr id="16" name="テキスト ボックス 15"/>
          <p:cNvSpPr txBox="1"/>
          <p:nvPr/>
        </p:nvSpPr>
        <p:spPr>
          <a:xfrm>
            <a:off x="3707903" y="2967755"/>
            <a:ext cx="1728192" cy="276999"/>
          </a:xfrm>
          <a:prstGeom prst="rect">
            <a:avLst/>
          </a:prstGeom>
          <a:noFill/>
        </p:spPr>
        <p:txBody>
          <a:bodyPr wrap="square" rtlCol="0">
            <a:spAutoFit/>
          </a:bodyPr>
          <a:lstStyle/>
          <a:p>
            <a:pPr algn="ctr"/>
            <a:r>
              <a:rPr kumimoji="1" lang="en-US" altLang="ja-JP" sz="1200" b="1" dirty="0" smtClean="0"/>
              <a:t>【</a:t>
            </a:r>
            <a:r>
              <a:rPr lang="ja-JP" altLang="en-US" sz="1200" b="1" dirty="0" smtClean="0"/>
              <a:t>令和元</a:t>
            </a:r>
            <a:r>
              <a:rPr kumimoji="1" lang="ja-JP" altLang="en-US" sz="1200" b="1" dirty="0" smtClean="0"/>
              <a:t>年度</a:t>
            </a:r>
            <a:r>
              <a:rPr kumimoji="1" lang="en-US" altLang="ja-JP" sz="1200" b="1" dirty="0" smtClean="0"/>
              <a:t>】</a:t>
            </a:r>
            <a:endParaRPr kumimoji="1" lang="ja-JP" altLang="en-US" sz="1200" b="1" dirty="0"/>
          </a:p>
        </p:txBody>
      </p:sp>
      <p:sp>
        <p:nvSpPr>
          <p:cNvPr id="15" name="スライド番号プレースホルダー 1"/>
          <p:cNvSpPr>
            <a:spLocks noGrp="1"/>
          </p:cNvSpPr>
          <p:nvPr>
            <p:ph type="sldNum" sz="quarter" idx="12"/>
          </p:nvPr>
        </p:nvSpPr>
        <p:spPr>
          <a:xfrm>
            <a:off x="6859263" y="6390427"/>
            <a:ext cx="2133600" cy="365125"/>
          </a:xfrm>
        </p:spPr>
        <p:txBody>
          <a:bodyPr/>
          <a:lstStyle/>
          <a:p>
            <a:fld id="{FA3DB138-92A5-4612-A502-12E4C5DA25CF}" type="slidenum">
              <a:rPr kumimoji="1" lang="ja-JP" altLang="en-US" smtClean="0"/>
              <a:pPr/>
              <a:t>4</a:t>
            </a:fld>
            <a:endParaRPr kumimoji="1" lang="ja-JP" altLang="en-US" dirty="0"/>
          </a:p>
        </p:txBody>
      </p:sp>
    </p:spTree>
    <p:extLst>
      <p:ext uri="{BB962C8B-B14F-4D97-AF65-F5344CB8AC3E}">
        <p14:creationId xmlns:p14="http://schemas.microsoft.com/office/powerpoint/2010/main" val="4262227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右矢印 32"/>
          <p:cNvSpPr/>
          <p:nvPr/>
        </p:nvSpPr>
        <p:spPr>
          <a:xfrm>
            <a:off x="718770" y="2111951"/>
            <a:ext cx="1274799" cy="761645"/>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通報・届出</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8" name="正方形/長方形 97"/>
          <p:cNvSpPr/>
          <p:nvPr/>
        </p:nvSpPr>
        <p:spPr>
          <a:xfrm>
            <a:off x="5888182" y="4751934"/>
            <a:ext cx="253009" cy="6074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p:cNvSpPr/>
          <p:nvPr/>
        </p:nvSpPr>
        <p:spPr>
          <a:xfrm>
            <a:off x="6753410" y="4755589"/>
            <a:ext cx="253009" cy="6074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p:cNvSpPr/>
          <p:nvPr/>
        </p:nvSpPr>
        <p:spPr>
          <a:xfrm>
            <a:off x="7772401" y="4755589"/>
            <a:ext cx="1053008" cy="6074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3059832" y="1210607"/>
            <a:ext cx="1373625" cy="381642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p:cNvCxnSpPr/>
          <p:nvPr/>
        </p:nvCxnSpPr>
        <p:spPr>
          <a:xfrm>
            <a:off x="4499992" y="548680"/>
            <a:ext cx="72008" cy="6480720"/>
          </a:xfrm>
          <a:prstGeom prst="line">
            <a:avLst/>
          </a:prstGeom>
          <a:ln w="158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 name="角丸四角形 5"/>
          <p:cNvSpPr/>
          <p:nvPr/>
        </p:nvSpPr>
        <p:spPr>
          <a:xfrm>
            <a:off x="251520" y="531150"/>
            <a:ext cx="4032448" cy="576064"/>
          </a:xfrm>
          <a:prstGeom prst="roundRect">
            <a:avLst>
              <a:gd name="adj" fmla="val 50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使用者による</a:t>
            </a:r>
            <a:r>
              <a:rPr kumimoji="1" lang="ja-JP" altLang="en-US" sz="16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者対応</a:t>
            </a:r>
            <a:endPar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（厚生労働省スキーム）</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157871" y="1155188"/>
            <a:ext cx="611560" cy="385798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使用者による</a:t>
            </a:r>
            <a:r>
              <a:rPr lang="ja-JP" altLang="en-US" sz="1600" dirty="0" err="1">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障がい</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者虐待を発見した人</a:t>
            </a:r>
            <a:endParaRPr lang="en-US" altLang="ja-JP"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使用者による</a:t>
            </a:r>
            <a:r>
              <a:rPr lang="ja-JP" altLang="en-US" sz="1600" dirty="0" err="1">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障がい</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者虐待を受けた</a:t>
            </a: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人</a:t>
            </a:r>
            <a:endParaRPr kumimoji="1"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10" name="正方形/長方形 9"/>
          <p:cNvSpPr/>
          <p:nvPr/>
        </p:nvSpPr>
        <p:spPr>
          <a:xfrm>
            <a:off x="1149929" y="3091108"/>
            <a:ext cx="485919" cy="192206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市町村</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1993567" y="2111951"/>
            <a:ext cx="506376" cy="2901226"/>
          </a:xfrm>
          <a:prstGeom prst="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都道府県</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4" name="角丸四角形 13"/>
          <p:cNvSpPr/>
          <p:nvPr/>
        </p:nvSpPr>
        <p:spPr>
          <a:xfrm>
            <a:off x="3146961" y="1916833"/>
            <a:ext cx="1235034" cy="754182"/>
          </a:xfrm>
          <a:prstGeom prst="roundRect">
            <a:avLst>
              <a:gd name="adj" fmla="val 18990"/>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ＭＳ ゴシック" panose="020B0609070205080204" pitchFamily="49" charset="-128"/>
                <a:ea typeface="ＭＳ ゴシック" panose="020B0609070205080204" pitchFamily="49" charset="-128"/>
              </a:rPr>
              <a:t>雇用</a:t>
            </a:r>
            <a:r>
              <a:rPr lang="ja-JP" altLang="en-US" sz="1400" dirty="0" smtClean="0">
                <a:solidFill>
                  <a:schemeClr val="tx1"/>
                </a:solidFill>
                <a:latin typeface="ＭＳ ゴシック" panose="020B0609070205080204" pitchFamily="49" charset="-128"/>
                <a:ea typeface="ＭＳ ゴシック" panose="020B0609070205080204" pitchFamily="49" charset="-128"/>
              </a:rPr>
              <a:t>環境</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a:p>
            <a:pPr algn="ctr"/>
            <a:r>
              <a:rPr lang="ja-JP" altLang="en-US" sz="1400" dirty="0">
                <a:solidFill>
                  <a:schemeClr val="tx1"/>
                </a:solidFill>
                <a:latin typeface="ＭＳ ゴシック" panose="020B0609070205080204" pitchFamily="49" charset="-128"/>
                <a:ea typeface="ＭＳ ゴシック" panose="020B0609070205080204" pitchFamily="49" charset="-128"/>
              </a:rPr>
              <a:t>・</a:t>
            </a:r>
            <a:r>
              <a:rPr lang="ja-JP" altLang="en-US" sz="1400" dirty="0" smtClean="0">
                <a:solidFill>
                  <a:schemeClr val="tx1"/>
                </a:solidFill>
                <a:latin typeface="ＭＳ ゴシック" panose="020B0609070205080204" pitchFamily="49" charset="-128"/>
                <a:ea typeface="ＭＳ ゴシック" panose="020B0609070205080204" pitchFamily="49" charset="-128"/>
              </a:rPr>
              <a:t>均等部</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p:txBody>
      </p:sp>
      <p:sp>
        <p:nvSpPr>
          <p:cNvPr id="17" name="正方形/長方形 16"/>
          <p:cNvSpPr/>
          <p:nvPr/>
        </p:nvSpPr>
        <p:spPr>
          <a:xfrm>
            <a:off x="3231558" y="1155188"/>
            <a:ext cx="936104" cy="463578"/>
          </a:xfrm>
          <a:prstGeom prst="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労働局</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21" name="角丸四角形 20"/>
          <p:cNvSpPr/>
          <p:nvPr/>
        </p:nvSpPr>
        <p:spPr>
          <a:xfrm>
            <a:off x="3231558" y="3284985"/>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ハローワーク</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22" name="角丸四角形 21"/>
          <p:cNvSpPr/>
          <p:nvPr/>
        </p:nvSpPr>
        <p:spPr>
          <a:xfrm>
            <a:off x="3893532" y="3281670"/>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smtClean="0">
                <a:solidFill>
                  <a:schemeClr val="tx1"/>
                </a:solidFill>
                <a:latin typeface="ＭＳ ゴシック" panose="020B0609070205080204" pitchFamily="49" charset="-128"/>
                <a:ea typeface="ＭＳ ゴシック" panose="020B0609070205080204" pitchFamily="49" charset="-128"/>
              </a:rPr>
              <a:t>労働基準監督署</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p:txBody>
      </p:sp>
      <p:sp>
        <p:nvSpPr>
          <p:cNvPr id="28" name="正方形/長方形 27"/>
          <p:cNvSpPr/>
          <p:nvPr/>
        </p:nvSpPr>
        <p:spPr>
          <a:xfrm>
            <a:off x="135215" y="5877272"/>
            <a:ext cx="4234617" cy="59581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企　業</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30" name="右矢印 29"/>
          <p:cNvSpPr/>
          <p:nvPr/>
        </p:nvSpPr>
        <p:spPr>
          <a:xfrm>
            <a:off x="832763" y="3933056"/>
            <a:ext cx="247892" cy="361853"/>
          </a:xfrm>
          <a:prstGeom prst="rightArrow">
            <a:avLst>
              <a:gd name="adj1" fmla="val 71683"/>
              <a:gd name="adj2" fmla="val 5650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右矢印 30"/>
          <p:cNvSpPr/>
          <p:nvPr/>
        </p:nvSpPr>
        <p:spPr>
          <a:xfrm>
            <a:off x="1690255" y="3933056"/>
            <a:ext cx="247892" cy="361853"/>
          </a:xfrm>
          <a:prstGeom prst="rightArrow">
            <a:avLst>
              <a:gd name="adj1" fmla="val 71683"/>
              <a:gd name="adj2" fmla="val 5650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右矢印 31"/>
          <p:cNvSpPr/>
          <p:nvPr/>
        </p:nvSpPr>
        <p:spPr>
          <a:xfrm>
            <a:off x="2541921" y="2170931"/>
            <a:ext cx="686188" cy="643682"/>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報告</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4" name="右矢印 33"/>
          <p:cNvSpPr/>
          <p:nvPr/>
        </p:nvSpPr>
        <p:spPr>
          <a:xfrm>
            <a:off x="832763" y="1155188"/>
            <a:ext cx="2132110" cy="639124"/>
          </a:xfrm>
          <a:prstGeom prst="rightArrow">
            <a:avLst>
              <a:gd name="adj1" fmla="val 45487"/>
              <a:gd name="adj2" fmla="val 43355"/>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相談等</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36" name="直線矢印コネクタ 35"/>
          <p:cNvCxnSpPr>
            <a:stCxn id="14" idx="2"/>
            <a:endCxn id="21" idx="0"/>
          </p:cNvCxnSpPr>
          <p:nvPr/>
        </p:nvCxnSpPr>
        <p:spPr>
          <a:xfrm flipH="1">
            <a:off x="3408960" y="2671015"/>
            <a:ext cx="355518" cy="61397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14" idx="2"/>
            <a:endCxn id="22" idx="0"/>
          </p:cNvCxnSpPr>
          <p:nvPr/>
        </p:nvCxnSpPr>
        <p:spPr>
          <a:xfrm>
            <a:off x="3764478" y="2671015"/>
            <a:ext cx="306456" cy="61065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下矢印 42"/>
          <p:cNvSpPr/>
          <p:nvPr/>
        </p:nvSpPr>
        <p:spPr>
          <a:xfrm>
            <a:off x="2746469" y="5001711"/>
            <a:ext cx="1891534" cy="844909"/>
          </a:xfrm>
          <a:prstGeom prst="downArrow">
            <a:avLst>
              <a:gd name="adj1" fmla="val 66711"/>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関係法令に</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基づく指導等</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104" name="グループ化 103"/>
          <p:cNvGrpSpPr/>
          <p:nvPr/>
        </p:nvGrpSpPr>
        <p:grpSpPr>
          <a:xfrm>
            <a:off x="1382659" y="5013174"/>
            <a:ext cx="871230" cy="861154"/>
            <a:chOff x="1382659" y="5013174"/>
            <a:chExt cx="871230" cy="661931"/>
          </a:xfrm>
        </p:grpSpPr>
        <p:cxnSp>
          <p:nvCxnSpPr>
            <p:cNvPr id="45" name="直線矢印コネクタ 44"/>
            <p:cNvCxnSpPr>
              <a:stCxn id="10" idx="2"/>
            </p:cNvCxnSpPr>
            <p:nvPr/>
          </p:nvCxnSpPr>
          <p:spPr>
            <a:xfrm flipH="1">
              <a:off x="1382659" y="5013174"/>
              <a:ext cx="10228" cy="648074"/>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a:off x="2253889" y="5027031"/>
              <a:ext cx="0" cy="648074"/>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sp>
        <p:nvSpPr>
          <p:cNvPr id="47" name="テキスト ボックス 46"/>
          <p:cNvSpPr txBox="1"/>
          <p:nvPr/>
        </p:nvSpPr>
        <p:spPr>
          <a:xfrm>
            <a:off x="718770" y="3441566"/>
            <a:ext cx="543739" cy="523220"/>
          </a:xfrm>
          <a:prstGeom prst="rect">
            <a:avLst/>
          </a:prstGeom>
          <a:noFill/>
        </p:spPr>
        <p:txBody>
          <a:bodyPr wrap="non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通報</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届出</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50" name="テキスト ボックス 49"/>
          <p:cNvSpPr txBox="1"/>
          <p:nvPr/>
        </p:nvSpPr>
        <p:spPr>
          <a:xfrm>
            <a:off x="1578109" y="3605329"/>
            <a:ext cx="543739" cy="307777"/>
          </a:xfrm>
          <a:prstGeom prst="rect">
            <a:avLst/>
          </a:prstGeom>
          <a:noFill/>
        </p:spPr>
        <p:txBody>
          <a:bodyPr wrap="non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通知</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55" name="正方形/長方形 54"/>
          <p:cNvSpPr/>
          <p:nvPr/>
        </p:nvSpPr>
        <p:spPr>
          <a:xfrm>
            <a:off x="1149928" y="5197176"/>
            <a:ext cx="1344962" cy="330787"/>
          </a:xfrm>
          <a:prstGeom prst="rect">
            <a:avLst/>
          </a:prstGeom>
          <a:solidFill>
            <a:schemeClr val="bg1">
              <a:alpha val="50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事実確認</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57" name="正方形/長方形 56"/>
          <p:cNvSpPr/>
          <p:nvPr/>
        </p:nvSpPr>
        <p:spPr>
          <a:xfrm>
            <a:off x="7683334" y="1210607"/>
            <a:ext cx="1349829" cy="381642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5754571" y="3091108"/>
            <a:ext cx="506376" cy="192206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市町村</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64" name="正方形/長方形 63"/>
          <p:cNvSpPr/>
          <p:nvPr/>
        </p:nvSpPr>
        <p:spPr>
          <a:xfrm>
            <a:off x="6618667" y="2074820"/>
            <a:ext cx="506376" cy="2938356"/>
          </a:xfrm>
          <a:prstGeom prst="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大阪府</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76" name="正方形/長方形 75"/>
          <p:cNvSpPr/>
          <p:nvPr/>
        </p:nvSpPr>
        <p:spPr>
          <a:xfrm>
            <a:off x="4760315" y="5857527"/>
            <a:ext cx="4234617" cy="59581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メイリオ" panose="020B0604030504040204" pitchFamily="50" charset="-128"/>
                <a:ea typeface="メイリオ" panose="020B0604030504040204" pitchFamily="50" charset="-128"/>
              </a:rPr>
              <a:t>企　業</a:t>
            </a:r>
            <a:endParaRPr kumimoji="1" lang="ja-JP" altLang="en-US" dirty="0">
              <a:solidFill>
                <a:schemeClr val="tx1"/>
              </a:solidFill>
              <a:latin typeface="メイリオ" panose="020B0604030504040204" pitchFamily="50" charset="-128"/>
              <a:ea typeface="メイリオ" panose="020B0604030504040204" pitchFamily="50" charset="-128"/>
            </a:endParaRPr>
          </a:p>
        </p:txBody>
      </p:sp>
      <p:sp>
        <p:nvSpPr>
          <p:cNvPr id="78" name="右矢印 77"/>
          <p:cNvSpPr/>
          <p:nvPr/>
        </p:nvSpPr>
        <p:spPr>
          <a:xfrm>
            <a:off x="5457863" y="3933056"/>
            <a:ext cx="247892" cy="361853"/>
          </a:xfrm>
          <a:prstGeom prst="rightArrow">
            <a:avLst>
              <a:gd name="adj1" fmla="val 71683"/>
              <a:gd name="adj2" fmla="val 565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右矢印 78"/>
          <p:cNvSpPr/>
          <p:nvPr/>
        </p:nvSpPr>
        <p:spPr>
          <a:xfrm>
            <a:off x="6315355" y="3933056"/>
            <a:ext cx="247892" cy="361853"/>
          </a:xfrm>
          <a:prstGeom prst="rightArrow">
            <a:avLst>
              <a:gd name="adj1" fmla="val 71683"/>
              <a:gd name="adj2" fmla="val 565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3" name="直線矢印コネクタ 82"/>
          <p:cNvCxnSpPr>
            <a:endCxn id="115" idx="0"/>
          </p:cNvCxnSpPr>
          <p:nvPr/>
        </p:nvCxnSpPr>
        <p:spPr>
          <a:xfrm flipH="1">
            <a:off x="8069689" y="2671014"/>
            <a:ext cx="269352" cy="61397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直線矢印コネクタ 83"/>
          <p:cNvCxnSpPr>
            <a:endCxn id="116" idx="0"/>
          </p:cNvCxnSpPr>
          <p:nvPr/>
        </p:nvCxnSpPr>
        <p:spPr>
          <a:xfrm>
            <a:off x="8386851" y="2671014"/>
            <a:ext cx="261157" cy="613971"/>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 name="正方形/長方形 101"/>
          <p:cNvSpPr/>
          <p:nvPr/>
        </p:nvSpPr>
        <p:spPr>
          <a:xfrm>
            <a:off x="5888180" y="5237019"/>
            <a:ext cx="2933244" cy="2621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下矢印 104"/>
          <p:cNvSpPr/>
          <p:nvPr/>
        </p:nvSpPr>
        <p:spPr>
          <a:xfrm>
            <a:off x="6939826" y="5373216"/>
            <a:ext cx="944542" cy="473404"/>
          </a:xfrm>
          <a:prstGeom prst="downArrow">
            <a:avLst>
              <a:gd name="adj1" fmla="val 72164"/>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テキスト ボックス 105"/>
          <p:cNvSpPr txBox="1"/>
          <p:nvPr/>
        </p:nvSpPr>
        <p:spPr>
          <a:xfrm>
            <a:off x="5648889" y="5229201"/>
            <a:ext cx="3416320" cy="307777"/>
          </a:xfrm>
          <a:prstGeom prst="rect">
            <a:avLst/>
          </a:prstGeom>
          <a:noFill/>
        </p:spPr>
        <p:txBody>
          <a:bodyPr wrap="none" rtlCol="0">
            <a:spAutoFit/>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連携した調査・関係法令に基づく指導等</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08" name="左右矢印 107"/>
          <p:cNvSpPr/>
          <p:nvPr/>
        </p:nvSpPr>
        <p:spPr>
          <a:xfrm>
            <a:off x="7153168" y="2069562"/>
            <a:ext cx="661927" cy="220582"/>
          </a:xfrm>
          <a:prstGeom prst="lef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角丸四角形 93"/>
          <p:cNvSpPr/>
          <p:nvPr/>
        </p:nvSpPr>
        <p:spPr>
          <a:xfrm>
            <a:off x="4726270" y="542951"/>
            <a:ext cx="4032448" cy="576064"/>
          </a:xfrm>
          <a:prstGeom prst="roundRect">
            <a:avLst>
              <a:gd name="adj" fmla="val 5000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使用者による</a:t>
            </a:r>
            <a:r>
              <a:rPr kumimoji="1" lang="ja-JP" altLang="en-US" sz="16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kumimoji="1"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者対応</a:t>
            </a:r>
            <a:endParaRPr kumimoji="1" lang="en-US" altLang="ja-JP"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（大阪方式）</a:t>
            </a: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正方形/長方形 94"/>
          <p:cNvSpPr/>
          <p:nvPr/>
        </p:nvSpPr>
        <p:spPr>
          <a:xfrm>
            <a:off x="4765689" y="1210609"/>
            <a:ext cx="611560" cy="385798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使用者による</a:t>
            </a:r>
            <a:r>
              <a:rPr lang="ja-JP" altLang="en-US" sz="1600" dirty="0" err="1">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障がい</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者虐待を発見した人</a:t>
            </a:r>
            <a:endParaRPr lang="en-US" altLang="ja-JP"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使用者による</a:t>
            </a:r>
            <a:r>
              <a:rPr lang="ja-JP" altLang="en-US" sz="1600" dirty="0" err="1">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障がい</a:t>
            </a:r>
            <a:r>
              <a:rPr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者虐待を受けた</a:t>
            </a:r>
            <a:r>
              <a:rPr lang="ja-JP" altLang="en-US" sz="1600" dirty="0" smtClean="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rPr>
              <a:t>人</a:t>
            </a:r>
            <a:endParaRPr kumimoji="1" lang="ja-JP" altLang="en-US" sz="1600" dirty="0">
              <a:solidFill>
                <a:schemeClr val="tx1"/>
              </a:solidFill>
              <a:latin typeface="ＭＳ ゴシック" panose="020B0609070205080204" pitchFamily="49" charset="-128"/>
              <a:ea typeface="ＭＳ ゴシック" panose="020B0609070205080204" pitchFamily="49" charset="-128"/>
              <a:cs typeface="メイリオ" panose="020B0604030504040204" pitchFamily="50" charset="-128"/>
            </a:endParaRPr>
          </a:p>
        </p:txBody>
      </p:sp>
      <p:sp>
        <p:nvSpPr>
          <p:cNvPr id="96" name="右矢印 95"/>
          <p:cNvSpPr/>
          <p:nvPr/>
        </p:nvSpPr>
        <p:spPr>
          <a:xfrm>
            <a:off x="5362966" y="2172181"/>
            <a:ext cx="1274799" cy="761645"/>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通報・届出</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7" name="右矢印 96"/>
          <p:cNvSpPr/>
          <p:nvPr/>
        </p:nvSpPr>
        <p:spPr>
          <a:xfrm>
            <a:off x="5457863" y="1119016"/>
            <a:ext cx="2148282" cy="639124"/>
          </a:xfrm>
          <a:prstGeom prst="rightArrow">
            <a:avLst>
              <a:gd name="adj1" fmla="val 45487"/>
              <a:gd name="adj2" fmla="val 43355"/>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相談等</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01" name="右矢印 100"/>
          <p:cNvSpPr/>
          <p:nvPr/>
        </p:nvSpPr>
        <p:spPr>
          <a:xfrm>
            <a:off x="7141035" y="2290144"/>
            <a:ext cx="686188" cy="643682"/>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報告</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03" name="テキスト ボックス 102"/>
          <p:cNvSpPr txBox="1"/>
          <p:nvPr/>
        </p:nvSpPr>
        <p:spPr>
          <a:xfrm>
            <a:off x="5309941" y="3460027"/>
            <a:ext cx="543739" cy="523220"/>
          </a:xfrm>
          <a:prstGeom prst="rect">
            <a:avLst/>
          </a:prstGeom>
          <a:noFill/>
        </p:spPr>
        <p:txBody>
          <a:bodyPr wrap="non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通報</a:t>
            </a:r>
            <a:endParaRPr kumimoji="1"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届出</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07" name="テキスト ボックス 106"/>
          <p:cNvSpPr txBox="1"/>
          <p:nvPr/>
        </p:nvSpPr>
        <p:spPr>
          <a:xfrm>
            <a:off x="6188430" y="3605329"/>
            <a:ext cx="543739" cy="307777"/>
          </a:xfrm>
          <a:prstGeom prst="rect">
            <a:avLst/>
          </a:prstGeom>
          <a:noFill/>
        </p:spPr>
        <p:txBody>
          <a:bodyPr wrap="non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通知</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12" name="正方形/長方形 111"/>
          <p:cNvSpPr/>
          <p:nvPr/>
        </p:nvSpPr>
        <p:spPr>
          <a:xfrm>
            <a:off x="7835837" y="1155186"/>
            <a:ext cx="936104" cy="422323"/>
          </a:xfrm>
          <a:prstGeom prst="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労働局</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13" name="角丸四角形 112"/>
          <p:cNvSpPr/>
          <p:nvPr/>
        </p:nvSpPr>
        <p:spPr>
          <a:xfrm>
            <a:off x="7815092" y="1916833"/>
            <a:ext cx="1179839" cy="754182"/>
          </a:xfrm>
          <a:prstGeom prst="roundRect">
            <a:avLst>
              <a:gd name="adj" fmla="val 20564"/>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ＭＳ ゴシック" panose="020B0609070205080204" pitchFamily="49" charset="-128"/>
                <a:ea typeface="ＭＳ ゴシック" panose="020B0609070205080204" pitchFamily="49" charset="-128"/>
              </a:rPr>
              <a:t>雇用環境</a:t>
            </a:r>
            <a:endParaRPr lang="en-US" altLang="ja-JP" sz="1400" dirty="0">
              <a:solidFill>
                <a:schemeClr val="tx1"/>
              </a:solidFill>
              <a:latin typeface="ＭＳ ゴシック" panose="020B0609070205080204" pitchFamily="49" charset="-128"/>
              <a:ea typeface="ＭＳ ゴシック" panose="020B0609070205080204" pitchFamily="49" charset="-128"/>
            </a:endParaRPr>
          </a:p>
          <a:p>
            <a:pPr algn="ctr"/>
            <a:r>
              <a:rPr lang="ja-JP" altLang="en-US" sz="1400" dirty="0">
                <a:solidFill>
                  <a:schemeClr val="tx1"/>
                </a:solidFill>
                <a:latin typeface="ＭＳ ゴシック" panose="020B0609070205080204" pitchFamily="49" charset="-128"/>
                <a:ea typeface="ＭＳ ゴシック" panose="020B0609070205080204" pitchFamily="49" charset="-128"/>
              </a:rPr>
              <a:t>・均等部</a:t>
            </a:r>
            <a:endParaRPr lang="en-US" altLang="ja-JP" sz="1400" dirty="0">
              <a:solidFill>
                <a:schemeClr val="tx1"/>
              </a:solidFill>
              <a:latin typeface="ＭＳ ゴシック" panose="020B0609070205080204" pitchFamily="49" charset="-128"/>
              <a:ea typeface="ＭＳ ゴシック" panose="020B0609070205080204" pitchFamily="49" charset="-128"/>
            </a:endParaRPr>
          </a:p>
        </p:txBody>
      </p:sp>
      <p:sp>
        <p:nvSpPr>
          <p:cNvPr id="15" name="四角形吹き出し 14"/>
          <p:cNvSpPr/>
          <p:nvPr/>
        </p:nvSpPr>
        <p:spPr>
          <a:xfrm>
            <a:off x="6548025" y="1690774"/>
            <a:ext cx="1872208" cy="288316"/>
          </a:xfrm>
          <a:prstGeom prst="wedgeRectCallout">
            <a:avLst>
              <a:gd name="adj1" fmla="val -2662"/>
              <a:gd name="adj2" fmla="val 898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i="1" dirty="0" smtClean="0">
                <a:solidFill>
                  <a:schemeClr val="tx1"/>
                </a:solidFill>
                <a:latin typeface="HG丸ｺﾞｼｯｸM-PRO" panose="020F0600000000000000" pitchFamily="50" charset="-128"/>
                <a:ea typeface="HG丸ｺﾞｼｯｸM-PRO" panose="020F0600000000000000" pitchFamily="50" charset="-128"/>
              </a:rPr>
              <a:t>定期的な実務者会議</a:t>
            </a:r>
            <a:endParaRPr kumimoji="1" lang="ja-JP" altLang="en-US" sz="1400" i="1" dirty="0">
              <a:solidFill>
                <a:schemeClr val="tx1"/>
              </a:solidFill>
              <a:latin typeface="HG丸ｺﾞｼｯｸM-PRO" panose="020F0600000000000000" pitchFamily="50" charset="-128"/>
              <a:ea typeface="HG丸ｺﾞｼｯｸM-PRO" panose="020F0600000000000000" pitchFamily="50" charset="-128"/>
            </a:endParaRPr>
          </a:p>
        </p:txBody>
      </p:sp>
      <p:sp>
        <p:nvSpPr>
          <p:cNvPr id="115" name="角丸四角形 114"/>
          <p:cNvSpPr/>
          <p:nvPr/>
        </p:nvSpPr>
        <p:spPr>
          <a:xfrm>
            <a:off x="7892287" y="3284985"/>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solidFill>
                <a:latin typeface="ＭＳ ゴシック" panose="020B0609070205080204" pitchFamily="49" charset="-128"/>
                <a:ea typeface="ＭＳ ゴシック" panose="020B0609070205080204" pitchFamily="49" charset="-128"/>
              </a:rPr>
              <a:t>ハローワーク</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16" name="角丸四角形 115"/>
          <p:cNvSpPr/>
          <p:nvPr/>
        </p:nvSpPr>
        <p:spPr>
          <a:xfrm>
            <a:off x="8470606" y="3284985"/>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smtClean="0">
                <a:solidFill>
                  <a:schemeClr val="tx1"/>
                </a:solidFill>
                <a:latin typeface="ＭＳ ゴシック" panose="020B0609070205080204" pitchFamily="49" charset="-128"/>
                <a:ea typeface="ＭＳ ゴシック" panose="020B0609070205080204" pitchFamily="49" charset="-128"/>
              </a:rPr>
              <a:t>労働基準監督署</a:t>
            </a:r>
            <a:endParaRPr kumimoji="1" lang="ja-JP" altLang="en-US" sz="1600" dirty="0">
              <a:solidFill>
                <a:schemeClr val="tx1"/>
              </a:solidFill>
              <a:latin typeface="ＭＳ ゴシック" panose="020B0609070205080204" pitchFamily="49" charset="-128"/>
              <a:ea typeface="ＭＳ ゴシック" panose="020B0609070205080204" pitchFamily="49" charset="-128"/>
            </a:endParaRPr>
          </a:p>
        </p:txBody>
      </p:sp>
      <p:sp>
        <p:nvSpPr>
          <p:cNvPr id="118" name="テキスト ボックス 117"/>
          <p:cNvSpPr txBox="1"/>
          <p:nvPr/>
        </p:nvSpPr>
        <p:spPr>
          <a:xfrm>
            <a:off x="1870579" y="79510"/>
            <a:ext cx="4904780" cy="523220"/>
          </a:xfrm>
          <a:prstGeom prst="rect">
            <a:avLst/>
          </a:prstGeom>
          <a:noFill/>
        </p:spPr>
        <p:txBody>
          <a:bodyPr wrap="square" rtlCol="0">
            <a:spAutoFit/>
          </a:bodyPr>
          <a:lstStyle/>
          <a:p>
            <a:pPr algn="ctr"/>
            <a:r>
              <a:rPr kumimoji="1" lang="ja-JP" altLang="en-US" sz="2800" b="1" dirty="0" smtClean="0">
                <a:solidFill>
                  <a:srgbClr val="00206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使用者虐待の対応</a:t>
            </a:r>
            <a:endParaRPr kumimoji="1" lang="ja-JP" altLang="en-US" sz="2800" b="1" dirty="0">
              <a:solidFill>
                <a:srgbClr val="00206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FA3DB138-92A5-4612-A502-12E4C5DA25CF}" type="slidenum">
              <a:rPr kumimoji="1" lang="ja-JP" altLang="en-US" smtClean="0"/>
              <a:pPr/>
              <a:t>5</a:t>
            </a:fld>
            <a:endParaRPr kumimoji="1" lang="ja-JP" altLang="en-US" dirty="0"/>
          </a:p>
        </p:txBody>
      </p:sp>
    </p:spTree>
    <p:extLst>
      <p:ext uri="{BB962C8B-B14F-4D97-AF65-F5344CB8AC3E}">
        <p14:creationId xmlns:p14="http://schemas.microsoft.com/office/powerpoint/2010/main" val="194403684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1099</Words>
  <Application>Microsoft Office PowerPoint</Application>
  <PresentationFormat>画面に合わせる (4:3)</PresentationFormat>
  <Paragraphs>215</Paragraphs>
  <Slides>5</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5</vt:i4>
      </vt:variant>
    </vt:vector>
  </HeadingPairs>
  <TitlesOfParts>
    <vt:vector size="15" baseType="lpstr">
      <vt:lpstr>Arial Unicode MS</vt:lpstr>
      <vt:lpstr>HG丸ｺﾞｼｯｸM-PRO</vt:lpstr>
      <vt:lpstr>ＭＳ Ｐゴシック</vt:lpstr>
      <vt:lpstr>ＭＳ ゴシック</vt:lpstr>
      <vt:lpstr>メイリオ</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令和元年度　障がい者虐待対応ワーキング概要　　　　　　　　　　　</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2020-02-12T01:48:36Z</dcterms:created>
  <dcterms:modified xsi:type="dcterms:W3CDTF">2020-02-12T01:48:54Z</dcterms:modified>
</cp:coreProperties>
</file>