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1" r:id="rId2"/>
    <p:sldId id="26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FF66"/>
    <a:srgbClr val="F3D25B"/>
    <a:srgbClr val="FFCCFF"/>
    <a:srgbClr val="66FF99"/>
    <a:srgbClr val="FC9C10"/>
    <a:srgbClr val="FFFF99"/>
    <a:srgbClr val="CCFFCC"/>
    <a:srgbClr val="CCFF99"/>
    <a:srgbClr val="F6F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507A8-0858-49E9-98EF-F7EE03C03DFC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514D7-10FC-4F4F-83AF-11AFAEB191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838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514D7-10FC-4F4F-83AF-11AFAEB191B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6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80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85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4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982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909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03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78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58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183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2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FCEE-D2A3-41D9-9ED0-F3969A78BEE6}" type="datetimeFigureOut">
              <a:rPr kumimoji="1" lang="ja-JP" altLang="en-US" smtClean="0"/>
              <a:t>2019/7/19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71093-259D-4248-9340-C14863DC835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37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306688" y="585332"/>
            <a:ext cx="2257360" cy="3600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相談対応による解決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10954" y="3779746"/>
            <a:ext cx="2300630" cy="3600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あっせん等よる解決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37559" y="980727"/>
            <a:ext cx="8062700" cy="2808312"/>
            <a:chOff x="306688" y="1373842"/>
            <a:chExt cx="8062700" cy="2808311"/>
          </a:xfrm>
        </p:grpSpPr>
        <p:sp>
          <p:nvSpPr>
            <p:cNvPr id="5" name="角丸四角形 4"/>
            <p:cNvSpPr/>
            <p:nvPr/>
          </p:nvSpPr>
          <p:spPr>
            <a:xfrm>
              <a:off x="306688" y="1373842"/>
              <a:ext cx="1368152" cy="1646058"/>
            </a:xfrm>
            <a:prstGeom prst="roundRect">
              <a:avLst>
                <a:gd name="adj" fmla="val 9337"/>
              </a:avLst>
            </a:prstGeom>
            <a:pattFill prst="pct40">
              <a:fgClr>
                <a:srgbClr val="FF999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/>
              <a:endParaRPr lang="en-US" altLang="ja-JP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/>
              <a:r>
                <a:rPr kumimoji="1"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障がい者等</a:t>
              </a:r>
              <a:endParaRPr kumimoji="1"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事業者</a:t>
              </a:r>
              <a:endParaRPr kumimoji="1"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448891" y="1617882"/>
              <a:ext cx="1080120" cy="328585"/>
            </a:xfrm>
            <a:prstGeom prst="roundRect">
              <a:avLst>
                <a:gd name="adj" fmla="val 18849"/>
              </a:avLst>
            </a:prstGeom>
            <a:solidFill>
              <a:srgbClr val="FF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相談者</a:t>
              </a:r>
              <a:endParaRPr kumimoji="1"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2798307" y="1375713"/>
              <a:ext cx="2546415" cy="1644187"/>
            </a:xfrm>
            <a:prstGeom prst="ellipse">
              <a:avLst/>
            </a:prstGeom>
            <a:pattFill prst="pct40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2919862" y="1454102"/>
              <a:ext cx="2332604" cy="695076"/>
            </a:xfrm>
            <a:prstGeom prst="roundRect">
              <a:avLst>
                <a:gd name="adj" fmla="val 933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市町村の相談窓口</a:t>
              </a:r>
              <a:endParaRPr kumimoji="1"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920370" y="2471088"/>
              <a:ext cx="2332096" cy="441125"/>
            </a:xfrm>
            <a:prstGeom prst="roundRect">
              <a:avLst>
                <a:gd name="adj" fmla="val 9337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広域支援相談員</a:t>
              </a:r>
              <a:endParaRPr kumimoji="1"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ストライプ矢印 11"/>
            <p:cNvSpPr/>
            <p:nvPr/>
          </p:nvSpPr>
          <p:spPr>
            <a:xfrm>
              <a:off x="5449516" y="1580438"/>
              <a:ext cx="1558058" cy="1102127"/>
            </a:xfrm>
            <a:prstGeom prst="stripedRightArrow">
              <a:avLst>
                <a:gd name="adj1" fmla="val 100000"/>
                <a:gd name="adj2" fmla="val 16365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調整、助言等により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相談員を交えた</a:t>
              </a:r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話し合い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056968" y="1503955"/>
              <a:ext cx="1312420" cy="129044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解決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5" name="右矢印 14"/>
            <p:cNvSpPr/>
            <p:nvPr/>
          </p:nvSpPr>
          <p:spPr>
            <a:xfrm>
              <a:off x="1685384" y="1432786"/>
              <a:ext cx="1202353" cy="7710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　談</a:t>
              </a:r>
              <a:endParaRPr kumimoji="1"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" name="右矢印 15"/>
            <p:cNvSpPr/>
            <p:nvPr/>
          </p:nvSpPr>
          <p:spPr>
            <a:xfrm rot="5400000">
              <a:off x="3230506" y="1718351"/>
              <a:ext cx="407762" cy="1148591"/>
            </a:xfrm>
            <a:prstGeom prst="rightArrow">
              <a:avLst>
                <a:gd name="adj1" fmla="val 65062"/>
                <a:gd name="adj2" fmla="val 50000"/>
              </a:avLst>
            </a:prstGeom>
            <a:solidFill>
              <a:srgbClr val="CCFF33"/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支援要請</a:t>
              </a:r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 rot="16200000">
              <a:off x="4514769" y="1634534"/>
              <a:ext cx="367538" cy="1305569"/>
            </a:xfrm>
            <a:prstGeom prst="rightArrow">
              <a:avLst/>
            </a:prstGeom>
            <a:solidFill>
              <a:srgbClr val="CCFF33"/>
            </a:solidFill>
            <a:ln w="31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助言等</a:t>
              </a:r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右矢印 18"/>
            <p:cNvSpPr/>
            <p:nvPr/>
          </p:nvSpPr>
          <p:spPr>
            <a:xfrm>
              <a:off x="1699813" y="2471087"/>
              <a:ext cx="1202353" cy="399796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直接相談も可</a:t>
              </a:r>
              <a:endParaRPr kumimoji="1" lang="ja-JP" altLang="en-US" sz="105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3" name="二等辺三角形 22"/>
            <p:cNvSpPr/>
            <p:nvPr/>
          </p:nvSpPr>
          <p:spPr>
            <a:xfrm rot="10800000">
              <a:off x="3416071" y="3705855"/>
              <a:ext cx="1406662" cy="476298"/>
            </a:xfrm>
            <a:prstGeom prst="triangle">
              <a:avLst/>
            </a:prstGeom>
            <a:solidFill>
              <a:srgbClr val="FC9C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218871" y="3750106"/>
              <a:ext cx="63465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広域支援相談員が対応しても解決が図られない場合（不当な差別的取扱いに係る事案）</a:t>
              </a:r>
              <a:endPara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37559" y="4260884"/>
            <a:ext cx="8061943" cy="2541881"/>
            <a:chOff x="323131" y="4221088"/>
            <a:chExt cx="8061943" cy="2541881"/>
          </a:xfrm>
        </p:grpSpPr>
        <p:sp>
          <p:nvSpPr>
            <p:cNvPr id="34" name="右矢印 33"/>
            <p:cNvSpPr/>
            <p:nvPr/>
          </p:nvSpPr>
          <p:spPr>
            <a:xfrm>
              <a:off x="1734460" y="4221088"/>
              <a:ext cx="1202353" cy="7710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あっせん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の求め</a:t>
              </a:r>
              <a:endParaRPr kumimoji="1"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7073410" y="4352629"/>
              <a:ext cx="1240615" cy="11866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解決</a:t>
              </a:r>
              <a:endParaRPr kumimoji="1"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6" name="二等辺三角形 35"/>
            <p:cNvSpPr/>
            <p:nvPr/>
          </p:nvSpPr>
          <p:spPr>
            <a:xfrm>
              <a:off x="3049799" y="4940605"/>
              <a:ext cx="1526957" cy="320648"/>
            </a:xfrm>
            <a:prstGeom prst="triangle">
              <a:avLst>
                <a:gd name="adj" fmla="val 52194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tIns="0" bIns="144000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組織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323131" y="4221088"/>
              <a:ext cx="1393126" cy="788965"/>
            </a:xfrm>
            <a:prstGeom prst="roundRect">
              <a:avLst>
                <a:gd name="adj" fmla="val 9337"/>
              </a:avLst>
            </a:prstGeom>
            <a:pattFill prst="pct40">
              <a:fgClr>
                <a:srgbClr val="FF999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障がい者等</a:t>
              </a:r>
              <a:endParaRPr kumimoji="1"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8" name="ホームベース 27"/>
            <p:cNvSpPr/>
            <p:nvPr/>
          </p:nvSpPr>
          <p:spPr>
            <a:xfrm>
              <a:off x="4679056" y="4445402"/>
              <a:ext cx="2344961" cy="322372"/>
            </a:xfrm>
            <a:prstGeom prst="homePlate">
              <a:avLst>
                <a:gd name="adj" fmla="val 42453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あっせん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3000304" y="4371154"/>
              <a:ext cx="1625948" cy="488831"/>
            </a:xfrm>
            <a:prstGeom prst="roundRect">
              <a:avLst>
                <a:gd name="adj" fmla="val 9337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合議体</a:t>
              </a:r>
              <a:endParaRPr lang="en-US" altLang="ja-JP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1" name="ホームベース 30"/>
            <p:cNvSpPr/>
            <p:nvPr/>
          </p:nvSpPr>
          <p:spPr>
            <a:xfrm>
              <a:off x="5671581" y="5157193"/>
              <a:ext cx="1352436" cy="329328"/>
            </a:xfrm>
            <a:prstGeom prst="homePlate">
              <a:avLst>
                <a:gd name="adj" fmla="val 3239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勧告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990080" y="5316859"/>
              <a:ext cx="1680755" cy="1077381"/>
            </a:xfrm>
            <a:prstGeom prst="roundRect">
              <a:avLst>
                <a:gd name="adj" fmla="val 9337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大阪府障がい者</a:t>
              </a:r>
              <a:endParaRPr lang="en-US" altLang="ja-JP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差別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解消協議会</a:t>
              </a:r>
              <a:endParaRPr lang="en-US" altLang="ja-JP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（解消協）</a:t>
              </a:r>
              <a:endParaRPr lang="en-US" altLang="ja-JP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420940" y="5034729"/>
              <a:ext cx="153313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/>
              <a:r>
                <a:rPr kumimoji="1" lang="en-US" altLang="ja-JP" sz="1050" dirty="0" smtClean="0"/>
                <a:t>※</a:t>
              </a:r>
              <a:r>
                <a:rPr kumimoji="1" lang="ja-JP" altLang="en-US" sz="1050" dirty="0" smtClean="0"/>
                <a:t>あっせんの求めは知事に対し行い、知事が合議体に行わせる</a:t>
              </a:r>
              <a:endParaRPr kumimoji="1" lang="ja-JP" altLang="en-US" sz="1050" dirty="0"/>
            </a:p>
          </p:txBody>
        </p:sp>
        <p:sp>
          <p:nvSpPr>
            <p:cNvPr id="39" name="二等辺三角形 38"/>
            <p:cNvSpPr/>
            <p:nvPr/>
          </p:nvSpPr>
          <p:spPr>
            <a:xfrm rot="10800000">
              <a:off x="5866428" y="4854347"/>
              <a:ext cx="1091498" cy="193765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288744" y="5086569"/>
              <a:ext cx="358123" cy="1365332"/>
            </a:xfrm>
            <a:prstGeom prst="roundRect">
              <a:avLst>
                <a:gd name="adj" fmla="val 9337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知事</a:t>
              </a:r>
              <a:endParaRPr lang="en-US" altLang="ja-JP" sz="1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2" name="二等辺三角形 41"/>
            <p:cNvSpPr/>
            <p:nvPr/>
          </p:nvSpPr>
          <p:spPr>
            <a:xfrm rot="10800000">
              <a:off x="5866927" y="5619417"/>
              <a:ext cx="1091498" cy="193765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ホームベース 42"/>
            <p:cNvSpPr/>
            <p:nvPr/>
          </p:nvSpPr>
          <p:spPr>
            <a:xfrm>
              <a:off x="5674763" y="5910519"/>
              <a:ext cx="1386325" cy="300003"/>
            </a:xfrm>
            <a:prstGeom prst="homePlate">
              <a:avLst>
                <a:gd name="adj" fmla="val 32399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公表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4" name="右矢印 43"/>
            <p:cNvSpPr/>
            <p:nvPr/>
          </p:nvSpPr>
          <p:spPr>
            <a:xfrm>
              <a:off x="4740098" y="5230594"/>
              <a:ext cx="497747" cy="1213074"/>
            </a:xfrm>
            <a:prstGeom prst="rightArrow">
              <a:avLst>
                <a:gd name="adj1" fmla="val 60186"/>
                <a:gd name="adj2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意見</a:t>
              </a:r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等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5" name="爆発 1 44"/>
            <p:cNvSpPr/>
            <p:nvPr/>
          </p:nvSpPr>
          <p:spPr>
            <a:xfrm>
              <a:off x="7073411" y="5539285"/>
              <a:ext cx="1311663" cy="1223684"/>
            </a:xfrm>
            <a:prstGeom prst="irregularSeal1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事実上の制裁としての効果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4" name="円/楕円 13"/>
          <p:cNvSpPr/>
          <p:nvPr/>
        </p:nvSpPr>
        <p:spPr>
          <a:xfrm>
            <a:off x="4902257" y="2085562"/>
            <a:ext cx="432048" cy="39503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府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上矢印吹き出し 9"/>
          <p:cNvSpPr/>
          <p:nvPr/>
        </p:nvSpPr>
        <p:spPr>
          <a:xfrm>
            <a:off x="1918736" y="2519099"/>
            <a:ext cx="4517495" cy="549862"/>
          </a:xfrm>
          <a:prstGeom prst="upArrowCallout">
            <a:avLst>
              <a:gd name="adj1" fmla="val 47645"/>
              <a:gd name="adj2" fmla="val 25000"/>
              <a:gd name="adj3" fmla="val 43831"/>
              <a:gd name="adj4" fmla="val 56169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4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分析や検証を踏まえ、合議体から助言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632501" y="6525344"/>
            <a:ext cx="476003" cy="29887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6" name="額縁 45"/>
          <p:cNvSpPr/>
          <p:nvPr/>
        </p:nvSpPr>
        <p:spPr>
          <a:xfrm>
            <a:off x="244252" y="69338"/>
            <a:ext cx="8720236" cy="431769"/>
          </a:xfrm>
          <a:prstGeom prst="bevel">
            <a:avLst>
              <a:gd name="adj" fmla="val 6944"/>
            </a:avLst>
          </a:prstGeom>
          <a:solidFill>
            <a:srgbClr val="FFFF00"/>
          </a:solidFill>
          <a:ln w="12700"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ja-JP" altLang="en-US" b="1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者差別解消条例に基づく相談と解決の流れ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16385" y="131775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資料１－３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53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80363" y="1628800"/>
            <a:ext cx="4000971" cy="4681856"/>
            <a:chOff x="740648" y="1261796"/>
            <a:chExt cx="4000971" cy="4681856"/>
          </a:xfrm>
        </p:grpSpPr>
        <p:sp>
          <p:nvSpPr>
            <p:cNvPr id="26" name="角丸四角形 25"/>
            <p:cNvSpPr/>
            <p:nvPr/>
          </p:nvSpPr>
          <p:spPr>
            <a:xfrm>
              <a:off x="740648" y="2321323"/>
              <a:ext cx="3887582" cy="2619844"/>
            </a:xfrm>
            <a:prstGeom prst="roundRect">
              <a:avLst>
                <a:gd name="adj" fmla="val 694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332085" y="1405812"/>
              <a:ext cx="1409534" cy="43204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相談者</a:t>
              </a:r>
              <a:endPara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下矢印 4"/>
            <p:cNvSpPr/>
            <p:nvPr/>
          </p:nvSpPr>
          <p:spPr>
            <a:xfrm>
              <a:off x="3357397" y="1868776"/>
              <a:ext cx="1198824" cy="486367"/>
            </a:xfrm>
            <a:prstGeom prst="downArrow">
              <a:avLst>
                <a:gd name="adj1" fmla="val 51684"/>
                <a:gd name="adj2" fmla="val 43445"/>
              </a:avLst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</a:rPr>
                <a:t> </a:t>
              </a:r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656780" y="2855026"/>
              <a:ext cx="911798" cy="435268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C9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傾聴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811805" y="2843225"/>
              <a:ext cx="867216" cy="432048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C9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調査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747909" y="2841074"/>
              <a:ext cx="882188" cy="449219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C9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助言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2684013" y="2847705"/>
              <a:ext cx="911798" cy="430231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C9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情報提供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1747909" y="3355708"/>
              <a:ext cx="1934425" cy="432048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C9C1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関係機関との連携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811805" y="3858141"/>
              <a:ext cx="3756773" cy="998979"/>
            </a:xfrm>
            <a:prstGeom prst="roundRect">
              <a:avLst/>
            </a:prstGeom>
            <a:solidFill>
              <a:srgbClr val="FFC000"/>
            </a:solidFill>
            <a:ln w="9525">
              <a:solidFill>
                <a:srgbClr val="F3D2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3264466" y="4363820"/>
              <a:ext cx="1147739" cy="432048"/>
            </a:xfrm>
            <a:prstGeom prst="roundRect">
              <a:avLst/>
            </a:prstGeom>
            <a:solidFill>
              <a:srgbClr val="FFCCFF"/>
            </a:solidFill>
            <a:ln w="6350"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指導</a:t>
              </a:r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型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107949" y="4341275"/>
              <a:ext cx="1093541" cy="432048"/>
            </a:xfrm>
            <a:prstGeom prst="roundRect">
              <a:avLst/>
            </a:prstGeom>
            <a:solidFill>
              <a:srgbClr val="FFCCFF"/>
            </a:solidFill>
            <a:ln w="6350"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助言型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883813" y="4353064"/>
              <a:ext cx="1118324" cy="432048"/>
            </a:xfrm>
            <a:prstGeom prst="roundRect">
              <a:avLst/>
            </a:prstGeom>
            <a:solidFill>
              <a:srgbClr val="FFCCFF"/>
            </a:solidFill>
            <a:ln w="6350"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自主</a:t>
              </a:r>
              <a:endPara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解決型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149802" y="3857275"/>
              <a:ext cx="990110" cy="432048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調　整</a:t>
              </a:r>
              <a:endPara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下矢印 26"/>
            <p:cNvSpPr/>
            <p:nvPr/>
          </p:nvSpPr>
          <p:spPr>
            <a:xfrm>
              <a:off x="1963933" y="4987178"/>
              <a:ext cx="1495168" cy="360529"/>
            </a:xfrm>
            <a:prstGeom prst="downArrow">
              <a:avLst>
                <a:gd name="adj1" fmla="val 41736"/>
                <a:gd name="adj2" fmla="val 50000"/>
              </a:avLst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845609" y="1333804"/>
              <a:ext cx="1334348" cy="432048"/>
            </a:xfrm>
            <a:prstGeom prst="rect">
              <a:avLst/>
            </a:prstGeom>
            <a:solidFill>
              <a:srgbClr val="00B0F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市町村</a:t>
              </a:r>
              <a:endParaRPr kumimoji="1" lang="ja-JP" altLang="en-US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0" name="下矢印 29"/>
            <p:cNvSpPr/>
            <p:nvPr/>
          </p:nvSpPr>
          <p:spPr>
            <a:xfrm>
              <a:off x="841093" y="1855549"/>
              <a:ext cx="1266856" cy="483558"/>
            </a:xfrm>
            <a:prstGeom prst="downArrow">
              <a:avLst>
                <a:gd name="adj1" fmla="val 50472"/>
                <a:gd name="adj2" fmla="val 45611"/>
              </a:avLst>
            </a:prstGeom>
            <a:solidFill>
              <a:srgbClr val="FFCCFF"/>
            </a:solidFill>
            <a:ln w="9525">
              <a:solidFill>
                <a:srgbClr val="FF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支援依頼</a:t>
              </a:r>
              <a:endPara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675901" y="5366252"/>
              <a:ext cx="2127070" cy="577400"/>
            </a:xfrm>
            <a:prstGeom prst="ellipse">
              <a:avLst/>
            </a:pr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解決へ</a:t>
              </a:r>
              <a:endPara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左矢印 33"/>
            <p:cNvSpPr/>
            <p:nvPr/>
          </p:nvSpPr>
          <p:spPr>
            <a:xfrm>
              <a:off x="2270755" y="1261796"/>
              <a:ext cx="993712" cy="656233"/>
            </a:xfrm>
            <a:prstGeom prst="leftArrow">
              <a:avLst>
                <a:gd name="adj1" fmla="val 50000"/>
                <a:gd name="adj2" fmla="val 65064"/>
              </a:avLst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5" name="左矢印 34"/>
          <p:cNvSpPr/>
          <p:nvPr/>
        </p:nvSpPr>
        <p:spPr>
          <a:xfrm>
            <a:off x="4090133" y="4209544"/>
            <a:ext cx="1091729" cy="983990"/>
          </a:xfrm>
          <a:prstGeom prst="leftArrow">
            <a:avLst>
              <a:gd name="adj1" fmla="val 63598"/>
              <a:gd name="adj2" fmla="val 40869"/>
            </a:avLst>
          </a:prstGeom>
          <a:solidFill>
            <a:srgbClr val="00B050"/>
          </a:solidFill>
          <a:ln w="6350"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・助言</a:t>
            </a:r>
            <a:endParaRPr kumimoji="1"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・検証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5292081" y="3249199"/>
            <a:ext cx="3777778" cy="1920690"/>
          </a:xfrm>
          <a:prstGeom prst="roundRect">
            <a:avLst>
              <a:gd name="adj" fmla="val 5489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二等辺三角形 37"/>
          <p:cNvSpPr/>
          <p:nvPr/>
        </p:nvSpPr>
        <p:spPr>
          <a:xfrm rot="10800000">
            <a:off x="6343694" y="2642669"/>
            <a:ext cx="1806724" cy="530429"/>
          </a:xfrm>
          <a:prstGeom prst="triangle">
            <a:avLst/>
          </a:prstGeom>
          <a:solidFill>
            <a:srgbClr val="F3D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角丸四角形 38"/>
          <p:cNvSpPr/>
          <p:nvPr/>
        </p:nvSpPr>
        <p:spPr>
          <a:xfrm>
            <a:off x="5292082" y="1700808"/>
            <a:ext cx="3790134" cy="864096"/>
          </a:xfrm>
          <a:prstGeom prst="roundRect">
            <a:avLst>
              <a:gd name="adj" fmla="val 11365"/>
            </a:avLst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大阪府障がい者</a:t>
            </a: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差別解消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029470" y="2793122"/>
            <a:ext cx="2468092" cy="310775"/>
          </a:xfrm>
          <a:prstGeom prst="rect">
            <a:avLst/>
          </a:prstGeom>
          <a:gradFill flip="none" rotWithShape="1">
            <a:gsLst>
              <a:gs pos="0">
                <a:srgbClr val="FC9C10">
                  <a:shade val="30000"/>
                  <a:satMod val="115000"/>
                </a:srgbClr>
              </a:gs>
              <a:gs pos="50000">
                <a:srgbClr val="FC9C10">
                  <a:shade val="67500"/>
                  <a:satMod val="115000"/>
                </a:srgbClr>
              </a:gs>
              <a:gs pos="100000">
                <a:srgbClr val="FC9C1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広域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星 7 40"/>
          <p:cNvSpPr/>
          <p:nvPr/>
        </p:nvSpPr>
        <p:spPr>
          <a:xfrm>
            <a:off x="3067059" y="5533065"/>
            <a:ext cx="3523216" cy="1065788"/>
          </a:xfrm>
          <a:prstGeom prst="star7">
            <a:avLst/>
          </a:prstGeom>
          <a:solidFill>
            <a:srgbClr val="F3D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合議体による助言・検証等を踏まえ、広域支援相談員の対応力向上をはじめ、府の施策に反映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295845" y="5242550"/>
            <a:ext cx="854342" cy="276755"/>
          </a:xfrm>
          <a:prstGeom prst="downArrow">
            <a:avLst>
              <a:gd name="adj1" fmla="val 100000"/>
              <a:gd name="adj2" fmla="val 99429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4167803" y="3229258"/>
            <a:ext cx="980261" cy="768991"/>
          </a:xfrm>
          <a:prstGeom prst="rightArrow">
            <a:avLst/>
          </a:prstGeom>
          <a:solidFill>
            <a:srgbClr val="FFFF00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97954" y="2580677"/>
            <a:ext cx="129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委員等の中から会長が指名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80111" y="4149080"/>
            <a:ext cx="3416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◇事例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等の分野や障がい種別等を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踏まえ５人で組織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353510" y="1259468"/>
            <a:ext cx="6564977" cy="369332"/>
          </a:xfrm>
          <a:prstGeom prst="rect">
            <a:avLst/>
          </a:prstGeom>
          <a:solidFill>
            <a:srgbClr val="FFFF00"/>
          </a:solidFill>
          <a:ln w="63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広域支援相談員による相談対応と合議体における検証のスキーム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0450" y="6309320"/>
            <a:ext cx="35201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/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「不当な差別的取扱い」に係る事案であって、広域支援相談員が対応しても解決が図られない場合、合議体によるあっせんを求めることが可能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額縁 44"/>
          <p:cNvSpPr/>
          <p:nvPr/>
        </p:nvSpPr>
        <p:spPr>
          <a:xfrm>
            <a:off x="275881" y="40918"/>
            <a:ext cx="8720236" cy="431769"/>
          </a:xfrm>
          <a:prstGeom prst="bevel">
            <a:avLst>
              <a:gd name="adj" fmla="val 6944"/>
            </a:avLst>
          </a:prstGeom>
          <a:solidFill>
            <a:schemeClr val="accent4">
              <a:lumMod val="75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障がい者差別解消の取組みと相談事例等の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検証</a:t>
            </a:r>
            <a:r>
              <a:rPr kumimoji="1" lang="ja-JP" altLang="en-US" sz="1400" dirty="0" smtClean="0"/>
              <a:t>　</a:t>
            </a:r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6012160" y="3439664"/>
            <a:ext cx="2474550" cy="320179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合議体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79495" y="577936"/>
            <a:ext cx="8969698" cy="576064"/>
          </a:xfrm>
          <a:prstGeom prst="roundRect">
            <a:avLst/>
          </a:prstGeom>
          <a:solidFill>
            <a:srgbClr val="F3D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者差別解消の取組みを検証し、条例附則に規定する見直し検討に資することを目的に、大阪府障がい者差別解消協議会の下に合議体を組織し、広域支援相談員の相談状況等を総合的に分析と検証を実施。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632501" y="6525344"/>
            <a:ext cx="476003" cy="29887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smtClean="0">
                <a:solidFill>
                  <a:schemeClr val="tx1"/>
                </a:solidFill>
              </a:rPr>
              <a:t>２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 w="9525">
          <a:solidFill>
            <a:schemeClr val="accent6"/>
          </a:solidFill>
        </a:ln>
      </a:spPr>
      <a:bodyPr rtlCol="0" anchor="ctr"/>
      <a:lstStyle>
        <a:defPPr algn="ctr">
          <a:defRPr kumimoji="1"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画面に合わせる (4:3)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2019-07-19T04:29:13Z</dcterms:created>
  <dcterms:modified xsi:type="dcterms:W3CDTF">2019-07-19T04:29:17Z</dcterms:modified>
</cp:coreProperties>
</file>