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8" r:id="rId3"/>
    <p:sldId id="272" r:id="rId4"/>
    <p:sldId id="278" r:id="rId5"/>
    <p:sldId id="287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C3DD71D-1356-4298-8657-6F3FB18D8411}">
          <p14:sldIdLst>
            <p14:sldId id="284"/>
            <p14:sldId id="288"/>
            <p14:sldId id="272"/>
            <p14:sldId id="278"/>
            <p14:sldId id="28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5C5"/>
    <a:srgbClr val="FF6699"/>
    <a:srgbClr val="FFE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2" autoAdjust="0"/>
    <p:restoredTop sz="92734" autoAdjust="0"/>
  </p:normalViewPr>
  <p:slideViewPr>
    <p:cSldViewPr>
      <p:cViewPr>
        <p:scale>
          <a:sx n="82" d="100"/>
          <a:sy n="82" d="100"/>
        </p:scale>
        <p:origin x="-104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722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5F15C-B33E-4A05-9E53-CC8A398DA1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DFFEC52-7267-4200-A893-10FF9CF70C3C}">
      <dgm:prSet custT="1"/>
      <dgm:spPr/>
      <dgm:t>
        <a:bodyPr/>
        <a:lstStyle/>
        <a:p>
          <a:pPr algn="ctr" rtl="0"/>
          <a:r>
            <a:rPr kumimoji="1" lang="ja-JP" altLang="en-US" sz="1800" b="1" dirty="0" smtClean="0"/>
            <a:t>大阪府内市町村における</a:t>
          </a:r>
          <a:r>
            <a:rPr kumimoji="1" lang="ja-JP" altLang="en-US" sz="1800" b="1" dirty="0" err="1" smtClean="0"/>
            <a:t>障がい</a:t>
          </a:r>
          <a:r>
            <a:rPr kumimoji="1" lang="ja-JP" altLang="en-US" sz="1800" b="1" dirty="0" smtClean="0"/>
            <a:t>者虐待防止の体制について</a:t>
          </a:r>
          <a:endParaRPr lang="ja-JP" altLang="en-US" sz="1800" dirty="0"/>
        </a:p>
      </dgm:t>
    </dgm:pt>
    <dgm:pt modelId="{81C9B2E7-6C9C-4084-98F8-418637F55F85}" type="parTrans" cxnId="{8F6FAB75-860E-4307-B47F-D01D4AD13C0C}">
      <dgm:prSet/>
      <dgm:spPr/>
      <dgm:t>
        <a:bodyPr/>
        <a:lstStyle/>
        <a:p>
          <a:endParaRPr kumimoji="1" lang="ja-JP" altLang="en-US"/>
        </a:p>
      </dgm:t>
    </dgm:pt>
    <dgm:pt modelId="{596445EF-6270-4513-AFB0-E25E21CCD466}" type="sibTrans" cxnId="{8F6FAB75-860E-4307-B47F-D01D4AD13C0C}">
      <dgm:prSet/>
      <dgm:spPr/>
      <dgm:t>
        <a:bodyPr/>
        <a:lstStyle/>
        <a:p>
          <a:endParaRPr kumimoji="1" lang="ja-JP" altLang="en-US"/>
        </a:p>
      </dgm:t>
    </dgm:pt>
    <dgm:pt modelId="{B5CFC8CA-0A99-4374-A400-0BD9A31BDE15}" type="pres">
      <dgm:prSet presAssocID="{AFA5F15C-B33E-4A05-9E53-CC8A398DA1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1F2797C-5F6F-4CF5-B081-68E97A915B7F}" type="pres">
      <dgm:prSet presAssocID="{CDFFEC52-7267-4200-A893-10FF9CF70C3C}" presName="parentText" presStyleLbl="node1" presStyleIdx="0" presStyleCnt="1" custScaleY="168672" custLinFactNeighborY="-1507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452082B-9E4D-4912-9796-654E96A1FBC4}" type="presOf" srcId="{AFA5F15C-B33E-4A05-9E53-CC8A398DA180}" destId="{B5CFC8CA-0A99-4374-A400-0BD9A31BDE15}" srcOrd="0" destOrd="0" presId="urn:microsoft.com/office/officeart/2005/8/layout/vList2"/>
    <dgm:cxn modelId="{0DB0EDEB-2425-4FDF-B5FF-BE59E76C25E2}" type="presOf" srcId="{CDFFEC52-7267-4200-A893-10FF9CF70C3C}" destId="{11F2797C-5F6F-4CF5-B081-68E97A915B7F}" srcOrd="0" destOrd="0" presId="urn:microsoft.com/office/officeart/2005/8/layout/vList2"/>
    <dgm:cxn modelId="{8F6FAB75-860E-4307-B47F-D01D4AD13C0C}" srcId="{AFA5F15C-B33E-4A05-9E53-CC8A398DA180}" destId="{CDFFEC52-7267-4200-A893-10FF9CF70C3C}" srcOrd="0" destOrd="0" parTransId="{81C9B2E7-6C9C-4084-98F8-418637F55F85}" sibTransId="{596445EF-6270-4513-AFB0-E25E21CCD466}"/>
    <dgm:cxn modelId="{D4DE63D8-65C6-42D3-B78B-D9084308904A}" type="presParOf" srcId="{B5CFC8CA-0A99-4374-A400-0BD9A31BDE15}" destId="{11F2797C-5F6F-4CF5-B081-68E97A915B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2797C-5F6F-4CF5-B081-68E97A915B7F}">
      <dsp:nvSpPr>
        <dsp:cNvPr id="0" name=""/>
        <dsp:cNvSpPr/>
      </dsp:nvSpPr>
      <dsp:spPr>
        <a:xfrm>
          <a:off x="0" y="0"/>
          <a:ext cx="6427448" cy="404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/>
            <a:t>大阪府内市町村における</a:t>
          </a:r>
          <a:r>
            <a:rPr kumimoji="1" lang="ja-JP" altLang="en-US" sz="1800" b="1" kern="1200" dirty="0" err="1" smtClean="0"/>
            <a:t>障がい</a:t>
          </a:r>
          <a:r>
            <a:rPr kumimoji="1" lang="ja-JP" altLang="en-US" sz="1800" b="1" kern="1200" dirty="0" smtClean="0"/>
            <a:t>者虐待防止の体制について</a:t>
          </a:r>
          <a:endParaRPr lang="ja-JP" altLang="en-US" sz="1800" kern="1200" dirty="0"/>
        </a:p>
      </dsp:txBody>
      <dsp:txXfrm>
        <a:off x="19730" y="19730"/>
        <a:ext cx="6387988" cy="364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1F835C-32D4-44B5-8A2B-AFEAEDD263CD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E71BED9-AD09-4511-A77A-F2E255CA8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5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5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大阪府は月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回の実務者会議や日々の連絡で進捗把握</a:t>
            </a:r>
            <a:endParaRPr kumimoji="1" lang="en-US" altLang="ja-JP" dirty="0" smtClean="0"/>
          </a:p>
          <a:p>
            <a:r>
              <a:rPr kumimoji="1" lang="ja-JP" altLang="en-US" dirty="0" smtClean="0"/>
              <a:t>労働相談票が挙がる前でも、ケースバイケースではあるが同時並行で動くことが可能なのでご相談を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根回しをして足並みをそろえる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ハローワーク：障害者雇用促進法の関係法令に抵触するおそれあり、身体・心理・ネグレクトのケース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労働基準監督署：労働基準関係法令に抵触するおそれあり、賃金未払い等経済的虐待のケース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雇用均等室：男女雇用機会均等法の関係法令に抵触するおそれあり、セクハラなど性的虐待のケース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総務部企画室：個別労働関係の紛争の解決促進に関する法律（個紛法）に基づく助言、指導、あっせんを求める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E754-374E-4980-B272-3D0FC2DA780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6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0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0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01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83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7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27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3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82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9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74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A514D-7E1B-48D6-8A4B-28C2D03A4FB6}" type="datetimeFigureOut">
              <a:rPr kumimoji="1" lang="ja-JP" altLang="en-US" smtClean="0"/>
              <a:t>2018/2/28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7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33448" y="116632"/>
            <a:ext cx="8974758" cy="327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200" b="1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大阪府障がい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者虐待防止対策支援事業の主な取組み</a:t>
            </a:r>
            <a:endParaRPr kumimoji="1" lang="ja-JP" altLang="en-US" sz="2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190814"/>
              </p:ext>
            </p:extLst>
          </p:nvPr>
        </p:nvGraphicFramePr>
        <p:xfrm>
          <a:off x="65874" y="547643"/>
          <a:ext cx="8957743" cy="629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974"/>
                <a:gridCol w="703976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目的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H29</a:t>
                      </a:r>
                      <a:r>
                        <a:rPr kumimoji="1" lang="ja-JP" altLang="en-US" sz="1600" dirty="0" smtClean="0"/>
                        <a:t>年度の主な取組み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399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+mj-ea"/>
                          <a:ea typeface="+mj-ea"/>
                        </a:rPr>
                        <a:t>１．市町村の虐待</a:t>
                      </a:r>
                      <a:endParaRPr lang="en-US" altLang="ja-JP" sz="14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+mj-ea"/>
                          <a:ea typeface="+mj-ea"/>
                        </a:rPr>
                        <a:t>　　対応力の向上</a:t>
                      </a:r>
                      <a:endParaRPr lang="en-US" altLang="ja-JP" sz="14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（１）通報受理から終結に　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　　至るまでの虐待対応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（２）虐待の早期発見、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　　未然防止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①市町村職員向け虐待対応研修の強化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⇒基礎研修：講義及び演習</a:t>
                      </a:r>
                      <a:endParaRPr kumimoji="1" lang="en-US" altLang="ja-JP" sz="13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（講義）障害者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虐待防止法の理解、虐待対応における権利擁護の視点、等</a:t>
                      </a:r>
                      <a:endParaRPr kumimoji="1" lang="en-US" altLang="ja-JP" sz="13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 </a:t>
                      </a:r>
                      <a:r>
                        <a:rPr kumimoji="1" lang="ja-JP" altLang="en-US" sz="1300" u="non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（演習）事例を用いた初動期対応に関するグループワーク</a:t>
                      </a:r>
                      <a:endParaRPr kumimoji="1" lang="en-US" altLang="ja-JP" sz="14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7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7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7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⇒現任研修：</a:t>
                      </a:r>
                      <a:r>
                        <a:rPr kumimoji="1" lang="en-US" altLang="ja-JP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H29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年度より管理職向け研修を新たに開催、講義及び演習にて実施。</a:t>
                      </a:r>
                      <a:endParaRPr kumimoji="1" lang="en-US" altLang="ja-JP" sz="13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管理職向け：弁護士による講義（市町村の責務）、市町村管理職による事例報告等</a:t>
                      </a:r>
                      <a:endParaRPr kumimoji="1" lang="en-US" altLang="ja-JP" sz="13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担当者向け：「</a:t>
                      </a:r>
                      <a:r>
                        <a:rPr kumimoji="1" lang="ja-JP" altLang="en-US" sz="1300" dirty="0" smtClean="0"/>
                        <a:t>家族関係の見立て」、「成年後見制度の利用促進」「ＤＶの理解と障がい者虐待と　　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dirty="0" smtClean="0"/>
                        <a:t>　　　　　　　　　　の連携」等に関するテーマを実施。Ｈ</a:t>
                      </a:r>
                      <a:r>
                        <a:rPr kumimoji="1" lang="en-US" altLang="ja-JP" sz="1300" dirty="0" smtClean="0"/>
                        <a:t>29</a:t>
                      </a:r>
                      <a:r>
                        <a:rPr kumimoji="1" lang="ja-JP" altLang="en-US" sz="1300" dirty="0" smtClean="0"/>
                        <a:t>年度より国研修を踏まえ「司法面接の技法　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dirty="0" smtClean="0"/>
                        <a:t>　　　　　　　　　　を用いた知的障がいがある人に対する面接手法」を研修内容に含める。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②市町村虐待対応ワーキングの継続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300" b="1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en-US" sz="13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⇒・終結事例（養護者、障がい者福祉施設従事者等）の検証　</a:t>
                      </a:r>
                      <a:endParaRPr kumimoji="1" lang="en-US" altLang="ja-JP" sz="1300" b="0" kern="1200" baseline="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 　・成年後見制度に関するアンケート、障がい者虐待防止に関する体制整備調査の実施</a:t>
                      </a: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　</a:t>
                      </a:r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③専門性強化事業の充実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⇒・</a:t>
                      </a:r>
                      <a:r>
                        <a:rPr kumimoji="1" lang="en-US" altLang="ja-JP" sz="1300" dirty="0" smtClean="0"/>
                        <a:t>H29</a:t>
                      </a:r>
                      <a:r>
                        <a:rPr kumimoji="1" lang="ja-JP" altLang="en-US" sz="1300" dirty="0" smtClean="0"/>
                        <a:t>年度実績は</a:t>
                      </a:r>
                      <a:r>
                        <a:rPr kumimoji="1" lang="en-US" altLang="ja-JP" sz="1300" dirty="0" smtClean="0"/>
                        <a:t>8</a:t>
                      </a:r>
                      <a:r>
                        <a:rPr kumimoji="1" lang="ja-JP" altLang="en-US" sz="1300" dirty="0" smtClean="0"/>
                        <a:t>件（</a:t>
                      </a:r>
                      <a:r>
                        <a:rPr kumimoji="1" lang="en-US" altLang="ja-JP" sz="1300" dirty="0" smtClean="0"/>
                        <a:t>H30.1</a:t>
                      </a:r>
                      <a:r>
                        <a:rPr kumimoji="1" lang="ja-JP" altLang="en-US" sz="1300" dirty="0" smtClean="0"/>
                        <a:t>末時点）　</a:t>
                      </a:r>
                      <a:endParaRPr kumimoji="1" lang="en-US" altLang="ja-JP" sz="13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/>
                        <a:t>　 　・市町村ワーキングにおける終結事例の検証に活用</a:t>
                      </a:r>
                      <a:endParaRPr kumimoji="1" lang="en-US" altLang="ja-JP" sz="1300" dirty="0" smtClean="0"/>
                    </a:p>
                  </a:txBody>
                  <a:tcPr/>
                </a:tc>
              </a:tr>
              <a:tr h="114698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２．</a:t>
                      </a:r>
                      <a:r>
                        <a:rPr kumimoji="1" lang="ja-JP" altLang="en-US" sz="1400" b="1" dirty="0" err="1" smtClean="0"/>
                        <a:t>障がい</a:t>
                      </a:r>
                      <a:r>
                        <a:rPr kumimoji="1" lang="ja-JP" altLang="en-US" sz="1400" b="1" dirty="0" smtClean="0"/>
                        <a:t>福祉サービス事業所の虐待防止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④事業所職員向け虐待防止研修の継続実施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3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・管理者対象とした研修（事例を用いた演習を含む）</a:t>
                      </a:r>
                      <a:endParaRPr kumimoji="1" lang="en-US" altLang="ja-JP" sz="13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3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・平成</a:t>
                      </a:r>
                      <a:r>
                        <a:rPr kumimoji="1" lang="en-US" altLang="ja-JP" sz="13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28</a:t>
                      </a:r>
                      <a:r>
                        <a:rPr kumimoji="1" lang="ja-JP" altLang="en-US" sz="13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年度に引き続き、民間施設長を府研修の講師として起用。</a:t>
                      </a:r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⑤事業所に対する実地指導</a:t>
                      </a: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　　　　　　　　　　　　　　　　　　　　　　　　　　　　　　　　　　　　　　　　</a:t>
                      </a:r>
                      <a:endParaRPr kumimoji="1" lang="en-US" altLang="ja-JP" sz="13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・全事業者を対象とした集団指導　・個々の事業者に対する計画的な実地指導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14698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３．関係機関との連携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⑥使用者虐待における大阪労働局との連携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3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・定期的な実務者会議の実施</a:t>
                      </a:r>
                      <a:endParaRPr kumimoji="1" lang="en-US" altLang="ja-JP" sz="13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300" b="1" dirty="0" smtClean="0"/>
                        <a:t>⑦</a:t>
                      </a:r>
                      <a:r>
                        <a:rPr kumimoji="1" lang="en-US" altLang="ja-JP" sz="1300" b="1" dirty="0" smtClean="0"/>
                        <a:t>DV</a:t>
                      </a:r>
                      <a:r>
                        <a:rPr kumimoji="1" lang="ja-JP" altLang="en-US" sz="1300" b="1" dirty="0" smtClean="0"/>
                        <a:t>対応における連携</a:t>
                      </a:r>
                      <a:endParaRPr kumimoji="1" lang="en-US" altLang="ja-JP" sz="1300" b="1" dirty="0" smtClean="0"/>
                    </a:p>
                    <a:p>
                      <a:r>
                        <a:rPr kumimoji="1" lang="ja-JP" altLang="en-US" sz="1300" baseline="0" dirty="0" smtClean="0"/>
                        <a:t>　・ </a:t>
                      </a:r>
                      <a:r>
                        <a:rPr kumimoji="1" lang="ja-JP" altLang="en-US" sz="1300" dirty="0" smtClean="0"/>
                        <a:t>現任研修において、</a:t>
                      </a:r>
                      <a:r>
                        <a:rPr kumimoji="1" lang="en-US" altLang="ja-JP" sz="1300" dirty="0" smtClean="0"/>
                        <a:t>DV</a:t>
                      </a:r>
                      <a:r>
                        <a:rPr kumimoji="1" lang="ja-JP" altLang="en-US" sz="1300" dirty="0" smtClean="0"/>
                        <a:t>の理解と障がい者虐待対応との連携に関する講義実施、</a:t>
                      </a:r>
                      <a:endParaRPr kumimoji="1" lang="en-US" altLang="ja-JP" sz="1300" dirty="0" smtClean="0"/>
                    </a:p>
                    <a:p>
                      <a:r>
                        <a:rPr kumimoji="1" lang="ja-JP" altLang="en-US" sz="1300" baseline="0" dirty="0" smtClean="0"/>
                        <a:t>　　市町村</a:t>
                      </a:r>
                      <a:r>
                        <a:rPr kumimoji="1" lang="en-US" altLang="ja-JP" sz="1300" baseline="0" dirty="0" smtClean="0"/>
                        <a:t>DV</a:t>
                      </a:r>
                      <a:r>
                        <a:rPr kumimoji="1" lang="ja-JP" altLang="en-US" sz="1300" baseline="0" dirty="0" smtClean="0"/>
                        <a:t>担当職員向け研修にも、障がい者虐待に関する講義を導入</a:t>
                      </a:r>
                      <a:endParaRPr kumimoji="1" lang="en-US" altLang="ja-JP" sz="13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546694" y="44624"/>
            <a:ext cx="1489802" cy="45308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/>
              <a:t>資料２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8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40943" y="260648"/>
            <a:ext cx="9062113" cy="5116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251520" y="5377618"/>
            <a:ext cx="8424936" cy="13935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486848110"/>
              </p:ext>
            </p:extLst>
          </p:nvPr>
        </p:nvGraphicFramePr>
        <p:xfrm>
          <a:off x="1445104" y="52540"/>
          <a:ext cx="6427448" cy="41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グループ化 4"/>
          <p:cNvGrpSpPr/>
          <p:nvPr/>
        </p:nvGrpSpPr>
        <p:grpSpPr>
          <a:xfrm rot="16200000">
            <a:off x="3886424" y="1898648"/>
            <a:ext cx="1128023" cy="8085962"/>
            <a:chOff x="4625951" y="1393522"/>
            <a:chExt cx="1220619" cy="4253709"/>
          </a:xfrm>
        </p:grpSpPr>
        <p:sp>
          <p:nvSpPr>
            <p:cNvPr id="6" name="テキスト ボックス 16"/>
            <p:cNvSpPr txBox="1"/>
            <p:nvPr/>
          </p:nvSpPr>
          <p:spPr>
            <a:xfrm rot="5400000">
              <a:off x="4588321" y="1630977"/>
              <a:ext cx="1174298" cy="6993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・通報受理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・事実確認</a:t>
              </a:r>
              <a:endPara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・虐待認定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緊急性の判断</a:t>
              </a:r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⇒分離の措置</a:t>
              </a:r>
              <a:endPara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テキスト ボックス 17"/>
            <p:cNvSpPr txBox="1"/>
            <p:nvPr/>
          </p:nvSpPr>
          <p:spPr>
            <a:xfrm rot="5400000">
              <a:off x="4671910" y="2919991"/>
              <a:ext cx="880332" cy="8992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・分離保護、見守り</a:t>
              </a:r>
              <a:endPara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kumimoji="1" lang="ja-JP" altLang="en-US" sz="12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障がい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福祉サービ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ス等の提供、調整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・養護者支援</a:t>
              </a:r>
              <a:endPara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テキスト ボックス 18"/>
            <p:cNvSpPr txBox="1"/>
            <p:nvPr/>
          </p:nvSpPr>
          <p:spPr>
            <a:xfrm rot="5400000">
              <a:off x="4681410" y="4112028"/>
              <a:ext cx="788293" cy="8992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・対応の振り返り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・対応の検証</a:t>
              </a:r>
              <a:endPara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・虐待が解消され　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たかの評価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" name="下矢印 8"/>
            <p:cNvSpPr/>
            <p:nvPr/>
          </p:nvSpPr>
          <p:spPr>
            <a:xfrm>
              <a:off x="4875415" y="2597375"/>
              <a:ext cx="400287" cy="3405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0" name="下矢印 9"/>
            <p:cNvSpPr/>
            <p:nvPr/>
          </p:nvSpPr>
          <p:spPr>
            <a:xfrm>
              <a:off x="4875418" y="3856286"/>
              <a:ext cx="432190" cy="3112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1" name="下矢印 10"/>
            <p:cNvSpPr/>
            <p:nvPr/>
          </p:nvSpPr>
          <p:spPr>
            <a:xfrm>
              <a:off x="4859383" y="4955782"/>
              <a:ext cx="498620" cy="23149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9"/>
            <p:cNvSpPr txBox="1"/>
            <p:nvPr/>
          </p:nvSpPr>
          <p:spPr>
            <a:xfrm rot="5400000">
              <a:off x="4915271" y="5250733"/>
              <a:ext cx="459955" cy="333042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終結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" name="テキスト ボックス 125"/>
            <p:cNvSpPr txBox="1"/>
            <p:nvPr/>
          </p:nvSpPr>
          <p:spPr>
            <a:xfrm rot="5400000">
              <a:off x="5377799" y="1773553"/>
              <a:ext cx="597957" cy="299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200" b="1" dirty="0" smtClean="0"/>
                <a:t>初期段階</a:t>
              </a:r>
              <a:endParaRPr kumimoji="1" lang="ja-JP" altLang="en-US" sz="1200" b="1" dirty="0"/>
            </a:p>
          </p:txBody>
        </p:sp>
        <p:sp>
          <p:nvSpPr>
            <p:cNvPr id="14" name="テキスト ボックス 127"/>
            <p:cNvSpPr txBox="1"/>
            <p:nvPr/>
          </p:nvSpPr>
          <p:spPr>
            <a:xfrm rot="5400000">
              <a:off x="5412904" y="4308042"/>
              <a:ext cx="436771" cy="299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200" b="1" dirty="0" smtClean="0"/>
                <a:t>評価</a:t>
              </a:r>
              <a:endParaRPr kumimoji="1" lang="ja-JP" altLang="en-US" sz="1200" b="1" dirty="0"/>
            </a:p>
          </p:txBody>
        </p:sp>
        <p:sp>
          <p:nvSpPr>
            <p:cNvPr id="15" name="テキスト ボックス 128"/>
            <p:cNvSpPr txBox="1"/>
            <p:nvPr/>
          </p:nvSpPr>
          <p:spPr>
            <a:xfrm rot="5400000">
              <a:off x="5397723" y="3210720"/>
              <a:ext cx="597957" cy="299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200" b="1" dirty="0" smtClean="0"/>
                <a:t>対応段階</a:t>
              </a:r>
              <a:endParaRPr kumimoji="1" lang="ja-JP" altLang="en-US" sz="1200" b="1" dirty="0"/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4140532" y="468859"/>
            <a:ext cx="2352401" cy="2528093"/>
          </a:xfrm>
          <a:prstGeom prst="roundRect">
            <a:avLst>
              <a:gd name="adj" fmla="val 7786"/>
            </a:avLst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分離のための居室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の確保</a:t>
            </a:r>
            <a:endParaRPr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居室を確保している市町村数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lang="ja-JP" altLang="en-US" sz="11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</a:t>
            </a:r>
            <a:r>
              <a:rPr lang="ja-JP" altLang="en-US" sz="11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者虐待対応専用で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ない居室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や他市と共同で活用して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居室も含む。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主な確保先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1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者支援施設（最多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特別養護老人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短期入所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宿泊型自立訓練施設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・共同生活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援助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140533" y="3068961"/>
            <a:ext cx="2352400" cy="2230380"/>
          </a:xfrm>
          <a:prstGeom prst="roundRect">
            <a:avLst>
              <a:gd name="adj" fmla="val 10280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やむを得ない</a:t>
            </a:r>
            <a:r>
              <a:rPr lang="ja-JP" altLang="en-US" sz="1200" b="1" dirty="0">
                <a:solidFill>
                  <a:schemeClr val="tx1"/>
                </a:solidFill>
              </a:rPr>
              <a:t>事由による措置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に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関する対応状況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</a:rPr>
              <a:t>厚生労働省による調査とは件数が異なります</a:t>
            </a:r>
            <a:r>
              <a:rPr lang="ja-JP" altLang="en-US" sz="1100" dirty="0" smtClean="0">
                <a:solidFill>
                  <a:schemeClr val="tx1"/>
                </a:solidFill>
              </a:rPr>
              <a:t>。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22" name="コンテンツ プレースホルダー 16"/>
          <p:cNvSpPr txBox="1">
            <a:spLocks/>
          </p:cNvSpPr>
          <p:nvPr/>
        </p:nvSpPr>
        <p:spPr>
          <a:xfrm>
            <a:off x="6588224" y="2204864"/>
            <a:ext cx="2458881" cy="3052547"/>
          </a:xfrm>
          <a:prstGeom prst="roundRect">
            <a:avLst>
              <a:gd name="adj" fmla="val 7736"/>
            </a:avLst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  <a:lvl1pPr mar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府レビューシート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府レビューシート使用：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独自の台帳：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台帳を使用していない：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があれば使用：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endParaRPr lang="en-US" altLang="ja-JP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府レビューシート使用：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独自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の台帳：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台帳を使用していない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事例があれば使用：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コンテンツ プレースホルダー 16"/>
          <p:cNvSpPr txBox="1">
            <a:spLocks/>
          </p:cNvSpPr>
          <p:nvPr/>
        </p:nvSpPr>
        <p:spPr>
          <a:xfrm>
            <a:off x="6588224" y="492877"/>
            <a:ext cx="2447668" cy="1567971"/>
          </a:xfrm>
          <a:prstGeom prst="roundRect">
            <a:avLst>
              <a:gd name="adj" fmla="val 11838"/>
            </a:avLst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mar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レビュー</a:t>
            </a: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市町村が実施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市町村が実施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実施頻度は月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回、年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回、　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0"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随時、等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678675" y="450376"/>
            <a:ext cx="2389270" cy="1528548"/>
          </a:xfrm>
          <a:prstGeom prst="roundRect">
            <a:avLst>
              <a:gd name="adj" fmla="val 11550"/>
            </a:avLst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独自マニュアル等の作成</a:t>
            </a:r>
            <a:endParaRPr lang="en-US" altLang="ja-JP" sz="1400" dirty="0"/>
          </a:p>
        </p:txBody>
      </p:sp>
      <p:sp>
        <p:nvSpPr>
          <p:cNvPr id="29" name="右カーブ矢印 28"/>
          <p:cNvSpPr/>
          <p:nvPr/>
        </p:nvSpPr>
        <p:spPr>
          <a:xfrm rot="5400000" flipH="1">
            <a:off x="4239721" y="4077700"/>
            <a:ext cx="491856" cy="4855882"/>
          </a:xfrm>
          <a:prstGeom prst="curvedRightArrow">
            <a:avLst>
              <a:gd name="adj1" fmla="val 22194"/>
              <a:gd name="adj2" fmla="val 52905"/>
              <a:gd name="adj3" fmla="val 2783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テキスト ボックス 125"/>
          <p:cNvSpPr txBox="1"/>
          <p:nvPr/>
        </p:nvSpPr>
        <p:spPr>
          <a:xfrm>
            <a:off x="160148" y="6459843"/>
            <a:ext cx="177714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accent4">
                <a:shade val="50000"/>
                <a:satMod val="12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 smtClean="0"/>
              <a:t>参考：虐待対応フロー</a:t>
            </a:r>
            <a:endParaRPr kumimoji="1" lang="ja-JP" altLang="en-US" sz="1200" b="1" dirty="0"/>
          </a:p>
        </p:txBody>
      </p:sp>
      <p:sp>
        <p:nvSpPr>
          <p:cNvPr id="35" name="円/楕円 34"/>
          <p:cNvSpPr/>
          <p:nvPr/>
        </p:nvSpPr>
        <p:spPr>
          <a:xfrm rot="16200000">
            <a:off x="4284492" y="5712822"/>
            <a:ext cx="261117" cy="1916812"/>
          </a:xfrm>
          <a:prstGeom prst="ellipse">
            <a:avLst/>
          </a:prstGeom>
          <a:ln w="31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/>
              <a:t>PDCA</a:t>
            </a:r>
            <a:r>
              <a:rPr kumimoji="1" lang="ja-JP" altLang="en-US" sz="1400" dirty="0" smtClean="0"/>
              <a:t>サイクル</a:t>
            </a:r>
            <a:endParaRPr kumimoji="1" lang="ja-JP" altLang="en-US" sz="1400" dirty="0"/>
          </a:p>
        </p:txBody>
      </p:sp>
      <p:sp>
        <p:nvSpPr>
          <p:cNvPr id="36" name="角丸四角形 35"/>
          <p:cNvSpPr/>
          <p:nvPr/>
        </p:nvSpPr>
        <p:spPr>
          <a:xfrm>
            <a:off x="97022" y="404663"/>
            <a:ext cx="1522651" cy="1574261"/>
          </a:xfrm>
          <a:prstGeom prst="roundRect">
            <a:avLst>
              <a:gd name="adj" fmla="val 12971"/>
            </a:avLst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広報・啓発</a:t>
            </a:r>
            <a:endParaRPr kumimoji="1"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・広報誌、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パンフレット、ホームページで相談窓口や市民の通報義務を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周知。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・その他、ポスターやイベント等で啓発。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83373" y="2060848"/>
            <a:ext cx="3984571" cy="682868"/>
          </a:xfrm>
          <a:prstGeom prst="roundRect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関係機関との連携</a:t>
            </a:r>
            <a:endParaRPr kumimoji="1"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05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のほか</a:t>
            </a:r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、児童・高齢・ＤＶ等関係分野、その他にも民生委員や医療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関係者</a:t>
            </a:r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等とのネットワーク会議の実施。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90268" y="2819132"/>
            <a:ext cx="3977676" cy="2480207"/>
          </a:xfrm>
          <a:prstGeom prst="roundRect">
            <a:avLst>
              <a:gd name="adj" fmla="val 5653"/>
            </a:avLst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虐待防止研修の実施状況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◆年間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回以上実施しているのは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◆市民向け研修を兼ねて実施する市町村もある。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64136"/>
              </p:ext>
            </p:extLst>
          </p:nvPr>
        </p:nvGraphicFramePr>
        <p:xfrm>
          <a:off x="245396" y="3495518"/>
          <a:ext cx="3619764" cy="174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12"/>
                <a:gridCol w="792088"/>
                <a:gridCol w="1296144"/>
                <a:gridCol w="1080120"/>
              </a:tblGrid>
              <a:tr h="524294">
                <a:tc>
                  <a:txBody>
                    <a:bodyPr/>
                    <a:lstStyle/>
                    <a:p>
                      <a:pPr algn="r">
                        <a:lnSpc>
                          <a:spcPts val="1080"/>
                        </a:lnSpc>
                      </a:pP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80"/>
                        </a:lnSpc>
                      </a:pPr>
                      <a:r>
                        <a:rPr kumimoji="1" lang="ja-JP" altLang="en-US" sz="1000" dirty="0" smtClean="0"/>
                        <a:t>　</a:t>
                      </a:r>
                      <a:endParaRPr kumimoji="1" lang="ja-JP" alt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ja-JP" altLang="en-US" sz="1200" dirty="0" smtClean="0"/>
                        <a:t>虐待防止センター職員向け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ja-JP" altLang="en-US" sz="1200" dirty="0" smtClean="0"/>
                        <a:t>事業所向け</a:t>
                      </a:r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3657">
                <a:tc rowSpan="2"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H27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1050" dirty="0" smtClean="0"/>
                        <a:t>実施</a:t>
                      </a:r>
                      <a:endParaRPr kumimoji="1" lang="en-US" altLang="ja-JP" sz="1050" dirty="0" smtClean="0"/>
                    </a:p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1050" dirty="0" smtClean="0"/>
                        <a:t>市町村数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市町村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16</a:t>
                      </a:r>
                      <a:r>
                        <a:rPr kumimoji="1" lang="ja-JP" altLang="en-US" sz="1400" dirty="0" smtClean="0"/>
                        <a:t>市町村</a:t>
                      </a:r>
                      <a:endParaRPr kumimoji="1" lang="ja-JP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7367">
                <a:tc vMerge="1"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endParaRPr kumimoji="1" lang="en-US" altLang="ja-JP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1050" dirty="0" smtClean="0"/>
                        <a:t>年間平均</a:t>
                      </a:r>
                      <a:endParaRPr kumimoji="1" lang="en-US" altLang="ja-JP" sz="105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2.5</a:t>
                      </a:r>
                      <a:r>
                        <a:rPr kumimoji="1" lang="ja-JP" altLang="en-US" sz="1400" dirty="0" smtClean="0"/>
                        <a:t>回</a:t>
                      </a:r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2.5</a:t>
                      </a:r>
                      <a:r>
                        <a:rPr kumimoji="1" lang="ja-JP" altLang="en-US" sz="1400" dirty="0" smtClean="0"/>
                        <a:t>回</a:t>
                      </a:r>
                      <a:endParaRPr kumimoji="1" lang="ja-JP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657">
                <a:tc rowSpan="2"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H28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1050" dirty="0" smtClean="0"/>
                        <a:t>実施</a:t>
                      </a:r>
                      <a:endParaRPr kumimoji="1" lang="en-US" altLang="ja-JP" sz="1050" dirty="0" smtClean="0"/>
                    </a:p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1050" dirty="0" smtClean="0"/>
                        <a:t>市町村数</a:t>
                      </a:r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市町村</a:t>
                      </a:r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19</a:t>
                      </a:r>
                      <a:r>
                        <a:rPr kumimoji="1" lang="ja-JP" altLang="en-US" sz="1400" dirty="0" smtClean="0"/>
                        <a:t>市町村</a:t>
                      </a:r>
                      <a:endParaRPr kumimoji="1" lang="ja-JP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7367">
                <a:tc vMerge="1"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1050" dirty="0" smtClean="0"/>
                        <a:t>年間平均</a:t>
                      </a:r>
                      <a:endParaRPr kumimoji="1" lang="ja-JP" altLang="en-US" sz="105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2.3</a:t>
                      </a:r>
                      <a:r>
                        <a:rPr kumimoji="1" lang="ja-JP" altLang="en-US" sz="1400" dirty="0" smtClean="0"/>
                        <a:t>回</a:t>
                      </a:r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400" dirty="0" smtClean="0"/>
                        <a:t>2.5</a:t>
                      </a:r>
                      <a:r>
                        <a:rPr kumimoji="1" lang="ja-JP" altLang="en-US" sz="1400" dirty="0" smtClean="0"/>
                        <a:t>回</a:t>
                      </a:r>
                      <a:endParaRPr kumimoji="1" lang="ja-JP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49854"/>
              </p:ext>
            </p:extLst>
          </p:nvPr>
        </p:nvGraphicFramePr>
        <p:xfrm>
          <a:off x="4198044" y="3595475"/>
          <a:ext cx="2237378" cy="1177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78"/>
                <a:gridCol w="1152128"/>
                <a:gridCol w="648072"/>
              </a:tblGrid>
              <a:tr h="396556">
                <a:tc>
                  <a:txBody>
                    <a:bodyPr/>
                    <a:lstStyle/>
                    <a:p>
                      <a:pPr algn="r">
                        <a:lnSpc>
                          <a:spcPts val="1080"/>
                        </a:lnSpc>
                      </a:pPr>
                      <a:r>
                        <a:rPr kumimoji="1" lang="ja-JP" altLang="en-US" sz="1200" dirty="0" smtClean="0"/>
                        <a:t>　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ja-JP" altLang="en-US" sz="1200" dirty="0" smtClean="0"/>
                        <a:t>実施市町村数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ja-JP" altLang="en-US" sz="1200" dirty="0" smtClean="0"/>
                        <a:t>年間計</a:t>
                      </a:r>
                      <a:endParaRPr kumimoji="1" lang="en-US" altLang="ja-JP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8363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H27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6</a:t>
                      </a:r>
                      <a:r>
                        <a:rPr kumimoji="1" lang="ja-JP" altLang="en-US" sz="1200" dirty="0" smtClean="0"/>
                        <a:t>市町村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8</a:t>
                      </a:r>
                      <a:r>
                        <a:rPr kumimoji="1" lang="ja-JP" altLang="en-US" sz="1200" dirty="0" smtClean="0"/>
                        <a:t>回</a:t>
                      </a:r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2432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H28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9</a:t>
                      </a:r>
                      <a:r>
                        <a:rPr kumimoji="1" lang="ja-JP" altLang="en-US" sz="1200" dirty="0" smtClean="0"/>
                        <a:t>市町村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1200" dirty="0" smtClean="0"/>
                        <a:t>16</a:t>
                      </a:r>
                      <a:r>
                        <a:rPr kumimoji="1" lang="ja-JP" altLang="en-US" sz="1200" dirty="0" smtClean="0"/>
                        <a:t>回</a:t>
                      </a:r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72470"/>
              </p:ext>
            </p:extLst>
          </p:nvPr>
        </p:nvGraphicFramePr>
        <p:xfrm>
          <a:off x="1917491" y="867926"/>
          <a:ext cx="1954720" cy="96617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77360"/>
                <a:gridCol w="977360"/>
              </a:tblGrid>
              <a:tr h="322059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/>
                        <a:t>マニュアル</a:t>
                      </a:r>
                      <a:endParaRPr kumimoji="1" lang="ja-JP" alt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/>
                        <a:t>20</a:t>
                      </a:r>
                      <a:r>
                        <a:rPr kumimoji="1" lang="ja-JP" altLang="en-US" sz="1100" b="0" dirty="0" smtClean="0"/>
                        <a:t>市町村</a:t>
                      </a:r>
                      <a:endParaRPr kumimoji="1" lang="ja-JP" altLang="en-US" sz="1100" b="0" dirty="0"/>
                    </a:p>
                  </a:txBody>
                  <a:tcPr/>
                </a:tc>
              </a:tr>
              <a:tr h="322059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/>
                        <a:t>業務指針</a:t>
                      </a:r>
                      <a:endParaRPr kumimoji="1" lang="ja-JP" alt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/>
                        <a:t>10</a:t>
                      </a:r>
                      <a:r>
                        <a:rPr kumimoji="1" lang="ja-JP" altLang="en-US" sz="1100" b="0" dirty="0" smtClean="0"/>
                        <a:t>市町村</a:t>
                      </a:r>
                      <a:endParaRPr kumimoji="1" lang="ja-JP" altLang="en-US" sz="1100" b="0" dirty="0"/>
                    </a:p>
                  </a:txBody>
                  <a:tcPr/>
                </a:tc>
              </a:tr>
              <a:tr h="322059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/>
                        <a:t>対応フロー</a:t>
                      </a:r>
                      <a:endParaRPr kumimoji="1" lang="ja-JP" alt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/>
                        <a:t>25</a:t>
                      </a:r>
                      <a:r>
                        <a:rPr kumimoji="1" lang="ja-JP" altLang="en-US" sz="1100" b="0" dirty="0" smtClean="0"/>
                        <a:t>市町村</a:t>
                      </a:r>
                      <a:endParaRPr kumimoji="1" lang="ja-JP" altLang="en-US" sz="11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4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96874"/>
              </p:ext>
            </p:extLst>
          </p:nvPr>
        </p:nvGraphicFramePr>
        <p:xfrm>
          <a:off x="188297" y="1016125"/>
          <a:ext cx="8663996" cy="5623747"/>
        </p:xfrm>
        <a:graphic>
          <a:graphicData uri="http://schemas.openxmlformats.org/drawingml/2006/table">
            <a:tbl>
              <a:tblPr/>
              <a:tblGrid>
                <a:gridCol w="247615"/>
                <a:gridCol w="716394"/>
                <a:gridCol w="3738788"/>
                <a:gridCol w="3961199"/>
              </a:tblGrid>
              <a:tr h="119855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基礎研修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現任研修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63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対象者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</a:t>
                      </a:r>
                      <a:r>
                        <a:rPr kumimoji="1" lang="ja-JP" altLang="en-US" sz="120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福祉担当課職員または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市町村虐待防止センター職員で、主に新任者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市町村・虐待防止センター職員または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市町村虐待防止センター職員（管理者含む）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95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研修日程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講義１日、演習１日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研修　３日（講義・演習）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目的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市町村においては、専門職の専従配置が難しく、新年度人事異動後の虐待対応新任者への研修として位置づけ、継続的な支援を行えるよう年度当初に実施。法の主旨、制度内容を理解し、基本的な対応スキル、特に初動期対応に重点を置き学ぶ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養護者虐待だけでなく、施設従事者、使用者からの虐待についても虐待事案を活用した演習を行い、複層的な要因が絡む困難事例に対処できることを目的としており、国研修の内容等を考慮し、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管理者及び</a:t>
                      </a: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現任者を対象として実施。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カリキュラム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講義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「障害者虐待防止法における市町村の責務」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者虐待対応における権利擁護の視点」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「施設従事者による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者虐待の対応」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「警察における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者虐待の対応」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「使用者による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者虐待の対応」　　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「労働局における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者虐待の対応」等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者虐待対応における市町村の責務」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者施設従事者虐待の対応について」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「司法面接の技法を用いた知的障がいがある人に対す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る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面接手法」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「成年後見制度の理解」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「家族関係の見立て」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DV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の理解と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者虐待との連携」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「市町村における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者虐待の対応」等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・養護者虐待において、市町村のニーズや大阪府の障　</a:t>
                      </a:r>
                      <a:endParaRPr kumimoji="1" lang="en-US" altLang="ja-JP" sz="1200" u="none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が</a:t>
                      </a:r>
                      <a:r>
                        <a:rPr kumimoji="1" lang="ja-JP" altLang="en-US" sz="1200" u="none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い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者虐待の現状、国研修の内容ををふまえながら、　</a:t>
                      </a:r>
                      <a:endParaRPr kumimoji="1" lang="en-US" altLang="ja-JP" sz="1200" u="none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専門性の高いテーマを抽出して研修を実施。</a:t>
                      </a:r>
                      <a:endParaRPr kumimoji="1" lang="en-US" altLang="ja-JP" sz="1200" u="none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・養護者虐待以外にも、施設従事者虐待や使用者虐待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についても理解を深める。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演習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・養護者虐待に係る事例を通した演習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者虐待対応の流れ、市町村・虐待防止セン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ター担当職員の役割など、マニュアルに沿った場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面設定に基づいて、基本的な対応をグループワー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クで習得する。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307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受講者数　　Ｈ２７　　９０名　Ｈ２８　１０４名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Ｈ２９　１１２名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受講者数　　Ｈ２７　６４名（２回実施）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Ｈ２８　１９３名（３回実施）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Ｈ２９　７月：６１名　１月：６１名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　　　３月にも実施予定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03330" y="661033"/>
            <a:ext cx="6977141" cy="338554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indent="1397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１．市町村・虐待防止センター対応職員コース内容（基礎研修・</a:t>
            </a:r>
            <a:r>
              <a:rPr lang="ja-JP" altLang="en-US" sz="1600" b="1" u="sng" dirty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現任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研修）</a:t>
            </a:r>
            <a:endParaRPr lang="en-US" altLang="ja-JP" sz="1600" b="1" u="sng" dirty="0" smtClean="0">
              <a:solidFill>
                <a:prstClr val="black"/>
              </a:solidFill>
              <a:latin typeface="ＭＳ Ｐゴシック"/>
              <a:cs typeface="Times New Roman" pitchFamily="18" charset="0"/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107504" y="129405"/>
            <a:ext cx="4824536" cy="584791"/>
          </a:xfrm>
          <a:prstGeom prst="bevel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err="1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障がい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者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虐待防止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・権利擁護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研修</a:t>
            </a:r>
            <a:r>
              <a:rPr lang="ja-JP" altLang="ja-JP" sz="1600" b="1" dirty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の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実施</a:t>
            </a:r>
            <a:r>
              <a:rPr lang="ja-JP" altLang="en-US" sz="1400" dirty="0" smtClean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　　　　　　　</a:t>
            </a:r>
            <a:r>
              <a:rPr lang="ja-JP" altLang="ja-JP" sz="1400" dirty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06145" y="58951"/>
            <a:ext cx="13828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66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332656"/>
            <a:ext cx="8784975" cy="640871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6903" y="836712"/>
            <a:ext cx="8482235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00" b="1" dirty="0" smtClean="0">
                <a:latin typeface="ＭＳ Ｐゴシック"/>
                <a:cs typeface="Times New Roman" pitchFamily="18" charset="0"/>
              </a:rPr>
              <a:t>　</a:t>
            </a:r>
            <a:r>
              <a:rPr lang="ja-JP" altLang="en-US" sz="1600" b="1" u="sng" dirty="0">
                <a:latin typeface="ＭＳ Ｐゴシック"/>
                <a:cs typeface="Times New Roman" pitchFamily="18" charset="0"/>
              </a:rPr>
              <a:t>２</a:t>
            </a:r>
            <a:r>
              <a:rPr lang="ja-JP" altLang="en-US" sz="1600" b="1" u="sng" dirty="0" smtClean="0">
                <a:latin typeface="ＭＳ Ｐゴシック"/>
                <a:cs typeface="Times New Roman" pitchFamily="18" charset="0"/>
              </a:rPr>
              <a:t>．　</a:t>
            </a:r>
            <a:r>
              <a:rPr lang="ja-JP" altLang="en-US" sz="1600" b="1" u="sng" dirty="0" err="1" smtClean="0">
                <a:latin typeface="ＭＳ Ｐゴシック"/>
                <a:cs typeface="Times New Roman" pitchFamily="18" charset="0"/>
              </a:rPr>
              <a:t>障がい</a:t>
            </a:r>
            <a:r>
              <a:rPr lang="ja-JP" altLang="en-US" sz="1600" b="1" u="sng" dirty="0" smtClean="0">
                <a:latin typeface="ＭＳ Ｐゴシック"/>
                <a:cs typeface="Times New Roman" pitchFamily="18" charset="0"/>
              </a:rPr>
              <a:t>福祉サービス事業所等コース</a:t>
            </a:r>
            <a:endParaRPr lang="en-US" altLang="ja-JP" sz="1600" b="1" u="sng" dirty="0" smtClean="0">
              <a:latin typeface="ＭＳ Ｐゴシック"/>
              <a:cs typeface="Times New Roman" pitchFamily="18" charset="0"/>
            </a:endParaRPr>
          </a:p>
          <a:p>
            <a:r>
              <a:rPr lang="ja-JP" altLang="en-US" sz="1400" dirty="0">
                <a:latin typeface="+mj-ea"/>
                <a:cs typeface="Times New Roman" pitchFamily="18" charset="0"/>
              </a:rPr>
              <a:t>　</a:t>
            </a:r>
            <a:endParaRPr lang="en-US" altLang="ja-JP" sz="1400" dirty="0" smtClean="0">
              <a:latin typeface="+mj-ea"/>
              <a:cs typeface="Times New Roman" pitchFamily="18" charset="0"/>
            </a:endParaRPr>
          </a:p>
          <a:p>
            <a:r>
              <a:rPr lang="ja-JP" altLang="en-US" sz="1400" dirty="0">
                <a:latin typeface="+mj-ea"/>
                <a:cs typeface="Times New Roman" pitchFamily="18" charset="0"/>
              </a:rPr>
              <a:t>　</a:t>
            </a:r>
            <a:r>
              <a:rPr lang="ja-JP" altLang="en-US" sz="1600" dirty="0" smtClean="0">
                <a:latin typeface="+mj-ea"/>
                <a:cs typeface="Times New Roman" pitchFamily="18" charset="0"/>
              </a:rPr>
              <a:t>国</a:t>
            </a:r>
            <a:r>
              <a:rPr lang="ja-JP" altLang="en-US" sz="1600" dirty="0">
                <a:latin typeface="+mj-ea"/>
                <a:cs typeface="Times New Roman" pitchFamily="18" charset="0"/>
              </a:rPr>
              <a:t>研修受講者及び外部</a:t>
            </a:r>
            <a:r>
              <a:rPr lang="ja-JP" altLang="en-US" sz="1600" dirty="0" smtClean="0">
                <a:latin typeface="+mj-ea"/>
                <a:cs typeface="Times New Roman" pitchFamily="18" charset="0"/>
              </a:rPr>
              <a:t>講師（民間施設長）を</a:t>
            </a:r>
            <a:r>
              <a:rPr lang="ja-JP" altLang="en-US" sz="1600" dirty="0">
                <a:latin typeface="+mj-ea"/>
                <a:cs typeface="Times New Roman" pitchFamily="18" charset="0"/>
              </a:rPr>
              <a:t>指導者にした講義並びに、演習形式の研修を実施。</a:t>
            </a:r>
            <a:endParaRPr lang="en-US" altLang="ja-JP" sz="1600" dirty="0">
              <a:latin typeface="+mj-ea"/>
              <a:cs typeface="Times New Roman" pitchFamily="18" charset="0"/>
            </a:endParaRPr>
          </a:p>
          <a:p>
            <a:r>
              <a:rPr lang="ja-JP" altLang="en-US" sz="1600" dirty="0">
                <a:latin typeface="+mj-ea"/>
                <a:cs typeface="ＭＳ Ｐゴシック" pitchFamily="50" charset="-128"/>
              </a:rPr>
              <a:t>　　⇒事業所等において、虐待防止（伝達）研修の実施、虐待防止委員会の設置を推奨</a:t>
            </a:r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。</a:t>
            </a:r>
            <a:endParaRPr lang="en-US" altLang="ja-JP" sz="1600" dirty="0" smtClean="0">
              <a:latin typeface="+mj-ea"/>
              <a:cs typeface="ＭＳ Ｐゴシック" pitchFamily="50" charset="-128"/>
            </a:endParaRPr>
          </a:p>
          <a:p>
            <a:r>
              <a:rPr lang="ja-JP" altLang="en-US" sz="1600" dirty="0">
                <a:latin typeface="+mj-ea"/>
                <a:cs typeface="ＭＳ Ｐゴシック" pitchFamily="50" charset="-128"/>
              </a:rPr>
              <a:t>　</a:t>
            </a:r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　　</a:t>
            </a:r>
            <a:endParaRPr lang="en-US" altLang="ja-JP" sz="1600" dirty="0" smtClean="0">
              <a:latin typeface="+mj-ea"/>
              <a:cs typeface="ＭＳ Ｐゴシック" pitchFamily="50" charset="-128"/>
            </a:endParaRPr>
          </a:p>
          <a:p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　　⇒平成</a:t>
            </a:r>
            <a:r>
              <a:rPr lang="en-US" altLang="ja-JP" sz="1600" dirty="0" smtClean="0">
                <a:latin typeface="+mj-ea"/>
                <a:cs typeface="ＭＳ Ｐゴシック" pitchFamily="50" charset="-128"/>
              </a:rPr>
              <a:t>28</a:t>
            </a:r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年度より、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民間</a:t>
            </a:r>
            <a:r>
              <a:rPr lang="ja-JP" altLang="en-US" sz="1600" b="1" u="sng" dirty="0">
                <a:latin typeface="+mj-ea"/>
                <a:cs typeface="ＭＳ Ｐゴシック" pitchFamily="50" charset="-128"/>
              </a:rPr>
              <a:t>の</a:t>
            </a:r>
            <a:r>
              <a:rPr lang="ja-JP" altLang="en-US" sz="1600" b="1" u="sng" dirty="0" err="1">
                <a:latin typeface="+mj-ea"/>
                <a:cs typeface="ＭＳ Ｐゴシック" pitchFamily="50" charset="-128"/>
              </a:rPr>
              <a:t>障がい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福祉サービス</a:t>
            </a:r>
            <a:r>
              <a:rPr lang="ja-JP" altLang="en-US" sz="1600" b="1" u="sng" dirty="0">
                <a:latin typeface="+mj-ea"/>
                <a:cs typeface="ＭＳ Ｐゴシック" pitchFamily="50" charset="-128"/>
              </a:rPr>
              <a:t>事業所の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管理者を国研修に派遣し、府</a:t>
            </a:r>
            <a:r>
              <a:rPr lang="ja-JP" altLang="en-US" sz="1600" b="1" u="sng" dirty="0">
                <a:latin typeface="+mj-ea"/>
                <a:cs typeface="ＭＳ Ｐゴシック" pitchFamily="50" charset="-128"/>
              </a:rPr>
              <a:t>で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の</a:t>
            </a:r>
            <a:endParaRPr lang="en-US" altLang="ja-JP" sz="1600" b="1" u="sng" dirty="0" smtClean="0">
              <a:latin typeface="+mj-ea"/>
              <a:cs typeface="ＭＳ Ｐゴシック" pitchFamily="50" charset="-128"/>
            </a:endParaRPr>
          </a:p>
          <a:p>
            <a:r>
              <a:rPr lang="ja-JP" altLang="en-US" sz="1600" b="1" dirty="0">
                <a:latin typeface="+mj-ea"/>
                <a:cs typeface="ＭＳ Ｐゴシック" pitchFamily="50" charset="-128"/>
              </a:rPr>
              <a:t>　</a:t>
            </a:r>
            <a:r>
              <a:rPr lang="ja-JP" altLang="en-US" sz="1600" b="1" dirty="0" smtClean="0">
                <a:latin typeface="+mj-ea"/>
                <a:cs typeface="ＭＳ Ｐゴシック" pitchFamily="50" charset="-128"/>
              </a:rPr>
              <a:t>　　　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演習講師として起用。平成</a:t>
            </a:r>
            <a:r>
              <a:rPr lang="en-US" altLang="ja-JP" sz="1600" b="1" u="sng" dirty="0" smtClean="0">
                <a:latin typeface="+mj-ea"/>
                <a:cs typeface="ＭＳ Ｐゴシック" pitchFamily="50" charset="-128"/>
              </a:rPr>
              <a:t>29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年度においても同様に演習講師</a:t>
            </a:r>
            <a:r>
              <a:rPr lang="ja-JP" altLang="en-US" sz="1600" b="1" u="sng" dirty="0">
                <a:latin typeface="+mj-ea"/>
                <a:cs typeface="ＭＳ Ｐゴシック" pitchFamily="50" charset="-128"/>
              </a:rPr>
              <a:t>として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起用するとともに、</a:t>
            </a:r>
            <a:endParaRPr lang="en-US" altLang="ja-JP" sz="1600" b="1" u="sng" dirty="0" smtClean="0">
              <a:latin typeface="+mj-ea"/>
              <a:cs typeface="ＭＳ Ｐゴシック" pitchFamily="50" charset="-128"/>
            </a:endParaRPr>
          </a:p>
          <a:p>
            <a:r>
              <a:rPr lang="ja-JP" altLang="en-US" sz="1600" b="1" dirty="0">
                <a:latin typeface="+mj-ea"/>
                <a:cs typeface="ＭＳ Ｐゴシック" pitchFamily="50" charset="-128"/>
              </a:rPr>
              <a:t>　</a:t>
            </a:r>
            <a:r>
              <a:rPr lang="ja-JP" altLang="en-US" sz="1600" b="1" dirty="0" smtClean="0">
                <a:latin typeface="+mj-ea"/>
                <a:cs typeface="ＭＳ Ｐゴシック" pitchFamily="50" charset="-128"/>
              </a:rPr>
              <a:t>　　　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平成</a:t>
            </a:r>
            <a:r>
              <a:rPr lang="en-US" altLang="ja-JP" sz="1600" b="1" u="sng" dirty="0" smtClean="0">
                <a:latin typeface="+mj-ea"/>
                <a:cs typeface="ＭＳ Ｐゴシック" pitchFamily="50" charset="-128"/>
              </a:rPr>
              <a:t>28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年度の演習講師には、平成</a:t>
            </a:r>
            <a:r>
              <a:rPr lang="en-US" altLang="ja-JP" sz="1600" b="1" u="sng" dirty="0" smtClean="0">
                <a:latin typeface="+mj-ea"/>
                <a:cs typeface="ＭＳ Ｐゴシック" pitchFamily="50" charset="-128"/>
              </a:rPr>
              <a:t>29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年度はファシリテーターとして参画頂く。</a:t>
            </a:r>
            <a:endParaRPr lang="en-US" altLang="ja-JP" sz="1600" b="1" u="sng" dirty="0" smtClean="0">
              <a:latin typeface="+mj-ea"/>
              <a:cs typeface="ＭＳ Ｐゴシック" pitchFamily="50" charset="-128"/>
            </a:endParaRPr>
          </a:p>
          <a:p>
            <a:endParaRPr lang="en-US" altLang="ja-JP" sz="1600" dirty="0" smtClean="0">
              <a:latin typeface="+mj-ea"/>
            </a:endParaRPr>
          </a:p>
          <a:p>
            <a:r>
              <a:rPr lang="ja-JP" altLang="en-US" sz="1600" dirty="0">
                <a:latin typeface="+mj-ea"/>
              </a:rPr>
              <a:t>＊</a:t>
            </a:r>
            <a:r>
              <a:rPr lang="en-US" altLang="ja-JP" sz="1600" dirty="0" smtClean="0">
                <a:latin typeface="+mj-ea"/>
              </a:rPr>
              <a:t>H29</a:t>
            </a:r>
            <a:r>
              <a:rPr lang="ja-JP" altLang="en-US" sz="1600" dirty="0" smtClean="0">
                <a:latin typeface="+mj-ea"/>
              </a:rPr>
              <a:t>年度</a:t>
            </a:r>
            <a:r>
              <a:rPr lang="ja-JP" altLang="en-US" sz="1600" dirty="0">
                <a:latin typeface="+mj-ea"/>
              </a:rPr>
              <a:t>の研修（</a:t>
            </a:r>
            <a:r>
              <a:rPr lang="en-US" altLang="ja-JP" sz="1600" dirty="0">
                <a:latin typeface="+mj-ea"/>
              </a:rPr>
              <a:t>11</a:t>
            </a:r>
            <a:r>
              <a:rPr lang="ja-JP" altLang="en-US" sz="1600" dirty="0">
                <a:latin typeface="+mj-ea"/>
              </a:rPr>
              <a:t>～</a:t>
            </a:r>
            <a:r>
              <a:rPr lang="en-US" altLang="ja-JP" sz="1600" dirty="0">
                <a:latin typeface="+mj-ea"/>
              </a:rPr>
              <a:t>12</a:t>
            </a:r>
            <a:r>
              <a:rPr lang="ja-JP" altLang="en-US" sz="1600" dirty="0">
                <a:latin typeface="+mj-ea"/>
              </a:rPr>
              <a:t>月に</a:t>
            </a:r>
            <a:r>
              <a:rPr lang="ja-JP" altLang="en-US" sz="1600" dirty="0" smtClean="0">
                <a:latin typeface="+mj-ea"/>
              </a:rPr>
              <a:t>開催）においては</a:t>
            </a:r>
            <a:r>
              <a:rPr lang="en-US" altLang="ja-JP" sz="1600" dirty="0">
                <a:latin typeface="+mj-ea"/>
              </a:rPr>
              <a:t>1,210</a:t>
            </a:r>
            <a:r>
              <a:rPr lang="ja-JP" altLang="en-US" sz="1600" dirty="0" smtClean="0">
                <a:latin typeface="+mj-ea"/>
              </a:rPr>
              <a:t>名の申込み</a:t>
            </a:r>
            <a:r>
              <a:rPr lang="ja-JP" altLang="en-US" sz="1600" dirty="0">
                <a:latin typeface="+mj-ea"/>
              </a:rPr>
              <a:t>があり</a:t>
            </a:r>
            <a:r>
              <a:rPr lang="ja-JP" altLang="en-US" sz="1600" dirty="0" smtClean="0">
                <a:latin typeface="+mj-ea"/>
              </a:rPr>
              <a:t>、</a:t>
            </a:r>
            <a:r>
              <a:rPr lang="en-US" altLang="ja-JP" sz="1600" dirty="0">
                <a:latin typeface="+mj-ea"/>
              </a:rPr>
              <a:t>1,072</a:t>
            </a:r>
            <a:r>
              <a:rPr lang="ja-JP" altLang="en-US" sz="1600" dirty="0" smtClean="0">
                <a:latin typeface="+mj-ea"/>
              </a:rPr>
              <a:t>名が受講。</a:t>
            </a:r>
            <a:endParaRPr lang="en-US" altLang="ja-JP" sz="1600" dirty="0">
              <a:latin typeface="ＭＳ Ｐゴシック"/>
              <a:cs typeface="Times New Roman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0761"/>
              </p:ext>
            </p:extLst>
          </p:nvPr>
        </p:nvGraphicFramePr>
        <p:xfrm>
          <a:off x="435215" y="3717032"/>
          <a:ext cx="8273567" cy="2713424"/>
        </p:xfrm>
        <a:graphic>
          <a:graphicData uri="http://schemas.openxmlformats.org/drawingml/2006/table">
            <a:tbl>
              <a:tblPr/>
              <a:tblGrid>
                <a:gridCol w="1380689"/>
                <a:gridCol w="6892878"/>
              </a:tblGrid>
              <a:tr h="28292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対象者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福祉サービス事業所職員向け（平成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月～平成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月開催）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36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カリキュラム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講義（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日）： 「障害者虐待防止法・対応に関わる法の理解」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「大阪府における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者虐待防止・対応の現状」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「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者虐待と権利擁護」等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演習（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×4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回）：「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者虐待防止の対応、体制づくり、組織運営について」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　　「不適切な支援への気づき」等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40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開催時期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月～平成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5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（受講者数）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Ｈ２７：　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７５０名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Ｈ２８：　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９８２名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Ｈ２９：１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０７２名（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　開催）（申込者数：１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２１０名）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額縁 3"/>
          <p:cNvSpPr/>
          <p:nvPr/>
        </p:nvSpPr>
        <p:spPr>
          <a:xfrm>
            <a:off x="179512" y="173022"/>
            <a:ext cx="4824536" cy="584791"/>
          </a:xfrm>
          <a:prstGeom prst="bevel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err="1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障がい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者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虐待防止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・権利擁護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研修</a:t>
            </a:r>
            <a:r>
              <a:rPr lang="ja-JP" altLang="ja-JP" sz="1600" b="1" dirty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の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実施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　　　　</a:t>
            </a:r>
            <a:r>
              <a:rPr lang="ja-JP" altLang="ja-JP" sz="1400" dirty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06145" y="58951"/>
            <a:ext cx="13828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0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右矢印 32"/>
          <p:cNvSpPr/>
          <p:nvPr/>
        </p:nvSpPr>
        <p:spPr>
          <a:xfrm>
            <a:off x="718770" y="2111951"/>
            <a:ext cx="1274799" cy="761645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通報・届出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888182" y="4751934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6753410" y="4755589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7772401" y="4755589"/>
            <a:ext cx="1053008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059832" y="1210607"/>
            <a:ext cx="1373625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499992" y="548680"/>
            <a:ext cx="72008" cy="648072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251520" y="531150"/>
            <a:ext cx="4032448" cy="57606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使用者による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者対応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（厚生労働省スキーム）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7871" y="1155188"/>
            <a:ext cx="611560" cy="3857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者虐待を発見した人</a:t>
            </a:r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者虐待を受けた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人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49929" y="3091108"/>
            <a:ext cx="485919" cy="19220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93567" y="2111951"/>
            <a:ext cx="506376" cy="2901226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都道府県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146961" y="1916833"/>
            <a:ext cx="1235034" cy="754182"/>
          </a:xfrm>
          <a:prstGeom prst="roundRect">
            <a:avLst>
              <a:gd name="adj" fmla="val 18990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均等部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231558" y="1155188"/>
            <a:ext cx="936104" cy="463578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労働局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31558" y="3284985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ハローワーク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893532" y="3281670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労働基準監督署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35215" y="5877272"/>
            <a:ext cx="4234617" cy="5958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8327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16902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2541921" y="2170931"/>
            <a:ext cx="686188" cy="643682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832763" y="1155188"/>
            <a:ext cx="2132110" cy="639124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相談等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6" name="直線矢印コネクタ 35"/>
          <p:cNvCxnSpPr>
            <a:stCxn id="14" idx="2"/>
            <a:endCxn id="21" idx="0"/>
          </p:cNvCxnSpPr>
          <p:nvPr/>
        </p:nvCxnSpPr>
        <p:spPr>
          <a:xfrm flipH="1">
            <a:off x="3408960" y="2671015"/>
            <a:ext cx="355518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4" idx="2"/>
            <a:endCxn id="22" idx="0"/>
          </p:cNvCxnSpPr>
          <p:nvPr/>
        </p:nvCxnSpPr>
        <p:spPr>
          <a:xfrm>
            <a:off x="3764478" y="2671015"/>
            <a:ext cx="306456" cy="610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下矢印 42"/>
          <p:cNvSpPr/>
          <p:nvPr/>
        </p:nvSpPr>
        <p:spPr>
          <a:xfrm>
            <a:off x="2746469" y="5001711"/>
            <a:ext cx="1891534" cy="844909"/>
          </a:xfrm>
          <a:prstGeom prst="downArrow">
            <a:avLst>
              <a:gd name="adj1" fmla="val 66711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関係法令に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基づく指導等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4" name="グループ化 103"/>
          <p:cNvGrpSpPr/>
          <p:nvPr/>
        </p:nvGrpSpPr>
        <p:grpSpPr>
          <a:xfrm>
            <a:off x="1382659" y="5013174"/>
            <a:ext cx="871230" cy="861154"/>
            <a:chOff x="1382659" y="5013174"/>
            <a:chExt cx="871230" cy="661931"/>
          </a:xfrm>
        </p:grpSpPr>
        <p:cxnSp>
          <p:nvCxnSpPr>
            <p:cNvPr id="45" name="直線矢印コネクタ 44"/>
            <p:cNvCxnSpPr>
              <a:stCxn id="10" idx="2"/>
            </p:cNvCxnSpPr>
            <p:nvPr/>
          </p:nvCxnSpPr>
          <p:spPr>
            <a:xfrm flipH="1">
              <a:off x="1382659" y="5013174"/>
              <a:ext cx="10228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2253889" y="5027031"/>
              <a:ext cx="0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/>
          <p:cNvSpPr txBox="1"/>
          <p:nvPr/>
        </p:nvSpPr>
        <p:spPr>
          <a:xfrm>
            <a:off x="718770" y="344156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届出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78109" y="360532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通知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49928" y="5197176"/>
            <a:ext cx="1344962" cy="330787"/>
          </a:xfrm>
          <a:prstGeom prst="rect">
            <a:avLst/>
          </a:prstGeom>
          <a:solidFill>
            <a:schemeClr val="bg1">
              <a:alpha val="5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事実確認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683334" y="1210607"/>
            <a:ext cx="1349829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754571" y="3091108"/>
            <a:ext cx="506376" cy="19220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6618667" y="2074820"/>
            <a:ext cx="506376" cy="2938356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760315" y="5857527"/>
            <a:ext cx="4234617" cy="5958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8" name="右矢印 77"/>
          <p:cNvSpPr/>
          <p:nvPr/>
        </p:nvSpPr>
        <p:spPr>
          <a:xfrm>
            <a:off x="54578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右矢印 78"/>
          <p:cNvSpPr/>
          <p:nvPr/>
        </p:nvSpPr>
        <p:spPr>
          <a:xfrm>
            <a:off x="63153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矢印コネクタ 82"/>
          <p:cNvCxnSpPr>
            <a:endCxn id="115" idx="0"/>
          </p:cNvCxnSpPr>
          <p:nvPr/>
        </p:nvCxnSpPr>
        <p:spPr>
          <a:xfrm flipH="1">
            <a:off x="8069689" y="2671014"/>
            <a:ext cx="269352" cy="6139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endCxn id="116" idx="0"/>
          </p:cNvCxnSpPr>
          <p:nvPr/>
        </p:nvCxnSpPr>
        <p:spPr>
          <a:xfrm>
            <a:off x="8386851" y="2671014"/>
            <a:ext cx="261157" cy="6139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5888180" y="5237019"/>
            <a:ext cx="2933244" cy="2621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>
            <a:off x="6939826" y="5373216"/>
            <a:ext cx="944542" cy="473404"/>
          </a:xfrm>
          <a:prstGeom prst="downArrow">
            <a:avLst>
              <a:gd name="adj1" fmla="val 72164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648889" y="5229201"/>
            <a:ext cx="34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連携した調査・関係法令に基づく指導等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8" name="左右矢印 107"/>
          <p:cNvSpPr/>
          <p:nvPr/>
        </p:nvSpPr>
        <p:spPr>
          <a:xfrm>
            <a:off x="7153168" y="2069562"/>
            <a:ext cx="661927" cy="22058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/>
          <p:nvPr/>
        </p:nvSpPr>
        <p:spPr>
          <a:xfrm>
            <a:off x="4726270" y="542951"/>
            <a:ext cx="4032448" cy="57606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使用者による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者対応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（大阪方式）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4765689" y="1210609"/>
            <a:ext cx="611560" cy="3857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者虐待を発見した人</a:t>
            </a:r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者虐待を受けた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人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96" name="右矢印 95"/>
          <p:cNvSpPr/>
          <p:nvPr/>
        </p:nvSpPr>
        <p:spPr>
          <a:xfrm>
            <a:off x="5362966" y="2172181"/>
            <a:ext cx="1274799" cy="761645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通報・届出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7" name="右矢印 96"/>
          <p:cNvSpPr/>
          <p:nvPr/>
        </p:nvSpPr>
        <p:spPr>
          <a:xfrm>
            <a:off x="5457863" y="1119016"/>
            <a:ext cx="2148282" cy="639124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相談等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1" name="右矢印 100"/>
          <p:cNvSpPr/>
          <p:nvPr/>
        </p:nvSpPr>
        <p:spPr>
          <a:xfrm>
            <a:off x="7141035" y="2290144"/>
            <a:ext cx="686188" cy="643682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309941" y="346002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届出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188430" y="360532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通知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7835837" y="1155186"/>
            <a:ext cx="936104" cy="42232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労働局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7815092" y="1916833"/>
            <a:ext cx="1179839" cy="754182"/>
          </a:xfrm>
          <a:prstGeom prst="roundRect">
            <a:avLst>
              <a:gd name="adj" fmla="val 20564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雇用環境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・均等部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6548025" y="1690774"/>
            <a:ext cx="1872208" cy="288316"/>
          </a:xfrm>
          <a:prstGeom prst="wedgeRectCallout">
            <a:avLst>
              <a:gd name="adj1" fmla="val -2662"/>
              <a:gd name="adj2" fmla="val 898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i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定期的な実務者会議</a:t>
            </a:r>
            <a:endParaRPr kumimoji="1" lang="ja-JP" altLang="en-US" sz="1400" i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7892287" y="3284985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ハローワーク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8470606" y="3284985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労働基準監督署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870579" y="79510"/>
            <a:ext cx="4904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使用者虐待の対応</a:t>
            </a:r>
            <a:endParaRPr kumimoji="1" lang="ja-JP" alt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B138-92A5-4612-A502-12E4C5DA25C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06145" y="58951"/>
            <a:ext cx="13828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03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8811</TotalTime>
  <Words>1079</Words>
  <Application>Microsoft Office PowerPoint</Application>
  <PresentationFormat>画面に合わせる (4:3)</PresentationFormat>
  <Paragraphs>289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HOSTNAME</cp:lastModifiedBy>
  <cp:revision>590</cp:revision>
  <cp:lastPrinted>2018-02-27T00:43:38Z</cp:lastPrinted>
  <dcterms:created xsi:type="dcterms:W3CDTF">2011-11-08T06:25:49Z</dcterms:created>
  <dcterms:modified xsi:type="dcterms:W3CDTF">2018-02-28T07:48:14Z</dcterms:modified>
</cp:coreProperties>
</file>