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4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07200" cy="9939338"/>
  <p:custDataLst>
    <p:tags r:id="rId5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33"/>
    <a:srgbClr val="FF99FF"/>
    <a:srgbClr val="FF9999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10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5E10E4-A848-4123-8B15-AECF6EBE2878}" type="datetimeFigureOut">
              <a:rPr kumimoji="1" lang="ja-JP" altLang="en-US" smtClean="0"/>
              <a:t>2019/3/25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97705A-773D-4724-89A3-12E4A79A4A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1088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97705A-773D-4724-89A3-12E4A79A4A6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66364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97705A-773D-4724-89A3-12E4A79A4A62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0327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6" name="Group 65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67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68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9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0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71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3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4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5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6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7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8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9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0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1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2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3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4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5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6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7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8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9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0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1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2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3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4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5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96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7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8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9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0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1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2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4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5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6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7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08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9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0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1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2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3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4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5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6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7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8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9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0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0238" y="1122363"/>
            <a:ext cx="6593681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0238" y="3602038"/>
            <a:ext cx="6593681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01052" y="5410202"/>
            <a:ext cx="2057400" cy="365125"/>
          </a:xfrm>
        </p:spPr>
        <p:txBody>
          <a:bodyPr/>
          <a:lstStyle/>
          <a:p>
            <a:fld id="{03E6A4F2-94AF-4B1F-B5A3-EE4C3389DC96}" type="datetimeFigureOut">
              <a:rPr kumimoji="1" lang="ja-JP" altLang="en-US" smtClean="0"/>
              <a:t>2019/3/25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00237" y="5410202"/>
            <a:ext cx="3843665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15603" y="5410200"/>
            <a:ext cx="578317" cy="365125"/>
          </a:xfrm>
        </p:spPr>
        <p:txBody>
          <a:bodyPr/>
          <a:lstStyle/>
          <a:p>
            <a:fld id="{DD9E4AF8-FF6F-4AA4-84BB-448F07D4EB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3376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4304665"/>
            <a:ext cx="7434266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6058" y="606426"/>
            <a:ext cx="7434266" cy="3299778"/>
          </a:xfrm>
          <a:prstGeom prst="round2DiagRect">
            <a:avLst>
              <a:gd name="adj1" fmla="val 5101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4" y="5124020"/>
            <a:ext cx="7433144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6A4F2-94AF-4B1F-B5A3-EE4C3389DC96}" type="datetimeFigureOut">
              <a:rPr kumimoji="1" lang="ja-JP" altLang="en-US" smtClean="0"/>
              <a:t>2019/3/25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4AF8-FF6F-4AA4-84BB-448F07D4EB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6750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93" y="609600"/>
            <a:ext cx="7429466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419600"/>
            <a:ext cx="7428344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6A4F2-94AF-4B1F-B5A3-EE4C3389DC96}" type="datetimeFigureOut">
              <a:rPr kumimoji="1" lang="ja-JP" altLang="en-US" smtClean="0"/>
              <a:t>2019/3/25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4AF8-FF6F-4AA4-84BB-448F07D4EB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96229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309919"/>
            <a:ext cx="74295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6A4F2-94AF-4B1F-B5A3-EE4C3389DC96}" type="datetimeFigureOut">
              <a:rPr kumimoji="1" lang="ja-JP" altLang="en-US" smtClean="0"/>
              <a:t>2019/3/25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4AF8-FF6F-4AA4-84BB-448F07D4EBF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52" name="TextBox 51"/>
          <p:cNvSpPr txBox="1"/>
          <p:nvPr/>
        </p:nvSpPr>
        <p:spPr>
          <a:xfrm>
            <a:off x="696579" y="71845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817473" y="276497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695308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2134042"/>
            <a:ext cx="74295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3" y="4657655"/>
            <a:ext cx="7428379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6A4F2-94AF-4B1F-B5A3-EE4C3389DC96}" type="datetimeFigureOut">
              <a:rPr kumimoji="1" lang="ja-JP" altLang="en-US" smtClean="0"/>
              <a:t>2019/3/25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4AF8-FF6F-4AA4-84BB-448F07D4EB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61762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56060" y="609600"/>
            <a:ext cx="7429499" cy="1905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856058" y="2674463"/>
            <a:ext cx="2397674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856059" y="3360263"/>
            <a:ext cx="2396432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86075" y="2677635"/>
            <a:ext cx="238828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86075" y="3363435"/>
            <a:ext cx="238895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332" y="2674463"/>
            <a:ext cx="2396226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89332" y="3360263"/>
            <a:ext cx="2396226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6A4F2-94AF-4B1F-B5A3-EE4C3389DC96}" type="datetimeFigureOut">
              <a:rPr kumimoji="1" lang="ja-JP" altLang="en-US" smtClean="0"/>
              <a:t>2019/3/25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4AF8-FF6F-4AA4-84BB-448F07D4EB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01289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56059" y="609600"/>
            <a:ext cx="7429499" cy="1905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856060" y="4404596"/>
            <a:ext cx="239643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56060" y="2666998"/>
            <a:ext cx="239643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856060" y="4980859"/>
            <a:ext cx="239643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6790" y="4404596"/>
            <a:ext cx="24003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66790" y="2666998"/>
            <a:ext cx="2399205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65695" y="4980857"/>
            <a:ext cx="24003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426" y="4404595"/>
            <a:ext cx="2393056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89332" y="2666998"/>
            <a:ext cx="2396227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89332" y="4980855"/>
            <a:ext cx="2396226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6A4F2-94AF-4B1F-B5A3-EE4C3389DC96}" type="datetimeFigureOut">
              <a:rPr kumimoji="1" lang="ja-JP" altLang="en-US" smtClean="0"/>
              <a:t>2019/3/25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4AF8-FF6F-4AA4-84BB-448F07D4EB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61962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6A4F2-94AF-4B1F-B5A3-EE4C3389DC96}" type="datetimeFigureOut">
              <a:rPr kumimoji="1" lang="ja-JP" altLang="en-US" smtClean="0"/>
              <a:t>2019/3/25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4AF8-FF6F-4AA4-84BB-448F07D4EB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12845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1" y="609600"/>
            <a:ext cx="1503758" cy="5181601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6057" y="609600"/>
            <a:ext cx="5811443" cy="5181601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6A4F2-94AF-4B1F-B5A3-EE4C3389DC96}" type="datetimeFigureOut">
              <a:rPr kumimoji="1" lang="ja-JP" altLang="en-US" smtClean="0"/>
              <a:t>2019/3/25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4AF8-FF6F-4AA4-84BB-448F07D4EB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0211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8" name="Content Placeholder 2"/>
          <p:cNvSpPr>
            <a:spLocks noGrp="1"/>
          </p:cNvSpPr>
          <p:nvPr>
            <p:ph idx="1"/>
          </p:nvPr>
        </p:nvSpPr>
        <p:spPr>
          <a:xfrm>
            <a:off x="856060" y="2249487"/>
            <a:ext cx="7429499" cy="354171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9" name="Date Placeholder 3"/>
          <p:cNvSpPr>
            <a:spLocks noGrp="1"/>
          </p:cNvSpPr>
          <p:nvPr>
            <p:ph type="dt" sz="half" idx="10"/>
          </p:nvPr>
        </p:nvSpPr>
        <p:spPr>
          <a:xfrm>
            <a:off x="5592691" y="5883277"/>
            <a:ext cx="2057400" cy="365125"/>
          </a:xfrm>
        </p:spPr>
        <p:txBody>
          <a:bodyPr/>
          <a:lstStyle/>
          <a:p>
            <a:fld id="{03E6A4F2-94AF-4B1F-B5A3-EE4C3389DC96}" type="datetimeFigureOut">
              <a:rPr kumimoji="1" lang="ja-JP" altLang="en-US" smtClean="0"/>
              <a:t>2019/3/25</a:t>
            </a:fld>
            <a:endParaRPr kumimoji="1" lang="ja-JP" altLang="en-US"/>
          </a:p>
        </p:txBody>
      </p:sp>
      <p:sp>
        <p:nvSpPr>
          <p:cNvPr id="5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6059" y="5883276"/>
            <a:ext cx="4679482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5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07241" y="5883275"/>
            <a:ext cx="578317" cy="365125"/>
          </a:xfrm>
        </p:spPr>
        <p:txBody>
          <a:bodyPr/>
          <a:lstStyle/>
          <a:p>
            <a:fld id="{DD9E4AF8-FF6F-4AA4-84BB-448F07D4EB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8055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1419227"/>
            <a:ext cx="74295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58" y="4424362"/>
            <a:ext cx="74295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6A4F2-94AF-4B1F-B5A3-EE4C3389DC96}" type="datetimeFigureOut">
              <a:rPr kumimoji="1" lang="ja-JP" altLang="en-US" smtClean="0"/>
              <a:t>2019/3/25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4AF8-FF6F-4AA4-84BB-448F07D4EB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024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6058" y="2249486"/>
            <a:ext cx="3658792" cy="354171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2249486"/>
            <a:ext cx="3656408" cy="354171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6A4F2-94AF-4B1F-B5A3-EE4C3389DC96}" type="datetimeFigureOut">
              <a:rPr kumimoji="1" lang="ja-JP" altLang="en-US" smtClean="0"/>
              <a:t>2019/3/25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4AF8-FF6F-4AA4-84BB-448F07D4EB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0095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619127"/>
            <a:ext cx="7429500" cy="1477961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8902" y="2249486"/>
            <a:ext cx="3435949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58" y="3073398"/>
            <a:ext cx="3658793" cy="2717801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1992" y="2249485"/>
            <a:ext cx="3433565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073398"/>
            <a:ext cx="3656408" cy="2717801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6A4F2-94AF-4B1F-B5A3-EE4C3389DC96}" type="datetimeFigureOut">
              <a:rPr kumimoji="1" lang="ja-JP" altLang="en-US" smtClean="0"/>
              <a:t>2019/3/25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4AF8-FF6F-4AA4-84BB-448F07D4EB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7585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6A4F2-94AF-4B1F-B5A3-EE4C3389DC96}" type="datetimeFigureOut">
              <a:rPr kumimoji="1" lang="ja-JP" altLang="en-US" smtClean="0"/>
              <a:t>2019/3/25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4AF8-FF6F-4AA4-84BB-448F07D4EB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2968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6A4F2-94AF-4B1F-B5A3-EE4C3389DC96}" type="datetimeFigureOut">
              <a:rPr kumimoji="1" lang="ja-JP" altLang="en-US" smtClean="0"/>
              <a:t>2019/3/25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4AF8-FF6F-4AA4-84BB-448F07D4EB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7638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029" y="609601"/>
            <a:ext cx="2892028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150" y="592666"/>
            <a:ext cx="4418407" cy="5198534"/>
          </a:xfrm>
        </p:spPr>
        <p:txBody>
          <a:bodyPr anchor="ctr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029" y="2249486"/>
            <a:ext cx="2892028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6A4F2-94AF-4B1F-B5A3-EE4C3389DC96}" type="datetimeFigureOut">
              <a:rPr kumimoji="1" lang="ja-JP" altLang="en-US" smtClean="0"/>
              <a:t>2019/3/25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4AF8-FF6F-4AA4-84BB-448F07D4EB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5238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1" y="609600"/>
            <a:ext cx="3753962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32866" y="609600"/>
            <a:ext cx="3452693" cy="5181602"/>
          </a:xfrm>
          <a:prstGeom prst="round2DiagRect">
            <a:avLst>
              <a:gd name="adj1" fmla="val 6074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/>
            </a:lvl1pPr>
          </a:lstStyle>
          <a:p>
            <a:pPr marL="0" lvl="0" indent="0">
              <a:buNone/>
            </a:pPr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9" y="2249486"/>
            <a:ext cx="3753964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6A4F2-94AF-4B1F-B5A3-EE4C3389DC96}" type="datetimeFigureOut">
              <a:rPr kumimoji="1" lang="ja-JP" altLang="en-US" smtClean="0"/>
              <a:t>2019/3/25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4AF8-FF6F-4AA4-84BB-448F07D4EB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4599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4288" y="0"/>
            <a:ext cx="9041774" cy="6858001"/>
            <a:chOff x="-14288" y="0"/>
            <a:chExt cx="9041774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8352798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60" y="2249487"/>
            <a:ext cx="74294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2691" y="588327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E6A4F2-94AF-4B1F-B5A3-EE4C3389DC96}" type="datetimeFigureOut">
              <a:rPr kumimoji="1" lang="ja-JP" altLang="en-US" smtClean="0"/>
              <a:t>2019/3/25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6059" y="5883276"/>
            <a:ext cx="46794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7241" y="5883275"/>
            <a:ext cx="578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E4AF8-FF6F-4AA4-84BB-448F07D4EB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21081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41" r:id="rId1"/>
    <p:sldLayoutId id="2147483942" r:id="rId2"/>
    <p:sldLayoutId id="2147483943" r:id="rId3"/>
    <p:sldLayoutId id="2147483944" r:id="rId4"/>
    <p:sldLayoutId id="2147483945" r:id="rId5"/>
    <p:sldLayoutId id="2147483946" r:id="rId6"/>
    <p:sldLayoutId id="2147483947" r:id="rId7"/>
    <p:sldLayoutId id="2147483948" r:id="rId8"/>
    <p:sldLayoutId id="2147483949" r:id="rId9"/>
    <p:sldLayoutId id="2147483950" r:id="rId10"/>
    <p:sldLayoutId id="2147483951" r:id="rId11"/>
    <p:sldLayoutId id="2147483952" r:id="rId12"/>
    <p:sldLayoutId id="2147483953" r:id="rId13"/>
    <p:sldLayoutId id="2147483954" r:id="rId14"/>
    <p:sldLayoutId id="2147483955" r:id="rId15"/>
    <p:sldLayoutId id="2147483956" r:id="rId16"/>
    <p:sldLayoutId id="214748395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600" kern="1200" cap="all" baseline="0">
          <a:solidFill>
            <a:schemeClr val="tx1"/>
          </a:solidFill>
          <a:effectLst>
            <a:outerShdw blurRad="114300" dist="38100" dir="2700000" algn="tl">
              <a:srgbClr val="000000">
                <a:alpha val="26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effectLst>
            <a:outerShdw blurRad="127000" dist="38100" dir="2700000" algn="tl">
              <a:srgbClr val="000000">
                <a:alpha val="33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effectLst>
            <a:outerShdw blurRad="127000" dist="38100" dir="2700000" algn="tl">
              <a:srgbClr val="000000">
                <a:alpha val="33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effectLst>
            <a:outerShdw blurRad="127000" dist="38100" dir="2700000" algn="tl">
              <a:srgbClr val="000000">
                <a:alpha val="33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effectLst>
            <a:outerShdw blurRad="127000" dist="38100" dir="2700000" algn="tl">
              <a:srgbClr val="000000">
                <a:alpha val="33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effectLst>
            <a:outerShdw blurRad="127000" dist="38100" dir="2700000" algn="tl">
              <a:srgbClr val="000000">
                <a:alpha val="33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ホームベース 4"/>
          <p:cNvSpPr/>
          <p:nvPr/>
        </p:nvSpPr>
        <p:spPr>
          <a:xfrm>
            <a:off x="4620664" y="1141375"/>
            <a:ext cx="4364943" cy="890109"/>
          </a:xfrm>
          <a:custGeom>
            <a:avLst/>
            <a:gdLst>
              <a:gd name="connsiteX0" fmla="*/ 0 w 4464496"/>
              <a:gd name="connsiteY0" fmla="*/ 0 h 1147936"/>
              <a:gd name="connsiteX1" fmla="*/ 3757379 w 4464496"/>
              <a:gd name="connsiteY1" fmla="*/ 0 h 1147936"/>
              <a:gd name="connsiteX2" fmla="*/ 4464496 w 4464496"/>
              <a:gd name="connsiteY2" fmla="*/ 573968 h 1147936"/>
              <a:gd name="connsiteX3" fmla="*/ 3757379 w 4464496"/>
              <a:gd name="connsiteY3" fmla="*/ 1147936 h 1147936"/>
              <a:gd name="connsiteX4" fmla="*/ 0 w 4464496"/>
              <a:gd name="connsiteY4" fmla="*/ 1147936 h 1147936"/>
              <a:gd name="connsiteX5" fmla="*/ 0 w 4464496"/>
              <a:gd name="connsiteY5" fmla="*/ 0 h 1147936"/>
              <a:gd name="connsiteX0" fmla="*/ 0 w 3757379"/>
              <a:gd name="connsiteY0" fmla="*/ 0 h 1147936"/>
              <a:gd name="connsiteX1" fmla="*/ 3757379 w 3757379"/>
              <a:gd name="connsiteY1" fmla="*/ 0 h 1147936"/>
              <a:gd name="connsiteX2" fmla="*/ 3754812 w 3757379"/>
              <a:gd name="connsiteY2" fmla="*/ 587615 h 1147936"/>
              <a:gd name="connsiteX3" fmla="*/ 3757379 w 3757379"/>
              <a:gd name="connsiteY3" fmla="*/ 1147936 h 1147936"/>
              <a:gd name="connsiteX4" fmla="*/ 0 w 3757379"/>
              <a:gd name="connsiteY4" fmla="*/ 1147936 h 1147936"/>
              <a:gd name="connsiteX5" fmla="*/ 0 w 3757379"/>
              <a:gd name="connsiteY5" fmla="*/ 0 h 1147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57379" h="1147936">
                <a:moveTo>
                  <a:pt x="0" y="0"/>
                </a:moveTo>
                <a:lnTo>
                  <a:pt x="3757379" y="0"/>
                </a:lnTo>
                <a:cubicBezTo>
                  <a:pt x="3756523" y="195872"/>
                  <a:pt x="3755668" y="391743"/>
                  <a:pt x="3754812" y="587615"/>
                </a:cubicBezTo>
                <a:cubicBezTo>
                  <a:pt x="3755668" y="774389"/>
                  <a:pt x="3756523" y="961162"/>
                  <a:pt x="3757379" y="1147936"/>
                </a:cubicBezTo>
                <a:lnTo>
                  <a:pt x="0" y="1147936"/>
                </a:lnTo>
                <a:lnTo>
                  <a:pt x="0" y="0"/>
                </a:lnTo>
                <a:close/>
              </a:path>
            </a:pathLst>
          </a:custGeom>
          <a:solidFill>
            <a:srgbClr val="FF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600" dirty="0" smtClean="0">
                <a:solidFill>
                  <a:srgbClr val="00206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2018</a:t>
            </a:r>
            <a:r>
              <a:rPr kumimoji="1" lang="ja-JP" altLang="en-US" sz="1600" dirty="0" smtClean="0">
                <a:solidFill>
                  <a:srgbClr val="00206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年度</a:t>
            </a:r>
            <a:r>
              <a:rPr kumimoji="1" lang="en-US" altLang="ja-JP" sz="1600" dirty="0" smtClean="0">
                <a:solidFill>
                  <a:srgbClr val="00206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(</a:t>
            </a:r>
            <a:r>
              <a:rPr kumimoji="1" lang="ja-JP" altLang="en-US" sz="1600" dirty="0" smtClean="0">
                <a:solidFill>
                  <a:srgbClr val="00206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平成</a:t>
            </a:r>
            <a:r>
              <a:rPr lang="ja-JP" altLang="en-US" sz="1600" dirty="0" smtClean="0">
                <a:solidFill>
                  <a:srgbClr val="FF000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３０</a:t>
            </a:r>
            <a:r>
              <a:rPr kumimoji="1" lang="ja-JP" altLang="en-US" sz="1600" dirty="0" smtClean="0">
                <a:solidFill>
                  <a:srgbClr val="00206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年度</a:t>
            </a:r>
            <a:r>
              <a:rPr kumimoji="1" lang="en-US" altLang="ja-JP" sz="1600" dirty="0" smtClean="0">
                <a:solidFill>
                  <a:srgbClr val="00206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)</a:t>
            </a:r>
            <a:r>
              <a:rPr kumimoji="1" lang="ja-JP" altLang="en-US" sz="1600" dirty="0" smtClean="0">
                <a:solidFill>
                  <a:srgbClr val="00206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　</a:t>
            </a:r>
            <a:r>
              <a:rPr kumimoji="1" lang="en-US" altLang="ja-JP" sz="1600" dirty="0" smtClean="0">
                <a:solidFill>
                  <a:srgbClr val="00206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9</a:t>
            </a:r>
            <a:r>
              <a:rPr kumimoji="1" lang="ja-JP" altLang="en-US" sz="1600" dirty="0" smtClean="0">
                <a:solidFill>
                  <a:srgbClr val="00206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月末現在</a:t>
            </a:r>
            <a:endParaRPr kumimoji="1" lang="en-US" altLang="ja-JP" sz="1600" dirty="0" smtClean="0">
              <a:solidFill>
                <a:srgbClr val="002060"/>
              </a:solidFill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r>
              <a:rPr lang="ja-JP" altLang="en-US" sz="1600" dirty="0">
                <a:solidFill>
                  <a:srgbClr val="00206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就職希望率 </a:t>
            </a:r>
            <a:r>
              <a:rPr lang="ja-JP" altLang="en-US" sz="1600" dirty="0" smtClean="0">
                <a:solidFill>
                  <a:srgbClr val="FF000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３０．７％</a:t>
            </a:r>
            <a:endParaRPr kumimoji="1" lang="en-US" altLang="ja-JP" sz="1600" dirty="0" smtClean="0">
              <a:solidFill>
                <a:srgbClr val="002060"/>
              </a:solidFill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r>
              <a:rPr lang="ja-JP" altLang="en-US" sz="1600" dirty="0">
                <a:solidFill>
                  <a:srgbClr val="00206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卒業予定者</a:t>
            </a:r>
            <a:r>
              <a:rPr lang="ja-JP" altLang="en-US" sz="1600" dirty="0" smtClean="0">
                <a:solidFill>
                  <a:srgbClr val="FF000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１１８２</a:t>
            </a:r>
            <a:r>
              <a:rPr lang="ja-JP" altLang="en-US" sz="1600" dirty="0" smtClean="0">
                <a:solidFill>
                  <a:srgbClr val="00206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人　就職</a:t>
            </a:r>
            <a:r>
              <a:rPr lang="ja-JP" altLang="en-US" sz="1600" dirty="0">
                <a:solidFill>
                  <a:srgbClr val="00206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希望者</a:t>
            </a:r>
            <a:r>
              <a:rPr lang="ja-JP" altLang="en-US" sz="1600" dirty="0">
                <a:solidFill>
                  <a:srgbClr val="FF000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３６３</a:t>
            </a:r>
            <a:r>
              <a:rPr lang="ja-JP" altLang="en-US" sz="1600" dirty="0">
                <a:solidFill>
                  <a:srgbClr val="00206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人</a:t>
            </a:r>
            <a:r>
              <a:rPr lang="ja-JP" altLang="en-US" dirty="0">
                <a:solidFill>
                  <a:srgbClr val="00206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　</a:t>
            </a:r>
            <a:endParaRPr kumimoji="1" lang="en-US" altLang="ja-JP" dirty="0" smtClean="0">
              <a:solidFill>
                <a:srgbClr val="002060"/>
              </a:solidFill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sp>
        <p:nvSpPr>
          <p:cNvPr id="5" name="ホームベース 4"/>
          <p:cNvSpPr/>
          <p:nvPr/>
        </p:nvSpPr>
        <p:spPr>
          <a:xfrm>
            <a:off x="224590" y="1141375"/>
            <a:ext cx="4261637" cy="890109"/>
          </a:xfrm>
          <a:custGeom>
            <a:avLst/>
            <a:gdLst>
              <a:gd name="connsiteX0" fmla="*/ 0 w 4464496"/>
              <a:gd name="connsiteY0" fmla="*/ 0 h 1147936"/>
              <a:gd name="connsiteX1" fmla="*/ 3757379 w 4464496"/>
              <a:gd name="connsiteY1" fmla="*/ 0 h 1147936"/>
              <a:gd name="connsiteX2" fmla="*/ 4464496 w 4464496"/>
              <a:gd name="connsiteY2" fmla="*/ 573968 h 1147936"/>
              <a:gd name="connsiteX3" fmla="*/ 3757379 w 4464496"/>
              <a:gd name="connsiteY3" fmla="*/ 1147936 h 1147936"/>
              <a:gd name="connsiteX4" fmla="*/ 0 w 4464496"/>
              <a:gd name="connsiteY4" fmla="*/ 1147936 h 1147936"/>
              <a:gd name="connsiteX5" fmla="*/ 0 w 4464496"/>
              <a:gd name="connsiteY5" fmla="*/ 0 h 1147936"/>
              <a:gd name="connsiteX0" fmla="*/ 0 w 3757379"/>
              <a:gd name="connsiteY0" fmla="*/ 0 h 1147936"/>
              <a:gd name="connsiteX1" fmla="*/ 3757379 w 3757379"/>
              <a:gd name="connsiteY1" fmla="*/ 0 h 1147936"/>
              <a:gd name="connsiteX2" fmla="*/ 3754812 w 3757379"/>
              <a:gd name="connsiteY2" fmla="*/ 587615 h 1147936"/>
              <a:gd name="connsiteX3" fmla="*/ 3757379 w 3757379"/>
              <a:gd name="connsiteY3" fmla="*/ 1147936 h 1147936"/>
              <a:gd name="connsiteX4" fmla="*/ 0 w 3757379"/>
              <a:gd name="connsiteY4" fmla="*/ 1147936 h 1147936"/>
              <a:gd name="connsiteX5" fmla="*/ 0 w 3757379"/>
              <a:gd name="connsiteY5" fmla="*/ 0 h 1147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57379" h="1147936">
                <a:moveTo>
                  <a:pt x="0" y="0"/>
                </a:moveTo>
                <a:lnTo>
                  <a:pt x="3757379" y="0"/>
                </a:lnTo>
                <a:cubicBezTo>
                  <a:pt x="3756523" y="195872"/>
                  <a:pt x="3755668" y="391743"/>
                  <a:pt x="3754812" y="587615"/>
                </a:cubicBezTo>
                <a:cubicBezTo>
                  <a:pt x="3755668" y="774389"/>
                  <a:pt x="3756523" y="961162"/>
                  <a:pt x="3757379" y="1147936"/>
                </a:cubicBezTo>
                <a:lnTo>
                  <a:pt x="0" y="1147936"/>
                </a:lnTo>
                <a:lnTo>
                  <a:pt x="0" y="0"/>
                </a:lnTo>
                <a:close/>
              </a:path>
            </a:pathLst>
          </a:cu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400" dirty="0" smtClean="0">
                <a:solidFill>
                  <a:srgbClr val="00206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2017</a:t>
            </a:r>
            <a:r>
              <a:rPr kumimoji="1" lang="ja-JP" altLang="en-US" sz="1400" dirty="0" smtClean="0">
                <a:solidFill>
                  <a:srgbClr val="00206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年度</a:t>
            </a:r>
            <a:r>
              <a:rPr kumimoji="1" lang="en-US" altLang="ja-JP" sz="1400" dirty="0" smtClean="0">
                <a:solidFill>
                  <a:srgbClr val="00206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(</a:t>
            </a:r>
            <a:r>
              <a:rPr kumimoji="1" lang="ja-JP" altLang="en-US" sz="1400" dirty="0" smtClean="0">
                <a:solidFill>
                  <a:srgbClr val="00206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平成</a:t>
            </a:r>
            <a:r>
              <a:rPr kumimoji="1" lang="ja-JP" altLang="en-US" sz="1400" dirty="0" smtClean="0">
                <a:solidFill>
                  <a:srgbClr val="FF000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２９</a:t>
            </a:r>
            <a:r>
              <a:rPr kumimoji="1" lang="ja-JP" altLang="en-US" sz="1400" dirty="0" smtClean="0">
                <a:solidFill>
                  <a:srgbClr val="00206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年度</a:t>
            </a:r>
            <a:r>
              <a:rPr kumimoji="1" lang="en-US" altLang="ja-JP" sz="1400" dirty="0" smtClean="0">
                <a:solidFill>
                  <a:srgbClr val="00206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)</a:t>
            </a:r>
            <a:r>
              <a:rPr kumimoji="1" lang="ja-JP" altLang="en-US" sz="1400" dirty="0" smtClean="0">
                <a:solidFill>
                  <a:srgbClr val="00206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　（全国確定値</a:t>
            </a:r>
            <a:r>
              <a:rPr kumimoji="1" lang="ja-JP" altLang="en-US" sz="1400" dirty="0" smtClean="0">
                <a:solidFill>
                  <a:srgbClr val="FF000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３４．０％</a:t>
            </a:r>
            <a:r>
              <a:rPr kumimoji="1" lang="ja-JP" altLang="en-US" sz="1400" dirty="0" smtClean="0">
                <a:solidFill>
                  <a:srgbClr val="00206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）</a:t>
            </a:r>
            <a:endParaRPr kumimoji="1" lang="en-US" altLang="ja-JP" sz="1400" dirty="0" smtClean="0">
              <a:solidFill>
                <a:srgbClr val="002060"/>
              </a:solidFill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r>
              <a:rPr lang="ja-JP" altLang="en-US" sz="1400" dirty="0">
                <a:solidFill>
                  <a:schemeClr val="bg2">
                    <a:lumMod val="10000"/>
                  </a:schemeClr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（</a:t>
            </a:r>
            <a:r>
              <a:rPr lang="ja-JP" altLang="en-US" sz="1400" dirty="0">
                <a:solidFill>
                  <a:srgbClr val="FF000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就職希望率　</a:t>
            </a:r>
            <a:r>
              <a:rPr lang="ja-JP" altLang="en-US" sz="1400" dirty="0" smtClean="0">
                <a:solidFill>
                  <a:srgbClr val="FF000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３２．３％　昨年度　９月　３８４人</a:t>
            </a:r>
            <a:r>
              <a:rPr lang="ja-JP" altLang="en-US" sz="1400" dirty="0" smtClean="0">
                <a:solidFill>
                  <a:srgbClr val="00206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）</a:t>
            </a:r>
            <a:endParaRPr kumimoji="1" lang="en-US" altLang="ja-JP" sz="1400" dirty="0" smtClean="0">
              <a:solidFill>
                <a:srgbClr val="002060"/>
              </a:solidFill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r>
              <a:rPr lang="ja-JP" altLang="en-US" sz="1400" dirty="0" smtClean="0">
                <a:solidFill>
                  <a:srgbClr val="00206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就職率 </a:t>
            </a:r>
            <a:r>
              <a:rPr lang="ja-JP" altLang="en-US" sz="1400" dirty="0" smtClean="0">
                <a:solidFill>
                  <a:srgbClr val="FF000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２９．０％</a:t>
            </a:r>
            <a:endParaRPr lang="en-US" altLang="ja-JP" sz="1400" dirty="0" smtClean="0">
              <a:solidFill>
                <a:srgbClr val="FF0000"/>
              </a:solidFill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r>
              <a:rPr lang="ja-JP" altLang="en-US" sz="1400" dirty="0" smtClean="0">
                <a:solidFill>
                  <a:srgbClr val="00206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卒業者</a:t>
            </a:r>
            <a:r>
              <a:rPr lang="ja-JP" altLang="en-US" sz="1400" dirty="0" smtClean="0">
                <a:solidFill>
                  <a:srgbClr val="FF000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１１８９</a:t>
            </a:r>
            <a:r>
              <a:rPr lang="ja-JP" altLang="en-US" sz="1400" dirty="0" smtClean="0">
                <a:solidFill>
                  <a:srgbClr val="00206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人　　就職者</a:t>
            </a:r>
            <a:r>
              <a:rPr lang="ja-JP" altLang="en-US" sz="1400" dirty="0" smtClean="0">
                <a:solidFill>
                  <a:srgbClr val="FF000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３４５</a:t>
            </a:r>
            <a:r>
              <a:rPr lang="ja-JP" altLang="en-US" sz="1400" dirty="0" smtClean="0">
                <a:solidFill>
                  <a:srgbClr val="00206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人</a:t>
            </a:r>
            <a:r>
              <a:rPr lang="ja-JP" altLang="en-US" sz="1400" dirty="0">
                <a:solidFill>
                  <a:srgbClr val="00206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　</a:t>
            </a:r>
            <a:endParaRPr lang="en-US" altLang="ja-JP" sz="1400" dirty="0" smtClean="0">
              <a:solidFill>
                <a:srgbClr val="FF0000"/>
              </a:solidFill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sp>
        <p:nvSpPr>
          <p:cNvPr id="3" name="角丸四角形 2"/>
          <p:cNvSpPr/>
          <p:nvPr/>
        </p:nvSpPr>
        <p:spPr>
          <a:xfrm>
            <a:off x="500862" y="2377872"/>
            <a:ext cx="8239604" cy="2215598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600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　　　</a:t>
            </a:r>
            <a:endParaRPr kumimoji="1" lang="en-US" altLang="ja-JP" sz="1600" dirty="0" smtClean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r>
              <a:rPr kumimoji="1" lang="ja-JP" altLang="en-US" sz="1600" dirty="0">
                <a:latin typeface="HGP明朝E" panose="02020900000000000000" pitchFamily="18" charset="-128"/>
                <a:ea typeface="HGP明朝E" panose="02020900000000000000" pitchFamily="18" charset="-128"/>
              </a:rPr>
              <a:t>　</a:t>
            </a:r>
            <a:r>
              <a:rPr kumimoji="1" lang="ja-JP" altLang="en-US" sz="1600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　</a:t>
            </a:r>
            <a:r>
              <a:rPr kumimoji="1" lang="ja-JP" altLang="en-US" sz="1400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　</a:t>
            </a:r>
            <a:r>
              <a:rPr kumimoji="1" lang="ja-JP" altLang="en-US" sz="1300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・就労継続支援Ｂ型希望者の増加</a:t>
            </a:r>
            <a:endParaRPr kumimoji="1" lang="en-US" altLang="ja-JP" sz="1300" dirty="0" smtClean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r>
              <a:rPr kumimoji="1" lang="ja-JP" altLang="en-US" sz="1300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　　　（Ｈ２９　</a:t>
            </a:r>
            <a:r>
              <a:rPr kumimoji="1" lang="ja-JP" altLang="en-US" sz="1300" dirty="0" smtClean="0">
                <a:solidFill>
                  <a:srgbClr val="FF000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２３９</a:t>
            </a:r>
            <a:r>
              <a:rPr kumimoji="1" lang="ja-JP" altLang="en-US" sz="1300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人➡Ｈ３０　</a:t>
            </a:r>
            <a:r>
              <a:rPr kumimoji="1" lang="ja-JP" altLang="en-US" sz="1300" dirty="0" smtClean="0">
                <a:solidFill>
                  <a:srgbClr val="FF000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２６８人　２９人増</a:t>
            </a:r>
            <a:r>
              <a:rPr kumimoji="1" lang="ja-JP" altLang="en-US" sz="1300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）</a:t>
            </a:r>
            <a:endParaRPr kumimoji="1" lang="en-US" altLang="ja-JP" sz="1300" dirty="0" smtClean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r>
              <a:rPr lang="ja-JP" altLang="en-US" sz="1300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　　　・就職希望者の減少</a:t>
            </a:r>
            <a:endParaRPr lang="en-US" altLang="ja-JP" sz="1300" dirty="0" smtClean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r>
              <a:rPr lang="ja-JP" altLang="en-US" sz="1300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　　　（Ｈ２９　</a:t>
            </a:r>
            <a:r>
              <a:rPr lang="ja-JP" altLang="en-US" sz="1300" dirty="0" smtClean="0">
                <a:solidFill>
                  <a:srgbClr val="FF000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３８４</a:t>
            </a:r>
            <a:r>
              <a:rPr lang="ja-JP" altLang="en-US" sz="1300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人➡Ｈ３０　</a:t>
            </a:r>
            <a:r>
              <a:rPr lang="ja-JP" altLang="en-US" sz="1300" dirty="0" smtClean="0">
                <a:solidFill>
                  <a:srgbClr val="FF000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３６３人　２１人減</a:t>
            </a:r>
            <a:r>
              <a:rPr lang="ja-JP" altLang="en-US" sz="1300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）</a:t>
            </a:r>
            <a:endParaRPr lang="en-US" altLang="ja-JP" sz="13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r>
              <a:rPr lang="ja-JP" altLang="en-US" sz="1300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　　　・新たに職業コースを設置した、旧市立知的障がい支援学校</a:t>
            </a:r>
            <a:r>
              <a:rPr lang="en-US" altLang="ja-JP" sz="1300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4</a:t>
            </a:r>
            <a:r>
              <a:rPr lang="ja-JP" altLang="en-US" sz="1300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校において、就職希望者数が増加した（全６校　</a:t>
            </a:r>
            <a:endParaRPr lang="en-US" altLang="ja-JP" sz="1300" dirty="0" smtClean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r>
              <a:rPr lang="ja-JP" altLang="en-US" sz="1300" dirty="0">
                <a:latin typeface="HGP明朝E" panose="02020900000000000000" pitchFamily="18" charset="-128"/>
                <a:ea typeface="HGP明朝E" panose="02020900000000000000" pitchFamily="18" charset="-128"/>
              </a:rPr>
              <a:t>　</a:t>
            </a:r>
            <a:r>
              <a:rPr lang="ja-JP" altLang="en-US" sz="1300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　　　</a:t>
            </a:r>
            <a:r>
              <a:rPr lang="en-US" altLang="ja-JP" sz="1300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H</a:t>
            </a:r>
            <a:r>
              <a:rPr lang="ja-JP" altLang="en-US" sz="1300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２９　３４人➡</a:t>
            </a:r>
            <a:r>
              <a:rPr lang="en-US" altLang="ja-JP" sz="1300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H</a:t>
            </a:r>
            <a:r>
              <a:rPr lang="ja-JP" altLang="en-US" sz="1300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３０　４５人）が、他の府立支援学校で前年比▲５人の学校（３校）も見られた。　　　</a:t>
            </a:r>
            <a:endParaRPr lang="en-US" altLang="ja-JP" sz="1300" dirty="0" smtClean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r>
              <a:rPr lang="ja-JP" altLang="en-US" sz="1300" dirty="0">
                <a:latin typeface="HGP明朝E" panose="02020900000000000000" pitchFamily="18" charset="-128"/>
                <a:ea typeface="HGP明朝E" panose="02020900000000000000" pitchFamily="18" charset="-128"/>
              </a:rPr>
              <a:t>　</a:t>
            </a:r>
            <a:r>
              <a:rPr lang="ja-JP" altLang="en-US" sz="1300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　　・府立高等支援学校１校就職希望率の低迷：　</a:t>
            </a:r>
            <a:r>
              <a:rPr lang="ja-JP" altLang="en-US" sz="1300" dirty="0" smtClean="0">
                <a:solidFill>
                  <a:srgbClr val="FF000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７１</a:t>
            </a:r>
            <a:r>
              <a:rPr lang="en-US" altLang="ja-JP" sz="1300" dirty="0" smtClean="0">
                <a:solidFill>
                  <a:srgbClr val="FF000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.1</a:t>
            </a:r>
            <a:r>
              <a:rPr lang="ja-JP" altLang="en-US" sz="1300" dirty="0" smtClean="0">
                <a:solidFill>
                  <a:srgbClr val="FF000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％</a:t>
            </a:r>
            <a:endParaRPr lang="en-US" altLang="ja-JP" sz="1300" dirty="0" smtClean="0">
              <a:solidFill>
                <a:srgbClr val="FF0000"/>
              </a:solidFill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r>
              <a:rPr lang="ja-JP" altLang="en-US" sz="1300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　　　（その他の高等支援学校４校　平均　９２．４％）</a:t>
            </a:r>
            <a:endParaRPr lang="en-US" altLang="ja-JP" sz="13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r>
              <a:rPr lang="ja-JP" altLang="en-US" sz="1400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　</a:t>
            </a:r>
            <a:endParaRPr lang="en-US" altLang="ja-JP" sz="1400" dirty="0" smtClean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135606" y="4627091"/>
            <a:ext cx="8869673" cy="1405468"/>
          </a:xfrm>
          <a:prstGeom prst="roundRect">
            <a:avLst/>
          </a:prstGeom>
          <a:solidFill>
            <a:srgbClr val="FF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300" dirty="0" smtClean="0">
                <a:solidFill>
                  <a:srgbClr val="00206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①教育</a:t>
            </a:r>
            <a:r>
              <a:rPr lang="ja-JP" altLang="en-US" sz="1300" dirty="0">
                <a:solidFill>
                  <a:srgbClr val="00206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課程改善事業</a:t>
            </a:r>
            <a:r>
              <a:rPr lang="ja-JP" altLang="en-US" sz="1300" dirty="0" smtClean="0">
                <a:solidFill>
                  <a:srgbClr val="00206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　</a:t>
            </a:r>
            <a:r>
              <a:rPr lang="en-US" altLang="ja-JP" sz="1300" dirty="0" smtClean="0">
                <a:solidFill>
                  <a:srgbClr val="00206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(</a:t>
            </a:r>
            <a:r>
              <a:rPr lang="ja-JP" altLang="en-US" sz="1300" dirty="0" smtClean="0">
                <a:solidFill>
                  <a:srgbClr val="00206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モデル校２校</a:t>
            </a:r>
            <a:r>
              <a:rPr lang="en-US" altLang="ja-JP" sz="1300" dirty="0" smtClean="0">
                <a:solidFill>
                  <a:srgbClr val="00206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)</a:t>
            </a:r>
            <a:r>
              <a:rPr lang="ja-JP" altLang="en-US" sz="1300" dirty="0" smtClean="0">
                <a:solidFill>
                  <a:srgbClr val="00206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　 　　</a:t>
            </a:r>
            <a:r>
              <a:rPr lang="ja-JP" altLang="en-US" sz="1300" dirty="0">
                <a:solidFill>
                  <a:srgbClr val="00206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 </a:t>
            </a:r>
            <a:r>
              <a:rPr lang="ja-JP" altLang="en-US" sz="1300" dirty="0" smtClean="0">
                <a:solidFill>
                  <a:srgbClr val="00206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  ➡３年目　継続事業取り組み成果のノウハウを府内各校で共有</a:t>
            </a:r>
            <a:endParaRPr lang="en-US" altLang="ja-JP" sz="1300" dirty="0" smtClean="0">
              <a:solidFill>
                <a:srgbClr val="002060"/>
              </a:solidFill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r>
              <a:rPr lang="ja-JP" altLang="en-US" sz="1300" dirty="0" smtClean="0">
                <a:solidFill>
                  <a:srgbClr val="00206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②企業の</a:t>
            </a:r>
            <a:r>
              <a:rPr lang="ja-JP" altLang="en-US" sz="1300" dirty="0">
                <a:solidFill>
                  <a:srgbClr val="00206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ニーズ</a:t>
            </a:r>
            <a:r>
              <a:rPr lang="ja-JP" altLang="en-US" sz="1300" dirty="0" smtClean="0">
                <a:solidFill>
                  <a:srgbClr val="00206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を踏まえた職業教育の充実　 ➡研修の拡充（参加者枠の検討）</a:t>
            </a:r>
            <a:endParaRPr lang="en-US" altLang="ja-JP" sz="1300" dirty="0" smtClean="0">
              <a:solidFill>
                <a:srgbClr val="002060"/>
              </a:solidFill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r>
              <a:rPr lang="ja-JP" altLang="en-US" sz="1300" dirty="0" smtClean="0">
                <a:solidFill>
                  <a:srgbClr val="00206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③高等支援学校１校の就職希望率のアップ 　➡就労支援の見直し（就職希望者</a:t>
            </a:r>
            <a:r>
              <a:rPr lang="ja-JP" altLang="en-US" sz="1300" dirty="0">
                <a:solidFill>
                  <a:srgbClr val="00206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　</a:t>
            </a:r>
            <a:r>
              <a:rPr lang="ja-JP" altLang="en-US" sz="1300" dirty="0" smtClean="0">
                <a:solidFill>
                  <a:srgbClr val="00206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＋１０人）</a:t>
            </a:r>
            <a:endParaRPr lang="en-US" altLang="ja-JP" sz="1300" dirty="0" smtClean="0">
              <a:solidFill>
                <a:srgbClr val="002060"/>
              </a:solidFill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r>
              <a:rPr lang="ja-JP" altLang="en-US" sz="1300" dirty="0" smtClean="0">
                <a:solidFill>
                  <a:srgbClr val="00206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④ブロック別進路指導関係連携会議を活用した研修会のネットワークづくり</a:t>
            </a:r>
            <a:endParaRPr lang="en-US" altLang="ja-JP" sz="1300" dirty="0" smtClean="0">
              <a:solidFill>
                <a:srgbClr val="002060"/>
              </a:solidFill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r>
              <a:rPr lang="ja-JP" altLang="en-US" sz="1300" dirty="0" smtClean="0">
                <a:solidFill>
                  <a:srgbClr val="00206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　　　　　　　　　　　　　　　　　　　　　　　　　　　　　➡ブロックを超えた研修会等への参加の促進</a:t>
            </a:r>
            <a:endParaRPr lang="en-US" altLang="ja-JP" sz="1300" dirty="0" smtClean="0">
              <a:solidFill>
                <a:srgbClr val="002060"/>
              </a:solidFill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r>
              <a:rPr lang="ja-JP" altLang="en-US" sz="1300" dirty="0" smtClean="0">
                <a:solidFill>
                  <a:srgbClr val="00206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⑤教員の就労スキルの向上　　　　　　　　　  　 ➡希望者数減の学校における就労支援スキルの向上</a:t>
            </a:r>
            <a:endParaRPr lang="en-US" altLang="ja-JP" sz="1300" dirty="0" smtClean="0">
              <a:solidFill>
                <a:srgbClr val="002060"/>
              </a:solidFill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sp>
        <p:nvSpPr>
          <p:cNvPr id="23" name="フローチャート: データ 22"/>
          <p:cNvSpPr/>
          <p:nvPr/>
        </p:nvSpPr>
        <p:spPr>
          <a:xfrm>
            <a:off x="-24580" y="4403717"/>
            <a:ext cx="2400989" cy="238472"/>
          </a:xfrm>
          <a:prstGeom prst="flowChartInputOutpu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/>
              <a:t>今後の取り組み</a:t>
            </a:r>
            <a:endParaRPr kumimoji="1" lang="ja-JP" altLang="en-US" sz="1400" dirty="0"/>
          </a:p>
        </p:txBody>
      </p:sp>
      <p:sp>
        <p:nvSpPr>
          <p:cNvPr id="6" name="二等辺三角形 5"/>
          <p:cNvSpPr/>
          <p:nvPr/>
        </p:nvSpPr>
        <p:spPr>
          <a:xfrm rot="10800000">
            <a:off x="588216" y="2044730"/>
            <a:ext cx="8064896" cy="356037"/>
          </a:xfrm>
          <a:prstGeom prst="triangle">
            <a:avLst>
              <a:gd name="adj" fmla="val 501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下矢印 10"/>
          <p:cNvSpPr/>
          <p:nvPr/>
        </p:nvSpPr>
        <p:spPr>
          <a:xfrm>
            <a:off x="2928476" y="4352370"/>
            <a:ext cx="3384376" cy="405613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24590" y="358127"/>
            <a:ext cx="8792149" cy="735391"/>
          </a:xfrm>
          <a:solidFill>
            <a:schemeClr val="bg2">
              <a:lumMod val="5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ja-JP" altLang="en-US" sz="2000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府立</a:t>
            </a:r>
            <a:r>
              <a:rPr lang="ja-JP" altLang="en-US" sz="2000" dirty="0">
                <a:latin typeface="HGP明朝E" panose="02020900000000000000" pitchFamily="18" charset="-128"/>
                <a:ea typeface="HGP明朝E" panose="02020900000000000000" pitchFamily="18" charset="-128"/>
              </a:rPr>
              <a:t>知的</a:t>
            </a:r>
            <a:r>
              <a:rPr lang="ja-JP" altLang="en-US" sz="2000" dirty="0" err="1">
                <a:latin typeface="HGP明朝E" panose="02020900000000000000" pitchFamily="18" charset="-128"/>
                <a:ea typeface="HGP明朝E" panose="02020900000000000000" pitchFamily="18" charset="-128"/>
              </a:rPr>
              <a:t>障がい</a:t>
            </a:r>
            <a:r>
              <a:rPr lang="ja-JP" altLang="en-US" sz="2000" dirty="0">
                <a:latin typeface="HGP明朝E" panose="02020900000000000000" pitchFamily="18" charset="-128"/>
                <a:ea typeface="HGP明朝E" panose="02020900000000000000" pitchFamily="18" charset="-128"/>
              </a:rPr>
              <a:t>支援学校高等部</a:t>
            </a:r>
            <a:br>
              <a:rPr lang="ja-JP" altLang="en-US" sz="2000" dirty="0">
                <a:latin typeface="HGP明朝E" panose="02020900000000000000" pitchFamily="18" charset="-128"/>
                <a:ea typeface="HGP明朝E" panose="02020900000000000000" pitchFamily="18" charset="-128"/>
              </a:rPr>
            </a:br>
            <a:r>
              <a:rPr lang="ja-JP" altLang="en-US" sz="2000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　　２０２０年度</a:t>
            </a:r>
            <a:r>
              <a:rPr lang="en-US" altLang="ja-JP" sz="2000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(</a:t>
            </a:r>
            <a:r>
              <a:rPr lang="ja-JP" altLang="en-US" sz="2000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平成</a:t>
            </a:r>
            <a:r>
              <a:rPr lang="en-US" altLang="ja-JP" sz="2000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32</a:t>
            </a:r>
            <a:r>
              <a:rPr lang="ja-JP" altLang="en-US" sz="2000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年度</a:t>
            </a:r>
            <a:r>
              <a:rPr lang="en-US" altLang="ja-JP" sz="2000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)</a:t>
            </a:r>
            <a:r>
              <a:rPr lang="ja-JP" altLang="en-US" sz="2000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就職率３２</a:t>
            </a:r>
            <a:r>
              <a:rPr kumimoji="1" lang="ja-JP" altLang="en-US" sz="2000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％、２０２２年度</a:t>
            </a:r>
            <a:r>
              <a:rPr kumimoji="1" lang="en-US" altLang="ja-JP" sz="2000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(</a:t>
            </a:r>
            <a:r>
              <a:rPr kumimoji="1" lang="ja-JP" altLang="en-US" sz="2000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平成</a:t>
            </a:r>
            <a:r>
              <a:rPr kumimoji="1" lang="en-US" altLang="ja-JP" sz="2000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34</a:t>
            </a:r>
            <a:r>
              <a:rPr kumimoji="1" lang="ja-JP" altLang="en-US" sz="2000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年度</a:t>
            </a:r>
            <a:r>
              <a:rPr kumimoji="1" lang="en-US" altLang="ja-JP" sz="2000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)</a:t>
            </a:r>
            <a:r>
              <a:rPr kumimoji="1" lang="ja-JP" altLang="en-US" sz="2000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３５％達成に向けて</a:t>
            </a:r>
            <a:endParaRPr kumimoji="1" lang="ja-JP" altLang="en-US" sz="20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47066" y="49824"/>
            <a:ext cx="4756831" cy="25727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err="1" smtClean="0"/>
              <a:t>大阪府障がい</a:t>
            </a:r>
            <a:r>
              <a:rPr kumimoji="1" lang="ja-JP" altLang="en-US" sz="1600" dirty="0" smtClean="0"/>
              <a:t>者自立支援協議会就労支援部会</a:t>
            </a:r>
            <a:endParaRPr kumimoji="1" lang="ja-JP" altLang="en-US" sz="1600" dirty="0"/>
          </a:p>
        </p:txBody>
      </p:sp>
      <p:sp>
        <p:nvSpPr>
          <p:cNvPr id="25" name="正方形/長方形 24"/>
          <p:cNvSpPr/>
          <p:nvPr/>
        </p:nvSpPr>
        <p:spPr>
          <a:xfrm>
            <a:off x="7524328" y="51600"/>
            <a:ext cx="1512168" cy="255498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/>
              <a:t>資料</a:t>
            </a:r>
            <a:r>
              <a:rPr kumimoji="1" lang="en-US" altLang="ja-JP" sz="1600" dirty="0" smtClean="0"/>
              <a:t>3</a:t>
            </a:r>
            <a:endParaRPr kumimoji="1" lang="ja-JP" altLang="en-US" sz="1600" dirty="0"/>
          </a:p>
        </p:txBody>
      </p:sp>
      <p:sp>
        <p:nvSpPr>
          <p:cNvPr id="17" name="波線 16"/>
          <p:cNvSpPr/>
          <p:nvPr/>
        </p:nvSpPr>
        <p:spPr>
          <a:xfrm>
            <a:off x="101412" y="2073560"/>
            <a:ext cx="1446252" cy="500298"/>
          </a:xfrm>
          <a:prstGeom prst="wave">
            <a:avLst>
              <a:gd name="adj1" fmla="val 0"/>
              <a:gd name="adj2" fmla="val 0"/>
            </a:avLst>
          </a:prstGeom>
          <a:solidFill>
            <a:srgbClr val="CCFF33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課題</a:t>
            </a:r>
            <a:endParaRPr kumimoji="1" lang="ja-JP" altLang="en-US" sz="20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sp>
        <p:nvSpPr>
          <p:cNvPr id="12" name="楕円 11"/>
          <p:cNvSpPr/>
          <p:nvPr/>
        </p:nvSpPr>
        <p:spPr>
          <a:xfrm>
            <a:off x="99202" y="2485197"/>
            <a:ext cx="3099863" cy="23659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知的</a:t>
            </a:r>
            <a:r>
              <a:rPr kumimoji="1" lang="ja-JP" altLang="en-US" sz="1400" dirty="0" err="1" smtClean="0">
                <a:latin typeface="HGP明朝E" panose="02020900000000000000" pitchFamily="18" charset="-128"/>
                <a:ea typeface="HGP明朝E" panose="02020900000000000000" pitchFamily="18" charset="-128"/>
              </a:rPr>
              <a:t>障がい</a:t>
            </a:r>
            <a:r>
              <a:rPr kumimoji="1" lang="ja-JP" altLang="en-US" sz="1400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支援学校</a:t>
            </a:r>
            <a:endParaRPr kumimoji="1" lang="ja-JP" altLang="en-US" sz="14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sp>
        <p:nvSpPr>
          <p:cNvPr id="9" name="円/楕円 8"/>
          <p:cNvSpPr/>
          <p:nvPr/>
        </p:nvSpPr>
        <p:spPr>
          <a:xfrm>
            <a:off x="625331" y="5934341"/>
            <a:ext cx="7893335" cy="885691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i="1" dirty="0" smtClean="0">
                <a:solidFill>
                  <a:srgbClr val="FF0000"/>
                </a:solidFill>
              </a:rPr>
              <a:t>３５％に</a:t>
            </a:r>
            <a:r>
              <a:rPr kumimoji="1" lang="ja-JP" altLang="en-US" sz="1400" b="1" i="1" dirty="0" smtClean="0">
                <a:solidFill>
                  <a:srgbClr val="FF0000"/>
                </a:solidFill>
              </a:rPr>
              <a:t>達するためには、今後</a:t>
            </a:r>
            <a:r>
              <a:rPr kumimoji="1" lang="ja-JP" altLang="en-US" sz="1400" b="1" i="1" dirty="0">
                <a:solidFill>
                  <a:srgbClr val="FF0000"/>
                </a:solidFill>
              </a:rPr>
              <a:t>、４年間</a:t>
            </a:r>
            <a:r>
              <a:rPr kumimoji="1" lang="ja-JP" altLang="en-US" sz="1400" b="1" i="1" dirty="0" smtClean="0">
                <a:solidFill>
                  <a:srgbClr val="FF0000"/>
                </a:solidFill>
              </a:rPr>
              <a:t>で</a:t>
            </a:r>
            <a:r>
              <a:rPr lang="ja-JP" altLang="en-US" sz="1400" b="1" i="1" dirty="0" smtClean="0">
                <a:solidFill>
                  <a:srgbClr val="FF0000"/>
                </a:solidFill>
              </a:rPr>
              <a:t>各校２～３人の</a:t>
            </a:r>
            <a:endParaRPr lang="en-US" altLang="ja-JP" sz="1400" b="1" i="1" dirty="0" smtClean="0">
              <a:solidFill>
                <a:srgbClr val="FF0000"/>
              </a:solidFill>
            </a:endParaRPr>
          </a:p>
          <a:p>
            <a:pPr algn="ctr"/>
            <a:r>
              <a:rPr lang="ja-JP" altLang="en-US" sz="1400" b="1" i="1" dirty="0">
                <a:solidFill>
                  <a:srgbClr val="FF0000"/>
                </a:solidFill>
              </a:rPr>
              <a:t>就職希望者の増加が</a:t>
            </a:r>
            <a:r>
              <a:rPr lang="ja-JP" altLang="en-US" sz="1400" b="1" i="1" dirty="0" smtClean="0">
                <a:solidFill>
                  <a:srgbClr val="FF0000"/>
                </a:solidFill>
              </a:rPr>
              <a:t>必要</a:t>
            </a:r>
            <a:endParaRPr kumimoji="1" lang="en-US" altLang="ja-JP" sz="1400" b="1" i="1" dirty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1400" b="1" i="1" dirty="0" smtClean="0">
                <a:solidFill>
                  <a:srgbClr val="FF0000"/>
                </a:solidFill>
              </a:rPr>
              <a:t>目標</a:t>
            </a:r>
            <a:r>
              <a:rPr kumimoji="1" lang="ja-JP" altLang="en-US" sz="1400" b="1" i="1" dirty="0">
                <a:solidFill>
                  <a:srgbClr val="FF0000"/>
                </a:solidFill>
              </a:rPr>
              <a:t>達成は、</a:t>
            </a:r>
            <a:r>
              <a:rPr kumimoji="1" lang="ja-JP" altLang="en-US" sz="1400" b="1" i="1" dirty="0" smtClean="0">
                <a:solidFill>
                  <a:srgbClr val="FF0000"/>
                </a:solidFill>
              </a:rPr>
              <a:t>不可能</a:t>
            </a:r>
            <a:r>
              <a:rPr kumimoji="1" lang="ja-JP" altLang="en-US" sz="1400" b="1" i="1" dirty="0">
                <a:solidFill>
                  <a:srgbClr val="FF0000"/>
                </a:solidFill>
              </a:rPr>
              <a:t>ではない</a:t>
            </a:r>
            <a:r>
              <a:rPr kumimoji="1" lang="ja-JP" altLang="en-US" sz="1400" b="1" i="1" dirty="0" smtClean="0">
                <a:solidFill>
                  <a:srgbClr val="FF0000"/>
                </a:solidFill>
              </a:rPr>
              <a:t>！</a:t>
            </a:r>
            <a:endParaRPr kumimoji="1" lang="en-US" altLang="ja-JP" sz="1400" b="1" i="1" dirty="0">
              <a:solidFill>
                <a:srgbClr val="FF0000"/>
              </a:solidFill>
            </a:endParaRPr>
          </a:p>
        </p:txBody>
      </p:sp>
      <p:sp>
        <p:nvSpPr>
          <p:cNvPr id="18" name="雲形吹き出し 17"/>
          <p:cNvSpPr/>
          <p:nvPr/>
        </p:nvSpPr>
        <p:spPr>
          <a:xfrm>
            <a:off x="4278250" y="2222749"/>
            <a:ext cx="4248472" cy="1006707"/>
          </a:xfrm>
          <a:prstGeom prst="cloudCallout">
            <a:avLst>
              <a:gd name="adj1" fmla="val -67092"/>
              <a:gd name="adj2" fmla="val 46043"/>
            </a:avLst>
          </a:prstGeom>
          <a:solidFill>
            <a:srgbClr val="CC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i="1" dirty="0" smtClean="0">
                <a:solidFill>
                  <a:srgbClr val="FF0000"/>
                </a:solidFill>
              </a:rPr>
              <a:t>早期からの</a:t>
            </a:r>
            <a:endParaRPr kumimoji="1" lang="en-US" altLang="ja-JP" b="1" i="1" dirty="0" smtClean="0">
              <a:solidFill>
                <a:srgbClr val="FF0000"/>
              </a:solidFill>
            </a:endParaRPr>
          </a:p>
          <a:p>
            <a:pPr algn="ctr"/>
            <a:r>
              <a:rPr kumimoji="1" lang="ja-JP" altLang="en-US" b="1" i="1" dirty="0" smtClean="0">
                <a:solidFill>
                  <a:srgbClr val="FF0000"/>
                </a:solidFill>
              </a:rPr>
              <a:t>キャリア教育の充実</a:t>
            </a:r>
            <a:r>
              <a:rPr kumimoji="1" lang="ja-JP" altLang="en-US" b="1" i="1" dirty="0">
                <a:solidFill>
                  <a:srgbClr val="FF0000"/>
                </a:solidFill>
              </a:rPr>
              <a:t>へ</a:t>
            </a:r>
            <a:r>
              <a:rPr kumimoji="1" lang="ja-JP" altLang="en-US" b="1" i="1" dirty="0" smtClean="0">
                <a:solidFill>
                  <a:srgbClr val="FF0000"/>
                </a:solidFill>
              </a:rPr>
              <a:t>の</a:t>
            </a:r>
            <a:endParaRPr kumimoji="1" lang="en-US" altLang="ja-JP" b="1" i="1" dirty="0" smtClean="0">
              <a:solidFill>
                <a:srgbClr val="FF0000"/>
              </a:solidFill>
            </a:endParaRPr>
          </a:p>
          <a:p>
            <a:pPr algn="ctr"/>
            <a:r>
              <a:rPr kumimoji="1" lang="ja-JP" altLang="en-US" b="1" i="1" dirty="0" smtClean="0">
                <a:solidFill>
                  <a:srgbClr val="FF0000"/>
                </a:solidFill>
              </a:rPr>
              <a:t>取組みが重要！</a:t>
            </a:r>
            <a:r>
              <a:rPr kumimoji="1" lang="ja-JP" altLang="en-US" dirty="0" smtClean="0"/>
              <a:t>　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1350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テキスト ボックス 13"/>
          <p:cNvSpPr txBox="1"/>
          <p:nvPr/>
        </p:nvSpPr>
        <p:spPr>
          <a:xfrm>
            <a:off x="279063" y="6962268"/>
            <a:ext cx="8585872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昨年度</a:t>
            </a:r>
            <a:r>
              <a:rPr lang="ja-JP" altLang="en-US" sz="1400" dirty="0" smtClean="0"/>
              <a:t>末時点　</a:t>
            </a:r>
            <a:r>
              <a:rPr kumimoji="1" lang="ja-JP" altLang="en-US" sz="1400" dirty="0" smtClean="0"/>
              <a:t>　</a:t>
            </a:r>
            <a:r>
              <a:rPr kumimoji="1" lang="en-US" altLang="ja-JP" sz="1400" dirty="0" smtClean="0"/>
              <a:t>C-step</a:t>
            </a:r>
            <a:r>
              <a:rPr lang="ja-JP" altLang="en-US" sz="1400" dirty="0"/>
              <a:t>の</a:t>
            </a:r>
            <a:r>
              <a:rPr kumimoji="1" lang="ja-JP" altLang="en-US" sz="1400" dirty="0" smtClean="0"/>
              <a:t>雇用を前提とした実習受入企業リストのうち、実習希望がなかったリストは８社　</a:t>
            </a:r>
            <a:endParaRPr kumimoji="1" lang="en-US" altLang="ja-JP" sz="1400" dirty="0" smtClean="0"/>
          </a:p>
          <a:p>
            <a:r>
              <a:rPr kumimoji="1" lang="ja-JP" altLang="en-US" sz="1400" dirty="0" smtClean="0"/>
              <a:t>　⇒</a:t>
            </a:r>
            <a:r>
              <a:rPr kumimoji="1" lang="ja-JP" altLang="en-US" sz="1400" dirty="0" smtClean="0">
                <a:solidFill>
                  <a:srgbClr val="FF0000"/>
                </a:solidFill>
              </a:rPr>
              <a:t>　受入先はある！！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2" name="ホームベース 1"/>
          <p:cNvSpPr/>
          <p:nvPr/>
        </p:nvSpPr>
        <p:spPr>
          <a:xfrm>
            <a:off x="-3811029" y="7021051"/>
            <a:ext cx="4782629" cy="693668"/>
          </a:xfrm>
          <a:prstGeom prst="homePlat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希望者全員が就職しても　就職率　</a:t>
            </a:r>
            <a:r>
              <a:rPr lang="ja-JP" altLang="en-US" dirty="0" smtClean="0"/>
              <a:t>３０．７％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★　就職希望者の増加が必要</a:t>
            </a:r>
            <a:endParaRPr lang="ja-JP" altLang="en-US" dirty="0"/>
          </a:p>
        </p:txBody>
      </p:sp>
      <p:graphicFrame>
        <p:nvGraphicFramePr>
          <p:cNvPr id="19" name="表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691026"/>
              </p:ext>
            </p:extLst>
          </p:nvPr>
        </p:nvGraphicFramePr>
        <p:xfrm>
          <a:off x="179512" y="188640"/>
          <a:ext cx="8784975" cy="4135215"/>
        </p:xfrm>
        <a:graphic>
          <a:graphicData uri="http://schemas.openxmlformats.org/drawingml/2006/table">
            <a:tbl>
              <a:tblPr/>
              <a:tblGrid>
                <a:gridCol w="639572">
                  <a:extLst>
                    <a:ext uri="{9D8B030D-6E8A-4147-A177-3AD203B41FA5}">
                      <a16:colId xmlns:a16="http://schemas.microsoft.com/office/drawing/2014/main" val="51492466"/>
                    </a:ext>
                  </a:extLst>
                </a:gridCol>
                <a:gridCol w="1592676">
                  <a:extLst>
                    <a:ext uri="{9D8B030D-6E8A-4147-A177-3AD203B41FA5}">
                      <a16:colId xmlns:a16="http://schemas.microsoft.com/office/drawing/2014/main" val="97774543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1257271508"/>
                    </a:ext>
                  </a:extLst>
                </a:gridCol>
                <a:gridCol w="781801">
                  <a:extLst>
                    <a:ext uri="{9D8B030D-6E8A-4147-A177-3AD203B41FA5}">
                      <a16:colId xmlns:a16="http://schemas.microsoft.com/office/drawing/2014/main" val="3506238762"/>
                    </a:ext>
                  </a:extLst>
                </a:gridCol>
                <a:gridCol w="781801">
                  <a:extLst>
                    <a:ext uri="{9D8B030D-6E8A-4147-A177-3AD203B41FA5}">
                      <a16:colId xmlns:a16="http://schemas.microsoft.com/office/drawing/2014/main" val="582223029"/>
                    </a:ext>
                  </a:extLst>
                </a:gridCol>
                <a:gridCol w="781801">
                  <a:extLst>
                    <a:ext uri="{9D8B030D-6E8A-4147-A177-3AD203B41FA5}">
                      <a16:colId xmlns:a16="http://schemas.microsoft.com/office/drawing/2014/main" val="516575463"/>
                    </a:ext>
                  </a:extLst>
                </a:gridCol>
                <a:gridCol w="781801">
                  <a:extLst>
                    <a:ext uri="{9D8B030D-6E8A-4147-A177-3AD203B41FA5}">
                      <a16:colId xmlns:a16="http://schemas.microsoft.com/office/drawing/2014/main" val="1753345705"/>
                    </a:ext>
                  </a:extLst>
                </a:gridCol>
                <a:gridCol w="781801">
                  <a:extLst>
                    <a:ext uri="{9D8B030D-6E8A-4147-A177-3AD203B41FA5}">
                      <a16:colId xmlns:a16="http://schemas.microsoft.com/office/drawing/2014/main" val="2607671097"/>
                    </a:ext>
                  </a:extLst>
                </a:gridCol>
                <a:gridCol w="781801">
                  <a:extLst>
                    <a:ext uri="{9D8B030D-6E8A-4147-A177-3AD203B41FA5}">
                      <a16:colId xmlns:a16="http://schemas.microsoft.com/office/drawing/2014/main" val="2293473378"/>
                    </a:ext>
                  </a:extLst>
                </a:gridCol>
                <a:gridCol w="781801">
                  <a:extLst>
                    <a:ext uri="{9D8B030D-6E8A-4147-A177-3AD203B41FA5}">
                      <a16:colId xmlns:a16="http://schemas.microsoft.com/office/drawing/2014/main" val="1119239615"/>
                    </a:ext>
                  </a:extLst>
                </a:gridCol>
              </a:tblGrid>
              <a:tr h="432048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支援学校　就職関連</a:t>
                      </a: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データ</a:t>
                      </a:r>
                    </a:p>
                  </a:txBody>
                  <a:tcPr marL="5804" marR="5804" marT="58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5804" marR="5804" marT="5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2012</a:t>
                      </a:r>
                    </a:p>
                    <a:p>
                      <a:pPr algn="ctr" fontAlgn="ctr"/>
                      <a:r>
                        <a:rPr lang="en-US" altLang="ja-JP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(H24</a:t>
                      </a:r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年度</a:t>
                      </a:r>
                      <a:r>
                        <a:rPr lang="en-US" altLang="ja-JP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)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241" marR="9241" marT="92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2013</a:t>
                      </a:r>
                    </a:p>
                    <a:p>
                      <a:pPr algn="ctr" fontAlgn="ctr"/>
                      <a:r>
                        <a:rPr lang="en-US" altLang="ja-JP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(H25</a:t>
                      </a:r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年度</a:t>
                      </a:r>
                      <a:r>
                        <a:rPr lang="en-US" altLang="ja-JP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)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241" marR="9241" marT="9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2014</a:t>
                      </a:r>
                    </a:p>
                    <a:p>
                      <a:pPr algn="ctr" fontAlgn="ctr"/>
                      <a:r>
                        <a:rPr lang="en-US" altLang="ja-JP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(H26</a:t>
                      </a:r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年度</a:t>
                      </a:r>
                      <a:r>
                        <a:rPr lang="en-US" altLang="ja-JP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)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241" marR="9241" marT="9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2015</a:t>
                      </a:r>
                    </a:p>
                    <a:p>
                      <a:pPr algn="ctr" fontAlgn="ctr"/>
                      <a:r>
                        <a:rPr lang="en-US" altLang="ja-JP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(H27</a:t>
                      </a:r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年度</a:t>
                      </a:r>
                      <a:r>
                        <a:rPr lang="en-US" altLang="ja-JP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)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241" marR="9241" marT="9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2016</a:t>
                      </a:r>
                    </a:p>
                    <a:p>
                      <a:pPr algn="ctr" fontAlgn="ctr"/>
                      <a:r>
                        <a:rPr lang="en-US" altLang="ja-JP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(H28</a:t>
                      </a:r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年度</a:t>
                      </a:r>
                      <a:r>
                        <a:rPr lang="en-US" altLang="ja-JP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)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241" marR="9241" marT="9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2017</a:t>
                      </a:r>
                    </a:p>
                    <a:p>
                      <a:pPr algn="ctr" fontAlgn="ctr"/>
                      <a:r>
                        <a:rPr lang="en-US" altLang="ja-JP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(H29</a:t>
                      </a:r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年度</a:t>
                      </a:r>
                      <a:r>
                        <a:rPr lang="en-US" altLang="ja-JP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)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241" marR="9241" marT="9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2018</a:t>
                      </a:r>
                    </a:p>
                    <a:p>
                      <a:pPr algn="ctr" fontAlgn="ctr"/>
                      <a:r>
                        <a:rPr lang="en-US" altLang="ja-JP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(H30</a:t>
                      </a:r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年度</a:t>
                      </a:r>
                      <a:r>
                        <a:rPr lang="en-US" altLang="ja-JP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)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241" marR="9241" marT="9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3222462"/>
                  </a:ext>
                </a:extLst>
              </a:tr>
              <a:tr h="297837">
                <a:tc rowSpan="12"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大阪</a:t>
                      </a:r>
                      <a:r>
                        <a:rPr lang="zh-CN" alt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府立支援</a:t>
                      </a:r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学校</a:t>
                      </a:r>
                    </a:p>
                  </a:txBody>
                  <a:tcPr marL="5804" marR="5804" marT="5804" marB="0" vert="ea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府立支援学校</a:t>
                      </a:r>
                      <a:r>
                        <a:rPr lang="zh-CN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高等部</a:t>
                      </a:r>
                      <a:endParaRPr lang="en-US" altLang="zh-CN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 fontAlgn="ctr"/>
                      <a:r>
                        <a:rPr lang="zh-CN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</a:t>
                      </a: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全体）</a:t>
                      </a:r>
                    </a:p>
                  </a:txBody>
                  <a:tcPr marL="5804" marR="5804" marT="58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就職率</a:t>
                      </a:r>
                    </a:p>
                  </a:txBody>
                  <a:tcPr marL="5804" marR="5804" marT="58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24.4%</a:t>
                      </a:r>
                    </a:p>
                  </a:txBody>
                  <a:tcPr marL="5804" marR="5804" marT="58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25.3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％</a:t>
                      </a:r>
                    </a:p>
                  </a:txBody>
                  <a:tcPr marL="5804" marR="5804" marT="5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25.6%</a:t>
                      </a:r>
                    </a:p>
                  </a:txBody>
                  <a:tcPr marL="5804" marR="5804" marT="5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23.6%</a:t>
                      </a:r>
                    </a:p>
                  </a:txBody>
                  <a:tcPr marL="5804" marR="5804" marT="5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24.5%</a:t>
                      </a:r>
                    </a:p>
                  </a:txBody>
                  <a:tcPr marL="5804" marR="5804" marT="5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26.3%</a:t>
                      </a:r>
                    </a:p>
                  </a:txBody>
                  <a:tcPr marL="5804" marR="5804" marT="5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-</a:t>
                      </a:r>
                    </a:p>
                  </a:txBody>
                  <a:tcPr marL="5804" marR="5804" marT="5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8151514"/>
                  </a:ext>
                </a:extLst>
              </a:tr>
              <a:tr h="29783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就職者数</a:t>
                      </a:r>
                    </a:p>
                  </a:txBody>
                  <a:tcPr marL="5804" marR="5804" marT="58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235 </a:t>
                      </a:r>
                    </a:p>
                  </a:txBody>
                  <a:tcPr marL="5804" marR="5804" marT="58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241 </a:t>
                      </a:r>
                    </a:p>
                  </a:txBody>
                  <a:tcPr marL="5804" marR="5804" marT="5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258 </a:t>
                      </a:r>
                    </a:p>
                  </a:txBody>
                  <a:tcPr marL="5804" marR="5804" marT="5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237 </a:t>
                      </a:r>
                    </a:p>
                  </a:txBody>
                  <a:tcPr marL="5804" marR="5804" marT="5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334 </a:t>
                      </a:r>
                    </a:p>
                  </a:txBody>
                  <a:tcPr marL="5804" marR="5804" marT="5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379 </a:t>
                      </a:r>
                    </a:p>
                  </a:txBody>
                  <a:tcPr marL="5804" marR="5804" marT="5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-</a:t>
                      </a:r>
                    </a:p>
                  </a:txBody>
                  <a:tcPr marL="5804" marR="5804" marT="5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615738"/>
                  </a:ext>
                </a:extLst>
              </a:tr>
              <a:tr h="29783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希望者就職率</a:t>
                      </a:r>
                    </a:p>
                  </a:txBody>
                  <a:tcPr marL="5804" marR="5804" marT="58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92.2%</a:t>
                      </a:r>
                    </a:p>
                  </a:txBody>
                  <a:tcPr marL="5804" marR="5804" marT="58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87.3%</a:t>
                      </a:r>
                    </a:p>
                  </a:txBody>
                  <a:tcPr marL="5804" marR="5804" marT="5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91.2%</a:t>
                      </a:r>
                    </a:p>
                  </a:txBody>
                  <a:tcPr marL="5804" marR="5804" marT="5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92.2%</a:t>
                      </a:r>
                    </a:p>
                  </a:txBody>
                  <a:tcPr marL="5804" marR="5804" marT="5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90.5%</a:t>
                      </a:r>
                    </a:p>
                  </a:txBody>
                  <a:tcPr marL="5804" marR="5804" marT="5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89.0%</a:t>
                      </a:r>
                    </a:p>
                  </a:txBody>
                  <a:tcPr marL="5804" marR="5804" marT="5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-</a:t>
                      </a:r>
                    </a:p>
                  </a:txBody>
                  <a:tcPr marL="5804" marR="5804" marT="5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5862071"/>
                  </a:ext>
                </a:extLst>
              </a:tr>
              <a:tr h="29783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就職希望率</a:t>
                      </a:r>
                    </a:p>
                  </a:txBody>
                  <a:tcPr marL="5804" marR="5804" marT="58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26.5%</a:t>
                      </a:r>
                    </a:p>
                  </a:txBody>
                  <a:tcPr marL="5804" marR="5804" marT="58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29.0%</a:t>
                      </a:r>
                    </a:p>
                  </a:txBody>
                  <a:tcPr marL="5804" marR="5804" marT="5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28.0%</a:t>
                      </a:r>
                    </a:p>
                  </a:txBody>
                  <a:tcPr marL="5804" marR="5804" marT="5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25.6%</a:t>
                      </a:r>
                    </a:p>
                  </a:txBody>
                  <a:tcPr marL="5804" marR="5804" marT="5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27.0%</a:t>
                      </a:r>
                    </a:p>
                  </a:txBody>
                  <a:tcPr marL="5804" marR="5804" marT="5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29.6%</a:t>
                      </a:r>
                    </a:p>
                  </a:txBody>
                  <a:tcPr marL="5804" marR="5804" marT="5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29.6%</a:t>
                      </a:r>
                    </a:p>
                  </a:txBody>
                  <a:tcPr marL="5804" marR="5804" marT="5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6820320"/>
                  </a:ext>
                </a:extLst>
              </a:tr>
              <a:tr h="29783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就職希望者数</a:t>
                      </a:r>
                    </a:p>
                  </a:txBody>
                  <a:tcPr marL="5804" marR="5804" marT="58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255 </a:t>
                      </a:r>
                    </a:p>
                  </a:txBody>
                  <a:tcPr marL="5804" marR="5804" marT="58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276 </a:t>
                      </a:r>
                    </a:p>
                  </a:txBody>
                  <a:tcPr marL="5804" marR="5804" marT="5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283 </a:t>
                      </a:r>
                    </a:p>
                  </a:txBody>
                  <a:tcPr marL="5804" marR="5804" marT="5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257 </a:t>
                      </a:r>
                    </a:p>
                  </a:txBody>
                  <a:tcPr marL="5804" marR="5804" marT="5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369 </a:t>
                      </a:r>
                    </a:p>
                  </a:txBody>
                  <a:tcPr marL="5804" marR="5804" marT="5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426 </a:t>
                      </a:r>
                    </a:p>
                  </a:txBody>
                  <a:tcPr marL="5804" marR="5804" marT="5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415 </a:t>
                      </a:r>
                    </a:p>
                  </a:txBody>
                  <a:tcPr marL="5804" marR="5804" marT="5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6394874"/>
                  </a:ext>
                </a:extLst>
              </a:tr>
              <a:tr h="29783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卒業者数</a:t>
                      </a:r>
                    </a:p>
                  </a:txBody>
                  <a:tcPr marL="5804" marR="5804" marT="58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962 </a:t>
                      </a:r>
                    </a:p>
                  </a:txBody>
                  <a:tcPr marL="5804" marR="5804" marT="58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952 </a:t>
                      </a:r>
                    </a:p>
                  </a:txBody>
                  <a:tcPr marL="5804" marR="5804" marT="5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1009 </a:t>
                      </a:r>
                    </a:p>
                  </a:txBody>
                  <a:tcPr marL="5804" marR="5804" marT="5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1005 </a:t>
                      </a:r>
                    </a:p>
                  </a:txBody>
                  <a:tcPr marL="5804" marR="5804" marT="5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1365 </a:t>
                      </a:r>
                    </a:p>
                  </a:txBody>
                  <a:tcPr marL="5804" marR="5804" marT="5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1441 </a:t>
                      </a:r>
                    </a:p>
                  </a:txBody>
                  <a:tcPr marL="5804" marR="5804" marT="5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1403 </a:t>
                      </a:r>
                    </a:p>
                  </a:txBody>
                  <a:tcPr marL="5804" marR="5804" marT="5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6183888"/>
                  </a:ext>
                </a:extLst>
              </a:tr>
              <a:tr h="29783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知的</a:t>
                      </a:r>
                      <a:r>
                        <a:rPr lang="ja-JP" alt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障がい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支援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学校</a:t>
                      </a:r>
                      <a:endParaRPr lang="en-US" altLang="ja-JP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高等部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5804" marR="5804" marT="58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就職率</a:t>
                      </a:r>
                    </a:p>
                  </a:txBody>
                  <a:tcPr marL="5804" marR="5804" marT="58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26.2%</a:t>
                      </a:r>
                    </a:p>
                  </a:txBody>
                  <a:tcPr marL="5804" marR="5804" marT="58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26.3</a:t>
                      </a:r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％</a:t>
                      </a:r>
                    </a:p>
                  </a:txBody>
                  <a:tcPr marL="5804" marR="5804" marT="5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28.3%</a:t>
                      </a:r>
                    </a:p>
                  </a:txBody>
                  <a:tcPr marL="5804" marR="5804" marT="5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25.6%</a:t>
                      </a:r>
                    </a:p>
                  </a:txBody>
                  <a:tcPr marL="5804" marR="5804" marT="5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26.2%</a:t>
                      </a:r>
                    </a:p>
                  </a:txBody>
                  <a:tcPr marL="5804" marR="5804" marT="5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29.0%</a:t>
                      </a:r>
                    </a:p>
                  </a:txBody>
                  <a:tcPr marL="5804" marR="5804" marT="5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-</a:t>
                      </a:r>
                    </a:p>
                  </a:txBody>
                  <a:tcPr marL="5804" marR="5804" marT="5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5299285"/>
                  </a:ext>
                </a:extLst>
              </a:tr>
              <a:tr h="29783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就職者数</a:t>
                      </a:r>
                    </a:p>
                  </a:txBody>
                  <a:tcPr marL="5804" marR="5804" marT="58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209 </a:t>
                      </a:r>
                    </a:p>
                  </a:txBody>
                  <a:tcPr marL="5804" marR="5804" marT="58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207 </a:t>
                      </a:r>
                    </a:p>
                  </a:txBody>
                  <a:tcPr marL="5804" marR="5804" marT="5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228 </a:t>
                      </a:r>
                    </a:p>
                  </a:txBody>
                  <a:tcPr marL="5804" marR="5804" marT="5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214 </a:t>
                      </a:r>
                    </a:p>
                  </a:txBody>
                  <a:tcPr marL="5804" marR="5804" marT="5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293 </a:t>
                      </a:r>
                    </a:p>
                  </a:txBody>
                  <a:tcPr marL="5804" marR="5804" marT="5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345 </a:t>
                      </a:r>
                    </a:p>
                  </a:txBody>
                  <a:tcPr marL="5804" marR="5804" marT="5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-</a:t>
                      </a:r>
                    </a:p>
                  </a:txBody>
                  <a:tcPr marL="5804" marR="5804" marT="5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0405290"/>
                  </a:ext>
                </a:extLst>
              </a:tr>
              <a:tr h="29783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希望者就職率</a:t>
                      </a:r>
                    </a:p>
                  </a:txBody>
                  <a:tcPr marL="5804" marR="5804" marT="58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95.9%</a:t>
                      </a:r>
                    </a:p>
                  </a:txBody>
                  <a:tcPr marL="5804" marR="5804" marT="58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89.6%</a:t>
                      </a:r>
                    </a:p>
                  </a:txBody>
                  <a:tcPr marL="5804" marR="5804" marT="5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91.2%</a:t>
                      </a:r>
                    </a:p>
                  </a:txBody>
                  <a:tcPr marL="5804" marR="5804" marT="5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91.1%</a:t>
                      </a:r>
                    </a:p>
                  </a:txBody>
                  <a:tcPr marL="5804" marR="5804" marT="5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91.6%</a:t>
                      </a:r>
                    </a:p>
                  </a:txBody>
                  <a:tcPr marL="5804" marR="5804" marT="5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89.8%</a:t>
                      </a:r>
                    </a:p>
                  </a:txBody>
                  <a:tcPr marL="5804" marR="5804" marT="5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-</a:t>
                      </a:r>
                    </a:p>
                  </a:txBody>
                  <a:tcPr marL="5804" marR="5804" marT="5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4679941"/>
                  </a:ext>
                </a:extLst>
              </a:tr>
              <a:tr h="29783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就職希望率</a:t>
                      </a:r>
                    </a:p>
                  </a:txBody>
                  <a:tcPr marL="5804" marR="5804" marT="58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27.3%</a:t>
                      </a:r>
                    </a:p>
                  </a:txBody>
                  <a:tcPr marL="5804" marR="5804" marT="58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29.4%</a:t>
                      </a:r>
                    </a:p>
                  </a:txBody>
                  <a:tcPr marL="5804" marR="5804" marT="5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31.0%</a:t>
                      </a:r>
                    </a:p>
                  </a:txBody>
                  <a:tcPr marL="5804" marR="5804" marT="5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28.1%</a:t>
                      </a:r>
                    </a:p>
                  </a:txBody>
                  <a:tcPr marL="5804" marR="5804" marT="5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28.6%</a:t>
                      </a:r>
                    </a:p>
                  </a:txBody>
                  <a:tcPr marL="5804" marR="5804" marT="5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32.3%</a:t>
                      </a:r>
                    </a:p>
                  </a:txBody>
                  <a:tcPr marL="5804" marR="5804" marT="5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30.7%</a:t>
                      </a:r>
                    </a:p>
                  </a:txBody>
                  <a:tcPr marL="5804" marR="5804" marT="5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8856784"/>
                  </a:ext>
                </a:extLst>
              </a:tr>
              <a:tr h="29783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就職希望者数</a:t>
                      </a:r>
                    </a:p>
                  </a:txBody>
                  <a:tcPr marL="5804" marR="5804" marT="58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218 </a:t>
                      </a:r>
                    </a:p>
                  </a:txBody>
                  <a:tcPr marL="5804" marR="5804" marT="58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231 </a:t>
                      </a:r>
                    </a:p>
                  </a:txBody>
                  <a:tcPr marL="5804" marR="5804" marT="5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250 </a:t>
                      </a:r>
                    </a:p>
                  </a:txBody>
                  <a:tcPr marL="5804" marR="5804" marT="5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235 </a:t>
                      </a:r>
                    </a:p>
                  </a:txBody>
                  <a:tcPr marL="5804" marR="5804" marT="5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320 </a:t>
                      </a:r>
                    </a:p>
                  </a:txBody>
                  <a:tcPr marL="5804" marR="5804" marT="5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384 </a:t>
                      </a:r>
                    </a:p>
                  </a:txBody>
                  <a:tcPr marL="5804" marR="5804" marT="5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363 </a:t>
                      </a:r>
                    </a:p>
                  </a:txBody>
                  <a:tcPr marL="5804" marR="5804" marT="5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930487"/>
                  </a:ext>
                </a:extLst>
              </a:tr>
              <a:tr h="42696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卒業者数</a:t>
                      </a:r>
                    </a:p>
                  </a:txBody>
                  <a:tcPr marL="5804" marR="5804" marT="58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798 </a:t>
                      </a:r>
                    </a:p>
                  </a:txBody>
                  <a:tcPr marL="5804" marR="5804" marT="58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786 </a:t>
                      </a:r>
                    </a:p>
                  </a:txBody>
                  <a:tcPr marL="5804" marR="5804" marT="5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806 </a:t>
                      </a:r>
                    </a:p>
                  </a:txBody>
                  <a:tcPr marL="5804" marR="5804" marT="5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837 </a:t>
                      </a:r>
                    </a:p>
                  </a:txBody>
                  <a:tcPr marL="5804" marR="5804" marT="5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1117 </a:t>
                      </a:r>
                    </a:p>
                  </a:txBody>
                  <a:tcPr marL="5804" marR="5804" marT="5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1189 </a:t>
                      </a:r>
                    </a:p>
                  </a:txBody>
                  <a:tcPr marL="5804" marR="5804" marT="5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1182 </a:t>
                      </a:r>
                    </a:p>
                  </a:txBody>
                  <a:tcPr marL="5804" marR="5804" marT="5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4949048"/>
                  </a:ext>
                </a:extLst>
              </a:tr>
            </a:tbl>
          </a:graphicData>
        </a:graphic>
      </p:graphicFrame>
      <p:graphicFrame>
        <p:nvGraphicFramePr>
          <p:cNvPr id="20" name="表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2998272"/>
              </p:ext>
            </p:extLst>
          </p:nvPr>
        </p:nvGraphicFramePr>
        <p:xfrm>
          <a:off x="954494" y="4472666"/>
          <a:ext cx="7488262" cy="2217760"/>
        </p:xfrm>
        <a:graphic>
          <a:graphicData uri="http://schemas.openxmlformats.org/drawingml/2006/table">
            <a:tbl>
              <a:tblPr/>
              <a:tblGrid>
                <a:gridCol w="1698526">
                  <a:extLst>
                    <a:ext uri="{9D8B030D-6E8A-4147-A177-3AD203B41FA5}">
                      <a16:colId xmlns:a16="http://schemas.microsoft.com/office/drawing/2014/main" val="1001230619"/>
                    </a:ext>
                  </a:extLst>
                </a:gridCol>
                <a:gridCol w="964956">
                  <a:extLst>
                    <a:ext uri="{9D8B030D-6E8A-4147-A177-3AD203B41FA5}">
                      <a16:colId xmlns:a16="http://schemas.microsoft.com/office/drawing/2014/main" val="2315495912"/>
                    </a:ext>
                  </a:extLst>
                </a:gridCol>
                <a:gridCol w="964956">
                  <a:extLst>
                    <a:ext uri="{9D8B030D-6E8A-4147-A177-3AD203B41FA5}">
                      <a16:colId xmlns:a16="http://schemas.microsoft.com/office/drawing/2014/main" val="3709576183"/>
                    </a:ext>
                  </a:extLst>
                </a:gridCol>
                <a:gridCol w="964956">
                  <a:extLst>
                    <a:ext uri="{9D8B030D-6E8A-4147-A177-3AD203B41FA5}">
                      <a16:colId xmlns:a16="http://schemas.microsoft.com/office/drawing/2014/main" val="3632035234"/>
                    </a:ext>
                  </a:extLst>
                </a:gridCol>
                <a:gridCol w="964956">
                  <a:extLst>
                    <a:ext uri="{9D8B030D-6E8A-4147-A177-3AD203B41FA5}">
                      <a16:colId xmlns:a16="http://schemas.microsoft.com/office/drawing/2014/main" val="3298344634"/>
                    </a:ext>
                  </a:extLst>
                </a:gridCol>
                <a:gridCol w="964956">
                  <a:extLst>
                    <a:ext uri="{9D8B030D-6E8A-4147-A177-3AD203B41FA5}">
                      <a16:colId xmlns:a16="http://schemas.microsoft.com/office/drawing/2014/main" val="3170556679"/>
                    </a:ext>
                  </a:extLst>
                </a:gridCol>
                <a:gridCol w="964956">
                  <a:extLst>
                    <a:ext uri="{9D8B030D-6E8A-4147-A177-3AD203B41FA5}">
                      <a16:colId xmlns:a16="http://schemas.microsoft.com/office/drawing/2014/main" val="2219801131"/>
                    </a:ext>
                  </a:extLst>
                </a:gridCol>
              </a:tblGrid>
              <a:tr h="443552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府立支援学校卒業生　離職率</a:t>
                      </a:r>
                    </a:p>
                  </a:txBody>
                  <a:tcPr marL="9241" marR="9241" marT="92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241" marR="9241" marT="92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241" marR="9241" marT="92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241" marR="9241" marT="92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241" marR="9241" marT="92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241" marR="9241" marT="92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241" marR="9241" marT="92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2486778"/>
                  </a:ext>
                </a:extLst>
              </a:tr>
              <a:tr h="44355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9241" marR="9241" marT="92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2013</a:t>
                      </a:r>
                    </a:p>
                    <a:p>
                      <a:pPr algn="ctr" fontAlgn="ctr"/>
                      <a:r>
                        <a:rPr lang="en-US" altLang="ja-JP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(H25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年度</a:t>
                      </a:r>
                      <a:r>
                        <a:rPr lang="en-US" altLang="ja-JP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)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241" marR="9241" marT="9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2014</a:t>
                      </a:r>
                    </a:p>
                    <a:p>
                      <a:pPr algn="ctr" fontAlgn="ctr"/>
                      <a:r>
                        <a:rPr lang="en-US" altLang="ja-JP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(H26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年度</a:t>
                      </a:r>
                      <a:r>
                        <a:rPr lang="en-US" altLang="ja-JP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)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241" marR="9241" marT="9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2015</a:t>
                      </a:r>
                    </a:p>
                    <a:p>
                      <a:pPr algn="ctr" fontAlgn="ctr"/>
                      <a:r>
                        <a:rPr lang="en-US" altLang="ja-JP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(H27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年度</a:t>
                      </a:r>
                      <a:r>
                        <a:rPr lang="en-US" altLang="ja-JP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)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241" marR="9241" marT="9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2016</a:t>
                      </a:r>
                    </a:p>
                    <a:p>
                      <a:pPr algn="ctr" fontAlgn="ctr"/>
                      <a:r>
                        <a:rPr lang="en-US" altLang="ja-JP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(H28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年度</a:t>
                      </a:r>
                      <a:r>
                        <a:rPr lang="en-US" altLang="ja-JP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)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241" marR="9241" marT="9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2017</a:t>
                      </a:r>
                    </a:p>
                    <a:p>
                      <a:pPr algn="ctr" fontAlgn="ctr"/>
                      <a:r>
                        <a:rPr lang="en-US" altLang="ja-JP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(H29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年度</a:t>
                      </a:r>
                      <a:r>
                        <a:rPr lang="en-US" altLang="ja-JP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)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241" marR="9241" marT="9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2018</a:t>
                      </a:r>
                    </a:p>
                    <a:p>
                      <a:pPr algn="ctr" fontAlgn="ctr"/>
                      <a:r>
                        <a:rPr lang="en-US" altLang="ja-JP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(H30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年度</a:t>
                      </a:r>
                      <a:r>
                        <a:rPr lang="en-US" altLang="ja-JP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)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241" marR="9241" marT="9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1492512"/>
                  </a:ext>
                </a:extLst>
              </a:tr>
              <a:tr h="44355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卒業後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年</a:t>
                      </a:r>
                    </a:p>
                  </a:txBody>
                  <a:tcPr marL="9241" marR="9241" marT="92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16.7%</a:t>
                      </a:r>
                    </a:p>
                  </a:txBody>
                  <a:tcPr marL="9241" marR="9241" marT="9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13.3%</a:t>
                      </a:r>
                    </a:p>
                  </a:txBody>
                  <a:tcPr marL="9241" marR="9241" marT="9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16.5%</a:t>
                      </a:r>
                    </a:p>
                  </a:txBody>
                  <a:tcPr marL="9241" marR="9241" marT="9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13.9%</a:t>
                      </a:r>
                    </a:p>
                  </a:txBody>
                  <a:tcPr marL="9241" marR="9241" marT="9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10.7%</a:t>
                      </a:r>
                    </a:p>
                  </a:txBody>
                  <a:tcPr marL="9241" marR="9241" marT="9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16.3%</a:t>
                      </a:r>
                    </a:p>
                  </a:txBody>
                  <a:tcPr marL="9241" marR="9241" marT="9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3934662"/>
                  </a:ext>
                </a:extLst>
              </a:tr>
              <a:tr h="44355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卒業後</a:t>
                      </a: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</a:t>
                      </a:r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年</a:t>
                      </a:r>
                    </a:p>
                  </a:txBody>
                  <a:tcPr marL="9241" marR="9241" marT="92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25.7%</a:t>
                      </a:r>
                    </a:p>
                  </a:txBody>
                  <a:tcPr marL="9241" marR="9241" marT="9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27.4%</a:t>
                      </a:r>
                    </a:p>
                  </a:txBody>
                  <a:tcPr marL="9241" marR="9241" marT="9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20.4%</a:t>
                      </a:r>
                    </a:p>
                  </a:txBody>
                  <a:tcPr marL="9241" marR="9241" marT="9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24.1%</a:t>
                      </a:r>
                    </a:p>
                  </a:txBody>
                  <a:tcPr marL="9241" marR="9241" marT="9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18.5%</a:t>
                      </a:r>
                    </a:p>
                  </a:txBody>
                  <a:tcPr marL="9241" marR="9241" marT="9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17.2%</a:t>
                      </a:r>
                    </a:p>
                  </a:txBody>
                  <a:tcPr marL="9241" marR="9241" marT="9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8586740"/>
                  </a:ext>
                </a:extLst>
              </a:tr>
              <a:tr h="44355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卒業後</a:t>
                      </a: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</a:t>
                      </a:r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年</a:t>
                      </a:r>
                    </a:p>
                  </a:txBody>
                  <a:tcPr marL="9241" marR="9241" marT="92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30.1%</a:t>
                      </a:r>
                    </a:p>
                  </a:txBody>
                  <a:tcPr marL="9241" marR="9241" marT="9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30.5%</a:t>
                      </a:r>
                    </a:p>
                  </a:txBody>
                  <a:tcPr marL="9241" marR="9241" marT="9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31.8%</a:t>
                      </a:r>
                    </a:p>
                  </a:txBody>
                  <a:tcPr marL="9241" marR="9241" marT="9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30.4%</a:t>
                      </a:r>
                    </a:p>
                  </a:txBody>
                  <a:tcPr marL="9241" marR="9241" marT="9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28.4%</a:t>
                      </a:r>
                    </a:p>
                  </a:txBody>
                  <a:tcPr marL="9241" marR="9241" marT="9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24.2%</a:t>
                      </a:r>
                    </a:p>
                  </a:txBody>
                  <a:tcPr marL="9241" marR="9241" marT="9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55055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5145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G" val="ae33de73-91e1-4b9c-927a-1aaa09bdaa0b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回路">
  <a:themeElements>
    <a:clrScheme name="回路">
      <a:dk1>
        <a:sysClr val="windowText" lastClr="000000"/>
      </a:dk1>
      <a:lt1>
        <a:sysClr val="window" lastClr="FFFFFF"/>
      </a:lt1>
      <a:dk2>
        <a:srgbClr val="2B5F27"/>
      </a:dk2>
      <a:lt2>
        <a:srgbClr val="D8FC68"/>
      </a:lt2>
      <a:accent1>
        <a:srgbClr val="DDC855"/>
      </a:accent1>
      <a:accent2>
        <a:srgbClr val="FCA03D"/>
      </a:accent2>
      <a:accent3>
        <a:srgbClr val="E36439"/>
      </a:accent3>
      <a:accent4>
        <a:srgbClr val="C2935B"/>
      </a:accent4>
      <a:accent5>
        <a:srgbClr val="88C25C"/>
      </a:accent5>
      <a:accent6>
        <a:srgbClr val="BFCC86"/>
      </a:accent6>
      <a:hlink>
        <a:srgbClr val="FFCE23"/>
      </a:hlink>
      <a:folHlink>
        <a:srgbClr val="FDEB86"/>
      </a:folHlink>
    </a:clrScheme>
    <a:fontScheme name="回路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路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82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97ECCC31-8429-4523-BE8D-8F09B7A4D46D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TM04033919[[fn=回路]]</Template>
  <TotalTime>0</TotalTime>
  <Words>375</Words>
  <Application>Microsoft Office PowerPoint</Application>
  <PresentationFormat>画面に合わせる (4:3)</PresentationFormat>
  <Paragraphs>192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HGP明朝E</vt:lpstr>
      <vt:lpstr>HG丸ｺﾞｼｯｸM-PRO</vt:lpstr>
      <vt:lpstr>ＭＳ Ｐゴシック</vt:lpstr>
      <vt:lpstr>游ゴシック</vt:lpstr>
      <vt:lpstr>Arial</vt:lpstr>
      <vt:lpstr>Trebuchet MS</vt:lpstr>
      <vt:lpstr>Tw Cen MT</vt:lpstr>
      <vt:lpstr>回路</vt:lpstr>
      <vt:lpstr>府立知的障がい支援学校高等部 　　２０２０年度(平成32年度)就職率３２％、２０２２年度(平成34年度)３５％達成に向けて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2019-03-25T10:06:22Z</dcterms:created>
  <dcterms:modified xsi:type="dcterms:W3CDTF">2019-03-25T10:06:26Z</dcterms:modified>
</cp:coreProperties>
</file>