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313" r:id="rId3"/>
    <p:sldId id="311" r:id="rId4"/>
    <p:sldId id="298" r:id="rId5"/>
    <p:sldId id="312" r:id="rId6"/>
    <p:sldId id="282" r:id="rId7"/>
    <p:sldId id="310" r:id="rId8"/>
    <p:sldId id="301" r:id="rId9"/>
    <p:sldId id="314" r:id="rId10"/>
    <p:sldId id="309" r:id="rId11"/>
    <p:sldId id="303" r:id="rId12"/>
    <p:sldId id="316" r:id="rId13"/>
    <p:sldId id="307" r:id="rId14"/>
    <p:sldId id="306" r:id="rId15"/>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0128" autoAdjust="0"/>
  </p:normalViewPr>
  <p:slideViewPr>
    <p:cSldViewPr>
      <p:cViewPr varScale="1">
        <p:scale>
          <a:sx n="69" d="100"/>
          <a:sy n="69" d="100"/>
        </p:scale>
        <p:origin x="126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E786524D-9D30-4F28-9A77-09A8B3F4127D}" type="datetimeFigureOut">
              <a:rPr kumimoji="1" lang="ja-JP" altLang="en-US" smtClean="0"/>
              <a:t>2019/1/10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3</a:t>
            </a:fld>
            <a:endParaRPr kumimoji="1" lang="ja-JP" altLang="en-US"/>
          </a:p>
        </p:txBody>
      </p:sp>
    </p:spTree>
    <p:extLst>
      <p:ext uri="{BB962C8B-B14F-4D97-AF65-F5344CB8AC3E}">
        <p14:creationId xmlns:p14="http://schemas.microsoft.com/office/powerpoint/2010/main" val="207175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186004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3737224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183502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4</a:t>
            </a:fld>
            <a:endParaRPr kumimoji="1" lang="ja-JP" altLang="en-US"/>
          </a:p>
        </p:txBody>
      </p:sp>
    </p:spTree>
    <p:extLst>
      <p:ext uri="{BB962C8B-B14F-4D97-AF65-F5344CB8AC3E}">
        <p14:creationId xmlns:p14="http://schemas.microsoft.com/office/powerpoint/2010/main" val="108168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5</a:t>
            </a:fld>
            <a:endParaRPr kumimoji="1" lang="ja-JP" altLang="en-US"/>
          </a:p>
        </p:txBody>
      </p:sp>
    </p:spTree>
    <p:extLst>
      <p:ext uri="{BB962C8B-B14F-4D97-AF65-F5344CB8AC3E}">
        <p14:creationId xmlns:p14="http://schemas.microsoft.com/office/powerpoint/2010/main" val="35990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6</a:t>
            </a:fld>
            <a:endParaRPr kumimoji="1" lang="ja-JP" altLang="en-US"/>
          </a:p>
        </p:txBody>
      </p:sp>
    </p:spTree>
    <p:extLst>
      <p:ext uri="{BB962C8B-B14F-4D97-AF65-F5344CB8AC3E}">
        <p14:creationId xmlns:p14="http://schemas.microsoft.com/office/powerpoint/2010/main" val="309406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7</a:t>
            </a:fld>
            <a:endParaRPr kumimoji="1" lang="ja-JP" altLang="en-US"/>
          </a:p>
        </p:txBody>
      </p:sp>
    </p:spTree>
    <p:extLst>
      <p:ext uri="{BB962C8B-B14F-4D97-AF65-F5344CB8AC3E}">
        <p14:creationId xmlns:p14="http://schemas.microsoft.com/office/powerpoint/2010/main" val="380271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252043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9</a:t>
            </a:fld>
            <a:endParaRPr kumimoji="1" lang="ja-JP" altLang="en-US"/>
          </a:p>
        </p:txBody>
      </p:sp>
    </p:spTree>
    <p:extLst>
      <p:ext uri="{BB962C8B-B14F-4D97-AF65-F5344CB8AC3E}">
        <p14:creationId xmlns:p14="http://schemas.microsoft.com/office/powerpoint/2010/main" val="826532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10</a:t>
            </a:fld>
            <a:endParaRPr kumimoji="1" lang="ja-JP" altLang="en-US"/>
          </a:p>
        </p:txBody>
      </p:sp>
    </p:spTree>
    <p:extLst>
      <p:ext uri="{BB962C8B-B14F-4D97-AF65-F5344CB8AC3E}">
        <p14:creationId xmlns:p14="http://schemas.microsoft.com/office/powerpoint/2010/main" val="172751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44223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2019/1/10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2019/1/10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2019/1/10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2019/1/10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2019/1/10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2019/1/10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2019/1/10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2019/1/10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2019/1/10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2019/1/10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2019/1/10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2019/1/10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pref.osaka.lg.jp/kannosomu/midoritokazenogekan/aria_kitaosaka.html"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302472" y="2708970"/>
            <a:ext cx="8537575" cy="1008062"/>
          </a:xfrm>
        </p:spPr>
        <p:txBody>
          <a:body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大阪府の暑さ対策</a:t>
            </a:r>
            <a:endParaRPr lang="ja-JP" altLang="en-US" sz="3200" b="1" dirty="0" smtClean="0">
              <a:solidFill>
                <a:schemeClr val="accent1">
                  <a:lumMod val="75000"/>
                </a:schemeClr>
              </a:solidFill>
              <a:latin typeface="Meiryo UI" panose="020B0604030504040204" pitchFamily="50" charset="-128"/>
              <a:ea typeface="Meiryo UI" panose="020B0604030504040204" pitchFamily="50" charset="-128"/>
            </a:endParaRPr>
          </a:p>
        </p:txBody>
      </p:sp>
      <p:sp>
        <p:nvSpPr>
          <p:cNvPr id="2053" name="テキスト ボックス 8"/>
          <p:cNvSpPr txBox="1">
            <a:spLocks noChangeArrowheads="1"/>
          </p:cNvSpPr>
          <p:nvPr/>
        </p:nvSpPr>
        <p:spPr bwMode="auto">
          <a:xfrm>
            <a:off x="7657360" y="580692"/>
            <a:ext cx="1182687" cy="42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5306" tIns="72000" rIns="65306" bIns="72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smtClean="0"/>
              <a:t>資料　３</a:t>
            </a:r>
            <a:endParaRPr lang="ja-JP" altLang="en-US" sz="1800" b="1" dirty="0"/>
          </a:p>
        </p:txBody>
      </p:sp>
      <p:sp>
        <p:nvSpPr>
          <p:cNvPr id="7" name="テキスト ボックス 6"/>
          <p:cNvSpPr txBox="1"/>
          <p:nvPr/>
        </p:nvSpPr>
        <p:spPr>
          <a:xfrm>
            <a:off x="-1480" y="-20310"/>
            <a:ext cx="9145480" cy="455501"/>
          </a:xfrm>
          <a:prstGeom prst="rect">
            <a:avLst/>
          </a:prstGeom>
          <a:solidFill>
            <a:srgbClr val="002060"/>
          </a:solidFill>
          <a:ln>
            <a:noFill/>
          </a:ln>
          <a:effectLst/>
        </p:spPr>
        <p:txBody>
          <a:bodyPr wrap="square" lIns="91190" tIns="57908" rIns="91190" bIns="57908" rtlCol="0" anchor="ctr">
            <a:spAutoFit/>
          </a:bodyPr>
          <a:lstStyle/>
          <a:p>
            <a:pPr algn="r"/>
            <a:r>
              <a:rPr kumimoji="0" lang="zh-TW" altLang="en-US" sz="11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平成３０年１２月</a:t>
            </a:r>
            <a:r>
              <a:rPr kumimoji="0" lang="zh-TW" altLang="en-US" sz="11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７日</a:t>
            </a:r>
            <a:endParaRPr kumimoji="0" lang="en-US" altLang="zh-TW" sz="11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0" lang="zh-TW" altLang="en-US" sz="11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第１回大阪府猛暑対策検討会議</a:t>
            </a:r>
            <a:endParaRPr kumimoji="0" lang="zh-TW" altLang="en-US" sz="11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１</a:t>
            </a:r>
            <a:endParaRPr lang="ja-JP" altLang="en-US" sz="2200" b="1" dirty="0"/>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ヒートアイランドの適応に関する啓発</a:t>
            </a:r>
          </a:p>
        </p:txBody>
      </p:sp>
      <p:graphicFrame>
        <p:nvGraphicFramePr>
          <p:cNvPr id="16" name="表 15"/>
          <p:cNvGraphicFramePr>
            <a:graphicFrameLocks noGrp="1"/>
          </p:cNvGraphicFramePr>
          <p:nvPr>
            <p:extLst>
              <p:ext uri="{D42A27DB-BD31-4B8C-83A1-F6EECF244321}">
                <p14:modId xmlns:p14="http://schemas.microsoft.com/office/powerpoint/2010/main" val="2326604496"/>
              </p:ext>
            </p:extLst>
          </p:nvPr>
        </p:nvGraphicFramePr>
        <p:xfrm>
          <a:off x="155342" y="2533912"/>
          <a:ext cx="8831835" cy="386907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8975">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50009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10</a:t>
            </a:r>
            <a:endParaRPr lang="ja-JP" altLang="en-US" sz="2200" b="1" dirty="0"/>
          </a:p>
        </p:txBody>
      </p:sp>
      <p:sp>
        <p:nvSpPr>
          <p:cNvPr id="52" name="正方形/長方形 1"/>
          <p:cNvSpPr>
            <a:spLocks noChangeArrowheads="1"/>
          </p:cNvSpPr>
          <p:nvPr/>
        </p:nvSpPr>
        <p:spPr bwMode="auto">
          <a:xfrm>
            <a:off x="105399" y="2925034"/>
            <a:ext cx="8810186" cy="644801"/>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◆クールスポットモデル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拠点推進事業にて整備した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クールスポットで、気温測定や、オリジナル風鈴づくり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の体験を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暑さ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について学ぶイベントを開催。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Picture 1" descr="ブース３の様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535" y="4759954"/>
            <a:ext cx="1521412" cy="1138016"/>
          </a:xfrm>
          <a:prstGeom prst="rect">
            <a:avLst/>
          </a:prstGeom>
          <a:noFill/>
          <a:extLst>
            <a:ext uri="{909E8E84-426E-40DD-AFC4-6F175D3DCCD1}">
              <a14:hiddenFill xmlns:a14="http://schemas.microsoft.com/office/drawing/2010/main">
                <a:solidFill>
                  <a:srgbClr val="FFFFFF"/>
                </a:solidFill>
              </a14:hiddenFill>
            </a:ext>
          </a:extLst>
        </p:spPr>
      </p:pic>
      <p:sp>
        <p:nvSpPr>
          <p:cNvPr id="54" name="正方形/長方形 1"/>
          <p:cNvSpPr>
            <a:spLocks noChangeArrowheads="1"/>
          </p:cNvSpPr>
          <p:nvPr/>
        </p:nvSpPr>
        <p:spPr bwMode="auto">
          <a:xfrm>
            <a:off x="543834" y="5899205"/>
            <a:ext cx="2985839" cy="416269"/>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日傘は本当に涼しいの？</a:t>
            </a:r>
            <a:br>
              <a:rPr lang="ja-JP" altLang="en-US" sz="12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日傘の下の温度を測ると・・</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5" name="Picture 2" descr="ブース４の様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017" y="4751525"/>
            <a:ext cx="1532682" cy="1146446"/>
          </a:xfrm>
          <a:prstGeom prst="rect">
            <a:avLst/>
          </a:prstGeom>
          <a:noFill/>
          <a:extLst>
            <a:ext uri="{909E8E84-426E-40DD-AFC4-6F175D3DCCD1}">
              <a14:hiddenFill xmlns:a14="http://schemas.microsoft.com/office/drawing/2010/main">
                <a:solidFill>
                  <a:srgbClr val="FFFFFF"/>
                </a:solidFill>
              </a14:hiddenFill>
            </a:ext>
          </a:extLst>
        </p:spPr>
      </p:pic>
      <p:sp>
        <p:nvSpPr>
          <p:cNvPr id="56" name="正方形/長方形 1"/>
          <p:cNvSpPr>
            <a:spLocks noChangeArrowheads="1"/>
          </p:cNvSpPr>
          <p:nvPr/>
        </p:nvSpPr>
        <p:spPr bwMode="auto">
          <a:xfrm>
            <a:off x="3203848" y="6026864"/>
            <a:ext cx="2985839" cy="416269"/>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わたしの「適応」宣言を書いたよ</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1"/>
          <p:cNvSpPr>
            <a:spLocks noChangeArrowheads="1"/>
          </p:cNvSpPr>
          <p:nvPr/>
        </p:nvSpPr>
        <p:spPr bwMode="auto">
          <a:xfrm>
            <a:off x="5978649" y="6037067"/>
            <a:ext cx="2985839" cy="416269"/>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身近にできる暑さ対策をチェック！</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Picture 4" descr="ブース６の様子"/>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136" y="4759955"/>
            <a:ext cx="1521411" cy="113801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グループ化 40"/>
          <p:cNvGrpSpPr/>
          <p:nvPr/>
        </p:nvGrpSpPr>
        <p:grpSpPr>
          <a:xfrm>
            <a:off x="1761894" y="536135"/>
            <a:ext cx="7274602" cy="657826"/>
            <a:chOff x="3075868" y="2420887"/>
            <a:chExt cx="3580884"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89769" y="2632904"/>
              <a:ext cx="35669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ヒートアイランド現象への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「適応」啓発イベント</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1031184885"/>
              </p:ext>
            </p:extLst>
          </p:nvPr>
        </p:nvGraphicFramePr>
        <p:xfrm>
          <a:off x="132653"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ヒートアイランド現象に対する「適応」として暑さ対策について学ぶイベントを開催</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193530" y="3429000"/>
            <a:ext cx="8722055" cy="1286506"/>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「適応」もええなあ！　おおさか</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COOL</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横丁</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開催日：８月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土）　　場所：あべのキューズモール（大阪市阿倍野区）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協力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急不動産</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大阪市立環境科学研究センター、</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ひがしなり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わがまちくらぶ、えーかっこ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SEED</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なにわ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エコクラブ、大阪市 環境局、気象庁 大阪管区気象台、大阪ヒートアイランド対策技術コンソーシアム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地球温暖化防止活動</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推進員</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3027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（５）熱中症リスクの低減</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zh-TW" altLang="en-US" sz="2000" b="1" dirty="0">
                  <a:latin typeface="Meiryo UI" panose="020B0604030504040204" pitchFamily="50" charset="-128"/>
                  <a:ea typeface="Meiryo UI" panose="020B0604030504040204" pitchFamily="50" charset="-128"/>
                  <a:cs typeface="Meiryo UI" panose="020B0604030504040204" pitchFamily="50" charset="-128"/>
                </a:rPr>
                <a:t>熱中症予防啓発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451384429"/>
              </p:ext>
            </p:extLst>
          </p:nvPr>
        </p:nvGraphicFramePr>
        <p:xfrm>
          <a:off x="218080" y="1292216"/>
          <a:ext cx="8831835" cy="95215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85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543564">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■気象情報の提供や注意喚起、予防・対処法の普及啓発、発生状況等に係る情報提供等の実施</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7" y="6558355"/>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11</a:t>
            </a:r>
            <a:endParaRPr lang="ja-JP" altLang="en-US" sz="2200" b="1" dirty="0"/>
          </a:p>
        </p:txBody>
      </p:sp>
      <p:sp>
        <p:nvSpPr>
          <p:cNvPr id="52" name="正方形/長方形 1"/>
          <p:cNvSpPr>
            <a:spLocks noChangeArrowheads="1"/>
          </p:cNvSpPr>
          <p:nvPr/>
        </p:nvSpPr>
        <p:spPr bwMode="auto">
          <a:xfrm>
            <a:off x="-3072395" y="4459713"/>
            <a:ext cx="4343141" cy="1409866"/>
          </a:xfrm>
          <a:prstGeom prst="rect">
            <a:avLst/>
          </a:prstGeom>
          <a:noFill/>
          <a:ln w="9525" algn="ctr">
            <a:noFill/>
            <a:round/>
            <a:headEnd/>
            <a:tailEnd/>
          </a:ln>
          <a:extLst/>
        </p:spPr>
        <p:txBody>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1"/>
          <p:cNvSpPr>
            <a:spLocks noChangeArrowheads="1"/>
          </p:cNvSpPr>
          <p:nvPr/>
        </p:nvSpPr>
        <p:spPr bwMode="auto">
          <a:xfrm>
            <a:off x="9234947" y="5106194"/>
            <a:ext cx="4343141" cy="1409866"/>
          </a:xfrm>
          <a:prstGeom prst="rect">
            <a:avLst/>
          </a:prstGeom>
          <a:noFill/>
          <a:ln w="9525" algn="ctr">
            <a:noFill/>
            <a:round/>
            <a:headEnd/>
            <a:tailEnd/>
          </a:ln>
          <a:extLst/>
        </p:spPr>
        <p:txBody>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789159964"/>
              </p:ext>
            </p:extLst>
          </p:nvPr>
        </p:nvGraphicFramePr>
        <p:xfrm>
          <a:off x="218079" y="2343250"/>
          <a:ext cx="8818195" cy="4140000"/>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394812">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①大阪府広報による注意喚起・啓発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745188">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272022" y="3326567"/>
            <a:ext cx="4488317" cy="1542593"/>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・府内の救急搬送人員数や現在の暑さ指数を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お知らせ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熱中症予防のポイントや注意事項などを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周知</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ずやん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ホームページトップへ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の大画像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・ネット配信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番組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大阪府チャンネル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5148064" y="890328"/>
            <a:ext cx="4176464"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（健康医療部・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水産部・教育庁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45944" y="2901662"/>
            <a:ext cx="2711529" cy="36869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ホームページ</a:t>
            </a:r>
            <a:r>
              <a:rPr lang="ja-JP" altLang="en-US" sz="1600" b="1" dirty="0">
                <a:latin typeface="Meiryo UI" pitchFamily="50" charset="-128"/>
                <a:ea typeface="Meiryo UI" pitchFamily="50" charset="-128"/>
                <a:cs typeface="Meiryo UI" pitchFamily="50" charset="-128"/>
              </a:rPr>
              <a:t>等による</a:t>
            </a:r>
            <a:r>
              <a:rPr lang="ja-JP" altLang="en-US" sz="1600" b="1" dirty="0" smtClean="0">
                <a:latin typeface="Meiryo UI" pitchFamily="50" charset="-128"/>
                <a:ea typeface="Meiryo UI" pitchFamily="50" charset="-128"/>
                <a:cs typeface="Meiryo UI" pitchFamily="50" charset="-128"/>
              </a:rPr>
              <a:t>啓発</a:t>
            </a:r>
            <a:endParaRPr kumimoji="1" lang="ja-JP" altLang="en-US" sz="1600" b="1" dirty="0">
              <a:latin typeface="Meiryo UI" pitchFamily="50" charset="-128"/>
              <a:ea typeface="Meiryo UI" pitchFamily="50" charset="-128"/>
              <a:cs typeface="Meiryo UI" pitchFamily="50" charset="-128"/>
            </a:endParaRPr>
          </a:p>
        </p:txBody>
      </p:sp>
      <p:sp>
        <p:nvSpPr>
          <p:cNvPr id="30" name="角丸四角形 29"/>
          <p:cNvSpPr/>
          <p:nvPr/>
        </p:nvSpPr>
        <p:spPr>
          <a:xfrm>
            <a:off x="3571073" y="5905324"/>
            <a:ext cx="2768022" cy="36869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府政だよりでの注意喚起</a:t>
            </a:r>
          </a:p>
        </p:txBody>
      </p:sp>
      <p:sp>
        <p:nvSpPr>
          <p:cNvPr id="31" name="角丸四角形 30"/>
          <p:cNvSpPr/>
          <p:nvPr/>
        </p:nvSpPr>
        <p:spPr>
          <a:xfrm>
            <a:off x="416751" y="5920945"/>
            <a:ext cx="2776009" cy="36869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知事定例会見での注意喚起</a:t>
            </a:r>
          </a:p>
        </p:txBody>
      </p:sp>
      <p:sp>
        <p:nvSpPr>
          <p:cNvPr id="38" name="正方形/長方形 1"/>
          <p:cNvSpPr>
            <a:spLocks noChangeArrowheads="1"/>
          </p:cNvSpPr>
          <p:nvPr/>
        </p:nvSpPr>
        <p:spPr bwMode="auto">
          <a:xfrm>
            <a:off x="5637616" y="5404577"/>
            <a:ext cx="1704013" cy="304331"/>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大阪府ホームページ</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descr="D:\IbaY\Desktop\キャプチャ.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756" y="3023374"/>
            <a:ext cx="3495734" cy="2330489"/>
          </a:xfrm>
          <a:prstGeom prst="rect">
            <a:avLst/>
          </a:prstGeom>
          <a:noFill/>
          <a:ln>
            <a:noFill/>
          </a:ln>
        </p:spPr>
      </p:pic>
      <p:sp>
        <p:nvSpPr>
          <p:cNvPr id="40" name="正方形/長方形 1"/>
          <p:cNvSpPr>
            <a:spLocks noChangeArrowheads="1"/>
          </p:cNvSpPr>
          <p:nvPr/>
        </p:nvSpPr>
        <p:spPr bwMode="auto">
          <a:xfrm>
            <a:off x="321225" y="5171911"/>
            <a:ext cx="3962743" cy="561345"/>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・農業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情報メール「おおさかアグリメール」で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農作業中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熱中症に対する注意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喚起</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77883" y="4823999"/>
            <a:ext cx="2711529" cy="36869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メールによる注意喚起</a:t>
            </a:r>
            <a:endParaRPr kumimoji="1" lang="ja-JP" altLang="en-US" sz="16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56869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（５）熱中症リスクの低減</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zh-TW" altLang="en-US" sz="2000" b="1" dirty="0">
                  <a:latin typeface="Meiryo UI" panose="020B0604030504040204" pitchFamily="50" charset="-128"/>
                  <a:ea typeface="Meiryo UI" panose="020B0604030504040204" pitchFamily="50" charset="-128"/>
                  <a:cs typeface="Meiryo UI" panose="020B0604030504040204" pitchFamily="50" charset="-128"/>
                </a:rPr>
                <a:t>熱中症予防啓発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704619123"/>
              </p:ext>
            </p:extLst>
          </p:nvPr>
        </p:nvGraphicFramePr>
        <p:xfrm>
          <a:off x="261207" y="1412837"/>
          <a:ext cx="8784755" cy="5001480"/>
        </p:xfrm>
        <a:graphic>
          <a:graphicData uri="http://schemas.openxmlformats.org/drawingml/2006/table">
            <a:tbl>
              <a:tblPr firstRow="1" bandRow="1">
                <a:tableStyleId>{5C22544A-7EE6-4342-B048-85BDC9FD1C3A}</a:tableStyleId>
              </a:tblPr>
              <a:tblGrid>
                <a:gridCol w="8784755">
                  <a:extLst>
                    <a:ext uri="{9D8B030D-6E8A-4147-A177-3AD203B41FA5}">
                      <a16:colId xmlns:a16="http://schemas.microsoft.com/office/drawing/2014/main" val="20000"/>
                    </a:ext>
                  </a:extLst>
                </a:gridCol>
              </a:tblGrid>
              <a:tr h="396000">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②様々な機関</a:t>
                      </a:r>
                      <a:r>
                        <a:rPr kumimoji="1" lang="ja-JP" altLang="en-US"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・施設を</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通じた注意喚起・啓発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05480">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7" y="6558355"/>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12</a:t>
            </a:r>
            <a:endParaRPr lang="ja-JP" altLang="en-US" sz="2200" b="1" dirty="0"/>
          </a:p>
        </p:txBody>
      </p:sp>
      <p:sp>
        <p:nvSpPr>
          <p:cNvPr id="52" name="正方形/長方形 1"/>
          <p:cNvSpPr>
            <a:spLocks noChangeArrowheads="1"/>
          </p:cNvSpPr>
          <p:nvPr/>
        </p:nvSpPr>
        <p:spPr bwMode="auto">
          <a:xfrm>
            <a:off x="-3072395" y="4459713"/>
            <a:ext cx="4343141" cy="1409866"/>
          </a:xfrm>
          <a:prstGeom prst="rect">
            <a:avLst/>
          </a:prstGeom>
          <a:noFill/>
          <a:ln w="9525" algn="ctr">
            <a:noFill/>
            <a:round/>
            <a:headEnd/>
            <a:tailEnd/>
          </a:ln>
          <a:extLst/>
        </p:spPr>
        <p:txBody>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372153" y="2023491"/>
            <a:ext cx="4108323" cy="3970318"/>
          </a:xfrm>
          <a:prstGeom prst="rect">
            <a:avLst/>
          </a:prstGeom>
          <a:noFill/>
          <a:ln w="9525" algn="ctr">
            <a:noFill/>
            <a:round/>
            <a:headEnd/>
            <a:tailEnd/>
          </a:ln>
          <a:extLst/>
        </p:spPr>
        <p:txBody>
          <a:bodyPr>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①市町村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に対して、あらゆる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通じた注意喚起について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依頼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するとともに、環境省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パンフ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レット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などの普及・啓発媒体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配付</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②保健所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環境省パンフレットな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どの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普及・啓発媒体を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③大阪府民生委員協議会会長連絡会での注意喚起</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指定障がい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児支援事業者・障がい福祉サービス事業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者に対して実施した集団指導において、熱中症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⑤訪問看護ステーション協会を通じ、訪問看護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ステー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ション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670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施設）へ周知を依頼</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5148064" y="890328"/>
            <a:ext cx="4176464"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（健康医療部・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水産部・教育庁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1"/>
          <p:cNvSpPr>
            <a:spLocks noChangeArrowheads="1"/>
          </p:cNvSpPr>
          <p:nvPr/>
        </p:nvSpPr>
        <p:spPr bwMode="auto">
          <a:xfrm>
            <a:off x="2873735" y="3535017"/>
            <a:ext cx="1704013" cy="304331"/>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高齢者向けリーフレット</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0270" y="1988840"/>
            <a:ext cx="1240973" cy="15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正方形/長方形 1"/>
          <p:cNvSpPr>
            <a:spLocks noChangeArrowheads="1"/>
          </p:cNvSpPr>
          <p:nvPr/>
        </p:nvSpPr>
        <p:spPr bwMode="auto">
          <a:xfrm>
            <a:off x="4619687" y="1997631"/>
            <a:ext cx="4028656" cy="841025"/>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⑥介護事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業者等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への集団指導等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の場を活用し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症予防対策等を周知。環境省「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予防声かけ</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プロジェクト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」の「うちわ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」を配布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4613997" y="2874352"/>
            <a:ext cx="4174850" cy="1321329"/>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介護</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保険施設等に対し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、熱中症啓発チラシと大阪府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ホームページについて周知</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へメールによる注意喚起</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4986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熱中症リスクの低減</a:t>
            </a:r>
          </a:p>
        </p:txBody>
      </p:sp>
      <p:graphicFrame>
        <p:nvGraphicFramePr>
          <p:cNvPr id="16" name="表 15"/>
          <p:cNvGraphicFramePr>
            <a:graphicFrameLocks noGrp="1"/>
          </p:cNvGraphicFramePr>
          <p:nvPr>
            <p:extLst>
              <p:ext uri="{D42A27DB-BD31-4B8C-83A1-F6EECF244321}">
                <p14:modId xmlns:p14="http://schemas.microsoft.com/office/powerpoint/2010/main" val="2837216128"/>
              </p:ext>
            </p:extLst>
          </p:nvPr>
        </p:nvGraphicFramePr>
        <p:xfrm>
          <a:off x="155342" y="1340768"/>
          <a:ext cx="8831835" cy="539038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6000">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②様々な機関</a:t>
                      </a:r>
                      <a:r>
                        <a:rPr kumimoji="1" lang="ja-JP" altLang="en-US"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・施設を通じた</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注意喚起・啓発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99438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13</a:t>
            </a:r>
            <a:endParaRPr lang="ja-JP" altLang="en-US" sz="2200" b="1" dirty="0"/>
          </a:p>
        </p:txBody>
      </p:sp>
      <p:sp>
        <p:nvSpPr>
          <p:cNvPr id="12" name="正方形/長方形 1"/>
          <p:cNvSpPr>
            <a:spLocks noChangeArrowheads="1"/>
          </p:cNvSpPr>
          <p:nvPr/>
        </p:nvSpPr>
        <p:spPr bwMode="auto">
          <a:xfrm>
            <a:off x="357460" y="2477769"/>
            <a:ext cx="2926980" cy="1914652"/>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①府立学校・市町村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教育委員会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へ</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に関する通知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ポスター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配付</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②府立学校・市町村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教育委員会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小中学校に対し、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環境省熱中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マニュアル・ポスター・リーフレッ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ト・カード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
          <p:cNvSpPr>
            <a:spLocks noChangeArrowheads="1"/>
          </p:cNvSpPr>
          <p:nvPr/>
        </p:nvSpPr>
        <p:spPr bwMode="auto">
          <a:xfrm>
            <a:off x="357459" y="6203775"/>
            <a:ext cx="8274847" cy="321569"/>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⑤熱中症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事故の防止等、生徒の安全確保のため、空調設備の弾力的な運用について府立学校へ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通知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
          <p:cNvSpPr>
            <a:spLocks noChangeArrowheads="1"/>
          </p:cNvSpPr>
          <p:nvPr/>
        </p:nvSpPr>
        <p:spPr bwMode="auto">
          <a:xfrm>
            <a:off x="357458" y="5445704"/>
            <a:ext cx="8274848" cy="600821"/>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④文部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科学省の熱中症対策の取組に関連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し、各市町村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を通じて認可保育所、認定こども園、地域型保育事業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事業所及び認可外保育施設あて熱中症事故の防止に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ついて周知</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1"/>
          <p:cNvSpPr>
            <a:spLocks noChangeArrowheads="1"/>
          </p:cNvSpPr>
          <p:nvPr/>
        </p:nvSpPr>
        <p:spPr bwMode="auto">
          <a:xfrm>
            <a:off x="372257" y="4689349"/>
            <a:ext cx="5387029" cy="509987"/>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③府立学校・市町村立学校・私立学校の教職員等を対象とした学校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活動事故防止研修会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を開催し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、熱中症対策の講話</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
          <p:cNvSpPr>
            <a:spLocks noChangeArrowheads="1"/>
          </p:cNvSpPr>
          <p:nvPr/>
        </p:nvSpPr>
        <p:spPr bwMode="auto">
          <a:xfrm>
            <a:off x="6222862" y="4700324"/>
            <a:ext cx="2300740" cy="660311"/>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学校体育</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活動事故防止研修会</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おける熱中症講義の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様子</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1"/>
          <p:cNvSpPr>
            <a:spLocks noChangeArrowheads="1"/>
          </p:cNvSpPr>
          <p:nvPr/>
        </p:nvSpPr>
        <p:spPr bwMode="auto">
          <a:xfrm>
            <a:off x="3397082" y="4293096"/>
            <a:ext cx="2215647" cy="374938"/>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府立学校へ配付した</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ポスター</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4151" y="2636912"/>
            <a:ext cx="2688155" cy="201611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3853" y="2348880"/>
            <a:ext cx="1402107" cy="1971076"/>
          </a:xfrm>
          <a:prstGeom prst="rect">
            <a:avLst/>
          </a:prstGeom>
        </p:spPr>
      </p:pic>
      <p:sp>
        <p:nvSpPr>
          <p:cNvPr id="40" name="正方形/長方形 1"/>
          <p:cNvSpPr>
            <a:spLocks noChangeArrowheads="1"/>
          </p:cNvSpPr>
          <p:nvPr/>
        </p:nvSpPr>
        <p:spPr bwMode="auto">
          <a:xfrm>
            <a:off x="255795" y="1999942"/>
            <a:ext cx="3308093" cy="366741"/>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＜学校現場等における熱中症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74602" cy="657827"/>
            <a:chOff x="3075868" y="2420887"/>
            <a:chExt cx="3580884"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89769" y="2632904"/>
              <a:ext cx="3566983" cy="541834"/>
            </a:xfrm>
            <a:prstGeom prst="rect">
              <a:avLst/>
            </a:prstGeom>
          </p:spPr>
          <p:txBody>
            <a:bodyPr wrap="square">
              <a:spAutoFit/>
            </a:bodyPr>
            <a:lstStyle/>
            <a:p>
              <a:r>
                <a:rPr lang="zh-TW" altLang="en-US" sz="2000" b="1" dirty="0">
                  <a:latin typeface="Meiryo UI" panose="020B0604030504040204" pitchFamily="50" charset="-128"/>
                  <a:ea typeface="Meiryo UI" panose="020B0604030504040204" pitchFamily="50" charset="-128"/>
                  <a:cs typeface="Meiryo UI" panose="020B0604030504040204" pitchFamily="50" charset="-128"/>
                </a:rPr>
                <a:t>熱中症予防啓発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5076056" y="890328"/>
            <a:ext cx="4176464"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（健康医療部・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水産部・教育庁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2875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836594523"/>
              </p:ext>
            </p:extLst>
          </p:nvPr>
        </p:nvGraphicFramePr>
        <p:xfrm>
          <a:off x="155342" y="1268760"/>
          <a:ext cx="8831835" cy="539161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6000">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③民間事業者との連携による啓発活動</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99561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熱中症リスクの低減</a:t>
            </a:r>
          </a:p>
        </p:txBody>
      </p:sp>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３</a:t>
            </a:r>
            <a:endParaRPr lang="ja-JP" altLang="en-US" sz="2200" b="1" dirty="0"/>
          </a:p>
        </p:txBody>
      </p:sp>
      <p:sp>
        <p:nvSpPr>
          <p:cNvPr id="44" name="正方形/長方形 1"/>
          <p:cNvSpPr>
            <a:spLocks noChangeArrowheads="1"/>
          </p:cNvSpPr>
          <p:nvPr/>
        </p:nvSpPr>
        <p:spPr bwMode="auto">
          <a:xfrm>
            <a:off x="4716016" y="2224488"/>
            <a:ext cx="2862738" cy="1507475"/>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①移動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販売車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コープの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お買物便</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、熱中症の注意喚起に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リーフレット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配布</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②地域の自治会と連携して、移動販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売車への買い物に来ていただいた方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中心に、大塚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製薬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ミニセミナーを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1"/>
          <p:cNvSpPr>
            <a:spLocks noChangeArrowheads="1"/>
          </p:cNvSpPr>
          <p:nvPr/>
        </p:nvSpPr>
        <p:spPr bwMode="auto">
          <a:xfrm>
            <a:off x="291464" y="2262913"/>
            <a:ext cx="4265086" cy="2246769"/>
          </a:xfrm>
          <a:prstGeom prst="rect">
            <a:avLst/>
          </a:prstGeom>
          <a:noFill/>
          <a:ln w="9525" algn="ctr">
            <a:noFill/>
            <a:round/>
            <a:headEnd/>
            <a:tailEnd/>
          </a:ln>
          <a:extLst/>
        </p:spPr>
        <p:txBody>
          <a:bodyPr>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①予防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啓発ポスターの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高校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、スポーツ、教育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施設、消防本部、小売店（薬局・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スーパーなど）などに配付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②熱中症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セミナーの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・介護</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支援専門員協会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（大阪介護</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支援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専門員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協会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主催）</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・保健師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・看護師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大阪府社会福祉協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議会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主催）</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2" descr="shashin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6482" y="3766767"/>
            <a:ext cx="1360938" cy="936750"/>
          </a:xfrm>
          <a:prstGeom prst="rect">
            <a:avLst/>
          </a:prstGeom>
          <a:noFill/>
          <a:extLst>
            <a:ext uri="{909E8E84-426E-40DD-AFC4-6F175D3DCCD1}">
              <a14:hiddenFill xmlns:a14="http://schemas.microsoft.com/office/drawing/2010/main">
                <a:solidFill>
                  <a:srgbClr val="FFFFFF"/>
                </a:solidFill>
              </a14:hiddenFill>
            </a:ext>
          </a:extLst>
        </p:spPr>
      </p:pic>
      <p:sp>
        <p:nvSpPr>
          <p:cNvPr id="20"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t>14</a:t>
            </a:r>
            <a:endParaRPr lang="ja-JP" altLang="en-US" sz="2200" b="1" dirty="0"/>
          </a:p>
        </p:txBody>
      </p:sp>
      <p:sp>
        <p:nvSpPr>
          <p:cNvPr id="23" name="正方形/長方形 1"/>
          <p:cNvSpPr>
            <a:spLocks noChangeArrowheads="1"/>
          </p:cNvSpPr>
          <p:nvPr/>
        </p:nvSpPr>
        <p:spPr bwMode="auto">
          <a:xfrm>
            <a:off x="4692671" y="5168782"/>
            <a:ext cx="4172136" cy="1229825"/>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＜啓発内容＞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「こわい</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んやで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　毎年、熱中症で命を落とされている方がいます。こまめな水分補給など、熱中症予防を心がけましょう！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Picture 4" descr="http://www.osakabus.jp/wp-content/themes/osakabus/common/img/top/ph_service_shina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125" y="5447353"/>
            <a:ext cx="2049576" cy="1180556"/>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2332172" y="5172370"/>
            <a:ext cx="2093674" cy="1244722"/>
          </a:xfrm>
          <a:prstGeom prst="wedgeRoundRectCallout">
            <a:avLst>
              <a:gd name="adj1" fmla="val -81456"/>
              <a:gd name="adj2" fmla="val -438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1"/>
          <p:cNvSpPr>
            <a:spLocks noChangeArrowheads="1"/>
          </p:cNvSpPr>
          <p:nvPr/>
        </p:nvSpPr>
        <p:spPr bwMode="auto">
          <a:xfrm>
            <a:off x="2332172" y="5244378"/>
            <a:ext cx="2138263" cy="486444"/>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「私は大丈夫」と思っていませんか？ 熱中症は、昼間の炎天下だけでなく、夜、寝ている間や部屋の中でも起こります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Picture 7" descr="shashin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8758" y="3379318"/>
            <a:ext cx="1186049" cy="9323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shashin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8758" y="2367419"/>
            <a:ext cx="1186049" cy="912346"/>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1"/>
          <p:cNvSpPr>
            <a:spLocks noChangeArrowheads="1"/>
          </p:cNvSpPr>
          <p:nvPr/>
        </p:nvSpPr>
        <p:spPr bwMode="auto">
          <a:xfrm>
            <a:off x="7477788" y="4332483"/>
            <a:ext cx="1587988" cy="253228"/>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熱中症ミニセミナー</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13391" y="4776465"/>
            <a:ext cx="4286601" cy="36869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大阪バス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車内アナウンスによる啓発</a:t>
            </a:r>
          </a:p>
        </p:txBody>
      </p:sp>
      <p:sp>
        <p:nvSpPr>
          <p:cNvPr id="32" name="角丸四角形 31"/>
          <p:cNvSpPr/>
          <p:nvPr/>
        </p:nvSpPr>
        <p:spPr>
          <a:xfrm>
            <a:off x="4739434" y="4776465"/>
            <a:ext cx="4147739" cy="36869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雪印・銭湯バナー広告による啓発</a:t>
            </a:r>
          </a:p>
        </p:txBody>
      </p:sp>
      <p:sp>
        <p:nvSpPr>
          <p:cNvPr id="33" name="角丸四角形 32"/>
          <p:cNvSpPr/>
          <p:nvPr/>
        </p:nvSpPr>
        <p:spPr>
          <a:xfrm>
            <a:off x="251520" y="1788858"/>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製薬㈱と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の啓発事業</a:t>
            </a:r>
          </a:p>
        </p:txBody>
      </p:sp>
      <p:sp>
        <p:nvSpPr>
          <p:cNvPr id="34" name="角丸四角形 33"/>
          <p:cNvSpPr/>
          <p:nvPr/>
        </p:nvSpPr>
        <p:spPr>
          <a:xfrm>
            <a:off x="4739434" y="1772816"/>
            <a:ext cx="4286601" cy="446979"/>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大塚</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製薬㈱・大阪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いずみ市民生活協同組合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との啓発事業</a:t>
            </a:r>
          </a:p>
        </p:txBody>
      </p:sp>
      <p:sp>
        <p:nvSpPr>
          <p:cNvPr id="37" name="正方形/長方形 1"/>
          <p:cNvSpPr>
            <a:spLocks noChangeArrowheads="1"/>
          </p:cNvSpPr>
          <p:nvPr/>
        </p:nvSpPr>
        <p:spPr bwMode="auto">
          <a:xfrm>
            <a:off x="2867987" y="4221088"/>
            <a:ext cx="1704013" cy="304331"/>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図 39" descr="DSCN1512"/>
          <p:cNvPicPr>
            <a:picLocks noGrp="1" noChangeAspect="1"/>
          </p:cNvPicPr>
          <p:nvPr isPhoto="1"/>
        </p:nvPicPr>
        <p:blipFill>
          <a:blip r:embed="rId7" cstate="print">
            <a:lum/>
            <a:extLst>
              <a:ext uri="{28A0092B-C50C-407E-A947-70E740481C1C}">
                <a14:useLocalDpi xmlns:a14="http://schemas.microsoft.com/office/drawing/2010/main" val="0"/>
              </a:ext>
            </a:extLst>
          </a:blip>
          <a:stretch>
            <a:fillRect/>
          </a:stretch>
        </p:blipFill>
        <p:spPr>
          <a:xfrm>
            <a:off x="2870596" y="3025784"/>
            <a:ext cx="1605317" cy="1184364"/>
          </a:xfrm>
          <a:prstGeom prst="rect">
            <a:avLst/>
          </a:prstGeom>
          <a:noFill/>
          <a:ln>
            <a:noFill/>
          </a:ln>
        </p:spPr>
      </p:pic>
      <p:grpSp>
        <p:nvGrpSpPr>
          <p:cNvPr id="39" name="グループ化 38"/>
          <p:cNvGrpSpPr/>
          <p:nvPr/>
        </p:nvGrpSpPr>
        <p:grpSpPr>
          <a:xfrm>
            <a:off x="1747876" y="536138"/>
            <a:ext cx="7274602" cy="657827"/>
            <a:chOff x="3075868" y="2420887"/>
            <a:chExt cx="3580884"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89769" y="2632904"/>
              <a:ext cx="3566983" cy="541834"/>
            </a:xfrm>
            <a:prstGeom prst="rect">
              <a:avLst/>
            </a:prstGeom>
          </p:spPr>
          <p:txBody>
            <a:bodyPr wrap="square">
              <a:spAutoFit/>
            </a:bodyPr>
            <a:lstStyle/>
            <a:p>
              <a:r>
                <a:rPr lang="zh-TW" altLang="en-US" sz="2000" b="1" dirty="0">
                  <a:latin typeface="Meiryo UI" panose="020B0604030504040204" pitchFamily="50" charset="-128"/>
                  <a:ea typeface="Meiryo UI" panose="020B0604030504040204" pitchFamily="50" charset="-128"/>
                  <a:cs typeface="Meiryo UI" panose="020B0604030504040204" pitchFamily="50" charset="-128"/>
                </a:rPr>
                <a:t>熱中症予防啓発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5076056" y="890328"/>
            <a:ext cx="4176464"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（健康医療部・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水産部・教育庁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497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2193816" y="1298825"/>
            <a:ext cx="4952359" cy="1008062"/>
          </a:xfrm>
        </p:spPr>
        <p:txBody>
          <a:body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大阪府の暑さ対策</a:t>
            </a:r>
            <a:endParaRPr lang="ja-JP" altLang="en-US" sz="3200" b="1" dirty="0" smtClean="0">
              <a:solidFill>
                <a:schemeClr val="accent1">
                  <a:lumMod val="75000"/>
                </a:schemeClr>
              </a:solidFill>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1547664" y="2267150"/>
            <a:ext cx="6283162" cy="3888432"/>
            <a:chOff x="3075868" y="2420887"/>
            <a:chExt cx="3580884" cy="890838"/>
          </a:xfrm>
        </p:grpSpPr>
        <p:sp>
          <p:nvSpPr>
            <p:cNvPr id="13" name="角丸四角形 12"/>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89769" y="2632904"/>
              <a:ext cx="3566983" cy="61739"/>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 name="正方形/長方形 14"/>
          <p:cNvSpPr/>
          <p:nvPr/>
        </p:nvSpPr>
        <p:spPr>
          <a:xfrm>
            <a:off x="2141640" y="3082419"/>
            <a:ext cx="5646116" cy="2246769"/>
          </a:xfrm>
          <a:prstGeom prst="rect">
            <a:avLst/>
          </a:prstGeom>
        </p:spPr>
        <p:txBody>
          <a:bodyPr wrap="square">
            <a:spAutoFit/>
          </a:bodyPr>
          <a:lstStyle/>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（１）クールスポットの</a:t>
            </a: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創出・活用促進</a:t>
            </a:r>
            <a:endParaRPr kumimoji="0" lang="en-US" altLang="ja-JP"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（２）緑化</a:t>
            </a: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・緑陰</a:t>
            </a: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形成</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a:t>
            </a: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）路面や空気</a:t>
            </a: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を冷やす</a:t>
            </a: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取組み</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ヒートアイランドの適応に関する</a:t>
            </a: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（５）熱中症リスクの低減</a:t>
            </a:r>
            <a:endParaRPr kumimoji="0" lang="ja-JP" altLang="en-US"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２</a:t>
            </a:r>
            <a:endParaRPr lang="ja-JP" altLang="en-US" sz="2200" b="1" dirty="0"/>
          </a:p>
        </p:txBody>
      </p:sp>
    </p:spTree>
    <p:extLst>
      <p:ext uri="{BB962C8B-B14F-4D97-AF65-F5344CB8AC3E}">
        <p14:creationId xmlns:p14="http://schemas.microsoft.com/office/powerpoint/2010/main" val="4076165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）クールスポットの創出・活用促進</a:t>
            </a:r>
          </a:p>
        </p:txBody>
      </p:sp>
      <p:grpSp>
        <p:nvGrpSpPr>
          <p:cNvPr id="3" name="グループ化 2"/>
          <p:cNvGrpSpPr/>
          <p:nvPr/>
        </p:nvGrpSpPr>
        <p:grpSpPr>
          <a:xfrm>
            <a:off x="1819884" y="536135"/>
            <a:ext cx="7274602"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クールスポットモデル拠点推進</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267158494"/>
              </p:ext>
            </p:extLst>
          </p:nvPr>
        </p:nvGraphicFramePr>
        <p:xfrm>
          <a:off x="218080" y="1292216"/>
          <a:ext cx="8831835" cy="1125883"/>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08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765073">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■モデルとなる先進的なクールスポットを整備する事業を民間事業者から公募し、整備に係る費用の一部を補助する</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クールスポットモデル拠点推進事業</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を実施</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２件、</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１件、</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１件（採択）</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840516572"/>
              </p:ext>
            </p:extLst>
          </p:nvPr>
        </p:nvGraphicFramePr>
        <p:xfrm>
          <a:off x="218080" y="2564905"/>
          <a:ext cx="8831835" cy="396606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78225">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587843">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３</a:t>
            </a:r>
            <a:endParaRPr lang="en-US" altLang="ja-JP" sz="2200" b="1" dirty="0" smtClean="0"/>
          </a:p>
        </p:txBody>
      </p:sp>
      <p:sp>
        <p:nvSpPr>
          <p:cNvPr id="24" name="正方形/長方形 1"/>
          <p:cNvSpPr>
            <a:spLocks noChangeArrowheads="1"/>
          </p:cNvSpPr>
          <p:nvPr/>
        </p:nvSpPr>
        <p:spPr bwMode="auto">
          <a:xfrm>
            <a:off x="257023" y="2985347"/>
            <a:ext cx="8491441" cy="954107"/>
          </a:xfrm>
          <a:prstGeom prst="rect">
            <a:avLst/>
          </a:prstGeom>
          <a:noFill/>
          <a:ln w="9525" algn="ctr">
            <a:noFill/>
            <a:round/>
            <a:headEnd/>
            <a:tailEnd/>
          </a:ln>
          <a:extLst/>
        </p:spPr>
        <p:txBody>
          <a:bodyPr>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◆クールスポットモデル拠点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推進事業とは</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・民間事業者他の見本となるクールスポットの整備　⇒適応の考えを府内へ広げていく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・緑化を必須とし、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設備以上の暑熱環境改善設備で構成する（既設は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設備に限り可）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・ベンチやいす等の付帯設備についても補助可　⇒クールスポットにおけるにぎわい創出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370460" y="6261510"/>
            <a:ext cx="2736304" cy="416269"/>
          </a:xfrm>
          <a:prstGeom prst="rect">
            <a:avLst/>
          </a:prstGeom>
          <a:noFill/>
          <a:ln w="9525" algn="ctr">
            <a:noFill/>
            <a:round/>
            <a:headEnd/>
            <a:tailEnd/>
          </a:ln>
          <a:extLst/>
        </p:spPr>
        <p:txBody>
          <a:bodyPr/>
          <a:lstStyle/>
          <a:p>
            <a:pPr algn="ctr"/>
            <a:r>
              <a:rPr lang="zh-TW" altLang="en-US" sz="1200" b="1" dirty="0">
                <a:latin typeface="Meiryo UI" panose="020B0604030504040204" pitchFamily="50" charset="-128"/>
                <a:ea typeface="Meiryo UI" panose="020B0604030504040204" pitchFamily="50" charset="-128"/>
                <a:cs typeface="Meiryo UI" panose="020B0604030504040204" pitchFamily="50" charset="-128"/>
              </a:rPr>
              <a:t>補助対象設備</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2" descr="\\s22G\LIB\LIB\○温暖化対策Ｇ\01.温暖化対策\☆温暖化に関するpptファイル\180521枚方セミナー\coolspo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0804" y="3845268"/>
            <a:ext cx="7000912" cy="2685704"/>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5771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（１）クールスポットの創出</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aphicFrame>
        <p:nvGraphicFramePr>
          <p:cNvPr id="16" name="表 15"/>
          <p:cNvGraphicFramePr>
            <a:graphicFrameLocks noGrp="1"/>
          </p:cNvGraphicFramePr>
          <p:nvPr>
            <p:extLst>
              <p:ext uri="{D42A27DB-BD31-4B8C-83A1-F6EECF244321}">
                <p14:modId xmlns:p14="http://schemas.microsoft.com/office/powerpoint/2010/main" val="692963816"/>
              </p:ext>
            </p:extLst>
          </p:nvPr>
        </p:nvGraphicFramePr>
        <p:xfrm>
          <a:off x="155342" y="1329405"/>
          <a:ext cx="8831835" cy="510590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86926">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1897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４</a:t>
            </a:r>
            <a:endParaRPr lang="ja-JP" altLang="en-US" sz="2200" b="1" dirty="0"/>
          </a:p>
        </p:txBody>
      </p:sp>
      <p:grpSp>
        <p:nvGrpSpPr>
          <p:cNvPr id="41" name="グループ化 40"/>
          <p:cNvGrpSpPr/>
          <p:nvPr/>
        </p:nvGrpSpPr>
        <p:grpSpPr>
          <a:xfrm>
            <a:off x="1819884" y="536135"/>
            <a:ext cx="7274602" cy="657826"/>
            <a:chOff x="3075868" y="2420887"/>
            <a:chExt cx="3580884"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89769" y="2632904"/>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クールスポットモデル拠点推進</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図 6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915" y="2033415"/>
            <a:ext cx="3064965" cy="3679459"/>
          </a:xfrm>
          <a:prstGeom prst="rect">
            <a:avLst/>
          </a:prstGeom>
        </p:spPr>
      </p:pic>
      <p:grpSp>
        <p:nvGrpSpPr>
          <p:cNvPr id="65" name="グループ化 64"/>
          <p:cNvGrpSpPr/>
          <p:nvPr/>
        </p:nvGrpSpPr>
        <p:grpSpPr>
          <a:xfrm>
            <a:off x="1946040" y="1948438"/>
            <a:ext cx="1663143" cy="526876"/>
            <a:chOff x="2069497" y="1959147"/>
            <a:chExt cx="1663143" cy="526876"/>
          </a:xfrm>
        </p:grpSpPr>
        <p:sp>
          <p:nvSpPr>
            <p:cNvPr id="66" name="object 9"/>
            <p:cNvSpPr/>
            <p:nvPr/>
          </p:nvSpPr>
          <p:spPr>
            <a:xfrm>
              <a:off x="2069497" y="2168759"/>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67" name="object 41"/>
            <p:cNvSpPr/>
            <p:nvPr/>
          </p:nvSpPr>
          <p:spPr>
            <a:xfrm>
              <a:off x="2568089" y="1959147"/>
              <a:ext cx="1164551" cy="526876"/>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lnSpc>
                  <a:spcPct val="107200"/>
                </a:lnSpc>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躯体</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a:t>
              </a:r>
            </a:p>
            <a:p>
              <a:pPr marL="12700" marR="5080" indent="88900" algn="ctr">
                <a:lnSpc>
                  <a:spcPct val="107200"/>
                </a:lnSpc>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日除け</a:t>
              </a:r>
              <a:endParaRPr sz="1400" dirty="0">
                <a:solidFill>
                  <a:schemeClr val="bg1"/>
                </a:solidFill>
              </a:endParaRPr>
            </a:p>
          </p:txBody>
        </p:sp>
        <p:sp>
          <p:nvSpPr>
            <p:cNvPr id="68" name="object 57"/>
            <p:cNvSpPr/>
            <p:nvPr/>
          </p:nvSpPr>
          <p:spPr>
            <a:xfrm rot="1806162">
              <a:off x="2360072" y="2118749"/>
              <a:ext cx="223548" cy="248489"/>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grpSp>
      <p:sp>
        <p:nvSpPr>
          <p:cNvPr id="69" name="テキスト ボックス 68"/>
          <p:cNvSpPr txBox="1"/>
          <p:nvPr/>
        </p:nvSpPr>
        <p:spPr>
          <a:xfrm>
            <a:off x="270003" y="5808951"/>
            <a:ext cx="4402583" cy="553998"/>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あべのキューズモール（大阪市阿倍野区）</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年度整備</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p:cNvGrpSpPr/>
          <p:nvPr/>
        </p:nvGrpSpPr>
        <p:grpSpPr>
          <a:xfrm>
            <a:off x="1857901" y="3607692"/>
            <a:ext cx="1877309" cy="1849839"/>
            <a:chOff x="2023519" y="3618401"/>
            <a:chExt cx="1877309" cy="1849839"/>
          </a:xfrm>
        </p:grpSpPr>
        <p:sp>
          <p:nvSpPr>
            <p:cNvPr id="71" name="object 9"/>
            <p:cNvSpPr/>
            <p:nvPr/>
          </p:nvSpPr>
          <p:spPr>
            <a:xfrm>
              <a:off x="2174476" y="3618401"/>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72" name="object 57"/>
            <p:cNvSpPr/>
            <p:nvPr/>
          </p:nvSpPr>
          <p:spPr>
            <a:xfrm rot="1806162" flipV="1">
              <a:off x="2023519" y="4138491"/>
              <a:ext cx="1226788" cy="1012836"/>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73" name="object 41"/>
            <p:cNvSpPr/>
            <p:nvPr/>
          </p:nvSpPr>
          <p:spPr>
            <a:xfrm>
              <a:off x="2736277" y="4914242"/>
              <a:ext cx="11645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ミスト</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発生器</a:t>
              </a:r>
              <a:endParaRPr sz="1400" dirty="0">
                <a:solidFill>
                  <a:schemeClr val="bg1"/>
                </a:solidFill>
              </a:endParaRPr>
            </a:p>
          </p:txBody>
        </p:sp>
      </p:grpSp>
      <p:sp>
        <p:nvSpPr>
          <p:cNvPr id="76" name="object 57"/>
          <p:cNvSpPr/>
          <p:nvPr/>
        </p:nvSpPr>
        <p:spPr>
          <a:xfrm flipH="1" flipV="1">
            <a:off x="3070614" y="3048980"/>
            <a:ext cx="504024" cy="420647"/>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77" name="object 41"/>
          <p:cNvSpPr/>
          <p:nvPr/>
        </p:nvSpPr>
        <p:spPr>
          <a:xfrm>
            <a:off x="2714139" y="3269262"/>
            <a:ext cx="11645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遮熱性</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フィルム</a:t>
            </a:r>
            <a:endParaRPr sz="1400" dirty="0">
              <a:solidFill>
                <a:schemeClr val="bg1"/>
              </a:solidFill>
            </a:endParaRPr>
          </a:p>
        </p:txBody>
      </p:sp>
      <p:pic>
        <p:nvPicPr>
          <p:cNvPr id="78" name="図 7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17581" y="1949563"/>
            <a:ext cx="3759428" cy="3763311"/>
          </a:xfrm>
          <a:prstGeom prst="rect">
            <a:avLst/>
          </a:prstGeom>
        </p:spPr>
      </p:pic>
      <p:sp>
        <p:nvSpPr>
          <p:cNvPr id="79" name="テキスト ボックス 78"/>
          <p:cNvSpPr txBox="1"/>
          <p:nvPr/>
        </p:nvSpPr>
        <p:spPr>
          <a:xfrm>
            <a:off x="5018896" y="5812427"/>
            <a:ext cx="3349035" cy="553998"/>
          </a:xfrm>
          <a:prstGeom prst="rect">
            <a:avLst/>
          </a:prstGeom>
          <a:noFill/>
        </p:spPr>
        <p:txBody>
          <a:bodyPr wrap="squar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SENRITO</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よみうり（豊中市）</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年度整備</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0" name="グループ化 79"/>
          <p:cNvGrpSpPr/>
          <p:nvPr/>
        </p:nvGrpSpPr>
        <p:grpSpPr>
          <a:xfrm>
            <a:off x="5569051" y="2233782"/>
            <a:ext cx="1861292" cy="553998"/>
            <a:chOff x="6167728" y="1895775"/>
            <a:chExt cx="1861292" cy="553998"/>
          </a:xfrm>
        </p:grpSpPr>
        <p:sp>
          <p:nvSpPr>
            <p:cNvPr id="81" name="object 9"/>
            <p:cNvSpPr/>
            <p:nvPr/>
          </p:nvSpPr>
          <p:spPr>
            <a:xfrm>
              <a:off x="7741020" y="2019770"/>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82" name="object 57"/>
            <p:cNvSpPr/>
            <p:nvPr/>
          </p:nvSpPr>
          <p:spPr>
            <a:xfrm rot="6716390" flipH="1">
              <a:off x="7412052" y="1792215"/>
              <a:ext cx="140271" cy="628940"/>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83" name="object 41"/>
            <p:cNvSpPr/>
            <p:nvPr/>
          </p:nvSpPr>
          <p:spPr>
            <a:xfrm>
              <a:off x="6167728" y="1895775"/>
              <a:ext cx="11645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遮光性</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フィルム</a:t>
              </a:r>
              <a:endParaRPr sz="1400" dirty="0">
                <a:solidFill>
                  <a:schemeClr val="bg1"/>
                </a:solidFill>
              </a:endParaRPr>
            </a:p>
          </p:txBody>
        </p:sp>
      </p:grpSp>
      <p:sp>
        <p:nvSpPr>
          <p:cNvPr id="86" name="object 57"/>
          <p:cNvSpPr/>
          <p:nvPr/>
        </p:nvSpPr>
        <p:spPr>
          <a:xfrm rot="5853387" flipH="1" flipV="1">
            <a:off x="5150688" y="3749760"/>
            <a:ext cx="841539" cy="1395802"/>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88" name="object 57"/>
          <p:cNvSpPr/>
          <p:nvPr/>
        </p:nvSpPr>
        <p:spPr>
          <a:xfrm rot="11516592" flipH="1" flipV="1">
            <a:off x="7185624" y="4842714"/>
            <a:ext cx="564289" cy="523032"/>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89" name="object 41"/>
          <p:cNvSpPr/>
          <p:nvPr/>
        </p:nvSpPr>
        <p:spPr>
          <a:xfrm>
            <a:off x="4826694" y="4615160"/>
            <a:ext cx="1482457" cy="468000"/>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lnSpc>
                <a:spcPts val="2900"/>
              </a:lnSpc>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地上部緑化</a:t>
            </a:r>
            <a:endParaRPr sz="1400" dirty="0">
              <a:solidFill>
                <a:schemeClr val="bg1"/>
              </a:solidFill>
            </a:endParaRPr>
          </a:p>
        </p:txBody>
      </p:sp>
      <p:sp>
        <p:nvSpPr>
          <p:cNvPr id="35" name="正方形/長方形 1"/>
          <p:cNvSpPr>
            <a:spLocks noChangeArrowheads="1"/>
          </p:cNvSpPr>
          <p:nvPr/>
        </p:nvSpPr>
        <p:spPr bwMode="auto">
          <a:xfrm>
            <a:off x="7382706" y="847875"/>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object 9"/>
          <p:cNvSpPr/>
          <p:nvPr/>
        </p:nvSpPr>
        <p:spPr>
          <a:xfrm>
            <a:off x="3347896" y="2996984"/>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87" name="object 9"/>
          <p:cNvSpPr/>
          <p:nvPr/>
        </p:nvSpPr>
        <p:spPr>
          <a:xfrm>
            <a:off x="7608723" y="4775788"/>
            <a:ext cx="297176"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85" name="object 9"/>
          <p:cNvSpPr/>
          <p:nvPr/>
        </p:nvSpPr>
        <p:spPr>
          <a:xfrm>
            <a:off x="4708603" y="3679260"/>
            <a:ext cx="297176"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36" name="object 41"/>
          <p:cNvSpPr/>
          <p:nvPr/>
        </p:nvSpPr>
        <p:spPr>
          <a:xfrm>
            <a:off x="6083130" y="5194462"/>
            <a:ext cx="1482457" cy="396000"/>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壁面緑化</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3907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（１）クールスポットの創出</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aphicFrame>
        <p:nvGraphicFramePr>
          <p:cNvPr id="16" name="表 15"/>
          <p:cNvGraphicFramePr>
            <a:graphicFrameLocks noGrp="1"/>
          </p:cNvGraphicFramePr>
          <p:nvPr>
            <p:extLst>
              <p:ext uri="{D42A27DB-BD31-4B8C-83A1-F6EECF244321}">
                <p14:modId xmlns:p14="http://schemas.microsoft.com/office/powerpoint/2010/main" val="1301415029"/>
              </p:ext>
            </p:extLst>
          </p:nvPr>
        </p:nvGraphicFramePr>
        <p:xfrm>
          <a:off x="155342" y="1329405"/>
          <a:ext cx="8831835" cy="5125985"/>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8884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37144">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５</a:t>
            </a:r>
            <a:endParaRPr lang="ja-JP" altLang="en-US" sz="2200" b="1" dirty="0"/>
          </a:p>
        </p:txBody>
      </p:sp>
      <p:grpSp>
        <p:nvGrpSpPr>
          <p:cNvPr id="41" name="グループ化 40"/>
          <p:cNvGrpSpPr/>
          <p:nvPr/>
        </p:nvGrpSpPr>
        <p:grpSpPr>
          <a:xfrm>
            <a:off x="1819884" y="536135"/>
            <a:ext cx="7274602" cy="657826"/>
            <a:chOff x="3075868" y="2420887"/>
            <a:chExt cx="3580884"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89769" y="2632904"/>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クールスポットモデル拠点推進</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47309" y="5687734"/>
            <a:ext cx="4164060" cy="553998"/>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難波センター街</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商店街（</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大阪市中央区）</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年度整備</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4758068" y="5670914"/>
            <a:ext cx="3982409" cy="553998"/>
          </a:xfrm>
          <a:prstGeom prst="rect">
            <a:avLst/>
          </a:prstGeom>
          <a:noFill/>
        </p:spPr>
        <p:txBody>
          <a:bodyPr wrap="square" rtlCol="0">
            <a:spAutoFit/>
          </a:bodyPr>
          <a:lstStyle/>
          <a:p>
            <a:r>
              <a:rPr lang="zh-CN" altLang="en-US" b="1" dirty="0">
                <a:latin typeface="Meiryo UI" panose="020B0604030504040204" pitchFamily="50" charset="-128"/>
                <a:ea typeface="Meiryo UI" panose="020B0604030504040204" pitchFamily="50" charset="-128"/>
                <a:cs typeface="Meiryo UI" panose="020B0604030504040204" pitchFamily="50" charset="-128"/>
              </a:rPr>
              <a:t>大阪経済大学</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（大阪市東淀川区）</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年度採択（整備予定図）</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22019" y="2615759"/>
            <a:ext cx="4244932" cy="2997164"/>
          </a:xfrm>
          <a:prstGeom prst="rect">
            <a:avLst/>
          </a:prstGeom>
        </p:spPr>
      </p:pic>
      <p:pic>
        <p:nvPicPr>
          <p:cNvPr id="91" name="図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789" y="2603239"/>
            <a:ext cx="3996218" cy="2997163"/>
          </a:xfrm>
          <a:prstGeom prst="rect">
            <a:avLst/>
          </a:prstGeom>
        </p:spPr>
      </p:pic>
      <p:sp>
        <p:nvSpPr>
          <p:cNvPr id="92" name="object 9"/>
          <p:cNvSpPr/>
          <p:nvPr/>
        </p:nvSpPr>
        <p:spPr>
          <a:xfrm>
            <a:off x="3128592" y="3006374"/>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94" name="object 57"/>
          <p:cNvSpPr/>
          <p:nvPr/>
        </p:nvSpPr>
        <p:spPr>
          <a:xfrm rot="1806162">
            <a:off x="3419167" y="2956364"/>
            <a:ext cx="223548" cy="248489"/>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96" name="object 57"/>
          <p:cNvSpPr/>
          <p:nvPr/>
        </p:nvSpPr>
        <p:spPr>
          <a:xfrm rot="12366756" flipV="1">
            <a:off x="3357771" y="4186838"/>
            <a:ext cx="45719" cy="738200"/>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97" name="object 41"/>
          <p:cNvSpPr/>
          <p:nvPr/>
        </p:nvSpPr>
        <p:spPr>
          <a:xfrm>
            <a:off x="2531363" y="4635419"/>
            <a:ext cx="1482457"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地上部</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緑化</a:t>
            </a:r>
            <a:endParaRPr sz="1400" dirty="0">
              <a:solidFill>
                <a:schemeClr val="bg1"/>
              </a:solidFill>
            </a:endParaRPr>
          </a:p>
        </p:txBody>
      </p:sp>
      <p:sp>
        <p:nvSpPr>
          <p:cNvPr id="101" name="object 57"/>
          <p:cNvSpPr/>
          <p:nvPr/>
        </p:nvSpPr>
        <p:spPr>
          <a:xfrm rot="1806162" flipV="1">
            <a:off x="1145643" y="4549379"/>
            <a:ext cx="356511" cy="277346"/>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2" name="object 41"/>
          <p:cNvSpPr/>
          <p:nvPr/>
        </p:nvSpPr>
        <p:spPr>
          <a:xfrm>
            <a:off x="1232241" y="4897426"/>
            <a:ext cx="11645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ミスト</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発生器</a:t>
            </a:r>
            <a:endParaRPr sz="1400" dirty="0">
              <a:solidFill>
                <a:schemeClr val="bg1"/>
              </a:solidFill>
            </a:endParaRPr>
          </a:p>
        </p:txBody>
      </p:sp>
      <p:sp>
        <p:nvSpPr>
          <p:cNvPr id="105" name="object 57"/>
          <p:cNvSpPr/>
          <p:nvPr/>
        </p:nvSpPr>
        <p:spPr>
          <a:xfrm rot="1806162">
            <a:off x="5981033" y="2885438"/>
            <a:ext cx="96662" cy="763293"/>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7" name="object 57"/>
          <p:cNvSpPr/>
          <p:nvPr/>
        </p:nvSpPr>
        <p:spPr>
          <a:xfrm rot="1806162" flipV="1">
            <a:off x="5324652" y="4423116"/>
            <a:ext cx="473490" cy="119327"/>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8" name="object 41"/>
          <p:cNvSpPr/>
          <p:nvPr/>
        </p:nvSpPr>
        <p:spPr>
          <a:xfrm>
            <a:off x="4982366" y="4475502"/>
            <a:ext cx="11645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建築物</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緑化</a:t>
            </a:r>
            <a:endParaRPr sz="1400" dirty="0">
              <a:solidFill>
                <a:schemeClr val="bg1"/>
              </a:solidFill>
            </a:endParaRPr>
          </a:p>
        </p:txBody>
      </p:sp>
      <p:sp>
        <p:nvSpPr>
          <p:cNvPr id="109" name="object 9"/>
          <p:cNvSpPr/>
          <p:nvPr/>
        </p:nvSpPr>
        <p:spPr>
          <a:xfrm>
            <a:off x="5916010" y="3761789"/>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111" name="object 57"/>
          <p:cNvSpPr/>
          <p:nvPr/>
        </p:nvSpPr>
        <p:spPr>
          <a:xfrm rot="1806162">
            <a:off x="6206585" y="3711779"/>
            <a:ext cx="223548" cy="248489"/>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12"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object 9"/>
          <p:cNvSpPr/>
          <p:nvPr/>
        </p:nvSpPr>
        <p:spPr>
          <a:xfrm>
            <a:off x="5189950" y="4151722"/>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95" name="object 9"/>
          <p:cNvSpPr/>
          <p:nvPr/>
        </p:nvSpPr>
        <p:spPr>
          <a:xfrm>
            <a:off x="3371927" y="4020452"/>
            <a:ext cx="297176"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103" name="object 9"/>
          <p:cNvSpPr/>
          <p:nvPr/>
        </p:nvSpPr>
        <p:spPr>
          <a:xfrm>
            <a:off x="5740938" y="3377390"/>
            <a:ext cx="297176"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104" name="object 41"/>
          <p:cNvSpPr/>
          <p:nvPr/>
        </p:nvSpPr>
        <p:spPr>
          <a:xfrm>
            <a:off x="6038114" y="2690159"/>
            <a:ext cx="1482457"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地上部</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緑化</a:t>
            </a:r>
            <a:endParaRPr sz="1400" dirty="0">
              <a:solidFill>
                <a:schemeClr val="bg1"/>
              </a:solidFill>
            </a:endParaRPr>
          </a:p>
        </p:txBody>
      </p:sp>
      <p:sp>
        <p:nvSpPr>
          <p:cNvPr id="110" name="object 41"/>
          <p:cNvSpPr/>
          <p:nvPr/>
        </p:nvSpPr>
        <p:spPr>
          <a:xfrm>
            <a:off x="6414602" y="3538616"/>
            <a:ext cx="11645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ミスト</a:t>
            </a:r>
          </a:p>
          <a:p>
            <a:pPr marL="12700" marR="5080" indent="88900"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発生器</a:t>
            </a:r>
            <a:endParaRPr lang="ja-JP" altLang="en-US" dirty="0">
              <a:solidFill>
                <a:schemeClr val="bg1"/>
              </a:solidFill>
            </a:endParaRPr>
          </a:p>
        </p:txBody>
      </p:sp>
      <p:sp>
        <p:nvSpPr>
          <p:cNvPr id="100" name="object 9"/>
          <p:cNvSpPr/>
          <p:nvPr/>
        </p:nvSpPr>
        <p:spPr>
          <a:xfrm>
            <a:off x="1014630" y="4236831"/>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93" name="object 41"/>
          <p:cNvSpPr/>
          <p:nvPr/>
        </p:nvSpPr>
        <p:spPr>
          <a:xfrm>
            <a:off x="3627184" y="2796762"/>
            <a:ext cx="1164551" cy="526876"/>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lnSpc>
                <a:spcPct val="107200"/>
              </a:lnSpc>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躯体</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a:t>
            </a:r>
          </a:p>
          <a:p>
            <a:pPr marL="12700" marR="5080" indent="88900" algn="ctr">
              <a:lnSpc>
                <a:spcPct val="107200"/>
              </a:lnSpc>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日除け</a:t>
            </a:r>
            <a:endParaRPr sz="1400" dirty="0">
              <a:solidFill>
                <a:schemeClr val="bg1"/>
              </a:solidFill>
            </a:endParaRPr>
          </a:p>
        </p:txBody>
      </p:sp>
    </p:spTree>
    <p:extLst>
      <p:ext uri="{BB962C8B-B14F-4D97-AF65-F5344CB8AC3E}">
        <p14:creationId xmlns:p14="http://schemas.microsoft.com/office/powerpoint/2010/main" val="1725614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（１）クールスポットの創出</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pSp>
        <p:nvGrpSpPr>
          <p:cNvPr id="3" name="グループ化 2"/>
          <p:cNvGrpSpPr/>
          <p:nvPr/>
        </p:nvGrpSpPr>
        <p:grpSpPr>
          <a:xfrm>
            <a:off x="1819884" y="536135"/>
            <a:ext cx="7274602"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取組②</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516367104"/>
              </p:ext>
            </p:extLst>
          </p:nvPr>
        </p:nvGraphicFramePr>
        <p:xfrm>
          <a:off x="218080"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大阪ヒートアイランド対策技術</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コンソーシアムと連携した身近</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なクールスポットの活用促進</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61127900"/>
              </p:ext>
            </p:extLst>
          </p:nvPr>
        </p:nvGraphicFramePr>
        <p:xfrm>
          <a:off x="218080" y="2533912"/>
          <a:ext cx="8831835" cy="399706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118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615880">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６</a:t>
            </a:r>
            <a:endParaRPr lang="ja-JP" altLang="en-US" sz="2200" b="1" dirty="0"/>
          </a:p>
        </p:txBody>
      </p:sp>
      <p:pic>
        <p:nvPicPr>
          <p:cNvPr id="22" name="図 21"/>
          <p:cNvPicPr/>
          <p:nvPr/>
        </p:nvPicPr>
        <p:blipFill>
          <a:blip r:embed="rId3" cstate="print">
            <a:extLst>
              <a:ext uri="{28A0092B-C50C-407E-A947-70E740481C1C}">
                <a14:useLocalDpi xmlns:a14="http://schemas.microsoft.com/office/drawing/2010/main" val="0"/>
              </a:ext>
            </a:extLst>
          </a:blip>
          <a:stretch>
            <a:fillRect/>
          </a:stretch>
        </p:blipFill>
        <p:spPr>
          <a:xfrm>
            <a:off x="3925560" y="3130428"/>
            <a:ext cx="2459301" cy="1720732"/>
          </a:xfrm>
          <a:prstGeom prst="rect">
            <a:avLst/>
          </a:prstGeom>
        </p:spPr>
      </p:pic>
      <p:sp>
        <p:nvSpPr>
          <p:cNvPr id="23" name="正方形/長方形 1"/>
          <p:cNvSpPr>
            <a:spLocks noChangeArrowheads="1"/>
          </p:cNvSpPr>
          <p:nvPr/>
        </p:nvSpPr>
        <p:spPr bwMode="auto">
          <a:xfrm>
            <a:off x="327539" y="5445224"/>
            <a:ext cx="8628469" cy="1005962"/>
          </a:xfrm>
          <a:prstGeom prst="rect">
            <a:avLst/>
          </a:prstGeom>
          <a:solidFill>
            <a:schemeClr val="bg1"/>
          </a:solidFill>
          <a:ln w="9525" algn="ctr">
            <a:solidFill>
              <a:schemeClr val="tx1"/>
            </a:solidFill>
            <a:round/>
            <a:headEnd/>
            <a:tailEnd/>
          </a:ln>
          <a:extLst/>
        </p:spPr>
        <p:txBody>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行政（大阪府・大阪市）、民間事業者（メーカー、コンサル等）、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年１月に設立され、ヒートアイランド対策技術の開発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普及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、対策の実施と効果検証、産学官民による協働の実践を通じ、より効果的・効率的なヒートアイランド対策を推進しています。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は、ヒートアイランド現象の緩和に効果の大きい対策の技術認証を開始し、高い技術を持つ企業等を支援するとともに、対策技術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を利用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しようとする者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に性能の目安を提供し、より一層のヒートアイランド対策技術の普及促進を図っています。</a:t>
            </a:r>
          </a:p>
        </p:txBody>
      </p:sp>
      <p:pic>
        <p:nvPicPr>
          <p:cNvPr id="10" name="図 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595368" y="3151437"/>
            <a:ext cx="2275678" cy="1706759"/>
          </a:xfrm>
          <a:prstGeom prst="rect">
            <a:avLst/>
          </a:prstGeom>
        </p:spPr>
      </p:pic>
      <p:sp>
        <p:nvSpPr>
          <p:cNvPr id="24" name="正方形/長方形 1"/>
          <p:cNvSpPr>
            <a:spLocks noChangeArrowheads="1"/>
          </p:cNvSpPr>
          <p:nvPr/>
        </p:nvSpPr>
        <p:spPr bwMode="auto">
          <a:xfrm>
            <a:off x="216870" y="2946866"/>
            <a:ext cx="3708000" cy="2585323"/>
          </a:xfrm>
          <a:prstGeom prst="rect">
            <a:avLst/>
          </a:prstGeom>
          <a:noFill/>
          <a:ln w="9525" algn="ctr">
            <a:noFill/>
            <a:round/>
            <a:headEnd/>
            <a:tailEnd/>
          </a:ln>
          <a:extLst/>
        </p:spPr>
        <p:txBody>
          <a:bodyPr>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応募により選定した「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クールス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ポット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クールロード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ホームページ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で公開し、広く利用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を呼びかけ。</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・クールスポット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か所（</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年度選定）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・クールロード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か所（</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年度選定）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◆クールスポット体感説明会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クールスポット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選・クールロード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選を含め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地点で開催。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　中之島周辺、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　天王寺周辺、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　梅田周辺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3851920" y="4812931"/>
            <a:ext cx="2736304" cy="416269"/>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クールスポット</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選</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クールロード</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選　ホームページ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
          <p:cNvSpPr>
            <a:spLocks noChangeArrowheads="1"/>
          </p:cNvSpPr>
          <p:nvPr/>
        </p:nvSpPr>
        <p:spPr bwMode="auto">
          <a:xfrm>
            <a:off x="6599207" y="4880193"/>
            <a:ext cx="2268000" cy="276999"/>
          </a:xfrm>
          <a:prstGeom prst="rect">
            <a:avLst/>
          </a:prstGeom>
          <a:noFill/>
          <a:ln w="9525" algn="ctr">
            <a:noFill/>
            <a:round/>
            <a:headEnd/>
            <a:tailEnd/>
          </a:ln>
          <a:extLst/>
        </p:spPr>
        <p:txBody>
          <a:bodyP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クールスポット体感説明会</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48124" y="580618"/>
            <a:ext cx="7246362"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「大阪府クールスポット</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選</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大阪府クールロード</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選」</a:t>
            </a:r>
          </a:p>
        </p:txBody>
      </p:sp>
      <p:sp>
        <p:nvSpPr>
          <p:cNvPr id="18"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3875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（１）クールスポットの創出</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pSp>
        <p:nvGrpSpPr>
          <p:cNvPr id="3" name="グループ化 2"/>
          <p:cNvGrpSpPr/>
          <p:nvPr/>
        </p:nvGrpSpPr>
        <p:grpSpPr>
          <a:xfrm>
            <a:off x="1814115" y="536135"/>
            <a:ext cx="7171359" cy="657826"/>
            <a:chOff x="3068400" y="2420887"/>
            <a:chExt cx="9284883" cy="890838"/>
          </a:xfrm>
        </p:grpSpPr>
        <p:sp>
          <p:nvSpPr>
            <p:cNvPr id="4" name="角丸四角形 3"/>
            <p:cNvSpPr/>
            <p:nvPr/>
          </p:nvSpPr>
          <p:spPr>
            <a:xfrm>
              <a:off x="3075868" y="2420887"/>
              <a:ext cx="9277415"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68400" y="2620321"/>
              <a:ext cx="92848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大阪府ホームページによるクールスポットの紹介</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取組③</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948553829"/>
              </p:ext>
            </p:extLst>
          </p:nvPr>
        </p:nvGraphicFramePr>
        <p:xfrm>
          <a:off x="218081" y="1292216"/>
          <a:ext cx="8767393" cy="928475"/>
        </p:xfrm>
        <a:graphic>
          <a:graphicData uri="http://schemas.openxmlformats.org/drawingml/2006/table">
            <a:tbl>
              <a:tblPr firstRow="1" bandRow="1">
                <a:tableStyleId>{5C22544A-7EE6-4342-B048-85BDC9FD1C3A}</a:tableStyleId>
              </a:tblPr>
              <a:tblGrid>
                <a:gridCol w="8767393">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■みどりのクールスポットマップや市町村が整備したクールスポットをホームページで公開</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242828680"/>
              </p:ext>
            </p:extLst>
          </p:nvPr>
        </p:nvGraphicFramePr>
        <p:xfrm>
          <a:off x="218080" y="2367497"/>
          <a:ext cx="8767393" cy="4163476"/>
        </p:xfrm>
        <a:graphic>
          <a:graphicData uri="http://schemas.openxmlformats.org/drawingml/2006/table">
            <a:tbl>
              <a:tblPr firstRow="1" bandRow="1">
                <a:tableStyleId>{5C22544A-7EE6-4342-B048-85BDC9FD1C3A}</a:tableStyleId>
              </a:tblPr>
              <a:tblGrid>
                <a:gridCol w="8767393">
                  <a:extLst>
                    <a:ext uri="{9D8B030D-6E8A-4147-A177-3AD203B41FA5}">
                      <a16:colId xmlns:a16="http://schemas.microsoft.com/office/drawing/2014/main" val="20000"/>
                    </a:ext>
                  </a:extLst>
                </a:gridCol>
              </a:tblGrid>
              <a:tr h="3970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76642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７</a:t>
            </a:r>
            <a:endParaRPr lang="ja-JP" altLang="en-US" sz="2200" b="1" dirty="0"/>
          </a:p>
        </p:txBody>
      </p:sp>
      <p:sp>
        <p:nvSpPr>
          <p:cNvPr id="24" name="正方形/長方形 1"/>
          <p:cNvSpPr>
            <a:spLocks noChangeArrowheads="1"/>
          </p:cNvSpPr>
          <p:nvPr/>
        </p:nvSpPr>
        <p:spPr bwMode="auto">
          <a:xfrm>
            <a:off x="647068" y="6251449"/>
            <a:ext cx="3897637" cy="417911"/>
          </a:xfrm>
          <a:prstGeom prst="rect">
            <a:avLst/>
          </a:prstGeom>
          <a:noFill/>
          <a:ln w="9525" algn="ctr">
            <a:noFill/>
            <a:round/>
            <a:headEnd/>
            <a:tailEnd/>
          </a:ln>
          <a:extLst/>
        </p:spPr>
        <p:txBody>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みどりの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クールスポット」ホームページ</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1"/>
          <p:cNvSpPr>
            <a:spLocks noChangeArrowheads="1"/>
          </p:cNvSpPr>
          <p:nvPr/>
        </p:nvSpPr>
        <p:spPr bwMode="auto">
          <a:xfrm>
            <a:off x="5186819" y="5821950"/>
            <a:ext cx="3705661" cy="271346"/>
          </a:xfrm>
          <a:prstGeom prst="rect">
            <a:avLst/>
          </a:prstGeom>
          <a:noFill/>
          <a:ln w="9525" algn="ctr">
            <a:noFill/>
            <a:round/>
            <a:headEnd/>
            <a:tailEnd/>
          </a:ln>
          <a:extLst/>
        </p:spPr>
        <p:txBody>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「クールスポット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に出かけよう</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！」ホームページ</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Picture 6" descr="大阪市内エリア">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50" y="3549777"/>
            <a:ext cx="2454369" cy="27176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ウエルカムガーデン新大阪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8261" y="3807239"/>
            <a:ext cx="1645668" cy="1227198"/>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1"/>
          <p:cNvSpPr>
            <a:spLocks noChangeArrowheads="1"/>
          </p:cNvSpPr>
          <p:nvPr/>
        </p:nvSpPr>
        <p:spPr bwMode="auto">
          <a:xfrm>
            <a:off x="2628722" y="5014597"/>
            <a:ext cx="1973908" cy="604411"/>
          </a:xfrm>
          <a:prstGeom prst="rect">
            <a:avLst/>
          </a:prstGeom>
          <a:noFill/>
          <a:ln w="9525" algn="ctr">
            <a:noFill/>
            <a:round/>
            <a:headEnd/>
            <a:tailEnd/>
          </a:ln>
          <a:extLst/>
        </p:spPr>
        <p:txBody>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ウエルカムガーデン新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大阪市淀川区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1"/>
          <p:cNvSpPr>
            <a:spLocks noChangeArrowheads="1"/>
          </p:cNvSpPr>
          <p:nvPr/>
        </p:nvSpPr>
        <p:spPr bwMode="auto">
          <a:xfrm>
            <a:off x="179513" y="2792222"/>
            <a:ext cx="4423118" cy="738664"/>
          </a:xfrm>
          <a:prstGeom prst="rect">
            <a:avLst/>
          </a:prstGeom>
          <a:noFill/>
          <a:ln w="9525" algn="ctr">
            <a:noFill/>
            <a:round/>
            <a:headEnd/>
            <a:tailEnd/>
          </a:ln>
          <a:extLst/>
        </p:spPr>
        <p:txBody>
          <a:bodyPr>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◆気温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だけでなく、木陰の状況や風にそよぐ木の葉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の音など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の感覚的な涼しさや、生き物の生態なども含めたみどり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清涼感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に着目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を紹介。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1"/>
          <p:cNvSpPr>
            <a:spLocks noChangeArrowheads="1"/>
          </p:cNvSpPr>
          <p:nvPr/>
        </p:nvSpPr>
        <p:spPr bwMode="auto">
          <a:xfrm>
            <a:off x="4602630" y="2792222"/>
            <a:ext cx="4423118" cy="523220"/>
          </a:xfrm>
          <a:prstGeom prst="rect">
            <a:avLst/>
          </a:prstGeom>
          <a:noFill/>
          <a:ln w="9525" algn="ctr">
            <a:noFill/>
            <a:round/>
            <a:headEnd/>
            <a:tailEnd/>
          </a:ln>
          <a:extLst/>
        </p:spPr>
        <p:txBody>
          <a:bodyPr>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◆暑い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大阪の夏を屋外でも快適に過ごすため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整備したクールスポットを紹介。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Picture 9" descr="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3984" y="3872673"/>
            <a:ext cx="2122272" cy="1411311"/>
          </a:xfrm>
          <a:prstGeom prst="rect">
            <a:avLst/>
          </a:prstGeom>
          <a:noFill/>
          <a:extLst>
            <a:ext uri="{909E8E84-426E-40DD-AFC4-6F175D3DCCD1}">
              <a14:hiddenFill xmlns:a14="http://schemas.microsoft.com/office/drawing/2010/main">
                <a:solidFill>
                  <a:srgbClr val="FFFFFF"/>
                </a:solidFill>
              </a14:hiddenFill>
            </a:ext>
          </a:extLst>
        </p:spPr>
      </p:pic>
      <p:sp>
        <p:nvSpPr>
          <p:cNvPr id="53" name="正方形/長方形 1"/>
          <p:cNvSpPr>
            <a:spLocks noChangeArrowheads="1"/>
          </p:cNvSpPr>
          <p:nvPr/>
        </p:nvSpPr>
        <p:spPr bwMode="auto">
          <a:xfrm>
            <a:off x="4742505" y="5368131"/>
            <a:ext cx="2153384" cy="250877"/>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春木川緑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道（岸和田市）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1"/>
          <p:cNvSpPr>
            <a:spLocks noChangeArrowheads="1"/>
          </p:cNvSpPr>
          <p:nvPr/>
        </p:nvSpPr>
        <p:spPr bwMode="auto">
          <a:xfrm>
            <a:off x="7008005" y="5341864"/>
            <a:ext cx="2028491" cy="285298"/>
          </a:xfrm>
          <a:prstGeom prst="rect">
            <a:avLst/>
          </a:prstGeom>
          <a:noFill/>
          <a:ln w="9525" algn="ctr">
            <a:noFill/>
            <a:round/>
            <a:headEnd/>
            <a:tailEnd/>
          </a:ln>
          <a:extLst/>
        </p:spPr>
        <p:txBody>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吹田駅周辺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商店街</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（吹田市）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5" name="Picture 11" descr="sui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6402" y="3857174"/>
            <a:ext cx="1926078" cy="1444559"/>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1"/>
          <p:cNvSpPr>
            <a:spLocks noChangeArrowheads="1"/>
          </p:cNvSpPr>
          <p:nvPr/>
        </p:nvSpPr>
        <p:spPr bwMode="auto">
          <a:xfrm>
            <a:off x="7308304" y="872794"/>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40270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緑化・緑陰形成</a:t>
            </a:r>
          </a:p>
        </p:txBody>
      </p:sp>
      <p:grpSp>
        <p:nvGrpSpPr>
          <p:cNvPr id="3" name="グループ化 2"/>
          <p:cNvGrpSpPr/>
          <p:nvPr/>
        </p:nvGrpSpPr>
        <p:grpSpPr>
          <a:xfrm>
            <a:off x="1819884" y="536138"/>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48112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実感・みどり事業者認定</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実感できるみどりづくり事業」</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990000143"/>
              </p:ext>
            </p:extLst>
          </p:nvPr>
        </p:nvGraphicFramePr>
        <p:xfrm>
          <a:off x="218080" y="1292216"/>
          <a:ext cx="8831835" cy="1483084"/>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■市街地中心部等で、民間施設の接道部に緑陰等を整備するとともに周辺の街区に緑化を広める民間事業者を支援</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する「実感・みどり事業者認定制度」及び「実感できるみどりづくり事業」を実施</a:t>
                      </a: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・認定事業者数　</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・緑化整備面積　約</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1,590㎡</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4149638813"/>
              </p:ext>
            </p:extLst>
          </p:nvPr>
        </p:nvGraphicFramePr>
        <p:xfrm>
          <a:off x="192230" y="3068960"/>
          <a:ext cx="8831835" cy="3462012"/>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30156">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13185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８</a:t>
            </a:r>
            <a:endParaRPr lang="ja-JP" altLang="en-US" sz="2200" b="1" dirty="0"/>
          </a:p>
        </p:txBody>
      </p:sp>
      <p:sp>
        <p:nvSpPr>
          <p:cNvPr id="27" name="正方形/長方形 1"/>
          <p:cNvSpPr>
            <a:spLocks noChangeArrowheads="1"/>
          </p:cNvSpPr>
          <p:nvPr/>
        </p:nvSpPr>
        <p:spPr bwMode="auto">
          <a:xfrm>
            <a:off x="202657" y="3669963"/>
            <a:ext cx="3360048" cy="2677656"/>
          </a:xfrm>
          <a:prstGeom prst="rect">
            <a:avLst/>
          </a:prstGeom>
          <a:noFill/>
          <a:ln w="9525" algn="ctr">
            <a:noFill/>
            <a:round/>
            <a:headEnd/>
            <a:tailEnd/>
          </a:ln>
          <a:extLst/>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◆実感・みどり事業者認定制度 </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緑化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整備とあわせて緑化促進活動に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組む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民間事業者を「実感・みどり事業者」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認定し、認定事業者の緑化施設や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緑</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促進活動を大阪府が積極的にＰＲし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◆実感できるみどりづくり事業</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補助</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のみどりづくりの方針等を示した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緑化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プラン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に沿って緑化施設整備する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民間事業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者を支援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。植栽・基盤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整備や緑化プラン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策定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にかかる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経費などを助成。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1"/>
          <p:cNvSpPr>
            <a:spLocks noChangeArrowheads="1"/>
          </p:cNvSpPr>
          <p:nvPr/>
        </p:nvSpPr>
        <p:spPr bwMode="auto">
          <a:xfrm>
            <a:off x="6064076" y="5674562"/>
            <a:ext cx="2985839" cy="810763"/>
          </a:xfrm>
          <a:prstGeom prst="rect">
            <a:avLst/>
          </a:prstGeom>
          <a:noFill/>
          <a:ln w="9525" algn="ctr">
            <a:noFill/>
            <a:round/>
            <a:headEnd/>
            <a:tailEnd/>
          </a:ln>
          <a:extLst/>
        </p:spPr>
        <p:txBody>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学校法人　関西医科大学</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関西医科大学　総合医療センター</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（守口市）</a:t>
            </a:r>
          </a:p>
        </p:txBody>
      </p:sp>
      <p:sp>
        <p:nvSpPr>
          <p:cNvPr id="31" name="正方形/長方形 1"/>
          <p:cNvSpPr>
            <a:spLocks noChangeArrowheads="1"/>
          </p:cNvSpPr>
          <p:nvPr/>
        </p:nvSpPr>
        <p:spPr bwMode="auto">
          <a:xfrm>
            <a:off x="3326216" y="5674561"/>
            <a:ext cx="2985839" cy="851885"/>
          </a:xfrm>
          <a:prstGeom prst="rect">
            <a:avLst/>
          </a:prstGeom>
          <a:noFill/>
          <a:ln w="9525" algn="ctr">
            <a:noFill/>
            <a:round/>
            <a:headEnd/>
            <a:tailEnd/>
          </a:ln>
          <a:extLst/>
        </p:spPr>
        <p:txBody>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オーエス㈱</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400" b="1" dirty="0">
                <a:latin typeface="Meiryo UI" panose="020B0604030504040204" pitchFamily="50" charset="-128"/>
                <a:ea typeface="Meiryo UI" panose="020B0604030504040204" pitchFamily="50" charset="-128"/>
              </a:rPr>
              <a:t>ＯＳビル前遊歩</a:t>
            </a:r>
            <a:r>
              <a:rPr lang="ja-JP" altLang="ja-JP" sz="1400" b="1" dirty="0" smtClean="0">
                <a:latin typeface="Meiryo UI" panose="020B0604030504040204" pitchFamily="50" charset="-128"/>
                <a:ea typeface="Meiryo UI" panose="020B0604030504040204" pitchFamily="50" charset="-128"/>
              </a:rPr>
              <a:t>道</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（大阪市北区）</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Picture 2" descr="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0890" y="3643625"/>
            <a:ext cx="2461374" cy="198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2055" y="3671938"/>
            <a:ext cx="2593527" cy="1945145"/>
          </a:xfrm>
          <a:prstGeom prst="rect">
            <a:avLst/>
          </a:prstGeom>
        </p:spPr>
      </p:pic>
    </p:spTree>
    <p:extLst>
      <p:ext uri="{BB962C8B-B14F-4D97-AF65-F5344CB8AC3E}">
        <p14:creationId xmlns:p14="http://schemas.microsoft.com/office/powerpoint/2010/main" val="4238494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路面や</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空気を冷やす取組み</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3" y="536135"/>
            <a:ext cx="276576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打ち水</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の普及促進</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19064530"/>
              </p:ext>
            </p:extLst>
          </p:nvPr>
        </p:nvGraphicFramePr>
        <p:xfrm>
          <a:off x="218081" y="1292216"/>
          <a:ext cx="4353919" cy="928475"/>
        </p:xfrm>
        <a:graphic>
          <a:graphicData uri="http://schemas.openxmlformats.org/drawingml/2006/table">
            <a:tbl>
              <a:tblPr firstRow="1" bandRow="1">
                <a:tableStyleId>{5C22544A-7EE6-4342-B048-85BDC9FD1C3A}</a:tableStyleId>
              </a:tblPr>
              <a:tblGrid>
                <a:gridCol w="4353919">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■打ち水イベントに下水処理水を提供することによる</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打ち水の普及促進</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680105757"/>
              </p:ext>
            </p:extLst>
          </p:nvPr>
        </p:nvGraphicFramePr>
        <p:xfrm>
          <a:off x="218081" y="2367497"/>
          <a:ext cx="4326624" cy="4163476"/>
        </p:xfrm>
        <a:graphic>
          <a:graphicData uri="http://schemas.openxmlformats.org/drawingml/2006/table">
            <a:tbl>
              <a:tblPr firstRow="1" bandRow="1">
                <a:tableStyleId>{5C22544A-7EE6-4342-B048-85BDC9FD1C3A}</a:tableStyleId>
              </a:tblPr>
              <a:tblGrid>
                <a:gridCol w="4326624">
                  <a:extLst>
                    <a:ext uri="{9D8B030D-6E8A-4147-A177-3AD203B41FA5}">
                      <a16:colId xmlns:a16="http://schemas.microsoft.com/office/drawing/2014/main" val="20000"/>
                    </a:ext>
                  </a:extLst>
                </a:gridCol>
              </a:tblGrid>
              <a:tr h="3970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76642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９</a:t>
            </a:r>
            <a:endParaRPr lang="ja-JP" altLang="en-US" sz="2200" b="1" dirty="0"/>
          </a:p>
        </p:txBody>
      </p:sp>
      <p:sp>
        <p:nvSpPr>
          <p:cNvPr id="24" name="正方形/長方形 1"/>
          <p:cNvSpPr>
            <a:spLocks noChangeArrowheads="1"/>
          </p:cNvSpPr>
          <p:nvPr/>
        </p:nvSpPr>
        <p:spPr bwMode="auto">
          <a:xfrm>
            <a:off x="257023" y="2924944"/>
            <a:ext cx="4242969" cy="1493622"/>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高度処理水を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、樹木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への水まき、道路への散水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どに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、有効かつ簡単に誰にでも使用していただけるよう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流域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水みらいセンターと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ポンプ場（計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か所）に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処理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供給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Ｑ水くん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p:cNvGrpSpPr/>
          <p:nvPr/>
        </p:nvGrpSpPr>
        <p:grpSpPr>
          <a:xfrm>
            <a:off x="6260652" y="536135"/>
            <a:ext cx="2770841" cy="657826"/>
            <a:chOff x="3075868" y="2420887"/>
            <a:chExt cx="3587456" cy="890838"/>
          </a:xfrm>
        </p:grpSpPr>
        <p:sp>
          <p:nvSpPr>
            <p:cNvPr id="29" name="角丸四角形 28"/>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3096341" y="2513763"/>
              <a:ext cx="35669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ミストロードの設置</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角丸四角形 32"/>
          <p:cNvSpPr/>
          <p:nvPr/>
        </p:nvSpPr>
        <p:spPr>
          <a:xfrm>
            <a:off x="4692289"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取組②</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3839668561"/>
              </p:ext>
            </p:extLst>
          </p:nvPr>
        </p:nvGraphicFramePr>
        <p:xfrm>
          <a:off x="4658850" y="1292216"/>
          <a:ext cx="4353919" cy="928475"/>
        </p:xfrm>
        <a:graphic>
          <a:graphicData uri="http://schemas.openxmlformats.org/drawingml/2006/table">
            <a:tbl>
              <a:tblPr firstRow="1" bandRow="1">
                <a:tableStyleId>{5C22544A-7EE6-4342-B048-85BDC9FD1C3A}</a:tableStyleId>
              </a:tblPr>
              <a:tblGrid>
                <a:gridCol w="4353919">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■大阪府立万国博覧会記念公園内の園路</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か所に</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ミストロード（ドライ型ミスト噴霧器）を設置</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5" name="表 34"/>
          <p:cNvGraphicFramePr>
            <a:graphicFrameLocks noGrp="1"/>
          </p:cNvGraphicFramePr>
          <p:nvPr>
            <p:extLst>
              <p:ext uri="{D42A27DB-BD31-4B8C-83A1-F6EECF244321}">
                <p14:modId xmlns:p14="http://schemas.microsoft.com/office/powerpoint/2010/main" val="3889570061"/>
              </p:ext>
            </p:extLst>
          </p:nvPr>
        </p:nvGraphicFramePr>
        <p:xfrm>
          <a:off x="4658850" y="2367497"/>
          <a:ext cx="4336363" cy="4163476"/>
        </p:xfrm>
        <a:graphic>
          <a:graphicData uri="http://schemas.openxmlformats.org/drawingml/2006/table">
            <a:tbl>
              <a:tblPr firstRow="1" bandRow="1">
                <a:tableStyleId>{5C22544A-7EE6-4342-B048-85BDC9FD1C3A}</a:tableStyleId>
              </a:tblPr>
              <a:tblGrid>
                <a:gridCol w="4336363">
                  <a:extLst>
                    <a:ext uri="{9D8B030D-6E8A-4147-A177-3AD203B41FA5}">
                      <a16:colId xmlns:a16="http://schemas.microsoft.com/office/drawing/2014/main" val="20000"/>
                    </a:ext>
                  </a:extLst>
                </a:gridCol>
              </a:tblGrid>
              <a:tr h="3970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76642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4697792" y="2924943"/>
            <a:ext cx="4242969" cy="1728193"/>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◆「ひまわりフェスタ」期間中にミストロードを設置し、「万博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記念公園だより」や万博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記念公園事務所ＨＰへ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期間：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ドライ型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ミスト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噴霧器の設置場所：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中央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口、お祭り広場西側の園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お祭り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広場西側園路沿いの木陰に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は長さ</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巨大ミストロード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が登場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Picture 2" descr="https://www.expo70-park.jp/sys/wp-content/uploads/63648067d60331d943e507920959723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653136"/>
            <a:ext cx="1939769" cy="12931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https://www.expo70-park.jp/sys/wp-content/uploads/58c599e2188703760066c7f6cb46a9b1-640x4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297" y="4653136"/>
            <a:ext cx="2009694" cy="137538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自動給水装置写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39" y="4568795"/>
            <a:ext cx="1756797" cy="1461860"/>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79512" y="6014974"/>
            <a:ext cx="2170911" cy="353458"/>
          </a:xfrm>
          <a:prstGeom prst="rect">
            <a:avLst/>
          </a:prstGeom>
          <a:noFill/>
          <a:ln w="9525" algn="ctr">
            <a:noFill/>
            <a:round/>
            <a:headEnd/>
            <a:tailEnd/>
          </a:ln>
          <a:extLst/>
        </p:spPr>
        <p:txBody>
          <a:bodyPr/>
          <a:lstStyle/>
          <a:p>
            <a:pPr algn="ctr"/>
            <a:r>
              <a:rPr lang="ja-JP" altLang="en-US" sz="1400" b="1" dirty="0"/>
              <a:t>ボタンを押す</a:t>
            </a:r>
            <a:r>
              <a:rPr lang="ja-JP" altLang="en-US" sz="1400" b="1" dirty="0" smtClean="0"/>
              <a:t>と水</a:t>
            </a:r>
            <a:r>
              <a:rPr lang="ja-JP" altLang="en-US" sz="1400" b="1" dirty="0"/>
              <a:t>が出ます</a:t>
            </a:r>
          </a:p>
        </p:txBody>
      </p:sp>
      <p:pic>
        <p:nvPicPr>
          <p:cNvPr id="42" name="Picture 4" descr="住民による打ち水風景写真"/>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065" y="4565372"/>
            <a:ext cx="1950308" cy="1462731"/>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1"/>
          <p:cNvSpPr>
            <a:spLocks noChangeArrowheads="1"/>
          </p:cNvSpPr>
          <p:nvPr/>
        </p:nvSpPr>
        <p:spPr bwMode="auto">
          <a:xfrm>
            <a:off x="2215600" y="6014974"/>
            <a:ext cx="2170911" cy="353458"/>
          </a:xfrm>
          <a:prstGeom prst="rect">
            <a:avLst/>
          </a:prstGeom>
          <a:noFill/>
          <a:ln w="9525" algn="ctr">
            <a:noFill/>
            <a:round/>
            <a:headEnd/>
            <a:tailEnd/>
          </a:ln>
          <a:extLst/>
        </p:spPr>
        <p:txBody>
          <a:bodyPr/>
          <a:lstStyle/>
          <a:p>
            <a:pPr algn="ctr"/>
            <a:r>
              <a:rPr lang="ja-JP" altLang="en-US" sz="1400" b="1" dirty="0" smtClean="0"/>
              <a:t>Ｑ水くん利用例 </a:t>
            </a:r>
            <a:endParaRPr lang="ja-JP" altLang="en-US" sz="1400" b="1" dirty="0"/>
          </a:p>
        </p:txBody>
      </p:sp>
      <p:sp>
        <p:nvSpPr>
          <p:cNvPr id="44" name="正方形/長方形 1"/>
          <p:cNvSpPr>
            <a:spLocks noChangeArrowheads="1"/>
          </p:cNvSpPr>
          <p:nvPr/>
        </p:nvSpPr>
        <p:spPr bwMode="auto">
          <a:xfrm>
            <a:off x="5076056" y="6014974"/>
            <a:ext cx="1360301" cy="353458"/>
          </a:xfrm>
          <a:prstGeom prst="rect">
            <a:avLst/>
          </a:prstGeom>
          <a:noFill/>
          <a:ln w="9525" algn="ctr">
            <a:noFill/>
            <a:round/>
            <a:headEnd/>
            <a:tailEnd/>
          </a:ln>
          <a:extLst/>
        </p:spPr>
        <p:txBody>
          <a:bodyPr/>
          <a:lstStyle/>
          <a:p>
            <a:pPr algn="ctr"/>
            <a:r>
              <a:rPr lang="ja-JP" altLang="en-US" sz="1400" b="1" dirty="0" smtClean="0"/>
              <a:t>ミストロード</a:t>
            </a:r>
            <a:endParaRPr lang="ja-JP" altLang="en-US" sz="1400" b="1" dirty="0"/>
          </a:p>
        </p:txBody>
      </p:sp>
      <p:sp>
        <p:nvSpPr>
          <p:cNvPr id="45" name="正方形/長方形 1"/>
          <p:cNvSpPr>
            <a:spLocks noChangeArrowheads="1"/>
          </p:cNvSpPr>
          <p:nvPr/>
        </p:nvSpPr>
        <p:spPr bwMode="auto">
          <a:xfrm>
            <a:off x="6770025" y="6014974"/>
            <a:ext cx="2239446" cy="353458"/>
          </a:xfrm>
          <a:prstGeom prst="rect">
            <a:avLst/>
          </a:prstGeom>
          <a:noFill/>
          <a:ln w="9525" algn="ctr">
            <a:noFill/>
            <a:round/>
            <a:headEnd/>
            <a:tailEnd/>
          </a:ln>
          <a:extLst/>
        </p:spPr>
        <p:txBody>
          <a:bodyPr/>
          <a:lstStyle/>
          <a:p>
            <a:pPr algn="ctr"/>
            <a:r>
              <a:rPr lang="ja-JP" altLang="en-US" sz="1400" b="1" dirty="0" smtClean="0"/>
              <a:t>ミストロード設置場所</a:t>
            </a:r>
            <a:endParaRPr lang="ja-JP" altLang="en-US" sz="1400" b="1" dirty="0"/>
          </a:p>
        </p:txBody>
      </p:sp>
      <p:sp>
        <p:nvSpPr>
          <p:cNvPr id="31" name="正方形/長方形 1"/>
          <p:cNvSpPr>
            <a:spLocks noChangeArrowheads="1"/>
          </p:cNvSpPr>
          <p:nvPr/>
        </p:nvSpPr>
        <p:spPr bwMode="auto">
          <a:xfrm>
            <a:off x="7740352" y="890328"/>
            <a:ext cx="158417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（府民文化部）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1"/>
          <p:cNvSpPr>
            <a:spLocks noChangeArrowheads="1"/>
          </p:cNvSpPr>
          <p:nvPr/>
        </p:nvSpPr>
        <p:spPr bwMode="auto">
          <a:xfrm>
            <a:off x="3275856" y="905931"/>
            <a:ext cx="158417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6272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5816</TotalTime>
  <Words>1241</Words>
  <Application>Microsoft Office PowerPoint</Application>
  <PresentationFormat>画面に合わせる (4:3)</PresentationFormat>
  <Paragraphs>386</Paragraphs>
  <Slides>14</Slides>
  <Notes>12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Meiryo UI</vt:lpstr>
      <vt:lpstr>ＭＳ Ｐゴシック</vt:lpstr>
      <vt:lpstr>Arial</vt:lpstr>
      <vt:lpstr>Calibri</vt:lpstr>
      <vt:lpstr>Office ​​テーマ</vt:lpstr>
      <vt:lpstr>大阪府の暑さ対策</vt:lpstr>
      <vt:lpstr>大阪府の暑さ対策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大阪府の暑さ対策</dc:title>
  <dc:creator/>
  <cp:lastModifiedBy>花井　舜平</cp:lastModifiedBy>
  <cp:revision>1</cp:revision>
  <cp:lastPrinted>2018-12-06T05:35:28Z</cp:lastPrinted>
  <dcterms:created xsi:type="dcterms:W3CDTF">2015-12-14T04:10:34Z</dcterms:created>
  <dcterms:modified xsi:type="dcterms:W3CDTF">2019-01-10T10:19:09Z</dcterms:modified>
</cp:coreProperties>
</file>