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58" r:id="rId2"/>
  </p:sldIdLst>
  <p:sldSz cx="12801600" cy="9601200" type="A3"/>
  <p:notesSz cx="6807200" cy="9939338"/>
  <p:defaultTextStyle>
    <a:defPPr>
      <a:defRPr lang="ja-JP"/>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userDrawn="1">
          <p15:clr>
            <a:srgbClr val="A4A3A4"/>
          </p15:clr>
        </p15:guide>
        <p15:guide id="2" pos="403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3300"/>
    <a:srgbClr val="339933"/>
    <a:srgbClr val="000099"/>
    <a:srgbClr val="3E4FCE"/>
    <a:srgbClr val="EDE1ED"/>
    <a:srgbClr val="148B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000" autoAdjust="0"/>
    <p:restoredTop sz="94434" autoAdjust="0"/>
  </p:normalViewPr>
  <p:slideViewPr>
    <p:cSldViewPr>
      <p:cViewPr varScale="1">
        <p:scale>
          <a:sx n="53" d="100"/>
          <a:sy n="53" d="100"/>
        </p:scale>
        <p:origin x="1728" y="144"/>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0"/>
            <a:ext cx="2949575" cy="496888"/>
          </a:xfrm>
          <a:prstGeom prst="rect">
            <a:avLst/>
          </a:prstGeom>
        </p:spPr>
        <p:txBody>
          <a:bodyPr vert="horz" lIns="91412" tIns="45706" rIns="91412" bIns="4570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3" y="0"/>
            <a:ext cx="2949575" cy="496888"/>
          </a:xfrm>
          <a:prstGeom prst="rect">
            <a:avLst/>
          </a:prstGeom>
        </p:spPr>
        <p:txBody>
          <a:bodyPr vert="horz" lIns="91412" tIns="45706" rIns="91412" bIns="45706" rtlCol="0"/>
          <a:lstStyle>
            <a:lvl1pPr algn="r">
              <a:defRPr sz="1200"/>
            </a:lvl1pPr>
          </a:lstStyle>
          <a:p>
            <a:fld id="{9EFDEC38-9E6E-4F38-A92F-57AC730FB332}" type="datetimeFigureOut">
              <a:rPr kumimoji="1" lang="ja-JP" altLang="en-US" smtClean="0"/>
              <a:t>2021/3/26</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12" tIns="45706" rIns="91412" bIns="45706" rtlCol="0" anchor="ctr"/>
          <a:lstStyle/>
          <a:p>
            <a:endParaRPr lang="ja-JP" altLang="en-US"/>
          </a:p>
        </p:txBody>
      </p:sp>
      <p:sp>
        <p:nvSpPr>
          <p:cNvPr id="5" name="ノート プレースホルダー 4"/>
          <p:cNvSpPr>
            <a:spLocks noGrp="1"/>
          </p:cNvSpPr>
          <p:nvPr>
            <p:ph type="body" sz="quarter" idx="3"/>
          </p:nvPr>
        </p:nvSpPr>
        <p:spPr>
          <a:xfrm>
            <a:off x="681043" y="4721225"/>
            <a:ext cx="5445125" cy="4471988"/>
          </a:xfrm>
          <a:prstGeom prst="rect">
            <a:avLst/>
          </a:prstGeom>
        </p:spPr>
        <p:txBody>
          <a:bodyPr vert="horz" lIns="91412" tIns="45706" rIns="91412" bIns="4570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5" y="9440863"/>
            <a:ext cx="2949575" cy="496887"/>
          </a:xfrm>
          <a:prstGeom prst="rect">
            <a:avLst/>
          </a:prstGeom>
        </p:spPr>
        <p:txBody>
          <a:bodyPr vert="horz" lIns="91412" tIns="45706" rIns="91412" bIns="4570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3" y="9440863"/>
            <a:ext cx="2949575" cy="496887"/>
          </a:xfrm>
          <a:prstGeom prst="rect">
            <a:avLst/>
          </a:prstGeom>
        </p:spPr>
        <p:txBody>
          <a:bodyPr vert="horz" lIns="91412" tIns="45706" rIns="91412" bIns="45706" rtlCol="0" anchor="b"/>
          <a:lstStyle>
            <a:lvl1pPr algn="r">
              <a:defRPr sz="1200"/>
            </a:lvl1pPr>
          </a:lstStyle>
          <a:p>
            <a:fld id="{E89182C8-D04B-4A1A-8523-950FC9621A72}" type="slidenum">
              <a:rPr kumimoji="1" lang="ja-JP" altLang="en-US" smtClean="0"/>
              <a:t>‹#›</a:t>
            </a:fld>
            <a:endParaRPr kumimoji="1" lang="ja-JP" altLang="en-US"/>
          </a:p>
        </p:txBody>
      </p:sp>
    </p:spTree>
    <p:extLst>
      <p:ext uri="{BB962C8B-B14F-4D97-AF65-F5344CB8AC3E}">
        <p14:creationId xmlns:p14="http://schemas.microsoft.com/office/powerpoint/2010/main" val="3118460747"/>
      </p:ext>
    </p:extLst>
  </p:cSld>
  <p:clrMap bg1="lt1" tx1="dk1" bg2="lt2" tx2="dk2" accent1="accent1" accent2="accent2" accent3="accent3" accent4="accent4" accent5="accent5" accent6="accent6" hlink="hlink" folHlink="folHlink"/>
  <p:notesStyle>
    <a:lvl1pPr marL="0" algn="l" defTabSz="1280160" rtl="0" eaLnBrk="1" latinLnBrk="0" hangingPunct="1">
      <a:defRPr kumimoji="1" sz="1680" kern="1200">
        <a:solidFill>
          <a:schemeClr val="tx1"/>
        </a:solidFill>
        <a:latin typeface="+mn-lt"/>
        <a:ea typeface="+mn-ea"/>
        <a:cs typeface="+mn-cs"/>
      </a:defRPr>
    </a:lvl1pPr>
    <a:lvl2pPr marL="640080" algn="l" defTabSz="1280160" rtl="0" eaLnBrk="1" latinLnBrk="0" hangingPunct="1">
      <a:defRPr kumimoji="1" sz="1680" kern="1200">
        <a:solidFill>
          <a:schemeClr val="tx1"/>
        </a:solidFill>
        <a:latin typeface="+mn-lt"/>
        <a:ea typeface="+mn-ea"/>
        <a:cs typeface="+mn-cs"/>
      </a:defRPr>
    </a:lvl2pPr>
    <a:lvl3pPr marL="1280160" algn="l" defTabSz="1280160" rtl="0" eaLnBrk="1" latinLnBrk="0" hangingPunct="1">
      <a:defRPr kumimoji="1" sz="1680" kern="1200">
        <a:solidFill>
          <a:schemeClr val="tx1"/>
        </a:solidFill>
        <a:latin typeface="+mn-lt"/>
        <a:ea typeface="+mn-ea"/>
        <a:cs typeface="+mn-cs"/>
      </a:defRPr>
    </a:lvl3pPr>
    <a:lvl4pPr marL="1920240" algn="l" defTabSz="1280160" rtl="0" eaLnBrk="1" latinLnBrk="0" hangingPunct="1">
      <a:defRPr kumimoji="1" sz="1680" kern="1200">
        <a:solidFill>
          <a:schemeClr val="tx1"/>
        </a:solidFill>
        <a:latin typeface="+mn-lt"/>
        <a:ea typeface="+mn-ea"/>
        <a:cs typeface="+mn-cs"/>
      </a:defRPr>
    </a:lvl4pPr>
    <a:lvl5pPr marL="2560320" algn="l" defTabSz="1280160" rtl="0" eaLnBrk="1" latinLnBrk="0" hangingPunct="1">
      <a:defRPr kumimoji="1" sz="1680" kern="1200">
        <a:solidFill>
          <a:schemeClr val="tx1"/>
        </a:solidFill>
        <a:latin typeface="+mn-lt"/>
        <a:ea typeface="+mn-ea"/>
        <a:cs typeface="+mn-cs"/>
      </a:defRPr>
    </a:lvl5pPr>
    <a:lvl6pPr marL="3200400" algn="l" defTabSz="1280160" rtl="0" eaLnBrk="1" latinLnBrk="0" hangingPunct="1">
      <a:defRPr kumimoji="1" sz="1680" kern="1200">
        <a:solidFill>
          <a:schemeClr val="tx1"/>
        </a:solidFill>
        <a:latin typeface="+mn-lt"/>
        <a:ea typeface="+mn-ea"/>
        <a:cs typeface="+mn-cs"/>
      </a:defRPr>
    </a:lvl6pPr>
    <a:lvl7pPr marL="3840480" algn="l" defTabSz="1280160" rtl="0" eaLnBrk="1" latinLnBrk="0" hangingPunct="1">
      <a:defRPr kumimoji="1" sz="1680" kern="1200">
        <a:solidFill>
          <a:schemeClr val="tx1"/>
        </a:solidFill>
        <a:latin typeface="+mn-lt"/>
        <a:ea typeface="+mn-ea"/>
        <a:cs typeface="+mn-cs"/>
      </a:defRPr>
    </a:lvl7pPr>
    <a:lvl8pPr marL="4480560" algn="l" defTabSz="1280160" rtl="0" eaLnBrk="1" latinLnBrk="0" hangingPunct="1">
      <a:defRPr kumimoji="1" sz="1680" kern="1200">
        <a:solidFill>
          <a:schemeClr val="tx1"/>
        </a:solidFill>
        <a:latin typeface="+mn-lt"/>
        <a:ea typeface="+mn-ea"/>
        <a:cs typeface="+mn-cs"/>
      </a:defRPr>
    </a:lvl8pPr>
    <a:lvl9pPr marL="5120640" algn="l" defTabSz="1280160" rtl="0" eaLnBrk="1" latinLnBrk="0" hangingPunct="1">
      <a:defRPr kumimoji="1" sz="168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E89182C8-D04B-4A1A-8523-950FC9621A72}" type="slidenum">
              <a:rPr kumimoji="1" lang="ja-JP" altLang="en-US" smtClean="0"/>
              <a:t>1</a:t>
            </a:fld>
            <a:endParaRPr kumimoji="1" lang="ja-JP" altLang="en-US"/>
          </a:p>
        </p:txBody>
      </p:sp>
    </p:spTree>
    <p:extLst>
      <p:ext uri="{BB962C8B-B14F-4D97-AF65-F5344CB8AC3E}">
        <p14:creationId xmlns:p14="http://schemas.microsoft.com/office/powerpoint/2010/main" val="42785293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2021/3/26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4293706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2021/3/26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166337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4"/>
            <a:ext cx="2880360" cy="819213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40080" y="384494"/>
            <a:ext cx="8427720" cy="819213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2021/3/26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940729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2021/3/26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767038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20">
                <a:solidFill>
                  <a:schemeClr val="tx1">
                    <a:tint val="75000"/>
                  </a:schemeClr>
                </a:solidFill>
              </a:defRPr>
            </a:lvl2pPr>
            <a:lvl3pPr marL="1280160" indent="0">
              <a:buNone/>
              <a:defRPr sz="2240">
                <a:solidFill>
                  <a:schemeClr val="tx1">
                    <a:tint val="75000"/>
                  </a:schemeClr>
                </a:solidFill>
              </a:defRPr>
            </a:lvl3pPr>
            <a:lvl4pPr marL="1920240" indent="0">
              <a:buNone/>
              <a:defRPr sz="1960">
                <a:solidFill>
                  <a:schemeClr val="tx1">
                    <a:tint val="75000"/>
                  </a:schemeClr>
                </a:solidFill>
              </a:defRPr>
            </a:lvl4pPr>
            <a:lvl5pPr marL="2560320" indent="0">
              <a:buNone/>
              <a:defRPr sz="1960">
                <a:solidFill>
                  <a:schemeClr val="tx1">
                    <a:tint val="75000"/>
                  </a:schemeClr>
                </a:solidFill>
              </a:defRPr>
            </a:lvl5pPr>
            <a:lvl6pPr marL="3200400" indent="0">
              <a:buNone/>
              <a:defRPr sz="1960">
                <a:solidFill>
                  <a:schemeClr val="tx1">
                    <a:tint val="75000"/>
                  </a:schemeClr>
                </a:solidFill>
              </a:defRPr>
            </a:lvl6pPr>
            <a:lvl7pPr marL="3840480" indent="0">
              <a:buNone/>
              <a:defRPr sz="1960">
                <a:solidFill>
                  <a:schemeClr val="tx1">
                    <a:tint val="75000"/>
                  </a:schemeClr>
                </a:solidFill>
              </a:defRPr>
            </a:lvl7pPr>
            <a:lvl8pPr marL="4480560" indent="0">
              <a:buNone/>
              <a:defRPr sz="1960">
                <a:solidFill>
                  <a:schemeClr val="tx1">
                    <a:tint val="75000"/>
                  </a:schemeClr>
                </a:solidFill>
              </a:defRPr>
            </a:lvl8pPr>
            <a:lvl9pPr marL="5120640" indent="0">
              <a:buNone/>
              <a:defRPr sz="196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2021/3/26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419428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40080" y="2240281"/>
            <a:ext cx="5654040" cy="6336348"/>
          </a:xfrm>
        </p:spPr>
        <p:txBody>
          <a:bodyPr/>
          <a:lstStyle>
            <a:lvl1pPr>
              <a:defRPr sz="3920"/>
            </a:lvl1pPr>
            <a:lvl2pPr>
              <a:defRPr sz="3360"/>
            </a:lvl2pPr>
            <a:lvl3pPr>
              <a:defRPr sz="2800"/>
            </a:lvl3pPr>
            <a:lvl4pPr>
              <a:defRPr sz="2520"/>
            </a:lvl4pPr>
            <a:lvl5pPr>
              <a:defRPr sz="2520"/>
            </a:lvl5pPr>
            <a:lvl6pPr>
              <a:defRPr sz="2520"/>
            </a:lvl6pPr>
            <a:lvl7pPr>
              <a:defRPr sz="2520"/>
            </a:lvl7pPr>
            <a:lvl8pPr>
              <a:defRPr sz="2520"/>
            </a:lvl8pPr>
            <a:lvl9pPr>
              <a:defRPr sz="252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507480" y="2240281"/>
            <a:ext cx="5654040" cy="6336348"/>
          </a:xfrm>
        </p:spPr>
        <p:txBody>
          <a:bodyPr/>
          <a:lstStyle>
            <a:lvl1pPr>
              <a:defRPr sz="3920"/>
            </a:lvl1pPr>
            <a:lvl2pPr>
              <a:defRPr sz="3360"/>
            </a:lvl2pPr>
            <a:lvl3pPr>
              <a:defRPr sz="2800"/>
            </a:lvl3pPr>
            <a:lvl4pPr>
              <a:defRPr sz="2520"/>
            </a:lvl4pPr>
            <a:lvl5pPr>
              <a:defRPr sz="2520"/>
            </a:lvl5pPr>
            <a:lvl6pPr>
              <a:defRPr sz="2520"/>
            </a:lvl6pPr>
            <a:lvl7pPr>
              <a:defRPr sz="2520"/>
            </a:lvl7pPr>
            <a:lvl8pPr>
              <a:defRPr sz="2520"/>
            </a:lvl8pPr>
            <a:lvl9pPr>
              <a:defRPr sz="252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56A8B6C-6B1F-4BD3-B7F6-168A29555C89}" type="datetimeFigureOut">
              <a:rPr kumimoji="1" lang="ja-JP" altLang="en-US" smtClean="0"/>
              <a:t>2021/3/26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747171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360"/>
            </a:lvl1pPr>
            <a:lvl2pPr>
              <a:defRPr sz="2800"/>
            </a:lvl2pPr>
            <a:lvl3pPr>
              <a:defRPr sz="2520"/>
            </a:lvl3pPr>
            <a:lvl4pPr>
              <a:defRPr sz="2240"/>
            </a:lvl4pPr>
            <a:lvl5pPr>
              <a:defRPr sz="2240"/>
            </a:lvl5pPr>
            <a:lvl6pPr>
              <a:defRPr sz="2240"/>
            </a:lvl6pPr>
            <a:lvl7pPr>
              <a:defRPr sz="2240"/>
            </a:lvl7pPr>
            <a:lvl8pPr>
              <a:defRPr sz="2240"/>
            </a:lvl8pPr>
            <a:lvl9pPr>
              <a:defRPr sz="224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360"/>
            </a:lvl1pPr>
            <a:lvl2pPr>
              <a:defRPr sz="2800"/>
            </a:lvl2pPr>
            <a:lvl3pPr>
              <a:defRPr sz="2520"/>
            </a:lvl3pPr>
            <a:lvl4pPr>
              <a:defRPr sz="2240"/>
            </a:lvl4pPr>
            <a:lvl5pPr>
              <a:defRPr sz="2240"/>
            </a:lvl5pPr>
            <a:lvl6pPr>
              <a:defRPr sz="2240"/>
            </a:lvl6pPr>
            <a:lvl7pPr>
              <a:defRPr sz="2240"/>
            </a:lvl7pPr>
            <a:lvl8pPr>
              <a:defRPr sz="2240"/>
            </a:lvl8pPr>
            <a:lvl9pPr>
              <a:defRPr sz="224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56A8B6C-6B1F-4BD3-B7F6-168A29555C89}" type="datetimeFigureOut">
              <a:rPr kumimoji="1" lang="ja-JP" altLang="en-US" smtClean="0"/>
              <a:t>2021/3/26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192560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56A8B6C-6B1F-4BD3-B7F6-168A29555C89}" type="datetimeFigureOut">
              <a:rPr kumimoji="1" lang="ja-JP" altLang="en-US" smtClean="0"/>
              <a:t>2021/3/26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819083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56A8B6C-6B1F-4BD3-B7F6-168A29555C89}" type="datetimeFigureOut">
              <a:rPr kumimoji="1" lang="ja-JP" altLang="en-US" smtClean="0"/>
              <a:t>2021/3/26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82224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0" y="382271"/>
            <a:ext cx="7156450" cy="8194358"/>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1960"/>
            </a:lvl1pPr>
            <a:lvl2pPr marL="640080" indent="0">
              <a:buNone/>
              <a:defRPr sz="1680"/>
            </a:lvl2pPr>
            <a:lvl3pPr marL="1280160" indent="0">
              <a:buNone/>
              <a:defRPr sz="1400"/>
            </a:lvl3pPr>
            <a:lvl4pPr marL="1920240" indent="0">
              <a:buNone/>
              <a:defRPr sz="1260"/>
            </a:lvl4pPr>
            <a:lvl5pPr marL="2560320" indent="0">
              <a:buNone/>
              <a:defRPr sz="1260"/>
            </a:lvl5pPr>
            <a:lvl6pPr marL="3200400" indent="0">
              <a:buNone/>
              <a:defRPr sz="1260"/>
            </a:lvl6pPr>
            <a:lvl7pPr marL="3840480" indent="0">
              <a:buNone/>
              <a:defRPr sz="1260"/>
            </a:lvl7pPr>
            <a:lvl8pPr marL="4480560" indent="0">
              <a:buNone/>
              <a:defRPr sz="1260"/>
            </a:lvl8pPr>
            <a:lvl9pPr marL="5120640" indent="0">
              <a:buNone/>
              <a:defRPr sz="126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56A8B6C-6B1F-4BD3-B7F6-168A29555C89}" type="datetimeFigureOut">
              <a:rPr kumimoji="1" lang="ja-JP" altLang="en-US" smtClean="0"/>
              <a:t>2021/3/26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744206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1960"/>
            </a:lvl1pPr>
            <a:lvl2pPr marL="640080" indent="0">
              <a:buNone/>
              <a:defRPr sz="1680"/>
            </a:lvl2pPr>
            <a:lvl3pPr marL="1280160" indent="0">
              <a:buNone/>
              <a:defRPr sz="1400"/>
            </a:lvl3pPr>
            <a:lvl4pPr marL="1920240" indent="0">
              <a:buNone/>
              <a:defRPr sz="1260"/>
            </a:lvl4pPr>
            <a:lvl5pPr marL="2560320" indent="0">
              <a:buNone/>
              <a:defRPr sz="1260"/>
            </a:lvl5pPr>
            <a:lvl6pPr marL="3200400" indent="0">
              <a:buNone/>
              <a:defRPr sz="1260"/>
            </a:lvl6pPr>
            <a:lvl7pPr marL="3840480" indent="0">
              <a:buNone/>
              <a:defRPr sz="1260"/>
            </a:lvl7pPr>
            <a:lvl8pPr marL="4480560" indent="0">
              <a:buNone/>
              <a:defRPr sz="1260"/>
            </a:lvl8pPr>
            <a:lvl9pPr marL="5120640" indent="0">
              <a:buNone/>
              <a:defRPr sz="126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56A8B6C-6B1F-4BD3-B7F6-168A29555C89}" type="datetimeFigureOut">
              <a:rPr kumimoji="1" lang="ja-JP" altLang="en-US" smtClean="0"/>
              <a:t>2021/3/26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724820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956A8B6C-6B1F-4BD3-B7F6-168A29555C89}" type="datetimeFigureOut">
              <a:rPr kumimoji="1" lang="ja-JP" altLang="en-US" smtClean="0"/>
              <a:t>2021/3/26</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866195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16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48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2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36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6" Type="http://schemas.openxmlformats.org/officeDocument/2006/relationships/image" Target="../media/image14.png"/><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角丸四角形 77"/>
          <p:cNvSpPr/>
          <p:nvPr/>
        </p:nvSpPr>
        <p:spPr>
          <a:xfrm>
            <a:off x="89805" y="5377160"/>
            <a:ext cx="8221072" cy="4171033"/>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p>
        </p:txBody>
      </p:sp>
      <p:sp>
        <p:nvSpPr>
          <p:cNvPr id="69" name="角丸四角形 68"/>
          <p:cNvSpPr/>
          <p:nvPr/>
        </p:nvSpPr>
        <p:spPr>
          <a:xfrm>
            <a:off x="4355949" y="625160"/>
            <a:ext cx="8388000" cy="4653148"/>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latin typeface="Meiryo UI" panose="020B0604030504040204" pitchFamily="50" charset="-128"/>
              <a:ea typeface="Meiryo UI" panose="020B0604030504040204" pitchFamily="50" charset="-128"/>
            </a:endParaRPr>
          </a:p>
        </p:txBody>
      </p:sp>
      <p:sp>
        <p:nvSpPr>
          <p:cNvPr id="55" name="正方形/長方形 54"/>
          <p:cNvSpPr/>
          <p:nvPr/>
        </p:nvSpPr>
        <p:spPr>
          <a:xfrm>
            <a:off x="4330158" y="1801349"/>
            <a:ext cx="4975583" cy="990015"/>
          </a:xfrm>
          <a:prstGeom prst="rect">
            <a:avLst/>
          </a:prstGeom>
        </p:spPr>
        <p:txBody>
          <a:bodyPr wrap="square">
            <a:spAutoFit/>
          </a:bodyPr>
          <a:lstStyle/>
          <a:p>
            <a:pPr>
              <a:lnSpc>
                <a:spcPts val="1400"/>
              </a:lnSpc>
            </a:pPr>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◆二酸化炭素排出量実質ゼロの実現に向けたアプローチ</a:t>
            </a:r>
            <a:endParaRPr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07950" indent="-107950">
              <a:lnSpc>
                <a:spcPts val="14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・現在</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から</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2030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年に向けては、エネルギー・資源使用量の削減と、単位エネルギー量</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07950" indent="-107950">
              <a:lnSpc>
                <a:spcPts val="14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資源量</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あたりの二酸化炭素排出量の削減を同時</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に推進することが重要</a:t>
            </a: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a:p>
            <a:pPr marL="107950" indent="-107950">
              <a:lnSpc>
                <a:spcPts val="14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2030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年以降は、さらなる取組みの推進を図るとともに、国と連携し</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CO</a:t>
            </a:r>
            <a:r>
              <a:rPr lang="en-US" altLang="ja-JP" sz="1100" baseline="-10000" dirty="0" smtClean="0">
                <a:latin typeface="Meiryo UI" panose="020B0604030504040204" pitchFamily="50" charset="-128"/>
                <a:ea typeface="Meiryo UI" panose="020B0604030504040204" pitchFamily="50" charset="-128"/>
                <a:cs typeface="Meiryo UI" panose="020B0604030504040204" pitchFamily="50" charset="-128"/>
              </a:rPr>
              <a:t>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の回収・有効利用などの脱炭素社会に向けた技術</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革新・導入</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により、削減</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を加速することが重要</a:t>
            </a: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5" name="角丸四角形 74"/>
          <p:cNvSpPr/>
          <p:nvPr/>
        </p:nvSpPr>
        <p:spPr>
          <a:xfrm>
            <a:off x="93264" y="624135"/>
            <a:ext cx="4199065" cy="4653771"/>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p>
        </p:txBody>
      </p:sp>
      <p:sp>
        <p:nvSpPr>
          <p:cNvPr id="79" name="角丸四角形 78"/>
          <p:cNvSpPr/>
          <p:nvPr/>
        </p:nvSpPr>
        <p:spPr>
          <a:xfrm>
            <a:off x="98318" y="5378881"/>
            <a:ext cx="4211075" cy="288147"/>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1400" b="1" dirty="0" smtClean="0">
                <a:latin typeface="Meiryo UI" pitchFamily="50" charset="-128"/>
                <a:ea typeface="Meiryo UI" pitchFamily="50" charset="-128"/>
                <a:cs typeface="Meiryo UI" pitchFamily="50" charset="-128"/>
              </a:rPr>
              <a:t>第３章 </a:t>
            </a:r>
            <a:r>
              <a:rPr lang="en-US" altLang="ja-JP" sz="1400" b="1" dirty="0" smtClean="0">
                <a:latin typeface="Meiryo UI" pitchFamily="50" charset="-128"/>
                <a:ea typeface="Meiryo UI" pitchFamily="50" charset="-128"/>
                <a:cs typeface="Meiryo UI" pitchFamily="50" charset="-128"/>
              </a:rPr>
              <a:t>2030</a:t>
            </a:r>
            <a:r>
              <a:rPr lang="ja-JP" altLang="en-US" sz="1400" b="1" dirty="0" smtClean="0">
                <a:latin typeface="Meiryo UI" pitchFamily="50" charset="-128"/>
                <a:ea typeface="Meiryo UI" pitchFamily="50" charset="-128"/>
                <a:cs typeface="Meiryo UI" pitchFamily="50" charset="-128"/>
              </a:rPr>
              <a:t>年に向けて取り組む項目</a:t>
            </a:r>
            <a:endParaRPr lang="ja-JP" altLang="en-US" sz="1400" b="1" dirty="0">
              <a:latin typeface="Meiryo UI" pitchFamily="50" charset="-128"/>
              <a:ea typeface="Meiryo UI" pitchFamily="50" charset="-128"/>
              <a:cs typeface="Meiryo UI" pitchFamily="50" charset="-128"/>
            </a:endParaRPr>
          </a:p>
        </p:txBody>
      </p:sp>
      <p:sp>
        <p:nvSpPr>
          <p:cNvPr id="90" name="角丸四角形 89"/>
          <p:cNvSpPr/>
          <p:nvPr/>
        </p:nvSpPr>
        <p:spPr>
          <a:xfrm>
            <a:off x="8372488" y="5377160"/>
            <a:ext cx="4371461" cy="4171033"/>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p>
        </p:txBody>
      </p:sp>
      <p:sp>
        <p:nvSpPr>
          <p:cNvPr id="97" name="角丸四角形 96"/>
          <p:cNvSpPr/>
          <p:nvPr/>
        </p:nvSpPr>
        <p:spPr>
          <a:xfrm>
            <a:off x="8388814" y="5393579"/>
            <a:ext cx="2361494" cy="288147"/>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1400" b="1" dirty="0" smtClean="0">
                <a:latin typeface="Meiryo UI" panose="020B0604030504040204" pitchFamily="50" charset="-128"/>
                <a:ea typeface="Meiryo UI" panose="020B0604030504040204" pitchFamily="50" charset="-128"/>
              </a:rPr>
              <a:t>第４章 対策の推進体制</a:t>
            </a:r>
            <a:endParaRPr lang="ja-JP" altLang="en-US" sz="1400" b="1" dirty="0">
              <a:latin typeface="Meiryo UI" panose="020B0604030504040204" pitchFamily="50" charset="-128"/>
              <a:ea typeface="Meiryo UI" panose="020B0604030504040204" pitchFamily="50" charset="-128"/>
            </a:endParaRPr>
          </a:p>
        </p:txBody>
      </p:sp>
      <p:sp>
        <p:nvSpPr>
          <p:cNvPr id="39" name="正方形/長方形 38"/>
          <p:cNvSpPr/>
          <p:nvPr/>
        </p:nvSpPr>
        <p:spPr>
          <a:xfrm>
            <a:off x="4327343" y="2953477"/>
            <a:ext cx="5061746" cy="271869"/>
          </a:xfrm>
          <a:prstGeom prst="rect">
            <a:avLst/>
          </a:prstGeom>
        </p:spPr>
        <p:txBody>
          <a:bodyPr wrap="square">
            <a:spAutoFit/>
          </a:bodyPr>
          <a:lstStyle/>
          <a:p>
            <a:pPr>
              <a:lnSpc>
                <a:spcPts val="1400"/>
              </a:lnSpc>
            </a:pPr>
            <a:r>
              <a:rPr lang="ja-JP" altLang="en-US" sz="12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　</a:t>
            </a:r>
            <a:r>
              <a:rPr lang="en-US" altLang="ja-JP" sz="12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sz="12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年に向けた地球温暖化対策について</a:t>
            </a:r>
            <a:endParaRPr lang="en-US" altLang="ja-JP" sz="12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角丸四角形 42"/>
          <p:cNvSpPr/>
          <p:nvPr/>
        </p:nvSpPr>
        <p:spPr>
          <a:xfrm>
            <a:off x="179594" y="7527581"/>
            <a:ext cx="4032000" cy="360000"/>
          </a:xfrm>
          <a:prstGeom prst="round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0" rIns="0" bIns="0" numCol="1" spcCol="0" rtlCol="0" fromWordArt="0" anchor="ctr" anchorCtr="0" forceAA="0" compatLnSpc="1">
            <a:prstTxWarp prst="textNoShape">
              <a:avLst/>
            </a:prstTxWarp>
            <a:noAutofit/>
          </a:bodyPr>
          <a:lstStyle/>
          <a:p>
            <a:pPr marR="142875" algn="l">
              <a:spcAft>
                <a:spcPts val="0"/>
              </a:spcAft>
            </a:pPr>
            <a:endParaRPr lang="en-US" altLang="ja-JP" sz="9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44" name="角丸四角形 43"/>
          <p:cNvSpPr/>
          <p:nvPr/>
        </p:nvSpPr>
        <p:spPr>
          <a:xfrm>
            <a:off x="179594" y="7906871"/>
            <a:ext cx="4032000" cy="360000"/>
          </a:xfrm>
          <a:prstGeom prst="round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0" rIns="0" bIns="0" numCol="1" spcCol="0" rtlCol="0" fromWordArt="0" anchor="ctr" anchorCtr="0" forceAA="0" compatLnSpc="1">
            <a:prstTxWarp prst="textNoShape">
              <a:avLst/>
            </a:prstTxWarp>
            <a:noAutofit/>
          </a:bodyPr>
          <a:lstStyle/>
          <a:p>
            <a:pPr marR="142875"/>
            <a:endParaRPr lang="en-US" altLang="ja-JP" sz="9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45" name="角丸四角形 44"/>
          <p:cNvSpPr/>
          <p:nvPr/>
        </p:nvSpPr>
        <p:spPr>
          <a:xfrm>
            <a:off x="1786940" y="7165422"/>
            <a:ext cx="4032000" cy="360000"/>
          </a:xfrm>
          <a:prstGeom prst="roundRect">
            <a:avLst>
              <a:gd name="adj" fmla="val 0"/>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0" rIns="0" bIns="0" numCol="1" spcCol="0" rtlCol="0" fromWordArt="0" anchor="ctr" anchorCtr="0" forceAA="0" compatLnSpc="1">
            <a:prstTxWarp prst="textNoShape">
              <a:avLst/>
            </a:prstTxWarp>
            <a:noAutofit/>
          </a:bodyPr>
          <a:lstStyle/>
          <a:p>
            <a:pPr marR="142875"/>
            <a:endParaRPr lang="en-US" altLang="ja-JP" sz="9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46" name="角丸四角形 45"/>
          <p:cNvSpPr/>
          <p:nvPr/>
        </p:nvSpPr>
        <p:spPr>
          <a:xfrm>
            <a:off x="179594" y="8665451"/>
            <a:ext cx="4031999" cy="360000"/>
          </a:xfrm>
          <a:prstGeom prst="round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0" rIns="0" bIns="0" numCol="1" spcCol="0" rtlCol="0" fromWordArt="0" anchor="ctr" anchorCtr="0" forceAA="0" compatLnSpc="1">
            <a:prstTxWarp prst="textNoShape">
              <a:avLst/>
            </a:prstTxWarp>
            <a:noAutofit/>
          </a:bodyPr>
          <a:lstStyle/>
          <a:p>
            <a:pPr marR="142875"/>
            <a:endParaRPr lang="en-US" altLang="ja-JP" sz="9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57" name="正方形/長方形 56"/>
          <p:cNvSpPr/>
          <p:nvPr/>
        </p:nvSpPr>
        <p:spPr>
          <a:xfrm>
            <a:off x="4312568" y="1063677"/>
            <a:ext cx="5387727" cy="233397"/>
          </a:xfrm>
          <a:prstGeom prst="rect">
            <a:avLst/>
          </a:prstGeom>
        </p:spPr>
        <p:txBody>
          <a:bodyPr wrap="square">
            <a:spAutoFit/>
          </a:bodyPr>
          <a:lstStyle/>
          <a:p>
            <a:pPr>
              <a:lnSpc>
                <a:spcPts val="1120"/>
              </a:lnSpc>
            </a:pPr>
            <a:r>
              <a:rPr lang="ja-JP" altLang="en-US" sz="12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　対策推進にあたっての基本的な考え方</a:t>
            </a:r>
            <a:endParaRPr lang="en-US" altLang="ja-JP"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9" name="正方形/長方形 58"/>
          <p:cNvSpPr/>
          <p:nvPr/>
        </p:nvSpPr>
        <p:spPr>
          <a:xfrm>
            <a:off x="4329368" y="1253860"/>
            <a:ext cx="2287456" cy="276999"/>
          </a:xfrm>
          <a:prstGeom prst="rect">
            <a:avLst/>
          </a:prstGeom>
        </p:spPr>
        <p:txBody>
          <a:bodyPr wrap="square">
            <a:spAutoFit/>
          </a:bodyPr>
          <a:lstStyle/>
          <a:p>
            <a:pPr indent="-107950"/>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2050</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年のめざすべき将来像</a:t>
            </a: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61" name="正方形/長方形 60"/>
          <p:cNvSpPr/>
          <p:nvPr/>
        </p:nvSpPr>
        <p:spPr>
          <a:xfrm>
            <a:off x="85190" y="1074575"/>
            <a:ext cx="3851282" cy="233397"/>
          </a:xfrm>
          <a:prstGeom prst="rect">
            <a:avLst/>
          </a:prstGeom>
        </p:spPr>
        <p:txBody>
          <a:bodyPr wrap="square">
            <a:spAutoFit/>
          </a:bodyPr>
          <a:lstStyle/>
          <a:p>
            <a:pPr>
              <a:lnSpc>
                <a:spcPts val="1120"/>
              </a:lnSpc>
            </a:pPr>
            <a:r>
              <a:rPr lang="ja-JP" altLang="en-US" sz="12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　地球温暖化の現状</a:t>
            </a:r>
            <a:endParaRPr lang="en-US" altLang="ja-JP"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3" name="正方形/長方形 62"/>
          <p:cNvSpPr/>
          <p:nvPr/>
        </p:nvSpPr>
        <p:spPr>
          <a:xfrm>
            <a:off x="59411" y="1279940"/>
            <a:ext cx="4167905" cy="434543"/>
          </a:xfrm>
          <a:prstGeom prst="rect">
            <a:avLst/>
          </a:prstGeom>
        </p:spPr>
        <p:txBody>
          <a:bodyPr wrap="square">
            <a:spAutoFit/>
          </a:bodyPr>
          <a:lstStyle/>
          <a:p>
            <a:pPr marL="163513" indent="-136525">
              <a:lnSpc>
                <a:spcPts val="14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・人間活動は約１℃の地球温暖化をもたらしたと推定され、</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21</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世紀末の世界の平均地上気温は最大</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4.8</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℃上昇すると予測</a:t>
            </a:r>
            <a:endPar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5" name="正方形/長方形 64"/>
          <p:cNvSpPr/>
          <p:nvPr/>
        </p:nvSpPr>
        <p:spPr>
          <a:xfrm>
            <a:off x="4323749" y="3207616"/>
            <a:ext cx="5964959" cy="1349087"/>
          </a:xfrm>
          <a:prstGeom prst="rect">
            <a:avLst/>
          </a:prstGeom>
        </p:spPr>
        <p:txBody>
          <a:bodyPr wrap="square">
            <a:spAutoFit/>
          </a:bodyPr>
          <a:lstStyle/>
          <a:p>
            <a:pPr>
              <a:lnSpc>
                <a:spcPts val="1400"/>
              </a:lnSpc>
            </a:pPr>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年に向けた対策</a:t>
            </a: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計画策定</a:t>
            </a: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の基本的な考え方</a:t>
            </a:r>
            <a:endParaRPr lang="en-US" altLang="ja-JP"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ts val="1400"/>
              </a:lnSpc>
              <a:tabLst>
                <a:tab pos="4848225" algn="l"/>
              </a:tabLst>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2050</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年の</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将来像を見通しつつ、万博のテーマである「いのち輝く未来社会」</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のためのア</a:t>
            </a:r>
            <a:endPar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ts val="1400"/>
              </a:lnSpc>
              <a:tabLst>
                <a:tab pos="4848225" algn="l"/>
              </a:tabLst>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イデアが社会実装段階</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に移行し、</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SDGs</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実現に</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向けて対策を加速</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す</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べき重要</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時期</a:t>
            </a:r>
            <a:endPar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・気候危機及び脱炭素化に</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向けた</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認識が社会に根付くよう、意識改革・行動喚起</a:t>
            </a:r>
            <a:endPar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・再生</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可能エネルギーなど単位</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エネルギー量・資源量あたり</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CO</a:t>
            </a:r>
            <a:r>
              <a:rPr lang="en-US" altLang="ja-JP" sz="1100" baseline="-10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が</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少なくなる選択を促進</a:t>
            </a:r>
            <a:endPar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・既</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に現れている、もしくは将来影響が現れると予測される気候</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変動影響に対する適応策を推進</a:t>
            </a:r>
            <a:endPar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・コロナ危機と気候危機への取組みを両立する観点（グリーンリカバリー）</a:t>
            </a:r>
            <a:endPar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6" name="正方形/長方形 65"/>
          <p:cNvSpPr/>
          <p:nvPr/>
        </p:nvSpPr>
        <p:spPr>
          <a:xfrm>
            <a:off x="70925" y="1858499"/>
            <a:ext cx="3851282" cy="233397"/>
          </a:xfrm>
          <a:prstGeom prst="rect">
            <a:avLst/>
          </a:prstGeom>
        </p:spPr>
        <p:txBody>
          <a:bodyPr wrap="square">
            <a:spAutoFit/>
          </a:bodyPr>
          <a:lstStyle/>
          <a:p>
            <a:pPr>
              <a:lnSpc>
                <a:spcPts val="1120"/>
              </a:lnSpc>
            </a:pPr>
            <a:r>
              <a:rPr lang="ja-JP" altLang="en-US"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sz="12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地球温暖化対策の動向</a:t>
            </a:r>
            <a:endParaRPr lang="en-US" altLang="ja-JP"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0" name="正方形/長方形 49"/>
          <p:cNvSpPr/>
          <p:nvPr/>
        </p:nvSpPr>
        <p:spPr>
          <a:xfrm>
            <a:off x="53120" y="2074523"/>
            <a:ext cx="4219860" cy="1987724"/>
          </a:xfrm>
          <a:prstGeom prst="rect">
            <a:avLst/>
          </a:prstGeom>
        </p:spPr>
        <p:txBody>
          <a:bodyPr wrap="square">
            <a:spAutoFit/>
          </a:bodyPr>
          <a:lstStyle/>
          <a:p>
            <a:pPr marL="163513" indent="-136525"/>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◆国際的動向</a:t>
            </a: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marL="163513" indent="-136525">
              <a:lnSpc>
                <a:spcPts val="14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・パリ協定が採択</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(2015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月</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され、平均気温の上昇を２℃高い水準を十分下回るとともに、</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1.5</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℃に抑える努力を追求</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63513" indent="-136525">
              <a:lnSpc>
                <a:spcPts val="700"/>
              </a:lnSpc>
            </a:pPr>
            <a:endPar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63513" indent="-136525"/>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◆国内の動向</a:t>
            </a:r>
            <a:endParaRPr lang="en-US" altLang="ja-JP"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63513" indent="-136525">
              <a:lnSpc>
                <a:spcPts val="1400"/>
              </a:lnSpc>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・「地球温暖化対策計画」を閣議決定</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(2016</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５月</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163513" indent="-136525">
              <a:lnSpc>
                <a:spcPts val="1400"/>
              </a:lnSpc>
            </a:pP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・気候変動適応法を制定</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(2018</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６月</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し、同法に基づく「気候変動適応計画」を閣議決定</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同年</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11</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85725" indent="-85725">
              <a:lnSpc>
                <a:spcPts val="1400"/>
              </a:lnSpc>
            </a:pP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spc="-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「パリ協定に基づく成長戦略としての長期戦略」を閣議決定</a:t>
            </a:r>
            <a:r>
              <a:rPr lang="en-US" altLang="ja-JP" sz="1100" spc="-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(2019</a:t>
            </a:r>
            <a:r>
              <a:rPr lang="ja-JP" altLang="en-US" sz="1100" spc="-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年６月</a:t>
            </a:r>
            <a:r>
              <a:rPr lang="en-US" altLang="ja-JP" sz="1100" spc="-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85725" indent="-85725">
              <a:lnSpc>
                <a:spcPts val="1400"/>
              </a:lnSpc>
            </a:pP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・環境大臣が「気候危機」を宣言</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(2020</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６月</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・首相が</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2050</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年温室効果ガス排出量実質ゼロを宣言</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(2020</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93" name="角丸四角形 92"/>
          <p:cNvSpPr/>
          <p:nvPr/>
        </p:nvSpPr>
        <p:spPr>
          <a:xfrm>
            <a:off x="101879" y="633452"/>
            <a:ext cx="4183200" cy="288147"/>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1400" b="1" dirty="0" smtClean="0">
                <a:latin typeface="Meiryo UI" pitchFamily="50" charset="-128"/>
                <a:ea typeface="Meiryo UI" pitchFamily="50" charset="-128"/>
                <a:cs typeface="Meiryo UI" pitchFamily="50" charset="-128"/>
              </a:rPr>
              <a:t>第１章</a:t>
            </a:r>
            <a:r>
              <a:rPr lang="en-US" altLang="ja-JP" sz="1400" b="1" dirty="0" smtClean="0">
                <a:latin typeface="Meiryo UI" pitchFamily="50" charset="-128"/>
                <a:ea typeface="Meiryo UI" pitchFamily="50" charset="-128"/>
                <a:cs typeface="Meiryo UI" pitchFamily="50" charset="-128"/>
              </a:rPr>
              <a:t> </a:t>
            </a:r>
            <a:r>
              <a:rPr lang="ja-JP" altLang="en-US" sz="1400" b="1" dirty="0" smtClean="0">
                <a:latin typeface="Meiryo UI" pitchFamily="50" charset="-128"/>
                <a:ea typeface="Meiryo UI" pitchFamily="50" charset="-128"/>
                <a:cs typeface="Meiryo UI" pitchFamily="50" charset="-128"/>
              </a:rPr>
              <a:t>地球</a:t>
            </a:r>
            <a:r>
              <a:rPr lang="ja-JP" altLang="en-US" sz="1400" b="1" dirty="0">
                <a:latin typeface="Meiryo UI" pitchFamily="50" charset="-128"/>
                <a:ea typeface="Meiryo UI" pitchFamily="50" charset="-128"/>
                <a:cs typeface="Meiryo UI" pitchFamily="50" charset="-128"/>
              </a:rPr>
              <a:t>温暖化の現状と</a:t>
            </a:r>
            <a:r>
              <a:rPr lang="ja-JP" altLang="en-US" sz="1400" b="1" dirty="0" smtClean="0">
                <a:latin typeface="Meiryo UI" pitchFamily="50" charset="-128"/>
                <a:ea typeface="Meiryo UI" pitchFamily="50" charset="-128"/>
                <a:cs typeface="Meiryo UI" pitchFamily="50" charset="-128"/>
              </a:rPr>
              <a:t>動向</a:t>
            </a:r>
            <a:endParaRPr lang="ja-JP" altLang="en-US" sz="1400" b="1" dirty="0">
              <a:latin typeface="Meiryo UI" pitchFamily="50" charset="-128"/>
              <a:ea typeface="Meiryo UI" pitchFamily="50" charset="-128"/>
              <a:cs typeface="Meiryo UI" pitchFamily="50" charset="-128"/>
            </a:endParaRPr>
          </a:p>
        </p:txBody>
      </p:sp>
      <p:sp>
        <p:nvSpPr>
          <p:cNvPr id="99" name="角丸四角形 98"/>
          <p:cNvSpPr/>
          <p:nvPr/>
        </p:nvSpPr>
        <p:spPr>
          <a:xfrm>
            <a:off x="4367112" y="633452"/>
            <a:ext cx="4603116" cy="288147"/>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tIns="36000" bIns="36000" rtlCol="0" anchor="ctr">
            <a:spAutoFit/>
          </a:bodyPr>
          <a:lstStyle/>
          <a:p>
            <a:r>
              <a:rPr lang="ja-JP" altLang="en-US" sz="1400" b="1" dirty="0" smtClean="0">
                <a:latin typeface="Meiryo UI" panose="020B0604030504040204" pitchFamily="50" charset="-128"/>
                <a:ea typeface="Meiryo UI" panose="020B0604030504040204" pitchFamily="50" charset="-128"/>
              </a:rPr>
              <a:t>第２章</a:t>
            </a:r>
            <a:r>
              <a:rPr lang="en-US" altLang="ja-JP" sz="1400" b="1" dirty="0" smtClean="0">
                <a:latin typeface="Meiryo UI" panose="020B0604030504040204" pitchFamily="50" charset="-128"/>
                <a:ea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rPr>
              <a:t>大阪府における今後の地球温暖化</a:t>
            </a:r>
            <a:r>
              <a:rPr lang="ja-JP" altLang="en-US" sz="1400" b="1" dirty="0" smtClean="0">
                <a:latin typeface="Meiryo UI" panose="020B0604030504040204" pitchFamily="50" charset="-128"/>
                <a:ea typeface="Meiryo UI" panose="020B0604030504040204" pitchFamily="50" charset="-128"/>
              </a:rPr>
              <a:t>対策</a:t>
            </a:r>
            <a:endParaRPr lang="ja-JP" altLang="en-US" sz="1400" b="1" dirty="0">
              <a:latin typeface="Meiryo UI" panose="020B0604030504040204" pitchFamily="50" charset="-128"/>
              <a:ea typeface="Meiryo UI" panose="020B0604030504040204" pitchFamily="50" charset="-128"/>
            </a:endParaRPr>
          </a:p>
        </p:txBody>
      </p:sp>
      <p:sp>
        <p:nvSpPr>
          <p:cNvPr id="67" name="角丸四角形 66"/>
          <p:cNvSpPr/>
          <p:nvPr/>
        </p:nvSpPr>
        <p:spPr>
          <a:xfrm>
            <a:off x="6616823" y="1326245"/>
            <a:ext cx="5040561" cy="397763"/>
          </a:xfrm>
          <a:prstGeom prst="roundRect">
            <a:avLst>
              <a:gd name="adj" fmla="val 16767"/>
            </a:avLst>
          </a:prstGeom>
          <a:noFill/>
          <a:ln w="9525">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18000" rIns="0" bIns="18000" numCol="1" spcCol="0" rtlCol="0" fromWordArt="0" anchor="t" anchorCtr="0" forceAA="0" compatLnSpc="1">
            <a:prstTxWarp prst="textNoShape">
              <a:avLst/>
            </a:prstTxWarp>
            <a:spAutoFit/>
          </a:bodyPr>
          <a:lstStyle/>
          <a:p>
            <a:pPr marL="142875" marR="142875" algn="ctr"/>
            <a:r>
              <a:rPr lang="en-US" altLang="ja-JP" sz="11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2050</a:t>
            </a:r>
            <a:r>
              <a:rPr lang="ja-JP" altLang="en-US" sz="11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年二酸化炭素排出量実質ゼロ</a:t>
            </a:r>
            <a:r>
              <a:rPr lang="ja-JP" altLang="en-US" sz="1100" b="1" kern="100" dirty="0" smtClean="0">
                <a:solidFill>
                  <a:srgbClr val="006600"/>
                </a:solidFill>
                <a:latin typeface="Meiryo UI" panose="020B0604030504040204" pitchFamily="50" charset="-128"/>
                <a:ea typeface="Meiryo UI" panose="020B0604030504040204" pitchFamily="50" charset="-128"/>
                <a:cs typeface="Times New Roman" panose="02020603050405020304" pitchFamily="18" charset="0"/>
              </a:rPr>
              <a:t>へ</a:t>
            </a:r>
            <a:endParaRPr lang="en-US" altLang="ja-JP" sz="1100" b="1" kern="100" dirty="0" smtClean="0">
              <a:solidFill>
                <a:srgbClr val="006600"/>
              </a:solidFill>
              <a:latin typeface="Meiryo UI" panose="020B0604030504040204" pitchFamily="50" charset="-128"/>
              <a:ea typeface="Meiryo UI" panose="020B0604030504040204" pitchFamily="50" charset="-128"/>
              <a:cs typeface="Times New Roman" panose="02020603050405020304" pitchFamily="18" charset="0"/>
            </a:endParaRPr>
          </a:p>
          <a:p>
            <a:pPr marL="142875" marR="142875" algn="ctr"/>
            <a:r>
              <a:rPr lang="en-US" altLang="ja-JP" sz="1000" kern="100" dirty="0" smtClean="0">
                <a:solidFill>
                  <a:srgbClr val="0066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000" kern="100" dirty="0" smtClean="0">
                <a:solidFill>
                  <a:srgbClr val="006600"/>
                </a:solidFill>
                <a:latin typeface="Meiryo UI" panose="020B0604030504040204" pitchFamily="50" charset="-128"/>
                <a:ea typeface="Meiryo UI" panose="020B0604030504040204" pitchFamily="50" charset="-128"/>
                <a:cs typeface="Times New Roman" panose="02020603050405020304" pitchFamily="18" charset="0"/>
              </a:rPr>
              <a:t>大阪</a:t>
            </a:r>
            <a:r>
              <a:rPr lang="ja-JP" altLang="en-US" sz="1000"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から世界へ、現在から未来</a:t>
            </a:r>
            <a:r>
              <a:rPr lang="ja-JP" altLang="en-US" sz="1000" kern="100" dirty="0" smtClean="0">
                <a:solidFill>
                  <a:srgbClr val="006600"/>
                </a:solidFill>
                <a:latin typeface="Meiryo UI" panose="020B0604030504040204" pitchFamily="50" charset="-128"/>
                <a:ea typeface="Meiryo UI" panose="020B0604030504040204" pitchFamily="50" charset="-128"/>
                <a:cs typeface="Times New Roman" panose="02020603050405020304" pitchFamily="18" charset="0"/>
              </a:rPr>
              <a:t>へ　府民</a:t>
            </a:r>
            <a:r>
              <a:rPr lang="ja-JP" altLang="en-US" sz="1000"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がつくる暮らしやすい持続可能な脱炭素</a:t>
            </a:r>
            <a:r>
              <a:rPr lang="ja-JP" altLang="en-US" sz="1000" kern="100" dirty="0" smtClean="0">
                <a:solidFill>
                  <a:srgbClr val="006600"/>
                </a:solidFill>
                <a:latin typeface="Meiryo UI" panose="020B0604030504040204" pitchFamily="50" charset="-128"/>
                <a:ea typeface="Meiryo UI" panose="020B0604030504040204" pitchFamily="50" charset="-128"/>
                <a:cs typeface="Times New Roman" panose="02020603050405020304" pitchFamily="18" charset="0"/>
              </a:rPr>
              <a:t>社会</a:t>
            </a:r>
            <a:r>
              <a:rPr lang="en-US" altLang="ja-JP" sz="1000" kern="100" dirty="0" smtClean="0">
                <a:solidFill>
                  <a:srgbClr val="006600"/>
                </a:solidFill>
                <a:latin typeface="Meiryo UI" panose="020B0604030504040204" pitchFamily="50" charset="-128"/>
                <a:ea typeface="Meiryo UI" panose="020B0604030504040204" pitchFamily="50" charset="-128"/>
                <a:cs typeface="Times New Roman" panose="02020603050405020304" pitchFamily="18" charset="0"/>
              </a:rPr>
              <a:t>―</a:t>
            </a:r>
            <a:endParaRPr lang="ja-JP" altLang="en-US" sz="1000"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74" name="正方形/長方形 73"/>
          <p:cNvSpPr/>
          <p:nvPr/>
        </p:nvSpPr>
        <p:spPr>
          <a:xfrm>
            <a:off x="9989399" y="4234763"/>
            <a:ext cx="2139406" cy="338554"/>
          </a:xfrm>
          <a:prstGeom prst="rect">
            <a:avLst/>
          </a:prstGeom>
        </p:spPr>
        <p:txBody>
          <a:bodyPr wrap="square">
            <a:spAutoFit/>
          </a:bodyPr>
          <a:lstStyle/>
          <a:p>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2050</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年二酸化炭素排出量実質ゼロに向けた</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アプローチ（概念図）</a:t>
            </a:r>
            <a:endParaRPr lang="ja-JP" altLang="en-US"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4" name="正方形/長方形 63"/>
          <p:cNvSpPr/>
          <p:nvPr/>
        </p:nvSpPr>
        <p:spPr>
          <a:xfrm>
            <a:off x="76796" y="4162755"/>
            <a:ext cx="3851282" cy="233397"/>
          </a:xfrm>
          <a:prstGeom prst="rect">
            <a:avLst/>
          </a:prstGeom>
        </p:spPr>
        <p:txBody>
          <a:bodyPr wrap="square">
            <a:spAutoFit/>
          </a:bodyPr>
          <a:lstStyle/>
          <a:p>
            <a:pPr>
              <a:lnSpc>
                <a:spcPts val="1120"/>
              </a:lnSpc>
            </a:pPr>
            <a:r>
              <a:rPr lang="ja-JP" altLang="en-US"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a:t>
            </a:r>
            <a:r>
              <a:rPr lang="ja-JP" altLang="en-US" sz="12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大阪府域における地球温暖化の現状と対策</a:t>
            </a:r>
            <a:endParaRPr lang="en-US" altLang="ja-JP"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0" name="正方形/長方形 79"/>
          <p:cNvSpPr/>
          <p:nvPr/>
        </p:nvSpPr>
        <p:spPr>
          <a:xfrm>
            <a:off x="67575" y="4395909"/>
            <a:ext cx="4167905" cy="630942"/>
          </a:xfrm>
          <a:prstGeom prst="rect">
            <a:avLst/>
          </a:prstGeom>
        </p:spPr>
        <p:txBody>
          <a:bodyPr wrap="square">
            <a:spAutoFit/>
          </a:bodyPr>
          <a:lstStyle/>
          <a:p>
            <a:pPr marL="163513" indent="-136525">
              <a:lnSpc>
                <a:spcPts val="14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大阪の年平均気温は</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世紀の</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100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年間で約２℃上昇</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63513" indent="-136525">
              <a:lnSpc>
                <a:spcPts val="1400"/>
              </a:lnSpc>
            </a:pP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2017</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年度の温室効果ガス排出量は</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5,332</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万トン。電気</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の排出係数による</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影響等により、</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2013</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年度比で約８％減少</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テキスト ボックス 48"/>
          <p:cNvSpPr txBox="1"/>
          <p:nvPr/>
        </p:nvSpPr>
        <p:spPr>
          <a:xfrm>
            <a:off x="8359786" y="5808712"/>
            <a:ext cx="4367865" cy="1323439"/>
          </a:xfrm>
          <a:prstGeom prst="rect">
            <a:avLst/>
          </a:prstGeom>
          <a:noFill/>
          <a:ln>
            <a:noFill/>
          </a:ln>
        </p:spPr>
        <p:txBody>
          <a:bodyPr wrap="square" rtlCol="0">
            <a:spAutoFit/>
          </a:bodyPr>
          <a:lstStyle/>
          <a:p>
            <a:pPr marL="85725" indent="-85725">
              <a:lnSpc>
                <a:spcPts val="14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・温暖化</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対策部会において、毎年</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、地球温暖化対策の</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取組状況等について、点検・評価し、その結果をホームページ等により</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公表</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ts val="500"/>
              </a:lnSpc>
            </a:pP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ts val="14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spc="-20" dirty="0">
                <a:latin typeface="Meiryo UI" panose="020B0604030504040204" pitchFamily="50" charset="-128"/>
                <a:ea typeface="Meiryo UI" panose="020B0604030504040204" pitchFamily="50" charset="-128"/>
                <a:cs typeface="Meiryo UI" panose="020B0604030504040204" pitchFamily="50" charset="-128"/>
              </a:rPr>
              <a:t>都市・住宅・防災・産業振興</a:t>
            </a:r>
            <a:r>
              <a:rPr lang="ja-JP" altLang="en-US" sz="1100" spc="-20" dirty="0" smtClean="0">
                <a:latin typeface="Meiryo UI" panose="020B0604030504040204" pitchFamily="50" charset="-128"/>
                <a:ea typeface="Meiryo UI" panose="020B0604030504040204" pitchFamily="50" charset="-128"/>
                <a:cs typeface="Meiryo UI" panose="020B0604030504040204" pitchFamily="50" charset="-128"/>
              </a:rPr>
              <a:t>などの他部局</a:t>
            </a:r>
            <a:r>
              <a:rPr lang="ja-JP" altLang="en-US" sz="1100" spc="-20" dirty="0">
                <a:latin typeface="Meiryo UI" panose="020B0604030504040204" pitchFamily="50" charset="-128"/>
                <a:ea typeface="Meiryo UI" panose="020B0604030504040204" pitchFamily="50" charset="-128"/>
                <a:cs typeface="Meiryo UI" panose="020B0604030504040204" pitchFamily="50" charset="-128"/>
              </a:rPr>
              <a:t>や</a:t>
            </a:r>
            <a:r>
              <a:rPr lang="ja-JP" altLang="en-US" sz="1100" spc="-20" dirty="0" smtClean="0">
                <a:latin typeface="Meiryo UI" panose="020B0604030504040204" pitchFamily="50" charset="-128"/>
                <a:ea typeface="Meiryo UI" panose="020B0604030504040204" pitchFamily="50" charset="-128"/>
                <a:cs typeface="Meiryo UI" panose="020B0604030504040204" pitchFamily="50" charset="-128"/>
              </a:rPr>
              <a:t>、関係機関等</a:t>
            </a:r>
            <a:r>
              <a:rPr lang="ja-JP" altLang="en-US" sz="1100" spc="-20" dirty="0">
                <a:latin typeface="Meiryo UI" panose="020B0604030504040204" pitchFamily="50" charset="-128"/>
                <a:ea typeface="Meiryo UI" panose="020B0604030504040204" pitchFamily="50" charset="-128"/>
                <a:cs typeface="Meiryo UI" panose="020B0604030504040204" pitchFamily="50" charset="-128"/>
              </a:rPr>
              <a:t>と</a:t>
            </a:r>
            <a:r>
              <a:rPr lang="ja-JP" altLang="en-US" sz="1100" spc="-20" dirty="0" smtClean="0">
                <a:latin typeface="Meiryo UI" panose="020B0604030504040204" pitchFamily="50" charset="-128"/>
                <a:ea typeface="Meiryo UI" panose="020B0604030504040204" pitchFamily="50" charset="-128"/>
                <a:cs typeface="Meiryo UI" panose="020B0604030504040204" pitchFamily="50" charset="-128"/>
              </a:rPr>
              <a:t>連携・協働して、</a:t>
            </a:r>
            <a:r>
              <a:rPr lang="ja-JP" altLang="en-US" sz="1100" spc="-20" dirty="0">
                <a:latin typeface="Meiryo UI" panose="020B0604030504040204" pitchFamily="50" charset="-128"/>
                <a:ea typeface="Meiryo UI" panose="020B0604030504040204" pitchFamily="50" charset="-128"/>
                <a:cs typeface="Meiryo UI" panose="020B0604030504040204" pitchFamily="50" charset="-128"/>
              </a:rPr>
              <a:t>気候変動に対する緩和策と適応</a:t>
            </a:r>
            <a:r>
              <a:rPr lang="ja-JP" altLang="en-US" sz="1100" spc="-20" dirty="0" smtClean="0">
                <a:latin typeface="Meiryo UI" panose="020B0604030504040204" pitchFamily="50" charset="-128"/>
                <a:ea typeface="Meiryo UI" panose="020B0604030504040204" pitchFamily="50" charset="-128"/>
                <a:cs typeface="Meiryo UI" panose="020B0604030504040204" pitchFamily="50" charset="-128"/>
              </a:rPr>
              <a:t>策</a:t>
            </a:r>
            <a:r>
              <a:rPr lang="ja-JP" altLang="en-US" sz="1100" spc="-2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1100" spc="-20" dirty="0" smtClean="0">
                <a:latin typeface="Meiryo UI" panose="020B0604030504040204" pitchFamily="50" charset="-128"/>
                <a:ea typeface="Meiryo UI" panose="020B0604030504040204" pitchFamily="50" charset="-128"/>
                <a:cs typeface="Meiryo UI" panose="020B0604030504040204" pitchFamily="50" charset="-128"/>
              </a:rPr>
              <a:t>取組みを</a:t>
            </a:r>
            <a:r>
              <a:rPr lang="ja-JP" altLang="en-US" sz="1100" spc="-20" dirty="0">
                <a:latin typeface="Meiryo UI" panose="020B0604030504040204" pitchFamily="50" charset="-128"/>
                <a:ea typeface="Meiryo UI" panose="020B0604030504040204" pitchFamily="50" charset="-128"/>
                <a:cs typeface="Meiryo UI" panose="020B0604030504040204" pitchFamily="50" charset="-128"/>
              </a:rPr>
              <a:t>両輪で</a:t>
            </a:r>
            <a:r>
              <a:rPr lang="ja-JP" altLang="en-US" sz="1100" spc="-20" dirty="0" smtClean="0">
                <a:latin typeface="Meiryo UI" panose="020B0604030504040204" pitchFamily="50" charset="-128"/>
                <a:ea typeface="Meiryo UI" panose="020B0604030504040204" pitchFamily="50" charset="-128"/>
                <a:cs typeface="Meiryo UI" panose="020B0604030504040204" pitchFamily="50" charset="-128"/>
              </a:rPr>
              <a:t>推進</a:t>
            </a:r>
            <a:endParaRPr lang="en-US" altLang="ja-JP" sz="1100" spc="-2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ts val="500"/>
              </a:lnSpc>
            </a:pPr>
            <a:endParaRPr lang="en-US" altLang="ja-JP" sz="1100" spc="-2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ts val="14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年の万博開催による社会情勢の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変化の</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ほか、国の計画の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見直し</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状況等を踏まえ、必要に応じて適宜</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見直しを</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実施</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81" name="正方形/長方形 80"/>
          <p:cNvSpPr/>
          <p:nvPr/>
        </p:nvSpPr>
        <p:spPr>
          <a:xfrm>
            <a:off x="4324273" y="4584576"/>
            <a:ext cx="3986604" cy="271869"/>
          </a:xfrm>
          <a:prstGeom prst="rect">
            <a:avLst/>
          </a:prstGeom>
        </p:spPr>
        <p:txBody>
          <a:bodyPr wrap="square">
            <a:spAutoFit/>
          </a:bodyPr>
          <a:lstStyle/>
          <a:p>
            <a:pPr>
              <a:lnSpc>
                <a:spcPts val="1400"/>
              </a:lnSpc>
            </a:pPr>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◆計画の期間</a:t>
            </a: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2021</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年度から</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年度までの</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年間</a:t>
            </a:r>
            <a:endPar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2" name="正方形/長方形 81"/>
          <p:cNvSpPr/>
          <p:nvPr/>
        </p:nvSpPr>
        <p:spPr>
          <a:xfrm>
            <a:off x="4320188" y="4905920"/>
            <a:ext cx="2235716" cy="279103"/>
          </a:xfrm>
          <a:prstGeom prst="rect">
            <a:avLst/>
          </a:prstGeom>
        </p:spPr>
        <p:txBody>
          <a:bodyPr wrap="square">
            <a:spAutoFit/>
          </a:bodyPr>
          <a:lstStyle/>
          <a:p>
            <a:pPr>
              <a:lnSpc>
                <a:spcPts val="1400"/>
              </a:lnSpc>
            </a:pPr>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◆温室</a:t>
            </a: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効果</a:t>
            </a:r>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ガスの</a:t>
            </a:r>
            <a:r>
              <a:rPr lang="ja-JP" altLang="en-US" sz="1200" b="1"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削減目標</a:t>
            </a:r>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endParaRPr>
          </a:p>
        </p:txBody>
      </p:sp>
      <p:grpSp>
        <p:nvGrpSpPr>
          <p:cNvPr id="84" name="Group 40">
            <a:extLst>
              <a:ext uri="{FF2B5EF4-FFF2-40B4-BE49-F238E27FC236}">
                <a16:creationId xmlns:a16="http://schemas.microsoft.com/office/drawing/2014/main" id="{04BC2CAA-6963-47DF-B1A4-A85A687FF524}"/>
              </a:ext>
            </a:extLst>
          </p:cNvPr>
          <p:cNvGrpSpPr>
            <a:grpSpLocks/>
          </p:cNvGrpSpPr>
          <p:nvPr/>
        </p:nvGrpSpPr>
        <p:grpSpPr bwMode="auto">
          <a:xfrm>
            <a:off x="95079" y="36331"/>
            <a:ext cx="5789515" cy="475271"/>
            <a:chOff x="737" y="402"/>
            <a:chExt cx="13557" cy="904"/>
          </a:xfrm>
        </p:grpSpPr>
        <p:sp>
          <p:nvSpPr>
            <p:cNvPr id="87" name="Rectangle 30">
              <a:extLst>
                <a:ext uri="{FF2B5EF4-FFF2-40B4-BE49-F238E27FC236}">
                  <a16:creationId xmlns:a16="http://schemas.microsoft.com/office/drawing/2014/main" id="{B56E8E7F-F705-4845-8363-D450140216E9}"/>
                </a:ext>
              </a:extLst>
            </p:cNvPr>
            <p:cNvSpPr>
              <a:spLocks noChangeArrowheads="1"/>
            </p:cNvSpPr>
            <p:nvPr/>
          </p:nvSpPr>
          <p:spPr bwMode="auto">
            <a:xfrm>
              <a:off x="13440" y="405"/>
              <a:ext cx="825" cy="624"/>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88" name="Rectangle 29">
              <a:extLst>
                <a:ext uri="{FF2B5EF4-FFF2-40B4-BE49-F238E27FC236}">
                  <a16:creationId xmlns:a16="http://schemas.microsoft.com/office/drawing/2014/main" id="{586B6B3B-A233-4858-8D7D-813C8C1FA91B}"/>
                </a:ext>
              </a:extLst>
            </p:cNvPr>
            <p:cNvSpPr>
              <a:spLocks noChangeArrowheads="1"/>
            </p:cNvSpPr>
            <p:nvPr/>
          </p:nvSpPr>
          <p:spPr bwMode="auto">
            <a:xfrm>
              <a:off x="737" y="402"/>
              <a:ext cx="13222" cy="684"/>
            </a:xfrm>
            <a:prstGeom prst="rect">
              <a:avLst/>
            </a:prstGeom>
            <a:solidFill>
              <a:srgbClr val="008000"/>
            </a:solidFill>
            <a:ln w="9525">
              <a:solidFill>
                <a:srgbClr val="008000"/>
              </a:solidFill>
              <a:miter lim="800000"/>
              <a:headEnd/>
              <a:tailEnd/>
            </a:ln>
          </p:spPr>
          <p:txBody>
            <a:bodyPr vert="horz" wrap="square" lIns="74295" tIns="8890" rIns="74295" bIns="8890" numCol="1" anchor="ctr" anchorCtr="0" compatLnSpc="1">
              <a:prstTxWarp prst="textNoShape">
                <a:avLst/>
              </a:prstTxWarp>
            </a:bodyPr>
            <a:lstStyle/>
            <a:p>
              <a:pPr defTabSz="914400" eaLnBrk="0" fontAlgn="base" hangingPunct="0">
                <a:spcBef>
                  <a:spcPct val="0"/>
                </a:spcBef>
                <a:spcAft>
                  <a:spcPct val="0"/>
                </a:spcAft>
              </a:pPr>
              <a:r>
                <a:rPr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大阪府</a:t>
              </a: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地球温暖化対策実行</a:t>
              </a:r>
              <a:r>
                <a:rPr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計画（区域</a:t>
              </a:r>
              <a:r>
                <a:rPr lang="ja-JP" altLang="en-US" sz="1800" b="1"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施策編</a:t>
              </a:r>
              <a:r>
                <a:rPr lang="ja-JP" altLang="en-US" sz="1800" b="1"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800" b="1" dirty="0">
                <a:solidFill>
                  <a:sysClr val="window" lastClr="FFFFFF"/>
                </a:solidFill>
                <a:latin typeface="Meiryo UI" panose="020B0604030504040204" pitchFamily="50" charset="-128"/>
                <a:ea typeface="Meiryo UI" panose="020B0604030504040204" pitchFamily="50" charset="-128"/>
              </a:endParaRPr>
            </a:p>
          </p:txBody>
        </p:sp>
        <p:sp>
          <p:nvSpPr>
            <p:cNvPr id="91" name="Rectangle 31">
              <a:extLst>
                <a:ext uri="{FF2B5EF4-FFF2-40B4-BE49-F238E27FC236}">
                  <a16:creationId xmlns:a16="http://schemas.microsoft.com/office/drawing/2014/main" id="{BC606D51-3CD7-42DE-98FE-FDD063D7E95B}"/>
                </a:ext>
              </a:extLst>
            </p:cNvPr>
            <p:cNvSpPr>
              <a:spLocks noChangeArrowheads="1"/>
            </p:cNvSpPr>
            <p:nvPr/>
          </p:nvSpPr>
          <p:spPr bwMode="auto">
            <a:xfrm>
              <a:off x="737" y="1014"/>
              <a:ext cx="13219" cy="292"/>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92" name="Rectangle 32">
              <a:extLst>
                <a:ext uri="{FF2B5EF4-FFF2-40B4-BE49-F238E27FC236}">
                  <a16:creationId xmlns:a16="http://schemas.microsoft.com/office/drawing/2014/main" id="{196DD6D5-8345-43A2-AB09-AE88461E7B3C}"/>
                </a:ext>
              </a:extLst>
            </p:cNvPr>
            <p:cNvSpPr>
              <a:spLocks noChangeArrowheads="1"/>
            </p:cNvSpPr>
            <p:nvPr/>
          </p:nvSpPr>
          <p:spPr bwMode="auto">
            <a:xfrm>
              <a:off x="13985" y="998"/>
              <a:ext cx="309" cy="305"/>
            </a:xfrm>
            <a:prstGeom prst="rect">
              <a:avLst/>
            </a:prstGeom>
            <a:solidFill>
              <a:srgbClr val="008000"/>
            </a:solidFill>
            <a:ln w="9525">
              <a:solidFill>
                <a:srgbClr val="0080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grpSp>
      <p:sp>
        <p:nvSpPr>
          <p:cNvPr id="94" name="Text Box 46">
            <a:extLst>
              <a:ext uri="{FF2B5EF4-FFF2-40B4-BE49-F238E27FC236}">
                <a16:creationId xmlns:a16="http://schemas.microsoft.com/office/drawing/2014/main" id="{169B215F-378B-4521-B06C-922094EF25C8}"/>
              </a:ext>
            </a:extLst>
          </p:cNvPr>
          <p:cNvSpPr txBox="1">
            <a:spLocks noChangeArrowheads="1"/>
          </p:cNvSpPr>
          <p:nvPr/>
        </p:nvSpPr>
        <p:spPr bwMode="auto">
          <a:xfrm>
            <a:off x="11739480" y="170554"/>
            <a:ext cx="1103842" cy="325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400" b="1" dirty="0" smtClean="0">
                <a:latin typeface="Meiryo UI" panose="020B0604030504040204" pitchFamily="50" charset="-128"/>
                <a:ea typeface="Meiryo UI" panose="020B0604030504040204" pitchFamily="50" charset="-128"/>
              </a:rPr>
              <a:t>大　阪　府</a:t>
            </a:r>
            <a:endParaRPr kumimoji="0" lang="ja-JP" altLang="ja-JP" sz="14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95" name="角丸四角形 94"/>
          <p:cNvSpPr/>
          <p:nvPr/>
        </p:nvSpPr>
        <p:spPr>
          <a:xfrm>
            <a:off x="6616823" y="4936246"/>
            <a:ext cx="5040561" cy="227504"/>
          </a:xfrm>
          <a:prstGeom prst="roundRect">
            <a:avLst>
              <a:gd name="adj" fmla="val 16767"/>
            </a:avLst>
          </a:prstGeom>
          <a:noFill/>
          <a:ln w="9525">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18000" rIns="0" bIns="18000" numCol="1" spcCol="0" rtlCol="0" fromWordArt="0" anchor="t" anchorCtr="0" forceAA="0" compatLnSpc="1">
            <a:prstTxWarp prst="textNoShape">
              <a:avLst/>
            </a:prstTxWarp>
            <a:spAutoFit/>
          </a:bodyPr>
          <a:lstStyle/>
          <a:p>
            <a:pPr marL="142875" marR="142875" algn="ctr"/>
            <a:r>
              <a:rPr lang="en-US" altLang="ja-JP" sz="11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2030</a:t>
            </a:r>
            <a:r>
              <a:rPr lang="ja-JP" altLang="en-US" sz="11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年度の府域の温室効果ガス排出量を</a:t>
            </a:r>
            <a:r>
              <a:rPr lang="en-US" altLang="ja-JP" sz="11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2013</a:t>
            </a:r>
            <a:r>
              <a:rPr lang="ja-JP" altLang="en-US" sz="11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年度比</a:t>
            </a:r>
            <a:r>
              <a:rPr lang="ja-JP" altLang="en-US" sz="1100" b="1" kern="100" dirty="0" smtClean="0">
                <a:solidFill>
                  <a:srgbClr val="006600"/>
                </a:solidFill>
                <a:latin typeface="Meiryo UI" panose="020B0604030504040204" pitchFamily="50" charset="-128"/>
                <a:ea typeface="Meiryo UI" panose="020B0604030504040204" pitchFamily="50" charset="-128"/>
                <a:cs typeface="Times New Roman" panose="02020603050405020304" pitchFamily="18" charset="0"/>
              </a:rPr>
              <a:t>で</a:t>
            </a:r>
            <a:r>
              <a:rPr lang="en-US" altLang="ja-JP" sz="11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40</a:t>
            </a:r>
            <a:r>
              <a:rPr lang="ja-JP" altLang="en-US" sz="1100" b="1" kern="100" dirty="0" smtClean="0">
                <a:solidFill>
                  <a:srgbClr val="0066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1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削減</a:t>
            </a:r>
            <a:endParaRPr lang="ja-JP" altLang="en-US" sz="8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96" name="正方形/長方形 95">
            <a:extLst>
              <a:ext uri="{FF2B5EF4-FFF2-40B4-BE49-F238E27FC236}">
                <a16:creationId xmlns:a16="http://schemas.microsoft.com/office/drawing/2014/main" id="{9EB149AD-D045-47C6-9623-93D64379E8EC}"/>
              </a:ext>
            </a:extLst>
          </p:cNvPr>
          <p:cNvSpPr/>
          <p:nvPr/>
        </p:nvSpPr>
        <p:spPr>
          <a:xfrm>
            <a:off x="88045" y="5766281"/>
            <a:ext cx="4267904" cy="3683060"/>
          </a:xfrm>
          <a:prstGeom prst="rect">
            <a:avLst/>
          </a:prstGeom>
        </p:spPr>
        <p:txBody>
          <a:bodyPr wrap="square">
            <a:spAutoFit/>
          </a:bodyPr>
          <a:lstStyle/>
          <a:p>
            <a:pPr>
              <a:lnSpc>
                <a:spcPts val="1400"/>
              </a:lnSpc>
            </a:pPr>
            <a:r>
              <a:rPr lang="ja-JP" altLang="en-US" sz="1200" b="1"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取組項目１　あらゆる</a:t>
            </a:r>
            <a:r>
              <a:rPr lang="ja-JP" altLang="en-US" sz="1200" b="1"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主体の意識改革・行動喚起</a:t>
            </a:r>
          </a:p>
          <a:p>
            <a:pPr marL="88900" indent="-88900">
              <a:lnSpc>
                <a:spcPts val="1400"/>
              </a:lnSpc>
            </a:pP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・府民・事業者や市町村と気候危機であるとの認識を共有し、脱炭素化に向けて取組みを推進するための新たな場の創設</a:t>
            </a:r>
            <a:endParaRPr lang="en-US" altLang="ja-JP" sz="11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marL="88900" indent="-88900">
              <a:lnSpc>
                <a:spcPts val="1400"/>
              </a:lnSpc>
            </a:pP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・再生可能エネルギー電気の調達など府による率先行動</a:t>
            </a:r>
            <a:endParaRPr lang="en-US" altLang="ja-JP"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marL="88900" indent="-88900">
              <a:lnSpc>
                <a:spcPts val="1400"/>
              </a:lnSpc>
            </a:pP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・生産・流通段階での</a:t>
            </a:r>
            <a:r>
              <a:rPr lang="en-US" altLang="ja-JP"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CO</a:t>
            </a:r>
            <a:r>
              <a:rPr lang="en-US" altLang="ja-JP" sz="1100" kern="100" baseline="-100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2</a:t>
            </a: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削減にも考慮した大阪産など地産地消の促進</a:t>
            </a:r>
            <a:endParaRPr lang="en-US" altLang="ja-JP" sz="11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marL="88900" indent="-88900">
              <a:lnSpc>
                <a:spcPts val="1400"/>
              </a:lnSpc>
            </a:pP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・環境面だけでなく健康</a:t>
            </a:r>
            <a:r>
              <a:rPr lang="ja-JP" altLang="en-US" sz="11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や</a:t>
            </a: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快適性、レジリエンスの向上などのベネフィットにも訴求した</a:t>
            </a:r>
            <a:r>
              <a:rPr lang="en-US" altLang="ja-JP"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ZEH</a:t>
            </a: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の普及促進　等</a:t>
            </a:r>
            <a:endParaRPr lang="en-US" altLang="ja-JP"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700"/>
              </a:lnSpc>
            </a:pPr>
            <a:endParaRPr lang="en-US" altLang="ja-JP" sz="12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1400"/>
              </a:lnSpc>
            </a:pPr>
            <a:r>
              <a:rPr lang="ja-JP" altLang="en-US" sz="1200" b="1"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取組項目２　事</a:t>
            </a:r>
            <a:r>
              <a:rPr lang="ja-JP" altLang="en-US" sz="1200" b="1"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業者における脱炭素化に向けた取組促進</a:t>
            </a:r>
          </a:p>
          <a:p>
            <a:pPr marL="88900" indent="-88900">
              <a:lnSpc>
                <a:spcPts val="1400"/>
              </a:lnSpc>
            </a:pP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・温暖化防止条例に基づく大規模事業者に対する届出制度の強化による</a:t>
            </a:r>
            <a:r>
              <a:rPr lang="en-US" altLang="ja-JP"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CO</a:t>
            </a:r>
            <a:r>
              <a:rPr lang="en-US" altLang="ja-JP" sz="1100" kern="100" baseline="-100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2</a:t>
            </a: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削減の</a:t>
            </a:r>
            <a:r>
              <a:rPr lang="ja-JP" altLang="en-US" sz="11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推進</a:t>
            </a:r>
            <a:endParaRPr lang="en-US" altLang="ja-JP" sz="11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marL="88900" indent="-88900">
              <a:lnSpc>
                <a:spcPts val="1400"/>
              </a:lnSpc>
            </a:pP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・金融機関等と連携した</a:t>
            </a:r>
            <a:r>
              <a:rPr lang="en-US" altLang="ja-JP"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ESG</a:t>
            </a: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投資の活性化などを通じた事業者の脱炭素経営の促進</a:t>
            </a:r>
            <a:endParaRPr lang="en-US" altLang="ja-JP" sz="11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marL="88900" indent="-88900">
              <a:lnSpc>
                <a:spcPts val="1400"/>
              </a:lnSpc>
            </a:pP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a:t>
            </a:r>
            <a:r>
              <a:rPr lang="en-US" altLang="ja-JP"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ZEB</a:t>
            </a: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の普及拡大など建築物における環境配慮の推進　等</a:t>
            </a:r>
            <a:endParaRPr lang="ja-JP" altLang="en-US" sz="11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700"/>
              </a:lnSpc>
            </a:pPr>
            <a:endParaRPr lang="en-US" altLang="ja-JP" sz="1200" b="1"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1400"/>
              </a:lnSpc>
            </a:pPr>
            <a:r>
              <a:rPr lang="ja-JP" altLang="en-US" sz="1200" b="1"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取組項目３　</a:t>
            </a:r>
            <a:r>
              <a:rPr lang="en-US" altLang="ja-JP" sz="1200" b="1"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CO</a:t>
            </a:r>
            <a:r>
              <a:rPr lang="en-US" altLang="ja-JP" sz="1200" b="1" kern="100" baseline="-100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2</a:t>
            </a:r>
            <a:r>
              <a:rPr lang="ja-JP" altLang="en-US" sz="1200" b="1"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排出の少ないエネルギー</a:t>
            </a:r>
            <a:r>
              <a:rPr lang="en-US" altLang="ja-JP" sz="1200" b="1"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200" b="1"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再生可能</a:t>
            </a:r>
            <a:r>
              <a:rPr lang="ja-JP" altLang="en-US" sz="1200" b="1"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エネル</a:t>
            </a:r>
            <a:endParaRPr lang="en-US" altLang="ja-JP" sz="1200" b="1"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1400"/>
              </a:lnSpc>
            </a:pPr>
            <a:r>
              <a:rPr lang="ja-JP" altLang="en-US" sz="1200" b="1"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b="1"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ギー</a:t>
            </a:r>
            <a:r>
              <a:rPr lang="ja-JP" altLang="en-US" sz="1200" b="1"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を含む</a:t>
            </a:r>
            <a:r>
              <a:rPr lang="en-US" altLang="ja-JP" sz="1200" b="1"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200" b="1"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の利用促進</a:t>
            </a:r>
          </a:p>
          <a:p>
            <a:pPr marL="88900" indent="-88900">
              <a:lnSpc>
                <a:spcPts val="1400"/>
              </a:lnSpc>
            </a:pP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・共同購入支援事業などによる太陽光発電設備等のさらなる設置促進</a:t>
            </a:r>
            <a:endParaRPr lang="en-US" altLang="ja-JP" sz="11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marL="88900" indent="-88900">
              <a:lnSpc>
                <a:spcPts val="1400"/>
              </a:lnSpc>
            </a:pP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・府域外からの調達による再</a:t>
            </a:r>
            <a:r>
              <a:rPr lang="ja-JP" altLang="en-US" sz="11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エネ</a:t>
            </a: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電力の利用拡大</a:t>
            </a:r>
            <a:endParaRPr lang="en-US" altLang="ja-JP" sz="11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marL="88900" indent="-88900">
              <a:lnSpc>
                <a:spcPts val="1400"/>
              </a:lnSpc>
            </a:pP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a:t>
            </a:r>
            <a:r>
              <a:rPr lang="en-US" altLang="ja-JP"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CO</a:t>
            </a:r>
            <a:r>
              <a:rPr lang="en-US" altLang="ja-JP" sz="1100" kern="100" baseline="-100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2</a:t>
            </a: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排出の少ない電気の選択の促進</a:t>
            </a:r>
            <a:endParaRPr lang="en-US" altLang="ja-JP" sz="11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marL="88900" indent="-88900">
              <a:lnSpc>
                <a:spcPts val="1400"/>
              </a:lnSpc>
            </a:pP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100" kern="100" spc="-5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蓄電池、水素・燃料電池の研究開発支援及び導入促進　等</a:t>
            </a:r>
            <a:endParaRPr lang="ja-JP" altLang="en-US" sz="1100" kern="100" spc="-5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98" name="正方形/長方形 97">
            <a:extLst>
              <a:ext uri="{FF2B5EF4-FFF2-40B4-BE49-F238E27FC236}">
                <a16:creationId xmlns:a16="http://schemas.microsoft.com/office/drawing/2014/main" id="{9EB149AD-D045-47C6-9623-93D64379E8EC}"/>
              </a:ext>
            </a:extLst>
          </p:cNvPr>
          <p:cNvSpPr/>
          <p:nvPr/>
        </p:nvSpPr>
        <p:spPr>
          <a:xfrm>
            <a:off x="4327343" y="5760141"/>
            <a:ext cx="4016145" cy="3593291"/>
          </a:xfrm>
          <a:prstGeom prst="rect">
            <a:avLst/>
          </a:prstGeom>
        </p:spPr>
        <p:txBody>
          <a:bodyPr wrap="square">
            <a:spAutoFit/>
          </a:bodyPr>
          <a:lstStyle/>
          <a:p>
            <a:pPr>
              <a:lnSpc>
                <a:spcPts val="1400"/>
              </a:lnSpc>
            </a:pPr>
            <a:r>
              <a:rPr lang="ja-JP" altLang="en-US" sz="1200" b="1"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取組項目４　輸送</a:t>
            </a:r>
            <a:r>
              <a:rPr lang="ja-JP" altLang="en-US" sz="1200" b="1"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・移動における脱炭素化に向けた取組促進</a:t>
            </a:r>
          </a:p>
          <a:p>
            <a:pPr marL="88900" indent="-88900">
              <a:lnSpc>
                <a:spcPts val="1400"/>
              </a:lnSpc>
            </a:pP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a:t>
            </a:r>
            <a:r>
              <a:rPr lang="en-US" altLang="ja-JP"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ZEV</a:t>
            </a: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を中心とした電動車の導入促進</a:t>
            </a:r>
            <a:endParaRPr lang="en-US" altLang="ja-JP" sz="11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marL="88900" indent="-88900">
              <a:lnSpc>
                <a:spcPts val="1400"/>
              </a:lnSpc>
            </a:pP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・市町村</a:t>
            </a:r>
            <a:r>
              <a:rPr lang="ja-JP" altLang="en-US" sz="11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や民間企業と連携し、効率的な移動に寄与する</a:t>
            </a:r>
            <a:r>
              <a:rPr lang="en-US" altLang="ja-JP" sz="11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AI</a:t>
            </a:r>
            <a:r>
              <a:rPr lang="ja-JP" altLang="en-US" sz="11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オンデマンド交通などの新たなモビリティサービスの導入を</a:t>
            </a: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促進</a:t>
            </a:r>
            <a:endParaRPr lang="en-US" altLang="ja-JP"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marL="88900" indent="-88900">
              <a:lnSpc>
                <a:spcPts val="1400"/>
              </a:lnSpc>
            </a:pP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・再配達削減の促進など貨物輸送効率の向上　等</a:t>
            </a:r>
            <a:endParaRPr lang="en-US" altLang="ja-JP"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700"/>
              </a:lnSpc>
            </a:pPr>
            <a:endParaRPr lang="en-US" altLang="ja-JP" sz="12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1400"/>
              </a:lnSpc>
            </a:pPr>
            <a:r>
              <a:rPr lang="ja-JP" altLang="en-US" sz="1200" b="1"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取組項目５　資源</a:t>
            </a:r>
            <a:r>
              <a:rPr lang="ja-JP" altLang="en-US" sz="1200" b="1"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循環の促進</a:t>
            </a:r>
          </a:p>
          <a:p>
            <a:pPr marL="88900" indent="-88900">
              <a:lnSpc>
                <a:spcPts val="1400"/>
              </a:lnSpc>
            </a:pP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・使い捨てプラスチックごみの排出抑制及び分別・リサイクルなど３</a:t>
            </a:r>
            <a:r>
              <a:rPr lang="en-US" altLang="ja-JP" sz="11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R</a:t>
            </a:r>
            <a:r>
              <a:rPr lang="ja-JP" altLang="en-US" sz="11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等の</a:t>
            </a: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推進</a:t>
            </a:r>
            <a:endParaRPr lang="en-US" altLang="ja-JP" sz="11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marL="88900" indent="-88900">
              <a:lnSpc>
                <a:spcPts val="1400"/>
              </a:lnSpc>
            </a:pP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・優良取組事例の周知や商慣習の見直しなど食品関連事業者の取組誘導による食品</a:t>
            </a:r>
            <a:r>
              <a:rPr lang="ja-JP" altLang="en-US" sz="11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ロスの</a:t>
            </a: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削減</a:t>
            </a:r>
            <a:endParaRPr lang="en-US" altLang="ja-JP"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marL="88900" indent="-88900">
              <a:lnSpc>
                <a:spcPts val="1400"/>
              </a:lnSpc>
            </a:pP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・フロンの適正な回収・処理の推進及び自然冷媒への代替促進　等</a:t>
            </a:r>
            <a:endParaRPr lang="en-US" altLang="ja-JP"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700"/>
              </a:lnSpc>
            </a:pPr>
            <a:endParaRPr lang="en-US" altLang="ja-JP" sz="1200" b="1"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1400"/>
              </a:lnSpc>
            </a:pPr>
            <a:r>
              <a:rPr lang="ja-JP" altLang="en-US" sz="1200" b="1"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取組項目６　森林</a:t>
            </a:r>
            <a:r>
              <a:rPr lang="ja-JP" altLang="en-US" sz="1200" b="1"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吸収・緑化等の推進</a:t>
            </a:r>
          </a:p>
          <a:p>
            <a:pPr marL="88900" indent="-88900">
              <a:lnSpc>
                <a:spcPts val="1400"/>
              </a:lnSpc>
            </a:pP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・森林環境譲与税等を活用した市町村による森林整備及び木材利用の促進のための技術的支援</a:t>
            </a:r>
            <a:endParaRPr lang="en-US" altLang="ja-JP"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marL="88900" indent="-88900">
              <a:lnSpc>
                <a:spcPts val="1400"/>
              </a:lnSpc>
            </a:pP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・都市公園の整備等によるみどりのネットワーク化　等</a:t>
            </a:r>
          </a:p>
          <a:p>
            <a:pPr>
              <a:lnSpc>
                <a:spcPts val="700"/>
              </a:lnSpc>
            </a:pPr>
            <a:endParaRPr lang="en-US" altLang="ja-JP" sz="1200" b="1"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1400"/>
              </a:lnSpc>
            </a:pPr>
            <a:r>
              <a:rPr lang="ja-JP" altLang="en-US" sz="1200" b="1"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取組項目７　気候変動適応の推進等</a:t>
            </a:r>
          </a:p>
          <a:p>
            <a:pPr marL="88900" indent="-88900">
              <a:lnSpc>
                <a:spcPts val="1400"/>
              </a:lnSpc>
            </a:pP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・大阪の地域特性を踏まえた暑さ</a:t>
            </a:r>
            <a:r>
              <a:rPr lang="ja-JP" altLang="en-US" sz="11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対策の</a:t>
            </a: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推進</a:t>
            </a:r>
            <a:endParaRPr lang="en-US" altLang="ja-JP" sz="11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marL="88900" indent="-88900">
              <a:lnSpc>
                <a:spcPts val="1400"/>
              </a:lnSpc>
            </a:pP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・様々な分野における適応取組みのさらなる推進　等</a:t>
            </a:r>
            <a:endParaRPr lang="ja-JP" altLang="en-US" sz="11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p:txBody>
      </p:sp>
      <p:pic>
        <p:nvPicPr>
          <p:cNvPr id="2" name="図 1"/>
          <p:cNvPicPr>
            <a:picLocks noChangeAspect="1"/>
          </p:cNvPicPr>
          <p:nvPr/>
        </p:nvPicPr>
        <p:blipFill>
          <a:blip r:embed="rId3"/>
          <a:stretch>
            <a:fillRect/>
          </a:stretch>
        </p:blipFill>
        <p:spPr>
          <a:xfrm>
            <a:off x="9339649" y="1882627"/>
            <a:ext cx="3341934" cy="2332105"/>
          </a:xfrm>
          <a:prstGeom prst="rect">
            <a:avLst/>
          </a:prstGeom>
        </p:spPr>
      </p:pic>
      <p:grpSp>
        <p:nvGrpSpPr>
          <p:cNvPr id="4" name="グループ化 3"/>
          <p:cNvGrpSpPr/>
          <p:nvPr/>
        </p:nvGrpSpPr>
        <p:grpSpPr>
          <a:xfrm>
            <a:off x="5968752" y="46261"/>
            <a:ext cx="5407394" cy="460777"/>
            <a:chOff x="6029203" y="46261"/>
            <a:chExt cx="5407394" cy="460777"/>
          </a:xfrm>
        </p:grpSpPr>
        <p:pic>
          <p:nvPicPr>
            <p:cNvPr id="1026" name="図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29203"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図 1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486991"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図 17"/>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400565"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図 3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857791"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図 24"/>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310877" y="50579"/>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図 2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767619"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図 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203592" y="47840"/>
              <a:ext cx="439438"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図 2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9644328"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 name="図 3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0074083"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5" name="図 13"/>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0522939"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3" name="図 82"/>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0979397" y="46261"/>
              <a:ext cx="457200" cy="457200"/>
            </a:xfrm>
            <a:prstGeom prst="rect">
              <a:avLst/>
            </a:prstGeom>
          </p:spPr>
        </p:pic>
        <p:pic>
          <p:nvPicPr>
            <p:cNvPr id="85" name="図 84"/>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6941707" y="46942"/>
              <a:ext cx="458885" cy="458885"/>
            </a:xfrm>
            <a:prstGeom prst="rect">
              <a:avLst/>
            </a:prstGeom>
          </p:spPr>
        </p:pic>
      </p:grpSp>
      <p:pic>
        <p:nvPicPr>
          <p:cNvPr id="3" name="図 2"/>
          <p:cNvPicPr>
            <a:picLocks noChangeAspect="1"/>
          </p:cNvPicPr>
          <p:nvPr/>
        </p:nvPicPr>
        <p:blipFill>
          <a:blip r:embed="rId16"/>
          <a:stretch>
            <a:fillRect/>
          </a:stretch>
        </p:blipFill>
        <p:spPr>
          <a:xfrm>
            <a:off x="8656784" y="7320880"/>
            <a:ext cx="3864696" cy="1621207"/>
          </a:xfrm>
          <a:prstGeom prst="rect">
            <a:avLst/>
          </a:prstGeom>
        </p:spPr>
      </p:pic>
      <p:sp>
        <p:nvSpPr>
          <p:cNvPr id="86" name="正方形/長方形 85"/>
          <p:cNvSpPr/>
          <p:nvPr/>
        </p:nvSpPr>
        <p:spPr>
          <a:xfrm>
            <a:off x="9659580" y="9040938"/>
            <a:ext cx="1853788" cy="215444"/>
          </a:xfrm>
          <a:prstGeom prst="rect">
            <a:avLst/>
          </a:prstGeom>
        </p:spPr>
        <p:txBody>
          <a:bodyPr wrap="square">
            <a:spAutoFit/>
          </a:bodyPr>
          <a:lstStyle/>
          <a:p>
            <a:pPr algn="ctr"/>
            <a:r>
              <a:rPr lang="ja-JP" altLang="ja-JP" sz="800" dirty="0">
                <a:latin typeface="Meiryo UI" panose="020B0604030504040204" pitchFamily="50" charset="-128"/>
                <a:ea typeface="Meiryo UI" panose="020B0604030504040204" pitchFamily="50" charset="-128"/>
              </a:rPr>
              <a:t>対策の推進体制の概念図</a:t>
            </a:r>
            <a:endParaRPr lang="ja-JP" altLang="en-US" sz="8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6803862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1215</Words>
  <PresentationFormat>A3 297x420 mm</PresentationFormat>
  <Paragraphs>83</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ＭＳ Ｐゴシック</vt:lpstr>
      <vt:lpstr>Arial</vt:lpstr>
      <vt:lpstr>Calibri</vt:lpstr>
      <vt:lpstr>Times New Roman</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dcterms:created xsi:type="dcterms:W3CDTF">2020-01-27T08:11:08Z</dcterms:created>
  <dcterms:modified xsi:type="dcterms:W3CDTF">2021-03-26T01:01:21Z</dcterms:modified>
</cp:coreProperties>
</file>