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4"/>
  </p:notesMasterIdLst>
  <p:sldIdLst>
    <p:sldId id="259" r:id="rId2"/>
    <p:sldId id="257" r:id="rId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E958B5F-D775-4CF2-94F4-28EA24810272}" type="datetimeFigureOut">
              <a:rPr kumimoji="1" lang="ja-JP" altLang="en-US" smtClean="0"/>
              <a:t>2020/9/25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DB52A10-E502-4B20-8AB6-00CBDC14542D}" type="slidenum">
              <a:rPr kumimoji="1" lang="ja-JP" altLang="en-US" smtClean="0"/>
              <a:t>‹#›</a:t>
            </a:fld>
            <a:endParaRPr kumimoji="1" lang="ja-JP" altLang="en-US"/>
          </a:p>
        </p:txBody>
      </p:sp>
    </p:spTree>
    <p:extLst>
      <p:ext uri="{BB962C8B-B14F-4D97-AF65-F5344CB8AC3E}">
        <p14:creationId xmlns:p14="http://schemas.microsoft.com/office/powerpoint/2010/main" val="10758803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スライド番号プレースホルダー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976319-DA10-4DF2-ABF4-54E5F53C401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6355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スライド番号プレースホルダー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976319-DA10-4DF2-ABF4-54E5F53C401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1966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C9FB13D-5A39-4913-BF2A-0722E533DA40}" type="datetime1">
              <a:rPr kumimoji="1" lang="ja-JP" altLang="en-US" smtClean="0"/>
              <a:t>2020/9/25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18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49D584-D402-4379-88C0-7B0886FA6A63}" type="datetime1">
              <a:rPr kumimoji="1" lang="ja-JP" altLang="en-US" smtClean="0"/>
              <a:t>2020/9/25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20624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9098AA-1CCE-465C-ACB2-2D9D011B220C}" type="datetime1">
              <a:rPr kumimoji="1" lang="ja-JP" altLang="en-US" smtClean="0"/>
              <a:t>2020/9/25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79918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053F66-7568-4DE8-AA0C-5CFE165AA83A}" type="datetime1">
              <a:rPr kumimoji="1" lang="ja-JP" altLang="en-US" smtClean="0"/>
              <a:t>2020/9/25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93812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BF6E2B6-DEEF-4B30-BBF1-D9BF53B38E1F}" type="datetime1">
              <a:rPr kumimoji="1" lang="ja-JP" altLang="en-US" smtClean="0"/>
              <a:t>2020/9/25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90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6148D6F-A0CD-4BE5-9493-9974B3906749}" type="datetime1">
              <a:rPr kumimoji="1" lang="ja-JP" altLang="en-US" smtClean="0"/>
              <a:t>2020/9/25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525507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6B349D-F6C6-4640-9C87-37701487B5DD}" type="datetime1">
              <a:rPr kumimoji="1" lang="ja-JP" altLang="en-US" smtClean="0"/>
              <a:t>2020/9/25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2251657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AEBE75-617E-428F-8D90-F3DF1045C258}" type="datetime1">
              <a:rPr kumimoji="1" lang="ja-JP" altLang="en-US" smtClean="0"/>
              <a:t>2020/9/25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87776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DA7282F-75FD-4796-8A3F-ECE898B3759F}" type="datetime1">
              <a:rPr kumimoji="1" lang="ja-JP" altLang="en-US" smtClean="0"/>
              <a:t>2020/9/25</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131715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20FF934-51E3-4A6A-B4C5-83391284A6A3}" type="datetime1">
              <a:rPr kumimoji="1" lang="ja-JP" altLang="en-US" smtClean="0"/>
              <a:t>2020/9/25</a:t>
            </a:fld>
            <a:endParaRPr kumimoji="1"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33317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6AD20D-075F-4F2C-8ECA-16332F1739E4}" type="datetime1">
              <a:rPr kumimoji="1" lang="ja-JP" altLang="en-US" smtClean="0"/>
              <a:t>2020/9/25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9EBC2B-BF77-430A-B67D-4C5A4847E674}" type="slidenum">
              <a:rPr kumimoji="1" lang="ja-JP" altLang="en-US" smtClean="0"/>
              <a:t>‹#›</a:t>
            </a:fld>
            <a:endParaRPr kumimoji="1" lang="ja-JP" altLang="en-US"/>
          </a:p>
        </p:txBody>
      </p:sp>
    </p:spTree>
    <p:extLst>
      <p:ext uri="{BB962C8B-B14F-4D97-AF65-F5344CB8AC3E}">
        <p14:creationId xmlns:p14="http://schemas.microsoft.com/office/powerpoint/2010/main" val="404948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59958DD-679C-4E73-A17F-79607652EC8A}" type="datetime1">
              <a:rPr kumimoji="1" lang="ja-JP" altLang="en-US" smtClean="0"/>
              <a:t>2020/9/25</a:t>
            </a:fld>
            <a:endParaRPr kumimoji="1"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39EBC2B-BF77-430A-B67D-4C5A4847E674}" type="slidenum">
              <a:rPr kumimoji="1" lang="ja-JP" altLang="en-US" smtClean="0"/>
              <a:t>‹#›</a:t>
            </a:fld>
            <a:endParaRPr kumimoji="1" lang="ja-JP"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089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6" name="テキスト ボックス 5"/>
          <p:cNvSpPr txBox="1"/>
          <p:nvPr/>
        </p:nvSpPr>
        <p:spPr>
          <a:xfrm>
            <a:off x="136476" y="200996"/>
            <a:ext cx="92395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solidFill>
                    <a:srgbClr val="BD582C"/>
                  </a:solidFill>
                </a:ln>
                <a:solidFill>
                  <a:srgbClr val="000000"/>
                </a:solidFill>
                <a:effectLst/>
                <a:uLnTx/>
                <a:uFillTx/>
                <a:latin typeface="Calibri" panose="020F0502020204030204"/>
                <a:ea typeface="ＭＳ Ｐゴシック" panose="020B0600070205080204" pitchFamily="50" charset="-128"/>
                <a:cs typeface="+mn-cs"/>
              </a:rPr>
              <a:t>コロナ禍の影響</a:t>
            </a:r>
          </a:p>
        </p:txBody>
      </p:sp>
      <p:sp>
        <p:nvSpPr>
          <p:cNvPr id="7" name="スライド番号プレースホルダー 1"/>
          <p:cNvSpPr txBox="1">
            <a:spLocks/>
          </p:cNvSpPr>
          <p:nvPr/>
        </p:nvSpPr>
        <p:spPr>
          <a:xfrm>
            <a:off x="8150705" y="6393211"/>
            <a:ext cx="993295" cy="464789"/>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39EBC2B-BF77-430A-B67D-4C5A4847E674}" type="slidenum">
              <a:rPr kumimoji="1" lang="ja-JP" altLang="en-US" sz="2400" b="0" i="0" u="none" strike="noStrike" kern="1200" cap="none" spc="0" normalizeH="0" baseline="0" noProof="0" smtClean="0">
                <a:ln>
                  <a:noFill/>
                </a:ln>
                <a:solidFill>
                  <a:srgbClr val="FFFFFF"/>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2400" b="0" i="0" u="none" strike="noStrike" kern="1200" cap="none" spc="0" normalizeH="0" baseline="0" noProof="0" dirty="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8" name="テキスト ボックス 7"/>
          <p:cNvSpPr txBox="1"/>
          <p:nvPr/>
        </p:nvSpPr>
        <p:spPr>
          <a:xfrm>
            <a:off x="6364227" y="6551219"/>
            <a:ext cx="2424650"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住宅まちづくり部</a:t>
            </a:r>
          </a:p>
        </p:txBody>
      </p:sp>
      <p:sp>
        <p:nvSpPr>
          <p:cNvPr id="3" name="テキスト ボックス 2"/>
          <p:cNvSpPr txBox="1"/>
          <p:nvPr/>
        </p:nvSpPr>
        <p:spPr>
          <a:xfrm>
            <a:off x="232012" y="725467"/>
            <a:ext cx="879584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　</a:t>
            </a:r>
          </a:p>
        </p:txBody>
      </p:sp>
      <p:sp>
        <p:nvSpPr>
          <p:cNvPr id="2" name="テキスト ボックス 1"/>
          <p:cNvSpPr txBox="1"/>
          <p:nvPr/>
        </p:nvSpPr>
        <p:spPr>
          <a:xfrm>
            <a:off x="232012" y="769075"/>
            <a:ext cx="8415340" cy="987874"/>
          </a:xfrm>
          <a:prstGeom prst="rect">
            <a:avLst/>
          </a:prstGeom>
          <a:noFill/>
        </p:spPr>
        <p:txBody>
          <a:bodyPr wrap="square" rtlCol="0">
            <a:spAutoFit/>
          </a:bodyPr>
          <a:lstStyle/>
          <a:p>
            <a:endParaRPr kumimoji="1" lang="ja-JP" altLang="en-US" dirty="0"/>
          </a:p>
        </p:txBody>
      </p:sp>
      <p:sp>
        <p:nvSpPr>
          <p:cNvPr id="11" name="テキスト ボックス 10"/>
          <p:cNvSpPr txBox="1"/>
          <p:nvPr/>
        </p:nvSpPr>
        <p:spPr>
          <a:xfrm>
            <a:off x="7343032" y="174645"/>
            <a:ext cx="1615345" cy="369332"/>
          </a:xfrm>
          <a:prstGeom prst="rect">
            <a:avLst/>
          </a:prstGeom>
          <a:noFill/>
          <a:ln>
            <a:solidFill>
              <a:schemeClr val="tx1"/>
            </a:solidFill>
          </a:ln>
        </p:spPr>
        <p:txBody>
          <a:bodyPr wrap="square" rtlCol="0">
            <a:spAutoFit/>
          </a:bodyPr>
          <a:lstStyle/>
          <a:p>
            <a:pPr algn="ctr"/>
            <a:r>
              <a:rPr kumimoji="1" lang="ja-JP" altLang="en-US" dirty="0"/>
              <a:t>参考資料</a:t>
            </a:r>
            <a:r>
              <a:rPr kumimoji="1" lang="en-US" altLang="ja-JP" dirty="0"/>
              <a:t>3-7</a:t>
            </a:r>
            <a:endParaRPr kumimoji="1" lang="ja-JP" altLang="en-US" dirty="0"/>
          </a:p>
        </p:txBody>
      </p:sp>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8267" t="10196" r="12058" b="9427"/>
          <a:stretch/>
        </p:blipFill>
        <p:spPr>
          <a:xfrm rot="5400000">
            <a:off x="1822428" y="-387193"/>
            <a:ext cx="5215616" cy="7440939"/>
          </a:xfrm>
          <a:prstGeom prst="rect">
            <a:avLst/>
          </a:prstGeom>
        </p:spPr>
      </p:pic>
      <p:sp>
        <p:nvSpPr>
          <p:cNvPr id="13" name="テキスト ボックス 12"/>
          <p:cNvSpPr txBox="1"/>
          <p:nvPr/>
        </p:nvSpPr>
        <p:spPr>
          <a:xfrm>
            <a:off x="3878604" y="5891344"/>
            <a:ext cx="5149251" cy="415498"/>
          </a:xfrm>
          <a:prstGeom prst="rect">
            <a:avLst/>
          </a:prstGeom>
          <a:noFill/>
        </p:spPr>
        <p:txBody>
          <a:bodyPr wrap="square" rtlCol="0">
            <a:spAutoFit/>
          </a:bodyPr>
          <a:lstStyle/>
          <a:p>
            <a:r>
              <a:rPr kumimoji="1" lang="ja-JP" altLang="en-US" sz="1050" dirty="0"/>
              <a:t>出典：中央審議会地球環境部会（第</a:t>
            </a:r>
            <a:r>
              <a:rPr kumimoji="1" lang="en-US" altLang="ja-JP" sz="1050" dirty="0"/>
              <a:t>145</a:t>
            </a:r>
            <a:r>
              <a:rPr kumimoji="1" lang="ja-JP" altLang="en-US" sz="1050" dirty="0"/>
              <a:t>回）　資料３　</a:t>
            </a:r>
            <a:endParaRPr kumimoji="1" lang="en-US" altLang="ja-JP" sz="1050" dirty="0"/>
          </a:p>
          <a:p>
            <a:r>
              <a:rPr kumimoji="1" lang="ja-JP" altLang="en-US" sz="1050" dirty="0"/>
              <a:t>　　　　新型コロナウイルス感染症の影響を踏まえた今後の気候変動対策について　より</a:t>
            </a:r>
          </a:p>
        </p:txBody>
      </p:sp>
    </p:spTree>
    <p:extLst>
      <p:ext uri="{BB962C8B-B14F-4D97-AF65-F5344CB8AC3E}">
        <p14:creationId xmlns:p14="http://schemas.microsoft.com/office/powerpoint/2010/main" val="2268233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flipV="1">
            <a:off x="0" y="656823"/>
            <a:ext cx="9144000" cy="25757"/>
          </a:xfrm>
          <a:prstGeom prst="line">
            <a:avLst/>
          </a:prstGeom>
          <a:ln w="31750" cmpd="tri"/>
        </p:spPr>
        <p:style>
          <a:lnRef idx="3">
            <a:schemeClr val="accent2"/>
          </a:lnRef>
          <a:fillRef idx="0">
            <a:schemeClr val="accent2"/>
          </a:fillRef>
          <a:effectRef idx="2">
            <a:schemeClr val="accent2"/>
          </a:effectRef>
          <a:fontRef idx="minor">
            <a:schemeClr val="tx1"/>
          </a:fontRef>
        </p:style>
      </p:cxnSp>
      <p:sp>
        <p:nvSpPr>
          <p:cNvPr id="6" name="テキスト ボックス 5"/>
          <p:cNvSpPr txBox="1"/>
          <p:nvPr/>
        </p:nvSpPr>
        <p:spPr>
          <a:xfrm>
            <a:off x="136477" y="200996"/>
            <a:ext cx="90075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solidFill>
                    <a:srgbClr val="BD582C"/>
                  </a:solidFill>
                </a:ln>
                <a:solidFill>
                  <a:srgbClr val="000000"/>
                </a:solidFill>
                <a:effectLst/>
                <a:uLnTx/>
                <a:uFillTx/>
                <a:latin typeface="Calibri" panose="020F0502020204030204"/>
                <a:ea typeface="ＭＳ Ｐゴシック" panose="020B0600070205080204" pitchFamily="50" charset="-128"/>
                <a:cs typeface="+mn-cs"/>
              </a:rPr>
              <a:t>コロナ禍の影響　　　　＜コロナによる</a:t>
            </a:r>
            <a:r>
              <a:rPr kumimoji="1" lang="ja-JP" altLang="en-US" sz="1800" b="0" i="0" u="none" strike="noStrike" kern="1200" cap="none" spc="0" normalizeH="0" baseline="0" noProof="0" dirty="0">
                <a:ln>
                  <a:solidFill>
                    <a:srgbClr val="BD582C"/>
                  </a:solidFill>
                </a:ln>
                <a:solidFill>
                  <a:srgbClr val="000000"/>
                </a:solidFill>
                <a:effectLst/>
                <a:uLnTx/>
                <a:uFillTx/>
                <a:latin typeface="Calibri" panose="020F0502020204030204"/>
                <a:ea typeface="ＭＳ Ｐゴシック" panose="020B0600070205080204" pitchFamily="50" charset="-128"/>
                <a:cs typeface="+mn-cs"/>
              </a:rPr>
              <a:t>テレワーク実施率に</a:t>
            </a:r>
            <a:r>
              <a:rPr kumimoji="1" lang="ja-JP" altLang="en-US" sz="1800" b="0" i="0" u="none" strike="noStrike" kern="1200" cap="none" spc="0" normalizeH="0" baseline="0" noProof="0" dirty="0" smtClean="0">
                <a:ln>
                  <a:solidFill>
                    <a:srgbClr val="BD582C"/>
                  </a:solidFill>
                </a:ln>
                <a:solidFill>
                  <a:srgbClr val="000000"/>
                </a:solidFill>
                <a:effectLst/>
                <a:uLnTx/>
                <a:uFillTx/>
                <a:latin typeface="Calibri" panose="020F0502020204030204"/>
                <a:ea typeface="ＭＳ Ｐゴシック" panose="020B0600070205080204" pitchFamily="50" charset="-128"/>
                <a:cs typeface="+mn-cs"/>
              </a:rPr>
              <a:t>ついて＞</a:t>
            </a:r>
            <a:endParaRPr kumimoji="1" lang="ja-JP" altLang="en-US" sz="1800" b="0" i="0" u="none" strike="noStrike" kern="1200" cap="none" spc="0" normalizeH="0" baseline="0" noProof="0" dirty="0">
              <a:ln>
                <a:solidFill>
                  <a:srgbClr val="BD582C"/>
                </a:solidFill>
              </a:ln>
              <a:solidFill>
                <a:srgbClr val="000000"/>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1"/>
          <p:cNvSpPr txBox="1">
            <a:spLocks/>
          </p:cNvSpPr>
          <p:nvPr/>
        </p:nvSpPr>
        <p:spPr>
          <a:xfrm>
            <a:off x="8150705" y="6393211"/>
            <a:ext cx="993295" cy="464789"/>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39EBC2B-BF77-430A-B67D-4C5A4847E674}" type="slidenum">
              <a:rPr kumimoji="1" lang="ja-JP" altLang="en-US" sz="2400" b="0" i="0" u="none" strike="noStrike" kern="1200" cap="none" spc="0" normalizeH="0" baseline="0" noProof="0" smtClean="0">
                <a:ln>
                  <a:noFill/>
                </a:ln>
                <a:solidFill>
                  <a:srgbClr val="FFFFFF"/>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2400" b="0" i="0" u="none" strike="noStrike" kern="1200" cap="none" spc="0" normalizeH="0" baseline="0" noProof="0" dirty="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8" name="テキスト ボックス 7"/>
          <p:cNvSpPr txBox="1"/>
          <p:nvPr/>
        </p:nvSpPr>
        <p:spPr>
          <a:xfrm>
            <a:off x="6364227" y="6551219"/>
            <a:ext cx="2424650"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住宅まちづくり部</a:t>
            </a:r>
          </a:p>
        </p:txBody>
      </p:sp>
      <p:sp>
        <p:nvSpPr>
          <p:cNvPr id="3" name="テキスト ボックス 2"/>
          <p:cNvSpPr txBox="1"/>
          <p:nvPr/>
        </p:nvSpPr>
        <p:spPr>
          <a:xfrm>
            <a:off x="232012" y="725467"/>
            <a:ext cx="879584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　</a:t>
            </a:r>
          </a:p>
        </p:txBody>
      </p:sp>
      <p:pic>
        <p:nvPicPr>
          <p:cNvPr id="12" name="図 11"/>
          <p:cNvPicPr>
            <a:picLocks noChangeAspect="1"/>
          </p:cNvPicPr>
          <p:nvPr/>
        </p:nvPicPr>
        <p:blipFill rotWithShape="1">
          <a:blip r:embed="rId3"/>
          <a:srcRect l="11199" t="17561" r="34855" b="26276"/>
          <a:stretch/>
        </p:blipFill>
        <p:spPr>
          <a:xfrm>
            <a:off x="395271" y="2053164"/>
            <a:ext cx="7006997" cy="4101342"/>
          </a:xfrm>
          <a:prstGeom prst="rect">
            <a:avLst/>
          </a:prstGeom>
        </p:spPr>
      </p:pic>
      <p:sp>
        <p:nvSpPr>
          <p:cNvPr id="2" name="テキスト ボックス 1"/>
          <p:cNvSpPr txBox="1"/>
          <p:nvPr/>
        </p:nvSpPr>
        <p:spPr>
          <a:xfrm>
            <a:off x="232012" y="769075"/>
            <a:ext cx="8415340" cy="987874"/>
          </a:xfrm>
          <a:prstGeom prst="rect">
            <a:avLst/>
          </a:prstGeom>
          <a:noFill/>
        </p:spPr>
        <p:txBody>
          <a:bodyPr wrap="square" rtlCol="0">
            <a:spAutoFit/>
          </a:bodyPr>
          <a:lstStyle/>
          <a:p>
            <a:endParaRPr kumimoji="1" lang="ja-JP" altLang="en-US" dirty="0"/>
          </a:p>
        </p:txBody>
      </p:sp>
      <p:sp>
        <p:nvSpPr>
          <p:cNvPr id="15" name="テキスト ボックス 14"/>
          <p:cNvSpPr txBox="1"/>
          <p:nvPr/>
        </p:nvSpPr>
        <p:spPr>
          <a:xfrm>
            <a:off x="232012" y="822058"/>
            <a:ext cx="8415340" cy="1231106"/>
          </a:xfrm>
          <a:prstGeom prst="rect">
            <a:avLst/>
          </a:prstGeom>
          <a:noFill/>
        </p:spPr>
        <p:txBody>
          <a:bodyPr wrap="square" rtlCol="0">
            <a:spAutoFit/>
          </a:bodyPr>
          <a:lstStyle/>
          <a:p>
            <a:r>
              <a:rPr kumimoji="1" lang="ja-JP" altLang="en-US" sz="1400" dirty="0"/>
              <a:t>総務省の調査結果によると、日本企業におけるテレワークの導入率は</a:t>
            </a:r>
            <a:r>
              <a:rPr kumimoji="1" lang="en-US" altLang="ja-JP" sz="1400" dirty="0"/>
              <a:t>2017</a:t>
            </a:r>
            <a:r>
              <a:rPr kumimoji="1" lang="ja-JP" altLang="en-US" sz="1400" dirty="0"/>
              <a:t>年の</a:t>
            </a:r>
            <a:r>
              <a:rPr kumimoji="1" lang="en-US" altLang="ja-JP" sz="1400" dirty="0"/>
              <a:t>13.9</a:t>
            </a:r>
            <a:r>
              <a:rPr kumimoji="1" lang="ja-JP" altLang="en-US" sz="1400" dirty="0"/>
              <a:t>％から</a:t>
            </a:r>
            <a:r>
              <a:rPr kumimoji="1" lang="en-US" altLang="ja-JP" sz="1400" dirty="0"/>
              <a:t>2018</a:t>
            </a:r>
            <a:r>
              <a:rPr kumimoji="1" lang="ja-JP" altLang="en-US" sz="1400" dirty="0"/>
              <a:t>年には</a:t>
            </a:r>
            <a:r>
              <a:rPr kumimoji="1" lang="en-US" altLang="ja-JP" sz="1400" dirty="0"/>
              <a:t>19.1%</a:t>
            </a:r>
            <a:r>
              <a:rPr kumimoji="1" lang="ja-JP" altLang="en-US" sz="1400" dirty="0"/>
              <a:t>へと</a:t>
            </a:r>
            <a:r>
              <a:rPr kumimoji="1" lang="en-US" altLang="ja-JP" sz="1400" dirty="0"/>
              <a:t>5.2</a:t>
            </a:r>
            <a:r>
              <a:rPr kumimoji="1" lang="ja-JP" altLang="en-US" sz="1400" dirty="0"/>
              <a:t>ポイントも上昇した。また、パーソル総合研究所の調査結果によると、正社員のテレワーク実施率は</a:t>
            </a:r>
            <a:r>
              <a:rPr kumimoji="1" lang="en-US" altLang="ja-JP" sz="1400" dirty="0"/>
              <a:t>2020</a:t>
            </a:r>
            <a:r>
              <a:rPr kumimoji="1" lang="ja-JP" altLang="en-US" sz="1400" dirty="0"/>
              <a:t>年</a:t>
            </a:r>
            <a:r>
              <a:rPr kumimoji="1" lang="en-US" altLang="ja-JP" sz="1400" dirty="0"/>
              <a:t>3</a:t>
            </a:r>
            <a:r>
              <a:rPr kumimoji="1" lang="ja-JP" altLang="en-US" sz="1400" dirty="0"/>
              <a:t>月の</a:t>
            </a:r>
            <a:r>
              <a:rPr kumimoji="1" lang="en-US" altLang="ja-JP" sz="1400" dirty="0"/>
              <a:t>13.2</a:t>
            </a:r>
            <a:r>
              <a:rPr kumimoji="1" lang="ja-JP" altLang="en-US" sz="1400" dirty="0"/>
              <a:t>％から、緊急事態宣言を発令した</a:t>
            </a:r>
            <a:r>
              <a:rPr kumimoji="1" lang="en-US" altLang="ja-JP" sz="1400" dirty="0"/>
              <a:t>4</a:t>
            </a:r>
            <a:r>
              <a:rPr kumimoji="1" lang="ja-JP" altLang="en-US" sz="1400" dirty="0"/>
              <a:t>月以降は</a:t>
            </a:r>
            <a:r>
              <a:rPr kumimoji="1" lang="en-US" altLang="ja-JP" sz="1400" dirty="0"/>
              <a:t>27.9</a:t>
            </a:r>
            <a:r>
              <a:rPr kumimoji="1" lang="ja-JP" altLang="en-US" sz="1400" dirty="0"/>
              <a:t>％へと</a:t>
            </a:r>
            <a:r>
              <a:rPr kumimoji="1" lang="en-US" altLang="ja-JP" sz="1400" dirty="0"/>
              <a:t>2</a:t>
            </a:r>
            <a:r>
              <a:rPr kumimoji="1" lang="ja-JP" altLang="en-US" sz="1400" dirty="0"/>
              <a:t>倍以上も上昇した。一方、楽天インサイト株式会社の調査では、回答者の</a:t>
            </a:r>
            <a:r>
              <a:rPr kumimoji="1" lang="en-US" altLang="ja-JP" sz="1400" dirty="0"/>
              <a:t>34.3</a:t>
            </a:r>
            <a:r>
              <a:rPr kumimoji="1" lang="ja-JP" altLang="en-US" sz="1400" dirty="0"/>
              <a:t>％が「勤務先で在宅勤務の制度が導入されている」と答えた。緊急事態宣言以降、テレワーク及び在宅勤務の実施率が大きく上昇していることが分かる</a:t>
            </a:r>
            <a:r>
              <a:rPr kumimoji="1" lang="ja-JP" altLang="en-US" dirty="0"/>
              <a:t>。</a:t>
            </a:r>
          </a:p>
        </p:txBody>
      </p:sp>
      <p:sp>
        <p:nvSpPr>
          <p:cNvPr id="4" name="正方形/長方形 3"/>
          <p:cNvSpPr/>
          <p:nvPr/>
        </p:nvSpPr>
        <p:spPr>
          <a:xfrm>
            <a:off x="6369851" y="6096996"/>
            <a:ext cx="2774149" cy="215444"/>
          </a:xfrm>
          <a:prstGeom prst="rect">
            <a:avLst/>
          </a:prstGeom>
        </p:spPr>
        <p:txBody>
          <a:bodyPr wrap="square">
            <a:spAutoFit/>
          </a:bodyPr>
          <a:lstStyle/>
          <a:p>
            <a:r>
              <a:rPr lang="en-US" altLang="ja-JP" sz="800" dirty="0"/>
              <a:t>https://www.newsweekjapan.jp/kim_m/2020/07/post-19.php</a:t>
            </a:r>
            <a:endParaRPr lang="ja-JP" altLang="en-US" sz="800" dirty="0"/>
          </a:p>
        </p:txBody>
      </p:sp>
      <p:sp>
        <p:nvSpPr>
          <p:cNvPr id="9" name="テキスト ボックス 8"/>
          <p:cNvSpPr txBox="1"/>
          <p:nvPr/>
        </p:nvSpPr>
        <p:spPr>
          <a:xfrm>
            <a:off x="6801222" y="5694973"/>
            <a:ext cx="2524450" cy="253916"/>
          </a:xfrm>
          <a:prstGeom prst="rect">
            <a:avLst/>
          </a:prstGeom>
          <a:noFill/>
        </p:spPr>
        <p:txBody>
          <a:bodyPr wrap="square" rtlCol="0">
            <a:spAutoFit/>
          </a:bodyPr>
          <a:lstStyle/>
          <a:p>
            <a:r>
              <a:rPr kumimoji="1" lang="en-US" altLang="ja-JP" sz="1050" dirty="0"/>
              <a:t>NEWS</a:t>
            </a:r>
            <a:r>
              <a:rPr kumimoji="1" lang="ja-JP" altLang="en-US" sz="1050" dirty="0"/>
              <a:t> </a:t>
            </a:r>
            <a:r>
              <a:rPr kumimoji="1" lang="en-US" altLang="ja-JP" sz="1050" dirty="0"/>
              <a:t>WEEK</a:t>
            </a:r>
            <a:r>
              <a:rPr kumimoji="1" lang="ja-JP" altLang="en-US" sz="1050" dirty="0"/>
              <a:t>　</a:t>
            </a:r>
            <a:r>
              <a:rPr kumimoji="1" lang="en-US" altLang="ja-JP" sz="1050" dirty="0"/>
              <a:t>japan</a:t>
            </a:r>
            <a:r>
              <a:rPr kumimoji="1" lang="ja-JP" altLang="en-US" sz="1050" dirty="0"/>
              <a:t>ホームページより</a:t>
            </a:r>
          </a:p>
        </p:txBody>
      </p:sp>
    </p:spTree>
    <p:extLst>
      <p:ext uri="{BB962C8B-B14F-4D97-AF65-F5344CB8AC3E}">
        <p14:creationId xmlns:p14="http://schemas.microsoft.com/office/powerpoint/2010/main" val="1982528229"/>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214</Words>
  <Application>Microsoft Office PowerPoint</Application>
  <PresentationFormat>画面に合わせる (4:3)</PresentationFormat>
  <Paragraphs>16</Paragraphs>
  <Slides>2</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ＭＳ Ｐゴシック</vt:lpstr>
      <vt:lpstr>游ゴシック</vt:lpstr>
      <vt:lpstr>Calibri</vt:lpstr>
      <vt:lpstr>Calibri Light</vt:lpstr>
      <vt:lpstr>レトロスペクト</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2020-09-25T00:50:49Z</dcterms:created>
  <dcterms:modified xsi:type="dcterms:W3CDTF">2020-09-25T00:51:10Z</dcterms:modified>
</cp:coreProperties>
</file>