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9939338" cy="143684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734C-412A-43AE-817F-DF94154C9B47}" type="datetimeFigureOut">
              <a:rPr kumimoji="1" lang="ja-JP" altLang="en-US" smtClean="0"/>
              <a:t>2015/6/25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F38E-25E4-4535-83A4-A5C5F2C772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761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734C-412A-43AE-817F-DF94154C9B47}" type="datetimeFigureOut">
              <a:rPr kumimoji="1" lang="ja-JP" altLang="en-US" smtClean="0"/>
              <a:t>2015/6/25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F38E-25E4-4535-83A4-A5C5F2C772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246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734C-412A-43AE-817F-DF94154C9B47}" type="datetimeFigureOut">
              <a:rPr kumimoji="1" lang="ja-JP" altLang="en-US" smtClean="0"/>
              <a:t>2015/6/25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F38E-25E4-4535-83A4-A5C5F2C772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67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734C-412A-43AE-817F-DF94154C9B47}" type="datetimeFigureOut">
              <a:rPr kumimoji="1" lang="ja-JP" altLang="en-US" smtClean="0"/>
              <a:t>2015/6/25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F38E-25E4-4535-83A4-A5C5F2C772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848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734C-412A-43AE-817F-DF94154C9B47}" type="datetimeFigureOut">
              <a:rPr kumimoji="1" lang="ja-JP" altLang="en-US" smtClean="0"/>
              <a:t>2015/6/25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F38E-25E4-4535-83A4-A5C5F2C772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833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734C-412A-43AE-817F-DF94154C9B47}" type="datetimeFigureOut">
              <a:rPr kumimoji="1" lang="ja-JP" altLang="en-US" smtClean="0"/>
              <a:t>2015/6/25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F38E-25E4-4535-83A4-A5C5F2C772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907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734C-412A-43AE-817F-DF94154C9B47}" type="datetimeFigureOut">
              <a:rPr kumimoji="1" lang="ja-JP" altLang="en-US" smtClean="0"/>
              <a:t>2015/6/25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F38E-25E4-4535-83A4-A5C5F2C772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70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734C-412A-43AE-817F-DF94154C9B47}" type="datetimeFigureOut">
              <a:rPr kumimoji="1" lang="ja-JP" altLang="en-US" smtClean="0"/>
              <a:t>2015/6/25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F38E-25E4-4535-83A4-A5C5F2C772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034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734C-412A-43AE-817F-DF94154C9B47}" type="datetimeFigureOut">
              <a:rPr kumimoji="1" lang="ja-JP" altLang="en-US" smtClean="0"/>
              <a:t>2015/6/25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F38E-25E4-4535-83A4-A5C5F2C772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79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734C-412A-43AE-817F-DF94154C9B47}" type="datetimeFigureOut">
              <a:rPr kumimoji="1" lang="ja-JP" altLang="en-US" smtClean="0"/>
              <a:t>2015/6/25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F38E-25E4-4535-83A4-A5C5F2C772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9955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734C-412A-43AE-817F-DF94154C9B47}" type="datetimeFigureOut">
              <a:rPr kumimoji="1" lang="ja-JP" altLang="en-US" smtClean="0"/>
              <a:t>2015/6/25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F38E-25E4-4535-83A4-A5C5F2C772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720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3734C-412A-43AE-817F-DF94154C9B47}" type="datetimeFigureOut">
              <a:rPr kumimoji="1" lang="ja-JP" altLang="en-US" smtClean="0"/>
              <a:t>2015/6/25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DF38E-25E4-4535-83A4-A5C5F2C772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4357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0"/>
          <p:cNvSpPr>
            <a:spLocks noChangeArrowheads="1"/>
          </p:cNvSpPr>
          <p:nvPr/>
        </p:nvSpPr>
        <p:spPr bwMode="auto">
          <a:xfrm>
            <a:off x="28575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333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133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7" name="Rectangle 52"/>
          <p:cNvSpPr>
            <a:spLocks noChangeArrowheads="1"/>
          </p:cNvSpPr>
          <p:nvPr/>
        </p:nvSpPr>
        <p:spPr bwMode="auto">
          <a:xfrm>
            <a:off x="28575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3335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133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491880" y="188640"/>
            <a:ext cx="4779640" cy="65527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75" tIns="28337" rIns="56675" bIns="28337" rtlCol="0" anchor="t" anchorCtr="0"/>
          <a:lstStyle/>
          <a:p>
            <a:pPr marL="110200" indent="-110200"/>
            <a:endParaRPr lang="en-US" altLang="ja-JP" sz="80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endParaRPr lang="en-US" altLang="ja-JP" sz="60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110200" indent="-110200"/>
            <a:endParaRPr lang="en-US" altLang="ja-JP" sz="60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110200" indent="-110200"/>
            <a:endParaRPr lang="en-US" altLang="ja-JP" sz="60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110200" indent="-110200">
              <a:lnSpc>
                <a:spcPts val="1054"/>
              </a:lnSpc>
            </a:pPr>
            <a:endParaRPr lang="en-US" altLang="ja-JP" sz="600" b="1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110200" indent="-110200">
              <a:lnSpc>
                <a:spcPts val="1054"/>
              </a:lnSpc>
            </a:pPr>
            <a:endParaRPr lang="en-US" altLang="ja-JP" sz="600" b="1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110200" indent="-110200">
              <a:lnSpc>
                <a:spcPts val="1054"/>
              </a:lnSpc>
            </a:pPr>
            <a:endParaRPr lang="en-US" altLang="ja-JP" sz="600" b="1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110200" indent="-110200">
              <a:lnSpc>
                <a:spcPts val="1054"/>
              </a:lnSpc>
            </a:pPr>
            <a:endParaRPr lang="en-US" altLang="ja-JP" sz="600" b="1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3563888" y="116632"/>
            <a:ext cx="3816424" cy="288032"/>
          </a:xfrm>
          <a:prstGeom prst="roundRect">
            <a:avLst/>
          </a:prstGeom>
          <a:solidFill>
            <a:srgbClr val="00206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75" tIns="28337" rIns="56675" bIns="28337" rtlCol="0" anchor="ctr"/>
          <a:lstStyle/>
          <a:p>
            <a:r>
              <a:rPr lang="en-US" altLang="ja-JP" sz="7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CASBEE</a:t>
            </a:r>
            <a:r>
              <a:rPr lang="ja-JP" altLang="en-US" sz="7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スコアシートの「</a:t>
            </a:r>
            <a:r>
              <a:rPr lang="ja-JP" altLang="en-US" sz="7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みどり・ヒートアイランド対策」に関連する全</a:t>
            </a:r>
            <a:r>
              <a:rPr lang="en-US" altLang="ja-JP" sz="7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29</a:t>
            </a:r>
            <a:r>
              <a:rPr lang="ja-JP" altLang="en-US" sz="7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項目のうち</a:t>
            </a:r>
            <a:endParaRPr lang="en-US" altLang="ja-JP" sz="700" b="1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7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「熱負荷計算モデル」の入力パラメータと関連する</a:t>
            </a:r>
            <a:r>
              <a:rPr lang="en-US" altLang="ja-JP" sz="7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7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項目</a:t>
            </a:r>
            <a:endParaRPr lang="en-US" altLang="ja-JP" sz="700" b="1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07504" y="211786"/>
            <a:ext cx="3312368" cy="65295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75" tIns="28337" rIns="56675" bIns="28337" rtlCol="0" anchor="t" anchorCtr="0"/>
          <a:lstStyle/>
          <a:p>
            <a:pPr marL="110200" indent="-110200"/>
            <a:endParaRPr lang="en-US" altLang="ja-JP" sz="900" dirty="0" smtClean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endParaRPr lang="en-US" altLang="ja-JP" sz="90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251520" y="103416"/>
            <a:ext cx="1981994" cy="226784"/>
          </a:xfrm>
          <a:prstGeom prst="roundRect">
            <a:avLst/>
          </a:prstGeom>
          <a:solidFill>
            <a:srgbClr val="00206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75" tIns="28337" rIns="56675" bIns="28337" rtlCol="0" anchor="ctr"/>
          <a:lstStyle/>
          <a:p>
            <a:pPr algn="ctr"/>
            <a:r>
              <a:rPr lang="ja-JP" altLang="en-US" sz="8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「熱負荷計算モデル」の入力パラメータ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556687"/>
              </p:ext>
            </p:extLst>
          </p:nvPr>
        </p:nvGraphicFramePr>
        <p:xfrm>
          <a:off x="3606949" y="476665"/>
          <a:ext cx="4637459" cy="6196061"/>
        </p:xfrm>
        <a:graphic>
          <a:graphicData uri="http://schemas.openxmlformats.org/drawingml/2006/table">
            <a:tbl>
              <a:tblPr/>
              <a:tblGrid>
                <a:gridCol w="514035"/>
                <a:gridCol w="694453"/>
                <a:gridCol w="1041680"/>
                <a:gridCol w="833344"/>
                <a:gridCol w="1337923"/>
                <a:gridCol w="216024"/>
              </a:tblGrid>
              <a:tr h="18669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評価項目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評価内容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評価</a:t>
                      </a:r>
                      <a:b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</a:b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ポイント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3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配慮項目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dirty="0" smtClean="0"/>
                        <a:t>項目</a:t>
                      </a:r>
                      <a:endParaRPr kumimoji="1" lang="ja-JP" altLang="en-US" sz="600" dirty="0"/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評価内容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dirty="0" smtClean="0"/>
                        <a:t>指標</a:t>
                      </a:r>
                      <a:endParaRPr kumimoji="1" lang="ja-JP" altLang="en-US" sz="600" dirty="0"/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dirty="0" smtClean="0"/>
                        <a:t>ポイント分類</a:t>
                      </a:r>
                      <a:endParaRPr kumimoji="1" lang="ja-JP" altLang="en-US" sz="600" dirty="0"/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27"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HGSｺﾞｼｯｸM"/>
                        </a:rPr>
                        <a:t>Q3-1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SｺﾞｼｯｸM"/>
                        </a:rPr>
                        <a:t>．</a:t>
                      </a:r>
                      <a:b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SｺﾞｼｯｸM"/>
                        </a:rPr>
                      </a:b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HGSｺﾞｼｯｸM"/>
                        </a:rPr>
                        <a:t>生物環境の保全と創出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緑の量の確保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外構緑化指数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％以上</a:t>
                      </a:r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％未満を示す規模の外構緑化を行い、なおかつ中高木を植栽している。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2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％以上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％未満を示す規模の外構緑化を行っている。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5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％以上を示す規模の外構緑化を行っている。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2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建物緑化指数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５％以上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％未満を示す規模の建築物の緑化を行っている。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2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％以上を示す規模の建築物の緑化を行っている。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590">
                <a:tc rowSpan="16">
                  <a:txBody>
                    <a:bodyPr/>
                    <a:lstStyle/>
                    <a:p>
                      <a:pPr algn="l" fontAlgn="ctr"/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/>
                        </a:rPr>
                        <a:t>Q3-3.2</a:t>
                      </a:r>
                      <a:r>
                        <a:rPr lang="ja-JP" alt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HGSｺﾞｼｯｸM"/>
                        </a:rPr>
                        <a:t>．</a:t>
                      </a: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/>
                        </a:rPr>
                        <a:t/>
                      </a:r>
                      <a:b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/>
                        </a:rPr>
                      </a:b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/>
                        </a:rPr>
                        <a:t>敷地内温熱環境の向上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夏期における日陰を形成し、敷地内歩行者空間等の暑熱環境を緩和する。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中・高木の植栽やピロティ、庇、パーゴラ等を設けることにより、日陰の形成に努める。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中・高木、ピロティ等の水平投影面積率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％以上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％未満の場合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5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％以上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％未満の場合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5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％以上の場合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5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敷地内に緑地や水面等を確保し、敷地内歩行者空間等の暑熱環境を緩和する。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緑地や水面を確保することにより、地表面温度や地表面近傍の気温等の上昇を抑制する。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緑被率、水被率、中・高木の水平投影面積率の合計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％以上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％未満の場合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5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％以上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％未満の場合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5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％以上の場合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5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敷地内の舗装面積が小さくなるよう努める。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舗装面積率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％以上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30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％未満の場合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5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％以上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％未満の場合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48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10%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未満の場合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2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建築外装材料に配慮し、敷地内歩行空間等の暑熱環境を緩和する。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屋</a:t>
                      </a: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上（人工地盤を含む）のうち、人が出入りできる部分の緑化に努める。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屋上緑化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人が出入りできる屋上があり、一部緑化している場合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2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人が出入りできる屋上を広範囲で緑化している場合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5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外壁面の材料に配慮する。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外壁面対策面積率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％未満で何らかの対策がある場合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5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％以上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％未満の場合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5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％以上の場合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1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建築設備に伴う排熱の位置等に配慮し、敷地内歩行空間等の暑熱環境を緩和する。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主たる建築設備（空調設備）に伴う排熱は、建築物の高い位置からの放熱に努める。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空調の排熱位置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排熱を伴う冷却塔や室外機等について、設備容量の</a:t>
                      </a: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50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％程度以上を</a:t>
                      </a: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GL+10m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以上の位置に設置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2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冷却塔や室外機等を設置しない、またはほとんどを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GL+10m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以上の位置に設置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590">
                <a:tc rowSpan="11">
                  <a:txBody>
                    <a:bodyPr/>
                    <a:lstStyle/>
                    <a:p>
                      <a:pPr algn="l" fontAlgn="ctr"/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LR</a:t>
                      </a: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３</a:t>
                      </a:r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-</a:t>
                      </a: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２．２．</a:t>
                      </a:r>
                      <a:b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</a:b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温熱環境悪化の改善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地表面被覆材に配慮し、敷地外への熱的な影響を低減する。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地表面の被覆材に配慮する。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地表面対策面積率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％以上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30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％未満の場合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5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30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％以上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45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％未満の場合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5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45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％以上の場合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5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建築外装材等に配慮し、敷地外への熱的な影響を低減する。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屋根面の緑化等と高反射材料を選定するように努める。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屋根面対策面積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％未満の場合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5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％以上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％未満の場合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48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％以上の場合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5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外壁面の材料に配慮する。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外壁面対策面積率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％未満の場合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5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％以上</a:t>
                      </a:r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％未満の場合</a:t>
                      </a:r>
                      <a:endParaRPr lang="ja-JP" alt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5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20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％以上の場合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2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シミュレーション等による温熱環境悪化の改善の効果の確認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風向きに対する配置や形状の工夫を机上で検討（机上予測）している場合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74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敷地周辺の地形、建物、緑地等の現況と計画建物に対して、流体数値シミュレーション等を行って影響を予測している場合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7401" marR="7401" marT="74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82" name="正方形/長方形 2081"/>
          <p:cNvSpPr/>
          <p:nvPr/>
        </p:nvSpPr>
        <p:spPr>
          <a:xfrm>
            <a:off x="8208404" y="118401"/>
            <a:ext cx="792088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</a:rPr>
              <a:t>資料２－２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966030"/>
              </p:ext>
            </p:extLst>
          </p:nvPr>
        </p:nvGraphicFramePr>
        <p:xfrm>
          <a:off x="251520" y="359794"/>
          <a:ext cx="3096343" cy="6309570"/>
        </p:xfrm>
        <a:graphic>
          <a:graphicData uri="http://schemas.openxmlformats.org/drawingml/2006/table">
            <a:tbl>
              <a:tblPr/>
              <a:tblGrid>
                <a:gridCol w="94663"/>
                <a:gridCol w="553409"/>
                <a:gridCol w="864096"/>
                <a:gridCol w="143168"/>
                <a:gridCol w="605069"/>
                <a:gridCol w="371529"/>
                <a:gridCol w="464409"/>
              </a:tblGrid>
              <a:tr h="841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名称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建物・敷地の面積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敷地面積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建物面積（</a:t>
                      </a: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階平面の面積）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717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延床面積（建物</a:t>
                      </a: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階の面積</a:t>
                      </a: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×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（地上階数＋地下階数））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建物の高さ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地上階数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地下階数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598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建物構造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構造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Ｓ</a:t>
                      </a: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構造（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ALC）</a:t>
                      </a:r>
                      <a:b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</a:b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S</a:t>
                      </a: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構造（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CW）</a:t>
                      </a:r>
                      <a:b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</a:b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RC・SRC</a:t>
                      </a: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構造</a:t>
                      </a:r>
                      <a:b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</a:b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木造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１階　南壁面長さ（</a:t>
                      </a: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m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）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１階　東壁面長さ（</a:t>
                      </a: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m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）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5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途中階での変化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有・無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階別の床面積（㎡）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１階の階高さ（</a:t>
                      </a: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m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）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２階以上の平均高さ（</a:t>
                      </a: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m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）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１階の窓面積割合（％）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２階以上の窓面積割合（％）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屋上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構成比（％）</a:t>
                      </a:r>
                      <a:endParaRPr lang="zh-TW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対策なし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太陽光パネル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屋上緑化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高反射塗装・高反射瓦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壁面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反射率（％）（色）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外断熱（あり・なし）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隣接建物の影響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有・無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影響がある壁面を有無で指定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9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壁面緑化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対策の有・無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設置面・被服率（％）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敷地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面積割合（％）</a:t>
                      </a:r>
                      <a:endParaRPr lang="zh-TW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舗装部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裸地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保水性舗装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高反射舗装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緑化（芝生）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緑化（中高木緑化）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水面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ドライミスト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実施の有・無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ノズル１台あたりの噴霧能力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ノズル設置個数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時間帯別運転台数</a:t>
                      </a:r>
                      <a:endParaRPr lang="zh-TW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ノズルの設置延長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rowSpan="21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1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空調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①用途別床面積（㎡）</a:t>
                      </a: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/>
                      </a:r>
                      <a:b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</a:b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②空調方式（セントラル空調・個別空調・地域冷暖房）の面積割合（％）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戸建て住居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長屋建て住居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集合住宅（</a:t>
                      </a:r>
                      <a:r>
                        <a:rPr lang="en-US" altLang="ja-JP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RC</a:t>
                      </a:r>
                      <a:r>
                        <a:rPr lang="ja-JP" altLang="en-US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構造）</a:t>
                      </a:r>
                      <a:endParaRPr lang="zh-TW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zh-TW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集合住宅（鉄骨構造）</a:t>
                      </a:r>
                      <a:endParaRPr lang="zh-TW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zh-TW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事務所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店舗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飲食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宿泊施設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医療施設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文教施設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①空調機の性能</a:t>
                      </a:r>
                      <a:b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</a:b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②</a:t>
                      </a: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COP</a:t>
                      </a:r>
                      <a:b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</a:br>
                      <a:r>
                        <a:rPr lang="en-US" altLang="ja-JP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③</a:t>
                      </a: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顕熱比率</a:t>
                      </a:r>
                      <a:b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</a:br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④屋外機水噴霧装置（適用／非適用）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空調方式（ガス・電気）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ＣＯＰ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顕熱比率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（電気）従来型の空冷チラー（標準型）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（電気）ビル用マルチエアコン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（電気）電動ターボ冷凍機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（電気）空冷ヒートポンプチラー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（電気）家庭用ルームエアコン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（ガス）ガスヒートポンプエアコン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（ガス）ガス吸収冷凍機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蓄熱空調（適用／非適用）</a:t>
                      </a:r>
                      <a:endParaRPr lang="zh-TW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空調機排熱高さ（階）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給湯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①給湯機の種類</a:t>
                      </a:r>
                      <a:b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</a:b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②</a:t>
                      </a: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COP</a:t>
                      </a:r>
                      <a:b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</a:br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③</a:t>
                      </a:r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熱効率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給湯方式（ガス・電気）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ＣＯＰ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熱効率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（電気）電気ヒーター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（電気）ヒートポンプ給湯器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（ガス）従来型のボイラー・給湯器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7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（ガス）潜熱回収型ガス給湯器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省エネ行動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（する／しない）</a:t>
                      </a:r>
                    </a:p>
                  </a:txBody>
                  <a:tcPr marL="3357" marR="3357" marT="33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3357" marR="3357" marT="33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右中かっこ 1"/>
          <p:cNvSpPr/>
          <p:nvPr/>
        </p:nvSpPr>
        <p:spPr>
          <a:xfrm>
            <a:off x="8244408" y="908720"/>
            <a:ext cx="288032" cy="720080"/>
          </a:xfrm>
          <a:prstGeom prst="rightBrace">
            <a:avLst>
              <a:gd name="adj1" fmla="val 33685"/>
              <a:gd name="adj2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右中かっこ 12"/>
          <p:cNvSpPr/>
          <p:nvPr/>
        </p:nvSpPr>
        <p:spPr>
          <a:xfrm>
            <a:off x="8244408" y="1628800"/>
            <a:ext cx="288032" cy="576064"/>
          </a:xfrm>
          <a:prstGeom prst="rightBrace">
            <a:avLst>
              <a:gd name="adj1" fmla="val 23764"/>
              <a:gd name="adj2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右中かっこ 13"/>
          <p:cNvSpPr/>
          <p:nvPr/>
        </p:nvSpPr>
        <p:spPr>
          <a:xfrm>
            <a:off x="8244408" y="2204864"/>
            <a:ext cx="288032" cy="360040"/>
          </a:xfrm>
          <a:prstGeom prst="rightBrace">
            <a:avLst>
              <a:gd name="adj1" fmla="val 23764"/>
              <a:gd name="adj2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右中かっこ 14"/>
          <p:cNvSpPr/>
          <p:nvPr/>
        </p:nvSpPr>
        <p:spPr>
          <a:xfrm>
            <a:off x="8244408" y="2564904"/>
            <a:ext cx="288032" cy="432048"/>
          </a:xfrm>
          <a:prstGeom prst="rightBrace">
            <a:avLst>
              <a:gd name="adj1" fmla="val 23764"/>
              <a:gd name="adj2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右中かっこ 17"/>
          <p:cNvSpPr/>
          <p:nvPr/>
        </p:nvSpPr>
        <p:spPr>
          <a:xfrm>
            <a:off x="8244408" y="2996952"/>
            <a:ext cx="288032" cy="432048"/>
          </a:xfrm>
          <a:prstGeom prst="rightBrace">
            <a:avLst>
              <a:gd name="adj1" fmla="val 23764"/>
              <a:gd name="adj2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右中かっこ 18"/>
          <p:cNvSpPr/>
          <p:nvPr/>
        </p:nvSpPr>
        <p:spPr>
          <a:xfrm>
            <a:off x="8271520" y="3429000"/>
            <a:ext cx="288032" cy="504056"/>
          </a:xfrm>
          <a:prstGeom prst="rightBrace">
            <a:avLst>
              <a:gd name="adj1" fmla="val 23764"/>
              <a:gd name="adj2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右中かっこ 19"/>
          <p:cNvSpPr/>
          <p:nvPr/>
        </p:nvSpPr>
        <p:spPr>
          <a:xfrm>
            <a:off x="8244408" y="3933056"/>
            <a:ext cx="288032" cy="432048"/>
          </a:xfrm>
          <a:prstGeom prst="rightBrace">
            <a:avLst>
              <a:gd name="adj1" fmla="val 23764"/>
              <a:gd name="adj2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右中かっこ 20"/>
          <p:cNvSpPr/>
          <p:nvPr/>
        </p:nvSpPr>
        <p:spPr>
          <a:xfrm>
            <a:off x="8244408" y="4365104"/>
            <a:ext cx="288032" cy="432048"/>
          </a:xfrm>
          <a:prstGeom prst="rightBrace">
            <a:avLst>
              <a:gd name="adj1" fmla="val 23764"/>
              <a:gd name="adj2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右中かっこ 21"/>
          <p:cNvSpPr/>
          <p:nvPr/>
        </p:nvSpPr>
        <p:spPr>
          <a:xfrm>
            <a:off x="8244408" y="4797152"/>
            <a:ext cx="288032" cy="432048"/>
          </a:xfrm>
          <a:prstGeom prst="rightBrace">
            <a:avLst>
              <a:gd name="adj1" fmla="val 23764"/>
              <a:gd name="adj2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右中かっこ 22"/>
          <p:cNvSpPr/>
          <p:nvPr/>
        </p:nvSpPr>
        <p:spPr>
          <a:xfrm>
            <a:off x="8244408" y="5229200"/>
            <a:ext cx="288032" cy="432048"/>
          </a:xfrm>
          <a:prstGeom prst="rightBrace">
            <a:avLst>
              <a:gd name="adj1" fmla="val 23764"/>
              <a:gd name="adj2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右中かっこ 23"/>
          <p:cNvSpPr/>
          <p:nvPr/>
        </p:nvSpPr>
        <p:spPr>
          <a:xfrm>
            <a:off x="8244408" y="5661248"/>
            <a:ext cx="288032" cy="432048"/>
          </a:xfrm>
          <a:prstGeom prst="rightBrace">
            <a:avLst>
              <a:gd name="adj1" fmla="val 23764"/>
              <a:gd name="adj2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右中かっこ 26"/>
          <p:cNvSpPr/>
          <p:nvPr/>
        </p:nvSpPr>
        <p:spPr>
          <a:xfrm>
            <a:off x="8244408" y="6093296"/>
            <a:ext cx="288032" cy="576064"/>
          </a:xfrm>
          <a:prstGeom prst="rightBrace">
            <a:avLst>
              <a:gd name="adj1" fmla="val 23764"/>
              <a:gd name="adj2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604448" y="1124744"/>
            <a:ext cx="332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⑩</a:t>
            </a:r>
            <a:endParaRPr kumimoji="1" lang="ja-JP" altLang="en-US" sz="12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487544" y="1753071"/>
            <a:ext cx="692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⑥，⑨</a:t>
            </a:r>
            <a:endParaRPr kumimoji="1" lang="ja-JP" altLang="en-US" sz="12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487544" y="2617167"/>
            <a:ext cx="692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⑩，⑪</a:t>
            </a:r>
            <a:endParaRPr kumimoji="1" lang="ja-JP" altLang="en-US" sz="12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8559552" y="3527139"/>
            <a:ext cx="692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⑥</a:t>
            </a:r>
            <a:endParaRPr kumimoji="1" lang="ja-JP" altLang="en-US" sz="12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559552" y="2257127"/>
            <a:ext cx="332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⑩</a:t>
            </a:r>
            <a:endParaRPr kumimoji="1" lang="ja-JP" altLang="en-US" sz="12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8559552" y="3995191"/>
            <a:ext cx="692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⑨</a:t>
            </a:r>
            <a:endParaRPr kumimoji="1" lang="ja-JP" altLang="en-US" sz="12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559552" y="4466666"/>
            <a:ext cx="692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⑫</a:t>
            </a:r>
            <a:endParaRPr kumimoji="1" lang="ja-JP" altLang="en-US" sz="12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8559552" y="4869160"/>
            <a:ext cx="692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⑩</a:t>
            </a:r>
            <a:endParaRPr kumimoji="1" lang="ja-JP" altLang="en-US" sz="12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8559552" y="5301208"/>
            <a:ext cx="692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⑥</a:t>
            </a:r>
            <a:endParaRPr kumimoji="1" lang="ja-JP" altLang="en-US" sz="12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8559552" y="5733256"/>
            <a:ext cx="692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⑨</a:t>
            </a:r>
            <a:endParaRPr kumimoji="1" lang="ja-JP" altLang="en-US" sz="12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8473988" y="6227439"/>
            <a:ext cx="692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参考</a:t>
            </a:r>
            <a:endParaRPr kumimoji="1" lang="ja-JP" altLang="en-US" sz="12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8559552" y="3059087"/>
            <a:ext cx="692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⑩</a:t>
            </a:r>
            <a:endParaRPr kumimoji="1" lang="ja-JP" altLang="en-US" sz="1200" dirty="0"/>
          </a:p>
        </p:txBody>
      </p:sp>
      <p:sp>
        <p:nvSpPr>
          <p:cNvPr id="6" name="角丸四角形 5"/>
          <p:cNvSpPr/>
          <p:nvPr/>
        </p:nvSpPr>
        <p:spPr>
          <a:xfrm>
            <a:off x="8316416" y="836713"/>
            <a:ext cx="720080" cy="5904656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角丸四角形 38"/>
          <p:cNvSpPr/>
          <p:nvPr/>
        </p:nvSpPr>
        <p:spPr>
          <a:xfrm>
            <a:off x="8415536" y="476672"/>
            <a:ext cx="548952" cy="43204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75" tIns="28337" rIns="56675" bIns="28337" rtlCol="0" anchor="ctr"/>
          <a:lstStyle/>
          <a:p>
            <a:pPr algn="ctr"/>
            <a:r>
              <a:rPr lang="ja-JP" altLang="en-US" sz="5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「熱負荷計算モデル」の入力パラメータとの関連</a:t>
            </a:r>
            <a:endParaRPr lang="en-US" altLang="ja-JP" sz="5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51520" y="2740821"/>
            <a:ext cx="3096344" cy="576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252000" y="2564904"/>
            <a:ext cx="3095864" cy="1711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251520" y="3316820"/>
            <a:ext cx="3096344" cy="43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251520" y="1891570"/>
            <a:ext cx="3096344" cy="34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251520" y="3752079"/>
            <a:ext cx="3096344" cy="21645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二等辺三角形 7"/>
          <p:cNvSpPr/>
          <p:nvPr/>
        </p:nvSpPr>
        <p:spPr>
          <a:xfrm rot="5400000">
            <a:off x="36000" y="2042846"/>
            <a:ext cx="324897" cy="7287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二等辺三角形 43"/>
          <p:cNvSpPr/>
          <p:nvPr/>
        </p:nvSpPr>
        <p:spPr>
          <a:xfrm rot="5400000">
            <a:off x="52636" y="2618910"/>
            <a:ext cx="324897" cy="7287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二等辺三角形 44"/>
          <p:cNvSpPr/>
          <p:nvPr/>
        </p:nvSpPr>
        <p:spPr>
          <a:xfrm rot="5400000">
            <a:off x="53499" y="3014092"/>
            <a:ext cx="324897" cy="7287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二等辺三角形 45"/>
          <p:cNvSpPr/>
          <p:nvPr/>
        </p:nvSpPr>
        <p:spPr>
          <a:xfrm rot="5400000">
            <a:off x="53499" y="3446140"/>
            <a:ext cx="324897" cy="7287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二等辺三角形 46"/>
          <p:cNvSpPr/>
          <p:nvPr/>
        </p:nvSpPr>
        <p:spPr>
          <a:xfrm rot="5400000">
            <a:off x="53499" y="4814292"/>
            <a:ext cx="324897" cy="7287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99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1155</Words>
  <Application>Microsoft Office PowerPoint</Application>
  <PresentationFormat>画面に合わせる (4:3)</PresentationFormat>
  <Paragraphs>309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山口　真穂</dc:creator>
  <cp:lastModifiedBy>山口　真穂</cp:lastModifiedBy>
  <cp:revision>20</cp:revision>
  <cp:lastPrinted>2015-06-25T06:35:39Z</cp:lastPrinted>
  <dcterms:created xsi:type="dcterms:W3CDTF">2015-06-23T04:26:02Z</dcterms:created>
  <dcterms:modified xsi:type="dcterms:W3CDTF">2015-06-25T06:40:17Z</dcterms:modified>
</cp:coreProperties>
</file>