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6"/>
  </p:notesMasterIdLst>
  <p:sldIdLst>
    <p:sldId id="296" r:id="rId2"/>
    <p:sldId id="297" r:id="rId3"/>
    <p:sldId id="298" r:id="rId4"/>
    <p:sldId id="299" r:id="rId5"/>
    <p:sldId id="300" r:id="rId6"/>
    <p:sldId id="301" r:id="rId7"/>
    <p:sldId id="280" r:id="rId8"/>
    <p:sldId id="292" r:id="rId9"/>
    <p:sldId id="313" r:id="rId10"/>
    <p:sldId id="302" r:id="rId11"/>
    <p:sldId id="303" r:id="rId12"/>
    <p:sldId id="304" r:id="rId13"/>
    <p:sldId id="266" r:id="rId14"/>
    <p:sldId id="312"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E958B5F-D775-4CF2-94F4-28EA24810272}" type="datetimeFigureOut">
              <a:rPr kumimoji="1" lang="ja-JP" altLang="en-US" smtClean="0"/>
              <a:t>2020/10/30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DB52A10-E502-4B20-8AB6-00CBDC14542D}" type="slidenum">
              <a:rPr kumimoji="1" lang="ja-JP" altLang="en-US" smtClean="0"/>
              <a:t>‹#›</a:t>
            </a:fld>
            <a:endParaRPr kumimoji="1" lang="ja-JP" altLang="en-US"/>
          </a:p>
        </p:txBody>
      </p:sp>
    </p:spTree>
    <p:extLst>
      <p:ext uri="{BB962C8B-B14F-4D97-AF65-F5344CB8AC3E}">
        <p14:creationId xmlns:p14="http://schemas.microsoft.com/office/powerpoint/2010/main" val="1075880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C9FB13D-5A39-4913-BF2A-0722E533DA40}"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8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49D584-D402-4379-88C0-7B0886FA6A63}"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20624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9098AA-1CCE-465C-ACB2-2D9D011B220C}"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79918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053F66-7568-4DE8-AA0C-5CFE165AA83A}"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93812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F6E2B6-DEEF-4B30-BBF1-D9BF53B38E1F}"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90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148D6F-A0CD-4BE5-9493-9974B3906749}" type="datetime1">
              <a:rPr kumimoji="1" lang="ja-JP" altLang="en-US" smtClean="0"/>
              <a:t>2020/10/30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52550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6B349D-F6C6-4640-9C87-37701487B5DD}" type="datetime1">
              <a:rPr kumimoji="1" lang="ja-JP" altLang="en-US" smtClean="0"/>
              <a:t>2020/10/30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225165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AEBE75-617E-428F-8D90-F3DF1045C258}" type="datetime1">
              <a:rPr kumimoji="1" lang="ja-JP" altLang="en-US" smtClean="0"/>
              <a:t>2020/10/30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87776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A7282F-75FD-4796-8A3F-ECE898B3759F}" type="datetime1">
              <a:rPr kumimoji="1" lang="ja-JP" altLang="en-US" smtClean="0"/>
              <a:t>2020/10/30</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13171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0FF934-51E3-4A6A-B4C5-83391284A6A3}" type="datetime1">
              <a:rPr kumimoji="1" lang="ja-JP" altLang="en-US" smtClean="0"/>
              <a:t>2020/10/30</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3317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6AD20D-075F-4F2C-8ECA-16332F1739E4}" type="datetime1">
              <a:rPr kumimoji="1" lang="ja-JP" altLang="en-US" smtClean="0"/>
              <a:t>2020/10/30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404948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9958DD-679C-4E73-A17F-79607652EC8A}" type="datetime1">
              <a:rPr kumimoji="1" lang="ja-JP" altLang="en-US" smtClean="0"/>
              <a:t>2020/10/30</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39EBC2B-BF77-430A-B67D-4C5A4847E674}"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089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txBox="1">
            <a:spLocks/>
          </p:cNvSpPr>
          <p:nvPr/>
        </p:nvSpPr>
        <p:spPr>
          <a:xfrm>
            <a:off x="8002272" y="6492875"/>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a:t>1</a:t>
            </a:r>
            <a:endParaRPr kumimoji="1" lang="ja-JP" altLang="en-US" sz="2400" dirty="0"/>
          </a:p>
        </p:txBody>
      </p:sp>
      <p:sp>
        <p:nvSpPr>
          <p:cNvPr id="4" name="正方形/長方形 3"/>
          <p:cNvSpPr/>
          <p:nvPr/>
        </p:nvSpPr>
        <p:spPr>
          <a:xfrm>
            <a:off x="2043072" y="2270939"/>
            <a:ext cx="4573688" cy="461665"/>
          </a:xfrm>
          <a:prstGeom prst="rect">
            <a:avLst/>
          </a:prstGeom>
        </p:spPr>
        <p:txBody>
          <a:bodyPr wrap="none">
            <a:spAutoFit/>
          </a:bodyPr>
          <a:lstStyle/>
          <a:p>
            <a:r>
              <a:rPr lang="ja-JP" altLang="ja-JP" sz="2400" dirty="0">
                <a:latin typeface="Meiryo UI" panose="020B0604030504040204" pitchFamily="50" charset="-128"/>
                <a:ea typeface="Meiryo UI" panose="020B0604030504040204" pitchFamily="50" charset="-128"/>
                <a:cs typeface="Times New Roman" panose="02020603050405020304" pitchFamily="18" charset="0"/>
              </a:rPr>
              <a:t>建築物の環境配慮のあり方について</a:t>
            </a:r>
            <a:endParaRPr lang="ja-JP" altLang="en-US" sz="24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220870" y="3392129"/>
            <a:ext cx="3347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令和２年　１０月　２８日</a:t>
            </a:r>
          </a:p>
        </p:txBody>
      </p:sp>
      <p:sp>
        <p:nvSpPr>
          <p:cNvPr id="6" name="テキスト ボックス 5"/>
          <p:cNvSpPr txBox="1"/>
          <p:nvPr/>
        </p:nvSpPr>
        <p:spPr>
          <a:xfrm>
            <a:off x="3457889" y="4420986"/>
            <a:ext cx="2279455"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大阪府環境審議会</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温暖化対策部会</a:t>
            </a:r>
          </a:p>
        </p:txBody>
      </p:sp>
      <p:sp>
        <p:nvSpPr>
          <p:cNvPr id="7" name="テキスト ボックス 6"/>
          <p:cNvSpPr txBox="1"/>
          <p:nvPr/>
        </p:nvSpPr>
        <p:spPr>
          <a:xfrm>
            <a:off x="6372535" y="5635269"/>
            <a:ext cx="277146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大阪府住宅まちづくり部</a:t>
            </a:r>
            <a:endParaRPr kumimoji="1" lang="en-US" altLang="ja-JP"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3CD9B70-CA90-4179-81A5-E62FCF9F1679}"/>
              </a:ext>
            </a:extLst>
          </p:cNvPr>
          <p:cNvSpPr txBox="1"/>
          <p:nvPr/>
        </p:nvSpPr>
        <p:spPr>
          <a:xfrm>
            <a:off x="7677150" y="371475"/>
            <a:ext cx="1000125" cy="369332"/>
          </a:xfrm>
          <a:prstGeom prst="rect">
            <a:avLst/>
          </a:prstGeom>
          <a:noFill/>
          <a:ln>
            <a:solidFill>
              <a:schemeClr val="tx1"/>
            </a:solidFill>
          </a:ln>
        </p:spPr>
        <p:txBody>
          <a:bodyPr wrap="square" rtlCol="0">
            <a:spAutoFit/>
          </a:bodyPr>
          <a:lstStyle/>
          <a:p>
            <a:pPr algn="ctr"/>
            <a:r>
              <a:rPr kumimoji="1" lang="ja-JP" altLang="en-US" dirty="0" smtClean="0"/>
              <a:t>資料１</a:t>
            </a:r>
            <a:endParaRPr kumimoji="1" lang="ja-JP" altLang="en-US" dirty="0"/>
          </a:p>
        </p:txBody>
      </p:sp>
    </p:spTree>
    <p:extLst>
      <p:ext uri="{BB962C8B-B14F-4D97-AF65-F5344CB8AC3E}">
        <p14:creationId xmlns:p14="http://schemas.microsoft.com/office/powerpoint/2010/main" val="4119564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81385" y="649517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7" name="スライド番号プレースホルダー 1"/>
          <p:cNvSpPr txBox="1">
            <a:spLocks/>
          </p:cNvSpPr>
          <p:nvPr/>
        </p:nvSpPr>
        <p:spPr>
          <a:xfrm>
            <a:off x="8138421" y="643572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9EBC2B-BF77-430A-B67D-4C5A4847E674}" type="slidenum">
              <a:rPr kumimoji="1" lang="ja-JP" altLang="en-US" sz="2400" smtClean="0"/>
              <a:pPr/>
              <a:t>10</a:t>
            </a:fld>
            <a:endParaRPr kumimoji="1" lang="ja-JP" altLang="en-US" sz="2400" dirty="0"/>
          </a:p>
        </p:txBody>
      </p:sp>
      <p:cxnSp>
        <p:nvCxnSpPr>
          <p:cNvPr id="8" name="直線コネクタ 7"/>
          <p:cNvCxnSpPr/>
          <p:nvPr/>
        </p:nvCxnSpPr>
        <p:spPr>
          <a:xfrm flipV="1">
            <a:off x="-14109" y="52973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2" name="二等辺三角形 11"/>
          <p:cNvSpPr/>
          <p:nvPr/>
        </p:nvSpPr>
        <p:spPr bwMode="white">
          <a:xfrm rot="20728778">
            <a:off x="750504" y="1179613"/>
            <a:ext cx="337691" cy="237815"/>
          </a:xfrm>
          <a:prstGeom prst="triangle">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3" name="正方形/長方形 12"/>
          <p:cNvSpPr/>
          <p:nvPr/>
        </p:nvSpPr>
        <p:spPr bwMode="white">
          <a:xfrm>
            <a:off x="690524" y="1161143"/>
            <a:ext cx="146926" cy="180563"/>
          </a:xfrm>
          <a:prstGeom prst="rect">
            <a:avLst/>
          </a:prstGeom>
          <a:solidFill>
            <a:schemeClr val="bg1"/>
          </a:solidFill>
          <a:ln>
            <a:solidFill>
              <a:schemeClr val="bg1"/>
            </a:solidFill>
          </a:ln>
        </p:spPr>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t="4027" b="2610"/>
          <a:stretch/>
        </p:blipFill>
        <p:spPr>
          <a:xfrm>
            <a:off x="854499" y="708035"/>
            <a:ext cx="2076808" cy="2719823"/>
          </a:xfrm>
          <a:prstGeom prst="rect">
            <a:avLst/>
          </a:prstGeom>
        </p:spPr>
      </p:pic>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54352" y="708035"/>
            <a:ext cx="2201901" cy="2826082"/>
          </a:xfrm>
          <a:prstGeom prst="rect">
            <a:avLst/>
          </a:prstGeom>
        </p:spPr>
      </p:pic>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8093" y="3596893"/>
            <a:ext cx="2258088" cy="2656264"/>
          </a:xfrm>
          <a:prstGeom prst="rect">
            <a:avLst/>
          </a:prstGeom>
        </p:spPr>
      </p:pic>
      <p:pic>
        <p:nvPicPr>
          <p:cNvPr id="22" name="図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38937" y="3537595"/>
            <a:ext cx="2264770" cy="2618555"/>
          </a:xfrm>
          <a:prstGeom prst="rect">
            <a:avLst/>
          </a:prstGeom>
        </p:spPr>
      </p:pic>
      <p:sp>
        <p:nvSpPr>
          <p:cNvPr id="23" name="テキスト ボックス 22"/>
          <p:cNvSpPr txBox="1"/>
          <p:nvPr/>
        </p:nvSpPr>
        <p:spPr>
          <a:xfrm>
            <a:off x="-143550" y="97311"/>
            <a:ext cx="8511795" cy="677108"/>
          </a:xfrm>
          <a:prstGeom prst="rect">
            <a:avLst/>
          </a:prstGeom>
          <a:noFill/>
        </p:spPr>
        <p:txBody>
          <a:bodyPr wrap="square" rtlCol="0">
            <a:spAutoFit/>
          </a:bodyPr>
          <a:lstStyle/>
          <a:p>
            <a:pPr indent="229235"/>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取組例</a:t>
            </a:r>
            <a:r>
              <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省エネの</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啓発検討イメージ</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法による説明義務に</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追加した啓発</a:t>
            </a:r>
            <a:r>
              <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②</a:t>
            </a:r>
          </a:p>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正方形/長方形 2"/>
          <p:cNvSpPr/>
          <p:nvPr/>
        </p:nvSpPr>
        <p:spPr>
          <a:xfrm>
            <a:off x="118853" y="617882"/>
            <a:ext cx="5439638" cy="565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41533" y="5918686"/>
            <a:ext cx="2067934" cy="392415"/>
          </a:xfrm>
          <a:prstGeom prst="rect">
            <a:avLst/>
          </a:prstGeom>
          <a:noFill/>
          <a:ln>
            <a:noFill/>
          </a:ln>
        </p:spPr>
        <p:txBody>
          <a:bodyPr wrap="square" rtlCol="0" anchor="ctr">
            <a:no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＜省エネ基準に</a:t>
            </a:r>
            <a:r>
              <a:rPr lang="ja-JP" altLang="en-US" sz="9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適合</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している場合＞</a:t>
            </a:r>
          </a:p>
        </p:txBody>
      </p:sp>
      <p:sp>
        <p:nvSpPr>
          <p:cNvPr id="25" name="テキスト ボックス 24"/>
          <p:cNvSpPr txBox="1"/>
          <p:nvPr/>
        </p:nvSpPr>
        <p:spPr>
          <a:xfrm>
            <a:off x="3108457" y="5903561"/>
            <a:ext cx="2525729" cy="392415"/>
          </a:xfrm>
          <a:prstGeom prst="rect">
            <a:avLst/>
          </a:prstGeom>
          <a:noFill/>
          <a:ln>
            <a:noFill/>
          </a:ln>
        </p:spPr>
        <p:txBody>
          <a:bodyPr wrap="square" rtlCol="0" anchor="ctr">
            <a:no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＜省エネ基準に</a:t>
            </a:r>
            <a:r>
              <a:rPr lang="ja-JP" altLang="en-US" sz="9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不適合</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の場合＞</a:t>
            </a:r>
          </a:p>
        </p:txBody>
      </p:sp>
      <p:sp>
        <p:nvSpPr>
          <p:cNvPr id="26" name="テキスト ボックス 25"/>
          <p:cNvSpPr txBox="1"/>
          <p:nvPr/>
        </p:nvSpPr>
        <p:spPr>
          <a:xfrm>
            <a:off x="147498" y="919776"/>
            <a:ext cx="596142" cy="250729"/>
          </a:xfrm>
          <a:prstGeom prst="rect">
            <a:avLst/>
          </a:prstGeom>
          <a:solidFill>
            <a:schemeClr val="bg1"/>
          </a:solidFill>
          <a:ln>
            <a:noFill/>
          </a:ln>
        </p:spPr>
        <p:txBody>
          <a:bodyPr wrap="square" rtlCol="0" anchor="ctr">
            <a:noAutofit/>
          </a:bodyPr>
          <a:lstStyle/>
          <a:p>
            <a:pPr algn="ct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表面</a:t>
            </a:r>
          </a:p>
        </p:txBody>
      </p:sp>
      <p:sp>
        <p:nvSpPr>
          <p:cNvPr id="27" name="テキスト ボックス 26"/>
          <p:cNvSpPr txBox="1"/>
          <p:nvPr/>
        </p:nvSpPr>
        <p:spPr>
          <a:xfrm>
            <a:off x="185142" y="3545035"/>
            <a:ext cx="636892" cy="259805"/>
          </a:xfrm>
          <a:prstGeom prst="rect">
            <a:avLst/>
          </a:prstGeom>
          <a:solidFill>
            <a:schemeClr val="bg1"/>
          </a:solidFill>
          <a:ln>
            <a:noFill/>
          </a:ln>
        </p:spPr>
        <p:txBody>
          <a:bodyPr wrap="square" rtlCol="0" anchor="ctr">
            <a:noAutofit/>
          </a:bodyPr>
          <a:lstStyle/>
          <a:p>
            <a:pPr algn="ct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裏面</a:t>
            </a:r>
          </a:p>
        </p:txBody>
      </p:sp>
      <p:cxnSp>
        <p:nvCxnSpPr>
          <p:cNvPr id="5" name="直線コネクタ 4"/>
          <p:cNvCxnSpPr/>
          <p:nvPr/>
        </p:nvCxnSpPr>
        <p:spPr>
          <a:xfrm>
            <a:off x="128789" y="3492297"/>
            <a:ext cx="543963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十字形 29"/>
          <p:cNvSpPr/>
          <p:nvPr/>
        </p:nvSpPr>
        <p:spPr>
          <a:xfrm>
            <a:off x="7091434" y="3515514"/>
            <a:ext cx="489951" cy="463185"/>
          </a:xfrm>
          <a:prstGeom prst="plus">
            <a:avLst>
              <a:gd name="adj" fmla="val 41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5686906" y="4194265"/>
            <a:ext cx="3302548" cy="15058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　</a:t>
            </a:r>
            <a:endParaRPr kumimoji="1" lang="en-US" altLang="ja-JP" sz="1200" dirty="0" smtClean="0">
              <a:solidFill>
                <a:schemeClr val="tx1"/>
              </a:solidFill>
            </a:endParaRPr>
          </a:p>
          <a:p>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例えば</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・新築時の初期投資メリット</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・初期投資回収期間</a:t>
            </a:r>
            <a:r>
              <a:rPr kumimoji="1" lang="ja-JP" altLang="en-US" sz="1000" dirty="0" smtClean="0">
                <a:solidFill>
                  <a:schemeClr val="tx1"/>
                </a:solidFill>
                <a:latin typeface="Meiryo UI" panose="020B0604030504040204" pitchFamily="50" charset="-128"/>
                <a:ea typeface="Meiryo UI" panose="020B0604030504040204" pitchFamily="50" charset="-128"/>
              </a:rPr>
              <a:t>（省エネ・健康なども考慮）</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・住宅購入者の意識調査</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・防カビ、結露に対する効果</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・断熱材の遮音効果</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など</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rPr>
              <a:t>　</a:t>
            </a:r>
            <a:endParaRPr kumimoji="1" lang="en-US" altLang="ja-JP" sz="1200" dirty="0" smtClean="0">
              <a:solidFill>
                <a:schemeClr val="tx1"/>
              </a:solidFill>
            </a:endParaRPr>
          </a:p>
        </p:txBody>
      </p:sp>
      <p:sp>
        <p:nvSpPr>
          <p:cNvPr id="9" name="角丸四角形吹き出し 8"/>
          <p:cNvSpPr/>
          <p:nvPr/>
        </p:nvSpPr>
        <p:spPr>
          <a:xfrm>
            <a:off x="5686906" y="1036784"/>
            <a:ext cx="3302548" cy="2419277"/>
          </a:xfrm>
          <a:prstGeom prst="wedgeRoundRectCallout">
            <a:avLst>
              <a:gd name="adj1" fmla="val -60495"/>
              <a:gd name="adj2" fmla="val 4174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　　</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省エネ</a:t>
            </a:r>
            <a:r>
              <a:rPr kumimoji="1" lang="ja-JP" altLang="en-US" sz="1200" dirty="0" smtClean="0">
                <a:solidFill>
                  <a:schemeClr val="tx1"/>
                </a:solidFill>
                <a:latin typeface="Meiryo UI" panose="020B0604030504040204" pitchFamily="50" charset="-128"/>
                <a:ea typeface="Meiryo UI" panose="020B0604030504040204" pitchFamily="50" charset="-128"/>
              </a:rPr>
              <a:t>住宅と</a:t>
            </a:r>
            <a:r>
              <a:rPr kumimoji="1" lang="ja-JP" altLang="en-US" sz="1200" dirty="0">
                <a:solidFill>
                  <a:schemeClr val="tx1"/>
                </a:solidFill>
                <a:latin typeface="Meiryo UI" panose="020B0604030504040204" pitchFamily="50" charset="-128"/>
                <a:ea typeface="Meiryo UI" panose="020B0604030504040204" pitchFamily="50" charset="-128"/>
              </a:rPr>
              <a:t>は</a:t>
            </a: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・省エネ性能に関する２つの基準</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・省エネ住宅のメリット</a:t>
            </a:r>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（環境・家計にやさしい、快適性健康、災害対応）</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・説明義務制度について</a:t>
            </a: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・建築物エネルギー消費性能基準</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rPr>
              <a:t>への</a:t>
            </a:r>
            <a:r>
              <a:rPr kumimoji="1" lang="ja-JP" altLang="en-US" sz="1200" dirty="0" smtClean="0">
                <a:solidFill>
                  <a:schemeClr val="tx1"/>
                </a:solidFill>
                <a:latin typeface="Meiryo UI" panose="020B0604030504040204" pitchFamily="50" charset="-128"/>
                <a:ea typeface="Meiryo UI" panose="020B0604030504040204" pitchFamily="50" charset="-128"/>
              </a:rPr>
              <a:t>適合性</a:t>
            </a:r>
            <a:r>
              <a:rPr kumimoji="1" lang="ja-JP" altLang="en-US" sz="1000" dirty="0" smtClean="0">
                <a:solidFill>
                  <a:schemeClr val="tx1"/>
                </a:solidFill>
                <a:latin typeface="Meiryo UI" panose="020B0604030504040204" pitchFamily="50" charset="-128"/>
                <a:ea typeface="Meiryo UI" panose="020B0604030504040204" pitchFamily="50" charset="-128"/>
              </a:rPr>
              <a:t>（適合・不適合）</a:t>
            </a:r>
          </a:p>
          <a:p>
            <a:r>
              <a:rPr kumimoji="1" lang="ja-JP" altLang="en-US" sz="1200" dirty="0" smtClean="0">
                <a:solidFill>
                  <a:schemeClr val="tx1"/>
                </a:solidFill>
                <a:latin typeface="Meiryo UI" panose="020B0604030504040204" pitchFamily="50" charset="-128"/>
                <a:ea typeface="Meiryo UI" panose="020B0604030504040204" pitchFamily="50" charset="-128"/>
              </a:rPr>
              <a:t>　　・建築物エネルギー消費性能の確保</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のためのとるべき措置</a:t>
            </a:r>
            <a:endParaRPr kumimoji="1" lang="ja-JP" altLang="en-US"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・建築士・建築士事務所に</a:t>
            </a:r>
            <a:r>
              <a:rPr kumimoji="1" lang="ja-JP" altLang="en-US" sz="1200" dirty="0" smtClean="0">
                <a:solidFill>
                  <a:schemeClr val="tx1"/>
                </a:solidFill>
                <a:latin typeface="Meiryo UI" panose="020B0604030504040204" pitchFamily="50" charset="-128"/>
                <a:ea typeface="Meiryo UI" panose="020B0604030504040204" pitchFamily="50" charset="-128"/>
              </a:rPr>
              <a:t>関する事項</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863062" y="885978"/>
            <a:ext cx="1994659" cy="276999"/>
          </a:xfrm>
          <a:prstGeom prst="rect">
            <a:avLst/>
          </a:prstGeom>
          <a:solidFill>
            <a:schemeClr val="bg1"/>
          </a:solidFill>
          <a:ln>
            <a:solidFill>
              <a:schemeClr val="tx1"/>
            </a:solid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法による説明（義務）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案</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894846" y="4084299"/>
            <a:ext cx="1962876" cy="276999"/>
          </a:xfrm>
          <a:prstGeom prst="rect">
            <a:avLst/>
          </a:prstGeom>
          <a:solidFill>
            <a:schemeClr val="bg1"/>
          </a:solidFill>
          <a:ln>
            <a:solidFill>
              <a:schemeClr val="tx1"/>
            </a:solid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府独自で行う説明（啓発</a:t>
            </a:r>
            <a:r>
              <a:rPr kumimoji="1" lang="ja-JP" altLang="en-US" sz="12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656089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4049941-4BD7-40A7-B1E3-98C4076883AF}"/>
              </a:ext>
            </a:extLst>
          </p:cNvPr>
          <p:cNvSpPr txBox="1"/>
          <p:nvPr/>
        </p:nvSpPr>
        <p:spPr>
          <a:xfrm>
            <a:off x="-88670" y="121049"/>
            <a:ext cx="8658095" cy="677108"/>
          </a:xfrm>
          <a:prstGeom prst="rect">
            <a:avLst/>
          </a:prstGeom>
          <a:noFill/>
        </p:spPr>
        <p:txBody>
          <a:bodyPr wrap="square" rtlCol="0">
            <a:spAutoFit/>
          </a:bodyPr>
          <a:lstStyle/>
          <a:p>
            <a:pPr indent="229235"/>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取組例</a:t>
            </a:r>
            <a:r>
              <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省エネの啓発</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検討</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イメージ</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　関係</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団体に対する</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啓発</a:t>
            </a:r>
            <a:r>
              <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③</a:t>
            </a:r>
            <a:endParaRPr lang="ja-JP" altLang="en-US" sz="20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p>
        </p:txBody>
      </p:sp>
      <p:cxnSp>
        <p:nvCxnSpPr>
          <p:cNvPr id="4" name="直線コネクタ 3">
            <a:extLst>
              <a:ext uri="{FF2B5EF4-FFF2-40B4-BE49-F238E27FC236}">
                <a16:creationId xmlns:a16="http://schemas.microsoft.com/office/drawing/2014/main" id="{770D4D13-C27E-49C1-9919-BF9A510EFE4C}"/>
              </a:ext>
            </a:extLst>
          </p:cNvPr>
          <p:cNvCxnSpPr/>
          <p:nvPr/>
        </p:nvCxnSpPr>
        <p:spPr>
          <a:xfrm flipV="1">
            <a:off x="0" y="56748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6" name="正方形/長方形 15">
            <a:extLst>
              <a:ext uri="{FF2B5EF4-FFF2-40B4-BE49-F238E27FC236}">
                <a16:creationId xmlns:a16="http://schemas.microsoft.com/office/drawing/2014/main" id="{06713ADD-41C3-422C-8F39-BAF66C90B142}"/>
              </a:ext>
            </a:extLst>
          </p:cNvPr>
          <p:cNvSpPr/>
          <p:nvPr/>
        </p:nvSpPr>
        <p:spPr>
          <a:xfrm>
            <a:off x="331691" y="722014"/>
            <a:ext cx="8812309"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建築士</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や工務店に対して、省エネに関するスキルアップのための研修会等を実施　</a:t>
            </a:r>
          </a:p>
        </p:txBody>
      </p:sp>
      <p:sp>
        <p:nvSpPr>
          <p:cNvPr id="17" name="正方形/長方形 16"/>
          <p:cNvSpPr/>
          <p:nvPr/>
        </p:nvSpPr>
        <p:spPr>
          <a:xfrm>
            <a:off x="263746" y="675596"/>
            <a:ext cx="8512935" cy="431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7678394" y="649472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20"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11</a:t>
            </a:fld>
            <a:endParaRPr kumimoji="1" lang="ja-JP" altLang="en-US" sz="2400" dirty="0"/>
          </a:p>
        </p:txBody>
      </p:sp>
      <p:sp>
        <p:nvSpPr>
          <p:cNvPr id="2" name="テキスト ボックス 1"/>
          <p:cNvSpPr txBox="1"/>
          <p:nvPr/>
        </p:nvSpPr>
        <p:spPr>
          <a:xfrm>
            <a:off x="249125" y="1282126"/>
            <a:ext cx="3537264"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他自治体における啓発事例（参考）</a:t>
            </a:r>
          </a:p>
        </p:txBody>
      </p:sp>
      <p:pic>
        <p:nvPicPr>
          <p:cNvPr id="5" name="図 4"/>
          <p:cNvPicPr>
            <a:picLocks noChangeAspect="1"/>
          </p:cNvPicPr>
          <p:nvPr/>
        </p:nvPicPr>
        <p:blipFill>
          <a:blip r:embed="rId2"/>
          <a:stretch>
            <a:fillRect/>
          </a:stretch>
        </p:blipFill>
        <p:spPr>
          <a:xfrm>
            <a:off x="307478" y="1261761"/>
            <a:ext cx="8529043" cy="4566300"/>
          </a:xfrm>
          <a:prstGeom prst="rect">
            <a:avLst/>
          </a:prstGeom>
        </p:spPr>
      </p:pic>
    </p:spTree>
    <p:extLst>
      <p:ext uri="{BB962C8B-B14F-4D97-AF65-F5344CB8AC3E}">
        <p14:creationId xmlns:p14="http://schemas.microsoft.com/office/powerpoint/2010/main" val="583778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F8A0FCE-55E1-46FC-B57D-9426EF24FF72}"/>
              </a:ext>
            </a:extLst>
          </p:cNvPr>
          <p:cNvCxnSpPr/>
          <p:nvPr/>
        </p:nvCxnSpPr>
        <p:spPr>
          <a:xfrm flipV="1">
            <a:off x="0" y="521762"/>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4" name="テキスト ボックス 3">
            <a:extLst>
              <a:ext uri="{FF2B5EF4-FFF2-40B4-BE49-F238E27FC236}">
                <a16:creationId xmlns:a16="http://schemas.microsoft.com/office/drawing/2014/main" id="{177D1ABD-7D2B-408D-81AA-0518FA6A27D5}"/>
              </a:ext>
            </a:extLst>
          </p:cNvPr>
          <p:cNvSpPr txBox="1"/>
          <p:nvPr/>
        </p:nvSpPr>
        <p:spPr>
          <a:xfrm>
            <a:off x="-246467" y="152430"/>
            <a:ext cx="6932867" cy="677108"/>
          </a:xfrm>
          <a:prstGeom prst="rect">
            <a:avLst/>
          </a:prstGeom>
          <a:noFill/>
        </p:spPr>
        <p:txBody>
          <a:bodyPr wrap="square" rtlCol="0">
            <a:spAutoFit/>
          </a:bodyPr>
          <a:lstStyle/>
          <a:p>
            <a:pPr indent="229235"/>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取組例</a:t>
            </a:r>
            <a:r>
              <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rPr>
              <a:t>3</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再生可能</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エネルギー促進策の検討イメージ</a:t>
            </a:r>
            <a:r>
              <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④</a:t>
            </a:r>
          </a:p>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06713ADD-41C3-422C-8F39-BAF66C90B142}"/>
              </a:ext>
            </a:extLst>
          </p:cNvPr>
          <p:cNvSpPr/>
          <p:nvPr/>
        </p:nvSpPr>
        <p:spPr>
          <a:xfrm>
            <a:off x="165845" y="664957"/>
            <a:ext cx="8812309" cy="3077766"/>
          </a:xfrm>
          <a:prstGeom prst="rect">
            <a:avLst/>
          </a:prstGeom>
        </p:spPr>
        <p:txBody>
          <a:bodyPr wrap="square">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現行</a:t>
            </a:r>
            <a:r>
              <a:rPr lang="en-US" altLang="ja-JP"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p>
          <a:p>
            <a:r>
              <a:rPr lang="ja-JP" altLang="en-US"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再生可能エネルギー利用設備（太陽光発電設備等）の導入の検討義務化（</a:t>
            </a:r>
            <a:r>
              <a:rPr lang="en-US" altLang="ja-JP"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2015</a:t>
            </a:r>
            <a:r>
              <a:rPr lang="ja-JP" altLang="en-US"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a:t>
            </a:r>
            <a:r>
              <a:rPr lang="en-US" altLang="ja-JP"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4</a:t>
            </a:r>
            <a:r>
              <a:rPr lang="ja-JP" altLang="en-US"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月～）</a:t>
            </a:r>
          </a:p>
          <a:p>
            <a:endParaRPr lang="en-US" altLang="ja-JP" sz="16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目的）</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再生可能エネルギー利用設備の導入を義務化することにより、府民に対する意識向上及び普及啓発を目指す　</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（対象）</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建築物環境計画書の届出対象である延べ面積</a:t>
            </a:r>
            <a:r>
              <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2,000㎡</a:t>
            </a: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以上の住宅・非住宅を対象</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（内容）</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建物内及び敷地内に固定されている</a:t>
            </a:r>
            <a:r>
              <a:rPr lang="ja-JP" altLang="en-US" sz="1400">
                <a:solidFill>
                  <a:prstClr val="black"/>
                </a:solidFill>
                <a:latin typeface="Meiryo UI" panose="020B0604030504040204" pitchFamily="50" charset="-128"/>
                <a:ea typeface="Meiryo UI" panose="020B0604030504040204" pitchFamily="50" charset="-128"/>
                <a:cs typeface="メイリオ" panose="020B0604030504040204" pitchFamily="50" charset="-128"/>
              </a:rPr>
              <a:t>設備</a:t>
            </a:r>
            <a:r>
              <a:rPr lang="ja-JP" altLang="en-US" sz="140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（外灯</a:t>
            </a: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含む）</a:t>
            </a:r>
            <a:r>
              <a:rPr lang="ja-JP" altLang="en-US" sz="1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等</a:t>
            </a:r>
            <a:endParaRPr lang="en-US" altLang="ja-JP" sz="1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立地を十分に考慮し、設置内容の検討が必要</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矢印: 下 5">
            <a:extLst>
              <a:ext uri="{FF2B5EF4-FFF2-40B4-BE49-F238E27FC236}">
                <a16:creationId xmlns:a16="http://schemas.microsoft.com/office/drawing/2014/main" id="{9D569526-ADF3-40C3-9B2A-935090BE582B}"/>
              </a:ext>
            </a:extLst>
          </p:cNvPr>
          <p:cNvSpPr/>
          <p:nvPr/>
        </p:nvSpPr>
        <p:spPr>
          <a:xfrm>
            <a:off x="3915809" y="1330987"/>
            <a:ext cx="502024" cy="200875"/>
          </a:xfrm>
          <a:prstGeom prst="downArrow">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C7400D2-3ECE-47A9-8B50-D2816A6C8A72}"/>
              </a:ext>
            </a:extLst>
          </p:cNvPr>
          <p:cNvSpPr/>
          <p:nvPr/>
        </p:nvSpPr>
        <p:spPr>
          <a:xfrm>
            <a:off x="358584" y="2366793"/>
            <a:ext cx="8624049" cy="338554"/>
          </a:xfrm>
          <a:prstGeom prst="rect">
            <a:avLst/>
          </a:prstGeom>
        </p:spPr>
        <p:txBody>
          <a:bodyPr wrap="square">
            <a:spAutoFit/>
          </a:bodyPr>
          <a:lstStyle/>
          <a:p>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25FABA3A-9CE0-46DD-895D-A0D17EA5FA36}"/>
              </a:ext>
            </a:extLst>
          </p:cNvPr>
          <p:cNvSpPr/>
          <p:nvPr/>
        </p:nvSpPr>
        <p:spPr>
          <a:xfrm>
            <a:off x="-173867" y="4092536"/>
            <a:ext cx="9388699" cy="800219"/>
          </a:xfrm>
          <a:prstGeom prst="rect">
            <a:avLst/>
          </a:prstGeom>
        </p:spPr>
        <p:txBody>
          <a:bodyPr wrap="square">
            <a:spAutoFit/>
          </a:bodyPr>
          <a:lstStyle/>
          <a:p>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〇再生可能</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エネルギーとは</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太陽光</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・風力・水力・地熱・太陽熱</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・バイオマス　など</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9" name="正方形/長方形 8"/>
          <p:cNvSpPr/>
          <p:nvPr/>
        </p:nvSpPr>
        <p:spPr>
          <a:xfrm>
            <a:off x="161366" y="1883443"/>
            <a:ext cx="8512935" cy="1857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665515" y="649472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11"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12</a:t>
            </a:fld>
            <a:endParaRPr kumimoji="1" lang="ja-JP" altLang="en-US" sz="2400" dirty="0"/>
          </a:p>
        </p:txBody>
      </p:sp>
      <p:sp>
        <p:nvSpPr>
          <p:cNvPr id="12" name="正方形/長方形 11">
            <a:extLst>
              <a:ext uri="{FF2B5EF4-FFF2-40B4-BE49-F238E27FC236}">
                <a16:creationId xmlns:a16="http://schemas.microsoft.com/office/drawing/2014/main" id="{25FABA3A-9CE0-46DD-895D-A0D17EA5FA36}"/>
              </a:ext>
            </a:extLst>
          </p:cNvPr>
          <p:cNvSpPr/>
          <p:nvPr/>
        </p:nvSpPr>
        <p:spPr>
          <a:xfrm>
            <a:off x="0" y="5067522"/>
            <a:ext cx="8978154" cy="984885"/>
          </a:xfrm>
          <a:prstGeom prst="rect">
            <a:avLst/>
          </a:prstGeom>
        </p:spPr>
        <p:txBody>
          <a:bodyPr wrap="square">
            <a:spAutoFit/>
          </a:bodyPr>
          <a:lstStyle/>
          <a:p>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〇他都市の事例</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京都府・京都市の事例</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延べ面積</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以上の新築または</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増築を</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建築主に対して、一定以上のエネルギーが利用可能な</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再生可能エネルギー利用設備の設置義務</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3" name="正方形/長方形 12"/>
          <p:cNvSpPr/>
          <p:nvPr/>
        </p:nvSpPr>
        <p:spPr>
          <a:xfrm>
            <a:off x="272852" y="1693516"/>
            <a:ext cx="4397755" cy="3653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再生</a:t>
            </a:r>
            <a:r>
              <a:rPr lang="ja-JP" altLang="en-US" sz="1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可能エネルギー利用設備の導入を</a:t>
            </a:r>
            <a:r>
              <a:rPr lang="ja-JP" altLang="en-US" sz="14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義務化した場合</a:t>
            </a:r>
            <a:endParaRPr lang="en-US" altLang="ja-JP" sz="1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47154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10">
            <a:extLst>
              <a:ext uri="{FF2B5EF4-FFF2-40B4-BE49-F238E27FC236}">
                <a16:creationId xmlns:a16="http://schemas.microsoft.com/office/drawing/2014/main" id="{16DF546D-1AD5-4B60-8839-E3EB583E0A90}"/>
              </a:ext>
            </a:extLst>
          </p:cNvPr>
          <p:cNvSpPr/>
          <p:nvPr/>
        </p:nvSpPr>
        <p:spPr>
          <a:xfrm>
            <a:off x="165768" y="5889199"/>
            <a:ext cx="4938452" cy="420354"/>
          </a:xfrm>
          <a:prstGeom prst="roundRect">
            <a:avLst/>
          </a:prstGeom>
          <a:solidFill>
            <a:schemeClr val="accent1">
              <a:lumMod val="40000"/>
              <a:lumOff val="60000"/>
              <a:alpha val="2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 name="テキスト ボックス 2"/>
          <p:cNvSpPr txBox="1"/>
          <p:nvPr/>
        </p:nvSpPr>
        <p:spPr>
          <a:xfrm>
            <a:off x="7529364" y="6511388"/>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4" name="テキスト ボックス 3"/>
          <p:cNvSpPr txBox="1"/>
          <p:nvPr/>
        </p:nvSpPr>
        <p:spPr>
          <a:xfrm>
            <a:off x="-237521" y="53524"/>
            <a:ext cx="6599684" cy="369332"/>
          </a:xfrm>
          <a:prstGeom prst="rect">
            <a:avLst/>
          </a:prstGeom>
          <a:noFill/>
        </p:spPr>
        <p:txBody>
          <a:bodyPr wrap="square" rtlCol="0">
            <a:spAutoFit/>
          </a:bodyPr>
          <a:lstStyle/>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今後</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の建築物の環境</a:t>
            </a:r>
            <a:r>
              <a:rPr lang="ja-JP" altLang="ja-JP" b="1" kern="100" dirty="0" smtClean="0">
                <a:latin typeface="Meiryo UI" panose="020B0604030504040204" pitchFamily="50" charset="-128"/>
                <a:ea typeface="Meiryo UI" panose="020B0604030504040204" pitchFamily="50" charset="-128"/>
                <a:cs typeface="Times New Roman" panose="02020603050405020304" pitchFamily="18" charset="0"/>
              </a:rPr>
              <a:t>配慮</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に関する取組体系（</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案</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b="1"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5" name="直線コネクタ 4"/>
          <p:cNvCxnSpPr/>
          <p:nvPr/>
        </p:nvCxnSpPr>
        <p:spPr>
          <a:xfrm flipV="1">
            <a:off x="5269" y="366111"/>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8" name="テキスト ボックス 17"/>
          <p:cNvSpPr txBox="1"/>
          <p:nvPr/>
        </p:nvSpPr>
        <p:spPr>
          <a:xfrm>
            <a:off x="-47996" y="627090"/>
            <a:ext cx="8617421" cy="3484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ts val="1800"/>
              </a:lnSpc>
              <a:spcBef>
                <a:spcPts val="0"/>
              </a:spcBef>
              <a:spcAft>
                <a:spcPts val="0"/>
              </a:spcAft>
              <a:buClrTx/>
              <a:buSzTx/>
              <a:buFontTx/>
              <a:buNone/>
              <a:tabLst/>
              <a:defRPr/>
            </a:pPr>
            <a:endPar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ts val="1800"/>
              </a:lnSpc>
              <a:spcBef>
                <a:spcPts val="0"/>
              </a:spcBef>
              <a:spcAft>
                <a:spcPts val="0"/>
              </a:spcAft>
              <a:buClrTx/>
              <a:buSzTx/>
              <a:buFontTx/>
              <a:buNone/>
              <a:tabLst/>
              <a:defRPr/>
            </a:pPr>
            <a:r>
              <a:rPr lang="ja-JP" altLang="en-US"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ts val="1800"/>
              </a:lnSpc>
              <a:spcBef>
                <a:spcPts val="0"/>
              </a:spcBef>
              <a:spcAft>
                <a:spcPts val="0"/>
              </a:spcAft>
              <a:buClrTx/>
              <a:buSzTx/>
              <a:buFontTx/>
              <a:buNone/>
              <a:tabLst/>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ts val="1800"/>
              </a:lnSpc>
              <a:spcBef>
                <a:spcPts val="0"/>
              </a:spcBef>
              <a:spcAft>
                <a:spcPts val="0"/>
              </a:spcAft>
              <a:buClrTx/>
              <a:buSzTx/>
              <a:buFontTx/>
              <a:buNone/>
              <a:tabLst/>
              <a:defRPr/>
            </a:pP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1100" b="0"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ts val="1900"/>
              </a:lnSpc>
              <a:spcBef>
                <a:spcPts val="0"/>
              </a:spcBef>
              <a:spcAft>
                <a:spcPts val="0"/>
              </a:spcAft>
              <a:buClrTx/>
              <a:buSzTx/>
              <a:buFontTx/>
              <a:buNone/>
              <a:tabLst/>
              <a:defRPr/>
            </a:pPr>
            <a:endParaRPr kumimoji="0" lang="en-US" altLang="ja-JP" sz="1400" b="0"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457200" rtl="0" eaLnBrk="1" fontAlgn="auto" latinLnBrk="0" hangingPunct="1">
              <a:lnSpc>
                <a:spcPts val="1900"/>
              </a:lnSpc>
              <a:spcBef>
                <a:spcPts val="0"/>
              </a:spcBef>
              <a:spcAft>
                <a:spcPts val="0"/>
              </a:spcAft>
              <a:buClrTx/>
              <a:buSzTx/>
              <a:buFontTx/>
              <a:buNone/>
              <a:tabLst/>
              <a:defRPr/>
            </a:pPr>
            <a:endParaRPr kumimoji="0" lang="ja-JP" altLang="en-US" sz="1400" b="0"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3" name="スライド番号プレースホルダー 1"/>
          <p:cNvSpPr>
            <a:spLocks noGrp="1"/>
          </p:cNvSpPr>
          <p:nvPr>
            <p:ph type="sldNum" sz="quarter" idx="12"/>
          </p:nvPr>
        </p:nvSpPr>
        <p:spPr>
          <a:xfrm>
            <a:off x="8095268" y="6451935"/>
            <a:ext cx="984019" cy="365125"/>
          </a:xfrm>
        </p:spPr>
        <p:txBody>
          <a:bodyPr/>
          <a:lstStyle/>
          <a:p>
            <a:fld id="{139EBC2B-BF77-430A-B67D-4C5A4847E674}" type="slidenum">
              <a:rPr kumimoji="1" lang="ja-JP" altLang="en-US" sz="2400" smtClean="0"/>
              <a:t>13</a:t>
            </a:fld>
            <a:endParaRPr kumimoji="1" lang="ja-JP" altLang="en-US" sz="2400" dirty="0"/>
          </a:p>
        </p:txBody>
      </p:sp>
      <p:sp>
        <p:nvSpPr>
          <p:cNvPr id="8" name="正方形/長方形 7"/>
          <p:cNvSpPr/>
          <p:nvPr/>
        </p:nvSpPr>
        <p:spPr>
          <a:xfrm>
            <a:off x="6254764" y="3855339"/>
            <a:ext cx="1509738" cy="978520"/>
          </a:xfrm>
          <a:prstGeom prst="rect">
            <a:avLst/>
          </a:prstGeom>
          <a:solidFill>
            <a:schemeClr val="accent5">
              <a:lumMod val="20000"/>
              <a:lumOff val="80000"/>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rgbClr val="FF0000"/>
                </a:solidFill>
                <a:latin typeface="Meiryo UI" panose="020B0604030504040204" pitchFamily="50" charset="-128"/>
                <a:ea typeface="Meiryo UI" panose="020B0604030504040204" pitchFamily="50" charset="-128"/>
              </a:rPr>
              <a:t>トップランナー</a:t>
            </a:r>
            <a:endParaRPr kumimoji="1" lang="en-US" altLang="ja-JP" sz="1200" b="1" u="sng" dirty="0">
              <a:solidFill>
                <a:srgbClr val="FF0000"/>
              </a:solidFill>
              <a:latin typeface="Meiryo UI" panose="020B0604030504040204" pitchFamily="50" charset="-128"/>
              <a:ea typeface="Meiryo UI" panose="020B0604030504040204" pitchFamily="50" charset="-128"/>
            </a:endParaRPr>
          </a:p>
          <a:p>
            <a:pPr algn="ctr"/>
            <a:r>
              <a:rPr kumimoji="1" lang="ja-JP" altLang="en-US" sz="1200" b="1" u="sng" dirty="0">
                <a:solidFill>
                  <a:srgbClr val="FF0000"/>
                </a:solidFill>
                <a:latin typeface="Meiryo UI" panose="020B0604030504040204" pitchFamily="50" charset="-128"/>
                <a:ea typeface="Meiryo UI" panose="020B0604030504040204" pitchFamily="50" charset="-128"/>
              </a:rPr>
              <a:t>制度対象の拡大</a:t>
            </a:r>
            <a:endParaRPr kumimoji="1" lang="en-US" altLang="ja-JP" sz="1200" b="1" u="sng" dirty="0">
              <a:solidFill>
                <a:srgbClr val="FF0000"/>
              </a:solidFill>
              <a:latin typeface="Meiryo UI" panose="020B0604030504040204" pitchFamily="50" charset="-128"/>
              <a:ea typeface="Meiryo UI" panose="020B0604030504040204" pitchFamily="50" charset="-128"/>
            </a:endParaRPr>
          </a:p>
          <a:p>
            <a:pPr algn="ctr"/>
            <a:endParaRPr kumimoji="1" lang="en-US" altLang="ja-JP" sz="1200" b="1" dirty="0">
              <a:solidFill>
                <a:srgbClr val="FF0000"/>
              </a:solidFill>
            </a:endParaRPr>
          </a:p>
          <a:p>
            <a:pPr algn="ctr"/>
            <a:endParaRPr kumimoji="1" lang="en-US" altLang="ja-JP" sz="1000" b="1" dirty="0">
              <a:solidFill>
                <a:srgbClr val="FF0000"/>
              </a:solidFill>
            </a:endParaRPr>
          </a:p>
          <a:p>
            <a:pPr algn="ctr"/>
            <a:endParaRPr kumimoji="1" lang="ja-JP" altLang="en-US" sz="1000" b="1" dirty="0">
              <a:solidFill>
                <a:srgbClr val="FF0000"/>
              </a:solidFill>
            </a:endParaRPr>
          </a:p>
        </p:txBody>
      </p:sp>
      <p:sp>
        <p:nvSpPr>
          <p:cNvPr id="14" name="テキスト ボックス 13"/>
          <p:cNvSpPr txBox="1"/>
          <p:nvPr/>
        </p:nvSpPr>
        <p:spPr>
          <a:xfrm>
            <a:off x="103567" y="5945195"/>
            <a:ext cx="9482742"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〇府民（</a:t>
            </a:r>
            <a:r>
              <a:rPr kumimoji="1" lang="ja-JP" altLang="en-US" sz="1400" b="1" dirty="0" smtClean="0">
                <a:latin typeface="Meiryo UI" panose="020B0604030504040204" pitchFamily="50" charset="-128"/>
                <a:ea typeface="Meiryo UI" panose="020B0604030504040204" pitchFamily="50" charset="-128"/>
              </a:rPr>
              <a:t>消費者）・</a:t>
            </a:r>
            <a:r>
              <a:rPr kumimoji="1" lang="ja-JP" altLang="en-US" sz="1400" b="1" dirty="0">
                <a:latin typeface="Meiryo UI" panose="020B0604030504040204" pitchFamily="50" charset="-128"/>
                <a:ea typeface="Meiryo UI" panose="020B0604030504040204" pitchFamily="50" charset="-128"/>
              </a:rPr>
              <a:t>関係</a:t>
            </a:r>
            <a:r>
              <a:rPr kumimoji="1" lang="ja-JP" altLang="en-US" sz="1400" b="1" dirty="0" smtClean="0">
                <a:latin typeface="Meiryo UI" panose="020B0604030504040204" pitchFamily="50" charset="-128"/>
                <a:ea typeface="Meiryo UI" panose="020B0604030504040204" pitchFamily="50" charset="-128"/>
              </a:rPr>
              <a:t>団体を対象とし</a:t>
            </a:r>
            <a:r>
              <a:rPr kumimoji="1" lang="ja-JP" altLang="en-US" sz="1400" b="1" dirty="0">
                <a:latin typeface="Meiryo UI" panose="020B0604030504040204" pitchFamily="50" charset="-128"/>
                <a:ea typeface="Meiryo UI" panose="020B0604030504040204" pitchFamily="50" charset="-128"/>
              </a:rPr>
              <a:t>た</a:t>
            </a:r>
            <a:r>
              <a:rPr kumimoji="1" lang="ja-JP" altLang="en-US" sz="1400" b="1" dirty="0" smtClean="0">
                <a:latin typeface="Meiryo UI" panose="020B0604030504040204" pitchFamily="50" charset="-128"/>
                <a:ea typeface="Meiryo UI" panose="020B0604030504040204" pitchFamily="50" charset="-128"/>
              </a:rPr>
              <a:t>啓発</a:t>
            </a:r>
            <a:endParaRPr kumimoji="1" lang="ja-JP" altLang="en-US" sz="14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0" y="417046"/>
            <a:ext cx="734661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〇大阪府温暖化の防止等に関する</a:t>
            </a:r>
            <a:r>
              <a:rPr kumimoji="1" lang="ja-JP" altLang="en-US" sz="1600" b="1" dirty="0" smtClean="0">
                <a:latin typeface="Meiryo UI" panose="020B0604030504040204" pitchFamily="50" charset="-128"/>
                <a:ea typeface="Meiryo UI" panose="020B0604030504040204" pitchFamily="50" charset="-128"/>
              </a:rPr>
              <a:t>条例規制</a:t>
            </a:r>
            <a:endParaRPr kumimoji="1" lang="ja-JP" altLang="en-US" sz="1600" b="1" dirty="0">
              <a:latin typeface="Meiryo UI" panose="020B0604030504040204" pitchFamily="50" charset="-128"/>
              <a:ea typeface="Meiryo UI" panose="020B0604030504040204" pitchFamily="50" charset="-128"/>
            </a:endParaRPr>
          </a:p>
        </p:txBody>
      </p:sp>
      <p:sp>
        <p:nvSpPr>
          <p:cNvPr id="2" name="大かっこ 1"/>
          <p:cNvSpPr/>
          <p:nvPr/>
        </p:nvSpPr>
        <p:spPr>
          <a:xfrm>
            <a:off x="200762" y="2137081"/>
            <a:ext cx="520455" cy="29730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大かっこ 15"/>
          <p:cNvSpPr/>
          <p:nvPr/>
        </p:nvSpPr>
        <p:spPr>
          <a:xfrm>
            <a:off x="200761" y="3594834"/>
            <a:ext cx="520455" cy="4842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大かっこ 16"/>
          <p:cNvSpPr/>
          <p:nvPr/>
        </p:nvSpPr>
        <p:spPr>
          <a:xfrm>
            <a:off x="200761" y="4644058"/>
            <a:ext cx="552071" cy="35110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大かっこ 19"/>
          <p:cNvSpPr/>
          <p:nvPr/>
        </p:nvSpPr>
        <p:spPr>
          <a:xfrm>
            <a:off x="2344018" y="2285734"/>
            <a:ext cx="1090436" cy="21957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大かっこ 21"/>
          <p:cNvSpPr/>
          <p:nvPr/>
        </p:nvSpPr>
        <p:spPr>
          <a:xfrm>
            <a:off x="2344018" y="3702176"/>
            <a:ext cx="1090437" cy="25384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大かっこ 23"/>
          <p:cNvSpPr/>
          <p:nvPr/>
        </p:nvSpPr>
        <p:spPr>
          <a:xfrm>
            <a:off x="2344018" y="4995158"/>
            <a:ext cx="1090436" cy="43409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大かっこ 24"/>
          <p:cNvSpPr/>
          <p:nvPr/>
        </p:nvSpPr>
        <p:spPr>
          <a:xfrm>
            <a:off x="6348355" y="2147890"/>
            <a:ext cx="1322556" cy="371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大かっこ 31"/>
          <p:cNvSpPr/>
          <p:nvPr/>
        </p:nvSpPr>
        <p:spPr>
          <a:xfrm>
            <a:off x="6348355" y="5344326"/>
            <a:ext cx="1322556" cy="47115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0A7E35E-D1B6-4A7D-9307-2A9002E8B14B}"/>
              </a:ext>
            </a:extLst>
          </p:cNvPr>
          <p:cNvSpPr/>
          <p:nvPr/>
        </p:nvSpPr>
        <p:spPr>
          <a:xfrm>
            <a:off x="3635118" y="2371060"/>
            <a:ext cx="1398111" cy="922596"/>
          </a:xfrm>
          <a:prstGeom prst="roundRect">
            <a:avLst/>
          </a:prstGeom>
          <a:solidFill>
            <a:schemeClr val="accent1">
              <a:lumMod val="40000"/>
              <a:lumOff val="60000"/>
              <a:alpha val="2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四角形: 角を丸くする 11">
            <a:extLst>
              <a:ext uri="{FF2B5EF4-FFF2-40B4-BE49-F238E27FC236}">
                <a16:creationId xmlns:a16="http://schemas.microsoft.com/office/drawing/2014/main" id="{1D08C42E-1F90-4D7F-8538-CAF58DDB6737}"/>
              </a:ext>
            </a:extLst>
          </p:cNvPr>
          <p:cNvSpPr/>
          <p:nvPr/>
        </p:nvSpPr>
        <p:spPr>
          <a:xfrm>
            <a:off x="7750771" y="1924220"/>
            <a:ext cx="1342246" cy="874916"/>
          </a:xfrm>
          <a:prstGeom prst="roundRect">
            <a:avLst/>
          </a:prstGeom>
          <a:solidFill>
            <a:schemeClr val="accent1">
              <a:lumMod val="40000"/>
              <a:lumOff val="60000"/>
              <a:alpha val="2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96FEF608-4989-499C-A6B7-3F7DA7FD1E8B}"/>
              </a:ext>
            </a:extLst>
          </p:cNvPr>
          <p:cNvSpPr/>
          <p:nvPr/>
        </p:nvSpPr>
        <p:spPr>
          <a:xfrm>
            <a:off x="7764502" y="2811716"/>
            <a:ext cx="1342246" cy="498060"/>
          </a:xfrm>
          <a:prstGeom prst="roundRect">
            <a:avLst/>
          </a:prstGeom>
          <a:solidFill>
            <a:schemeClr val="accent1">
              <a:lumMod val="40000"/>
              <a:lumOff val="60000"/>
              <a:alpha val="2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B2AFE958-07D9-44E8-B130-208106ECBF5D}"/>
              </a:ext>
            </a:extLst>
          </p:cNvPr>
          <p:cNvSpPr txBox="1"/>
          <p:nvPr/>
        </p:nvSpPr>
        <p:spPr>
          <a:xfrm>
            <a:off x="7657101" y="2786556"/>
            <a:ext cx="660600" cy="523220"/>
          </a:xfrm>
          <a:prstGeom prst="rect">
            <a:avLst/>
          </a:prstGeom>
          <a:noFill/>
        </p:spPr>
        <p:txBody>
          <a:bodyPr wrap="square" rtlCol="0">
            <a:spAutoFit/>
          </a:bodyPr>
          <a:lstStyle/>
          <a:p>
            <a:r>
              <a:rPr kumimoji="1" lang="ja-JP" altLang="en-US" sz="2800" dirty="0"/>
              <a:t>④</a:t>
            </a:r>
          </a:p>
        </p:txBody>
      </p:sp>
      <p:sp>
        <p:nvSpPr>
          <p:cNvPr id="40" name="テキスト ボックス 39">
            <a:extLst>
              <a:ext uri="{FF2B5EF4-FFF2-40B4-BE49-F238E27FC236}">
                <a16:creationId xmlns:a16="http://schemas.microsoft.com/office/drawing/2014/main" id="{E7962A97-E753-4555-8DD9-10B5D9DB4FA3}"/>
              </a:ext>
            </a:extLst>
          </p:cNvPr>
          <p:cNvSpPr txBox="1"/>
          <p:nvPr/>
        </p:nvSpPr>
        <p:spPr>
          <a:xfrm>
            <a:off x="7665282" y="2169355"/>
            <a:ext cx="660600" cy="523220"/>
          </a:xfrm>
          <a:prstGeom prst="rect">
            <a:avLst/>
          </a:prstGeom>
          <a:noFill/>
        </p:spPr>
        <p:txBody>
          <a:bodyPr wrap="square" rtlCol="0">
            <a:spAutoFit/>
          </a:bodyPr>
          <a:lstStyle/>
          <a:p>
            <a:r>
              <a:rPr kumimoji="1" lang="ja-JP" altLang="en-US" sz="2800" dirty="0" smtClean="0"/>
              <a:t>①</a:t>
            </a:r>
            <a:endParaRPr kumimoji="1" lang="ja-JP" altLang="en-US" sz="2800" dirty="0"/>
          </a:p>
        </p:txBody>
      </p:sp>
      <p:sp>
        <p:nvSpPr>
          <p:cNvPr id="42" name="テキスト ボックス 41">
            <a:extLst>
              <a:ext uri="{FF2B5EF4-FFF2-40B4-BE49-F238E27FC236}">
                <a16:creationId xmlns:a16="http://schemas.microsoft.com/office/drawing/2014/main" id="{4EE0C4AA-1F67-4D4E-A198-13E507765137}"/>
              </a:ext>
            </a:extLst>
          </p:cNvPr>
          <p:cNvSpPr txBox="1"/>
          <p:nvPr/>
        </p:nvSpPr>
        <p:spPr>
          <a:xfrm>
            <a:off x="4069920" y="5867160"/>
            <a:ext cx="660600" cy="523220"/>
          </a:xfrm>
          <a:prstGeom prst="rect">
            <a:avLst/>
          </a:prstGeom>
          <a:noFill/>
        </p:spPr>
        <p:txBody>
          <a:bodyPr wrap="square" rtlCol="0">
            <a:spAutoFit/>
          </a:bodyPr>
          <a:lstStyle/>
          <a:p>
            <a:r>
              <a:rPr kumimoji="1" lang="ja-JP" altLang="en-US" sz="2800" dirty="0"/>
              <a:t>②</a:t>
            </a:r>
          </a:p>
        </p:txBody>
      </p:sp>
      <p:sp>
        <p:nvSpPr>
          <p:cNvPr id="44" name="テキスト ボックス 43">
            <a:extLst>
              <a:ext uri="{FF2B5EF4-FFF2-40B4-BE49-F238E27FC236}">
                <a16:creationId xmlns:a16="http://schemas.microsoft.com/office/drawing/2014/main" id="{DCA9AAC2-35F1-4500-9823-42CB416B15E7}"/>
              </a:ext>
            </a:extLst>
          </p:cNvPr>
          <p:cNvSpPr txBox="1"/>
          <p:nvPr/>
        </p:nvSpPr>
        <p:spPr>
          <a:xfrm>
            <a:off x="4514638" y="5882141"/>
            <a:ext cx="660600" cy="523220"/>
          </a:xfrm>
          <a:prstGeom prst="rect">
            <a:avLst/>
          </a:prstGeom>
          <a:noFill/>
        </p:spPr>
        <p:txBody>
          <a:bodyPr wrap="square" rtlCol="0">
            <a:spAutoFit/>
          </a:bodyPr>
          <a:lstStyle/>
          <a:p>
            <a:r>
              <a:rPr kumimoji="1" lang="ja-JP" altLang="en-US" sz="2800" dirty="0"/>
              <a:t>③</a:t>
            </a:r>
          </a:p>
        </p:txBody>
      </p:sp>
      <p:sp>
        <p:nvSpPr>
          <p:cNvPr id="34" name="テキスト ボックス 33">
            <a:extLst>
              <a:ext uri="{FF2B5EF4-FFF2-40B4-BE49-F238E27FC236}">
                <a16:creationId xmlns:a16="http://schemas.microsoft.com/office/drawing/2014/main" id="{B2AFE958-07D9-44E8-B130-208106ECBF5D}"/>
              </a:ext>
            </a:extLst>
          </p:cNvPr>
          <p:cNvSpPr txBox="1"/>
          <p:nvPr/>
        </p:nvSpPr>
        <p:spPr>
          <a:xfrm>
            <a:off x="3614528" y="2502477"/>
            <a:ext cx="660600" cy="523220"/>
          </a:xfrm>
          <a:prstGeom prst="rect">
            <a:avLst/>
          </a:prstGeom>
          <a:noFill/>
        </p:spPr>
        <p:txBody>
          <a:bodyPr wrap="square" rtlCol="0">
            <a:spAutoFit/>
          </a:bodyPr>
          <a:lstStyle/>
          <a:p>
            <a:r>
              <a:rPr kumimoji="1" lang="ja-JP" altLang="en-US" sz="2800" dirty="0" smtClean="0"/>
              <a:t>④</a:t>
            </a:r>
            <a:endParaRPr kumimoji="1" lang="ja-JP" altLang="en-US" sz="2800" dirty="0"/>
          </a:p>
        </p:txBody>
      </p:sp>
      <p:sp>
        <p:nvSpPr>
          <p:cNvPr id="10" name="テキスト ボックス 9"/>
          <p:cNvSpPr txBox="1"/>
          <p:nvPr/>
        </p:nvSpPr>
        <p:spPr>
          <a:xfrm>
            <a:off x="6701014" y="5869811"/>
            <a:ext cx="241378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①～④は取組例を示す</a:t>
            </a:r>
            <a:endParaRPr kumimoji="1" lang="ja-JP" altLang="en-US"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696757" y="6072715"/>
            <a:ext cx="2889552"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下線</a:t>
            </a:r>
            <a:r>
              <a:rPr kumimoji="1" lang="ja-JP" altLang="en-US" sz="1100" dirty="0">
                <a:latin typeface="Meiryo UI" panose="020B0604030504040204" pitchFamily="50" charset="-128"/>
                <a:ea typeface="Meiryo UI" panose="020B0604030504040204" pitchFamily="50" charset="-128"/>
              </a:rPr>
              <a:t>部</a:t>
            </a:r>
            <a:r>
              <a:rPr kumimoji="1" lang="ja-JP" altLang="en-US" sz="1100" dirty="0" smtClean="0">
                <a:latin typeface="Meiryo UI" panose="020B0604030504040204" pitchFamily="50" charset="-128"/>
                <a:ea typeface="Meiryo UI" panose="020B0604030504040204" pitchFamily="50" charset="-128"/>
              </a:rPr>
              <a:t>は、法改正により追加された項目</a:t>
            </a:r>
            <a:endParaRPr kumimoji="1" lang="ja-JP" altLang="en-US" sz="11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445" y="4293336"/>
            <a:ext cx="1478325" cy="526272"/>
          </a:xfrm>
          <a:prstGeom prst="rect">
            <a:avLst/>
          </a:prstGeom>
        </p:spPr>
      </p:pic>
      <p:pic>
        <p:nvPicPr>
          <p:cNvPr id="9" name="図 8"/>
          <p:cNvPicPr>
            <a:picLocks noChangeAspect="1"/>
          </p:cNvPicPr>
          <p:nvPr/>
        </p:nvPicPr>
        <p:blipFill>
          <a:blip r:embed="rId3"/>
          <a:stretch>
            <a:fillRect/>
          </a:stretch>
        </p:blipFill>
        <p:spPr>
          <a:xfrm>
            <a:off x="66665" y="796594"/>
            <a:ext cx="9010669" cy="5084505"/>
          </a:xfrm>
          <a:prstGeom prst="rect">
            <a:avLst/>
          </a:prstGeom>
        </p:spPr>
      </p:pic>
    </p:spTree>
    <p:extLst>
      <p:ext uri="{BB962C8B-B14F-4D97-AF65-F5344CB8AC3E}">
        <p14:creationId xmlns:p14="http://schemas.microsoft.com/office/powerpoint/2010/main" val="1502793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676" y="637857"/>
            <a:ext cx="9120406" cy="5736833"/>
          </a:xfrm>
          <a:prstGeom prst="rect">
            <a:avLst/>
          </a:prstGeom>
        </p:spPr>
      </p:pic>
      <p:cxnSp>
        <p:nvCxnSpPr>
          <p:cNvPr id="43" name="直線矢印コネクタ 42"/>
          <p:cNvCxnSpPr>
            <a:cxnSpLocks/>
          </p:cNvCxnSpPr>
          <p:nvPr/>
        </p:nvCxnSpPr>
        <p:spPr>
          <a:xfrm flipV="1">
            <a:off x="43990" y="4333520"/>
            <a:ext cx="9095873" cy="13173"/>
          </a:xfrm>
          <a:prstGeom prst="straightConnector1">
            <a:avLst/>
          </a:prstGeom>
          <a:ln w="12700">
            <a:prstDash val="dash"/>
            <a:headEnd type="none" w="sm" len="sm"/>
            <a:tailEnd type="none"/>
          </a:ln>
        </p:spPr>
        <p:style>
          <a:lnRef idx="1">
            <a:schemeClr val="dk1"/>
          </a:lnRef>
          <a:fillRef idx="0">
            <a:schemeClr val="dk1"/>
          </a:fillRef>
          <a:effectRef idx="0">
            <a:schemeClr val="dk1"/>
          </a:effectRef>
          <a:fontRef idx="minor">
            <a:schemeClr val="tx1"/>
          </a:fontRef>
        </p:style>
      </p:cxnSp>
      <p:sp>
        <p:nvSpPr>
          <p:cNvPr id="4" name="テキスト ボックス 3"/>
          <p:cNvSpPr txBox="1"/>
          <p:nvPr/>
        </p:nvSpPr>
        <p:spPr>
          <a:xfrm>
            <a:off x="1133765" y="2921192"/>
            <a:ext cx="2197864" cy="405683"/>
          </a:xfrm>
          <a:prstGeom prst="rect">
            <a:avLst/>
          </a:prstGeom>
          <a:solidFill>
            <a:schemeClr val="bg1">
              <a:lumMod val="95000"/>
            </a:schemeClr>
          </a:solidFill>
        </p:spPr>
        <p:txBody>
          <a:bodyPr wrap="square" tIns="36000" bIns="0" rtlCol="0">
            <a:spAutoFit/>
          </a:bodyPr>
          <a:lstStyle/>
          <a:p>
            <a:r>
              <a:rPr lang="ja-JP" altLang="en-US" sz="1200" dirty="0">
                <a:latin typeface="メイリオ" panose="020B0604030504040204" pitchFamily="50" charset="-128"/>
                <a:ea typeface="メイリオ" panose="020B0604030504040204" pitchFamily="50" charset="-128"/>
              </a:rPr>
              <a:t>（諮問）建築物の環境配慮の</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あり方について</a:t>
            </a:r>
          </a:p>
        </p:txBody>
      </p:sp>
      <p:sp>
        <p:nvSpPr>
          <p:cNvPr id="5" name="テキスト ボックス 4"/>
          <p:cNvSpPr txBox="1"/>
          <p:nvPr/>
        </p:nvSpPr>
        <p:spPr>
          <a:xfrm>
            <a:off x="6241809" y="1904441"/>
            <a:ext cx="566232" cy="257369"/>
          </a:xfrm>
          <a:prstGeom prst="rect">
            <a:avLst/>
          </a:prstGeom>
          <a:solidFill>
            <a:schemeClr val="bg1">
              <a:lumMod val="95000"/>
            </a:schemeClr>
          </a:solidFill>
        </p:spPr>
        <p:txBody>
          <a:bodyPr wrap="square" tIns="36000" bIns="36000" rtlCol="0">
            <a:spAutoFit/>
          </a:bodyPr>
          <a:lstStyle/>
          <a:p>
            <a:pPr algn="ctr"/>
            <a:r>
              <a:rPr lang="ja-JP" altLang="en-US" sz="1200" dirty="0" smtClean="0">
                <a:latin typeface="メイリオ" panose="020B0604030504040204" pitchFamily="50" charset="-128"/>
                <a:ea typeface="メイリオ" panose="020B0604030504040204" pitchFamily="50" charset="-128"/>
              </a:rPr>
              <a:t>施行</a:t>
            </a:r>
            <a:endParaRPr lang="ja-JP" altLang="en-US" sz="1200" dirty="0">
              <a:latin typeface="メイリオ" panose="020B0604030504040204" pitchFamily="50" charset="-128"/>
              <a:ea typeface="メイリオ" panose="020B0604030504040204" pitchFamily="50" charset="-128"/>
            </a:endParaRPr>
          </a:p>
        </p:txBody>
      </p:sp>
      <p:sp>
        <p:nvSpPr>
          <p:cNvPr id="6" name="ひし形 5"/>
          <p:cNvSpPr/>
          <p:nvPr/>
        </p:nvSpPr>
        <p:spPr>
          <a:xfrm>
            <a:off x="1890755" y="2212402"/>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637056" y="2481066"/>
            <a:ext cx="867134" cy="405683"/>
          </a:xfrm>
          <a:prstGeom prst="rect">
            <a:avLst/>
          </a:prstGeom>
          <a:solidFill>
            <a:schemeClr val="bg1">
              <a:lumMod val="95000"/>
            </a:schemeClr>
          </a:solidFill>
        </p:spPr>
        <p:txBody>
          <a:bodyPr wrap="square" tIns="36000" bIns="0" rtlCol="0">
            <a:spAutoFit/>
          </a:bodyPr>
          <a:lstStyle/>
          <a:p>
            <a:pPr algn="ctr"/>
            <a:r>
              <a:rPr lang="zh-TW" altLang="en-US" sz="1200" dirty="0">
                <a:latin typeface="メイリオ" panose="020B0604030504040204" pitchFamily="50" charset="-128"/>
                <a:ea typeface="メイリオ" panose="020B0604030504040204" pitchFamily="50" charset="-128"/>
              </a:rPr>
              <a:t>審議会</a:t>
            </a:r>
            <a:r>
              <a:rPr lang="ja-JP" altLang="en-US" sz="1200" dirty="0">
                <a:latin typeface="メイリオ" panose="020B0604030504040204" pitchFamily="50" charset="-128"/>
                <a:ea typeface="メイリオ" panose="020B0604030504040204" pitchFamily="50" charset="-128"/>
              </a:rPr>
              <a:t>（６</a:t>
            </a:r>
            <a:r>
              <a:rPr lang="en-US" altLang="ja-JP" sz="1200" dirty="0">
                <a:latin typeface="メイリオ" panose="020B0604030504040204" pitchFamily="50" charset="-128"/>
                <a:ea typeface="メイリオ" panose="020B0604030504040204" pitchFamily="50" charset="-128"/>
              </a:rPr>
              <a:t>/10)</a:t>
            </a:r>
            <a:endParaRPr lang="ja-JP" altLang="en-US" sz="1200" dirty="0">
              <a:latin typeface="メイリオ" panose="020B0604030504040204" pitchFamily="50" charset="-128"/>
              <a:ea typeface="メイリオ" panose="020B0604030504040204" pitchFamily="50" charset="-128"/>
            </a:endParaRPr>
          </a:p>
        </p:txBody>
      </p:sp>
      <p:sp>
        <p:nvSpPr>
          <p:cNvPr id="8" name="ひし形 7"/>
          <p:cNvSpPr/>
          <p:nvPr/>
        </p:nvSpPr>
        <p:spPr>
          <a:xfrm>
            <a:off x="2070623" y="4375732"/>
            <a:ext cx="288032" cy="23983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0" name="ひし形 9"/>
          <p:cNvSpPr/>
          <p:nvPr/>
        </p:nvSpPr>
        <p:spPr>
          <a:xfrm>
            <a:off x="6309859" y="1615174"/>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1" name="ひし形 10"/>
          <p:cNvSpPr/>
          <p:nvPr/>
        </p:nvSpPr>
        <p:spPr>
          <a:xfrm>
            <a:off x="3181757" y="3610792"/>
            <a:ext cx="288032" cy="225712"/>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692215" y="5075562"/>
            <a:ext cx="2280785" cy="1015663"/>
          </a:xfrm>
          <a:prstGeom prst="rect">
            <a:avLst/>
          </a:prstGeom>
          <a:solidFill>
            <a:schemeClr val="bg1">
              <a:lumMod val="95000"/>
            </a:schemeClr>
          </a:solidFill>
          <a:ln w="12700">
            <a:solidFill>
              <a:schemeClr val="tx1"/>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①環境配慮の現状</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②論点整理</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③環境配慮の方向性</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④答申素案作成</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⑤答申案作成</a:t>
            </a:r>
          </a:p>
        </p:txBody>
      </p:sp>
      <p:sp>
        <p:nvSpPr>
          <p:cNvPr id="13" name="テキスト ボックス 12"/>
          <p:cNvSpPr txBox="1"/>
          <p:nvPr/>
        </p:nvSpPr>
        <p:spPr>
          <a:xfrm>
            <a:off x="1864283" y="4615962"/>
            <a:ext cx="677663" cy="369332"/>
          </a:xfrm>
          <a:prstGeom prst="rect">
            <a:avLst/>
          </a:prstGeom>
          <a:solidFill>
            <a:schemeClr val="bg1">
              <a:lumMod val="95000"/>
            </a:schemeClr>
          </a:solidFill>
        </p:spPr>
        <p:txBody>
          <a:bodyPr wrap="square" tIns="0" bIns="0" rtlCol="0">
            <a:spAutoFit/>
          </a:bodyPr>
          <a:lstStyle/>
          <a:p>
            <a:pPr algn="ctr"/>
            <a:r>
              <a:rPr lang="ja-JP" altLang="en-US" sz="1200" dirty="0">
                <a:latin typeface="メイリオ" panose="020B0604030504040204" pitchFamily="50" charset="-128"/>
                <a:ea typeface="メイリオ" panose="020B0604030504040204" pitchFamily="50" charset="-128"/>
              </a:rPr>
              <a:t>①</a:t>
            </a:r>
            <a:endParaRPr lang="en-US" altLang="ja-JP" sz="1200" dirty="0">
              <a:latin typeface="メイリオ" panose="020B0604030504040204" pitchFamily="50" charset="-128"/>
              <a:ea typeface="メイリオ" panose="020B0604030504040204" pitchFamily="50" charset="-128"/>
            </a:endParaRPr>
          </a:p>
          <a:p>
            <a:pPr algn="ctr"/>
            <a:r>
              <a:rPr lang="en-US" altLang="ja-JP" sz="1200" dirty="0">
                <a:latin typeface="メイリオ" panose="020B0604030504040204" pitchFamily="50" charset="-128"/>
                <a:ea typeface="メイリオ" panose="020B0604030504040204" pitchFamily="50" charset="-128"/>
              </a:rPr>
              <a:t>6/29</a:t>
            </a:r>
          </a:p>
        </p:txBody>
      </p:sp>
      <p:sp>
        <p:nvSpPr>
          <p:cNvPr id="14" name="テキスト ボックス 13"/>
          <p:cNvSpPr txBox="1"/>
          <p:nvPr/>
        </p:nvSpPr>
        <p:spPr>
          <a:xfrm>
            <a:off x="3019946" y="4604942"/>
            <a:ext cx="542709" cy="405683"/>
          </a:xfrm>
          <a:prstGeom prst="rect">
            <a:avLst/>
          </a:prstGeom>
          <a:solidFill>
            <a:schemeClr val="bg1">
              <a:lumMod val="95000"/>
            </a:schemeClr>
          </a:solidFill>
        </p:spPr>
        <p:txBody>
          <a:bodyPr wrap="square" lIns="0" tIns="36000" rIns="0" bIns="0" rtlCol="0">
            <a:spAutoFit/>
          </a:bodyPr>
          <a:lstStyle/>
          <a:p>
            <a:pPr algn="ctr"/>
            <a:r>
              <a:rPr lang="ja-JP" altLang="en-US" sz="1200" dirty="0">
                <a:latin typeface="メイリオ" panose="020B0604030504040204" pitchFamily="50" charset="-128"/>
                <a:ea typeface="メイリオ" panose="020B0604030504040204" pitchFamily="50" charset="-128"/>
              </a:rPr>
              <a:t>②</a:t>
            </a:r>
            <a:endParaRPr lang="en-US" altLang="ja-JP" sz="1200" dirty="0">
              <a:latin typeface="メイリオ" panose="020B0604030504040204" pitchFamily="50" charset="-128"/>
              <a:ea typeface="メイリオ" panose="020B0604030504040204" pitchFamily="50" charset="-128"/>
            </a:endParaRPr>
          </a:p>
          <a:p>
            <a:pPr algn="ctr"/>
            <a:r>
              <a:rPr lang="en-US" altLang="ja-JP" sz="1200" dirty="0">
                <a:latin typeface="メイリオ" panose="020B0604030504040204" pitchFamily="50" charset="-128"/>
                <a:ea typeface="メイリオ" panose="020B0604030504040204" pitchFamily="50" charset="-128"/>
              </a:rPr>
              <a:t>9/15</a:t>
            </a:r>
            <a:endParaRPr lang="ja-JP" altLang="en-US" sz="12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646580" y="4562874"/>
            <a:ext cx="551334" cy="461665"/>
          </a:xfrm>
          <a:prstGeom prst="rect">
            <a:avLst/>
          </a:prstGeom>
          <a:solidFill>
            <a:schemeClr val="bg1">
              <a:lumMod val="95000"/>
            </a:schemeClr>
          </a:solidFill>
        </p:spPr>
        <p:txBody>
          <a:bodyPr wrap="square" lIns="0" rIns="0" rtlCol="0">
            <a:spAutoFit/>
          </a:bodyPr>
          <a:lstStyle/>
          <a:p>
            <a:pPr algn="ctr"/>
            <a:r>
              <a:rPr lang="ja-JP" altLang="en-US" sz="1200" dirty="0">
                <a:latin typeface="メイリオ" panose="020B0604030504040204" pitchFamily="50" charset="-128"/>
                <a:ea typeface="メイリオ" panose="020B0604030504040204" pitchFamily="50" charset="-128"/>
              </a:rPr>
              <a:t>③</a:t>
            </a:r>
            <a:endParaRPr lang="en-US" altLang="ja-JP" sz="1200" dirty="0">
              <a:latin typeface="メイリオ" panose="020B0604030504040204" pitchFamily="50" charset="-128"/>
              <a:ea typeface="メイリオ" panose="020B0604030504040204" pitchFamily="50" charset="-128"/>
            </a:endParaRPr>
          </a:p>
          <a:p>
            <a:pPr algn="ctr"/>
            <a:r>
              <a:rPr lang="en-US" altLang="ja-JP" sz="1200" dirty="0">
                <a:latin typeface="メイリオ" panose="020B0604030504040204" pitchFamily="50" charset="-128"/>
                <a:ea typeface="メイリオ" panose="020B0604030504040204" pitchFamily="50" charset="-128"/>
              </a:rPr>
              <a:t>10/28</a:t>
            </a:r>
          </a:p>
        </p:txBody>
      </p:sp>
      <p:sp>
        <p:nvSpPr>
          <p:cNvPr id="16" name="ひし形 15"/>
          <p:cNvSpPr/>
          <p:nvPr/>
        </p:nvSpPr>
        <p:spPr>
          <a:xfrm>
            <a:off x="6329750" y="4384781"/>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325135" y="4655208"/>
            <a:ext cx="347162" cy="276999"/>
          </a:xfrm>
          <a:prstGeom prst="rect">
            <a:avLst/>
          </a:prstGeom>
          <a:solidFill>
            <a:schemeClr val="bg1">
              <a:lumMod val="95000"/>
            </a:schemeClr>
          </a:solid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⑤</a:t>
            </a:r>
          </a:p>
        </p:txBody>
      </p:sp>
      <p:sp>
        <p:nvSpPr>
          <p:cNvPr id="18" name="ひし形 17"/>
          <p:cNvSpPr/>
          <p:nvPr/>
        </p:nvSpPr>
        <p:spPr>
          <a:xfrm>
            <a:off x="7000854" y="2212402"/>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6808041" y="2475048"/>
            <a:ext cx="784731" cy="239193"/>
          </a:xfrm>
          <a:prstGeom prst="rect">
            <a:avLst/>
          </a:prstGeom>
          <a:solidFill>
            <a:schemeClr val="bg1">
              <a:lumMod val="95000"/>
            </a:schemeClr>
          </a:solidFill>
        </p:spPr>
        <p:txBody>
          <a:bodyPr wrap="square" tIns="36000" bIns="18000" rtlCol="0">
            <a:spAutoFit/>
          </a:bodyPr>
          <a:lstStyle/>
          <a:p>
            <a:pPr algn="ctr"/>
            <a:r>
              <a:rPr lang="zh-TW" altLang="en-US" sz="1200" dirty="0">
                <a:latin typeface="メイリオ" panose="020B0604030504040204" pitchFamily="50" charset="-128"/>
                <a:ea typeface="メイリオ" panose="020B0604030504040204" pitchFamily="50" charset="-128"/>
              </a:rPr>
              <a:t>審議会</a:t>
            </a:r>
            <a:endParaRPr lang="ja-JP" altLang="en-US" sz="12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6241809" y="2740226"/>
            <a:ext cx="2644303" cy="608525"/>
          </a:xfrm>
          <a:prstGeom prst="rect">
            <a:avLst/>
          </a:prstGeom>
          <a:solidFill>
            <a:schemeClr val="bg1">
              <a:lumMod val="95000"/>
            </a:schemeClr>
          </a:solidFill>
        </p:spPr>
        <p:txBody>
          <a:bodyPr wrap="square" tIns="36000" bIns="18000" rtlCol="0">
            <a:spAutoFit/>
          </a:bodyPr>
          <a:lstStyle/>
          <a:p>
            <a:r>
              <a:rPr lang="ja-JP" altLang="en-US" sz="1200" dirty="0">
                <a:latin typeface="メイリオ" panose="020B0604030504040204" pitchFamily="50" charset="-128"/>
                <a:ea typeface="メイリオ" panose="020B0604030504040204" pitchFamily="50" charset="-128"/>
              </a:rPr>
              <a:t>（答申）建築物省エネ法改正に伴う</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府温暖化の防止等に関する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条例の改正検討</a:t>
            </a:r>
          </a:p>
        </p:txBody>
      </p:sp>
      <p:sp>
        <p:nvSpPr>
          <p:cNvPr id="21" name="テキスト ボックス 20"/>
          <p:cNvSpPr txBox="1"/>
          <p:nvPr/>
        </p:nvSpPr>
        <p:spPr>
          <a:xfrm>
            <a:off x="6178968" y="5067327"/>
            <a:ext cx="964825" cy="830997"/>
          </a:xfrm>
          <a:prstGeom prst="rect">
            <a:avLst/>
          </a:prstGeom>
          <a:solidFill>
            <a:schemeClr val="bg1">
              <a:lumMod val="95000"/>
            </a:schemeClr>
          </a:solidFill>
          <a:ln>
            <a:solidFill>
              <a:schemeClr val="tx1"/>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年度</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温暖化防止条例改正の手続き</a:t>
            </a:r>
          </a:p>
        </p:txBody>
      </p:sp>
      <p:cxnSp>
        <p:nvCxnSpPr>
          <p:cNvPr id="22" name="直線矢印コネクタ 21"/>
          <p:cNvCxnSpPr/>
          <p:nvPr/>
        </p:nvCxnSpPr>
        <p:spPr>
          <a:xfrm>
            <a:off x="7143793" y="5429006"/>
            <a:ext cx="583559" cy="4504"/>
          </a:xfrm>
          <a:prstGeom prst="straightConnector1">
            <a:avLst/>
          </a:prstGeom>
          <a:ln w="1016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3" name="ひし形 22"/>
          <p:cNvSpPr/>
          <p:nvPr/>
        </p:nvSpPr>
        <p:spPr>
          <a:xfrm>
            <a:off x="8374905" y="5747536"/>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7968942" y="6005040"/>
            <a:ext cx="1099958" cy="276999"/>
          </a:xfrm>
          <a:prstGeom prst="rect">
            <a:avLst/>
          </a:prstGeom>
          <a:solidFill>
            <a:schemeClr val="bg1">
              <a:lumMod val="95000"/>
            </a:schemeClr>
          </a:solidFill>
        </p:spPr>
        <p:txBody>
          <a:bodyPr wrap="square" rtlCol="0">
            <a:spAutoFit/>
          </a:bodyPr>
          <a:lstStyle/>
          <a:p>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月議会上程</a:t>
            </a:r>
            <a:endParaRPr lang="en-US" altLang="ja-JP" sz="1200" dirty="0">
              <a:latin typeface="メイリオ" panose="020B0604030504040204" pitchFamily="50" charset="-128"/>
              <a:ea typeface="メイリオ" panose="020B0604030504040204" pitchFamily="50" charset="-128"/>
            </a:endParaRPr>
          </a:p>
        </p:txBody>
      </p:sp>
      <p:cxnSp>
        <p:nvCxnSpPr>
          <p:cNvPr id="25" name="直線矢印コネクタ 24"/>
          <p:cNvCxnSpPr>
            <a:cxnSpLocks/>
          </p:cNvCxnSpPr>
          <p:nvPr/>
        </p:nvCxnSpPr>
        <p:spPr>
          <a:xfrm flipV="1">
            <a:off x="1329748" y="6186797"/>
            <a:ext cx="5343603" cy="18336"/>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6" name="ひし形 25"/>
          <p:cNvSpPr/>
          <p:nvPr/>
        </p:nvSpPr>
        <p:spPr>
          <a:xfrm>
            <a:off x="4984698" y="2265066"/>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4721473" y="2520135"/>
            <a:ext cx="879275" cy="276999"/>
          </a:xfrm>
          <a:prstGeom prst="rect">
            <a:avLst/>
          </a:prstGeom>
          <a:solidFill>
            <a:schemeClr val="bg1">
              <a:lumMod val="95000"/>
            </a:schemeClr>
          </a:solidFill>
        </p:spPr>
        <p:txBody>
          <a:bodyPr wrap="square" rtlCol="0">
            <a:spAutoFit/>
          </a:bodyPr>
          <a:lstStyle/>
          <a:p>
            <a:pPr algn="ctr"/>
            <a:r>
              <a:rPr lang="zh-TW" altLang="en-US" sz="1200" dirty="0">
                <a:latin typeface="メイリオ" panose="020B0604030504040204" pitchFamily="50" charset="-128"/>
                <a:ea typeface="メイリオ" panose="020B0604030504040204" pitchFamily="50" charset="-128"/>
              </a:rPr>
              <a:t>審議会</a:t>
            </a:r>
            <a:endParaRPr lang="en-US" altLang="zh-TW" sz="1200"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4558170" y="2817487"/>
            <a:ext cx="1185246" cy="276999"/>
          </a:xfrm>
          <a:prstGeom prst="rect">
            <a:avLst/>
          </a:prstGeom>
          <a:solidFill>
            <a:schemeClr val="bg1">
              <a:lumMod val="95000"/>
            </a:schemeClr>
          </a:solid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（中間報告）</a:t>
            </a:r>
          </a:p>
        </p:txBody>
      </p:sp>
      <p:sp>
        <p:nvSpPr>
          <p:cNvPr id="29" name="ひし形 28"/>
          <p:cNvSpPr/>
          <p:nvPr/>
        </p:nvSpPr>
        <p:spPr>
          <a:xfrm>
            <a:off x="5762290" y="4375608"/>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5800813" y="4662129"/>
            <a:ext cx="316501" cy="276999"/>
          </a:xfrm>
          <a:prstGeom prst="rect">
            <a:avLst/>
          </a:prstGeom>
          <a:solidFill>
            <a:schemeClr val="bg1">
              <a:lumMod val="95000"/>
            </a:schemeClr>
          </a:solid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④</a:t>
            </a:r>
          </a:p>
        </p:txBody>
      </p:sp>
      <p:sp>
        <p:nvSpPr>
          <p:cNvPr id="31" name="テキスト ボックス 30"/>
          <p:cNvSpPr txBox="1"/>
          <p:nvPr/>
        </p:nvSpPr>
        <p:spPr>
          <a:xfrm>
            <a:off x="84034" y="3823310"/>
            <a:ext cx="1101555" cy="488019"/>
          </a:xfrm>
          <a:prstGeom prst="rect">
            <a:avLst/>
          </a:prstGeom>
          <a:noFill/>
        </p:spPr>
        <p:txBody>
          <a:bodyPr wrap="square" rtlCol="0">
            <a:spAutoFit/>
          </a:bodyPr>
          <a:lstStyle/>
          <a:p>
            <a:r>
              <a:rPr kumimoji="1" lang="ja-JP" altLang="en-US" sz="857" dirty="0"/>
              <a:t>今後の</a:t>
            </a:r>
            <a:endParaRPr kumimoji="1" lang="en-US" altLang="ja-JP" sz="857" dirty="0"/>
          </a:p>
          <a:p>
            <a:r>
              <a:rPr kumimoji="1" lang="ja-JP" altLang="en-US" sz="857" dirty="0"/>
              <a:t>地球温暖化の</a:t>
            </a:r>
            <a:endParaRPr kumimoji="1" lang="en-US" altLang="ja-JP" sz="857" dirty="0"/>
          </a:p>
          <a:p>
            <a:r>
              <a:rPr kumimoji="1" lang="ja-JP" altLang="en-US" sz="857" dirty="0"/>
              <a:t>あり方について</a:t>
            </a:r>
            <a:endParaRPr kumimoji="1" lang="en-US" altLang="ja-JP" sz="857" dirty="0"/>
          </a:p>
        </p:txBody>
      </p:sp>
      <p:sp>
        <p:nvSpPr>
          <p:cNvPr id="33" name="テキスト ボックス 32"/>
          <p:cNvSpPr txBox="1"/>
          <p:nvPr/>
        </p:nvSpPr>
        <p:spPr>
          <a:xfrm>
            <a:off x="6272240" y="6540571"/>
            <a:ext cx="2424650" cy="246221"/>
          </a:xfrm>
          <a:prstGeom prst="rect">
            <a:avLst/>
          </a:prstGeom>
          <a:noFill/>
        </p:spPr>
        <p:txBody>
          <a:bodyPr wrap="square" rtlCol="0">
            <a:spAutoFit/>
          </a:bodyPr>
          <a:lstStyle/>
          <a:p>
            <a:pPr algn="r"/>
            <a:r>
              <a:rPr kumimoji="1" lang="ja-JP" altLang="en-US" sz="1000" b="1" dirty="0"/>
              <a:t>住宅まちづくり部</a:t>
            </a:r>
          </a:p>
        </p:txBody>
      </p:sp>
      <p:sp>
        <p:nvSpPr>
          <p:cNvPr id="34" name="テキスト ボックス 33"/>
          <p:cNvSpPr txBox="1"/>
          <p:nvPr/>
        </p:nvSpPr>
        <p:spPr>
          <a:xfrm>
            <a:off x="136476" y="200996"/>
            <a:ext cx="9239535" cy="369332"/>
          </a:xfrm>
          <a:prstGeom prst="rect">
            <a:avLst/>
          </a:prstGeom>
          <a:noFill/>
        </p:spPr>
        <p:txBody>
          <a:bodyPr wrap="square" rtlCol="0">
            <a:spAutoFit/>
          </a:bodyPr>
          <a:lstStyle/>
          <a:p>
            <a:r>
              <a:rPr kumimoji="1" lang="ja-JP" altLang="en-US" dirty="0">
                <a:ln>
                  <a:solidFill>
                    <a:schemeClr val="accent2"/>
                  </a:solidFill>
                </a:ln>
                <a:latin typeface="Meiryo UI" panose="020B0604030504040204" pitchFamily="50" charset="-128"/>
                <a:ea typeface="Meiryo UI" panose="020B0604030504040204" pitchFamily="50" charset="-128"/>
              </a:rPr>
              <a:t>大阪府温暖化の防止等に関する条例　見直しスケジュール</a:t>
            </a:r>
          </a:p>
        </p:txBody>
      </p:sp>
      <p:sp>
        <p:nvSpPr>
          <p:cNvPr id="35" name="テキスト ボックス 34"/>
          <p:cNvSpPr txBox="1"/>
          <p:nvPr/>
        </p:nvSpPr>
        <p:spPr>
          <a:xfrm>
            <a:off x="4216070" y="5812572"/>
            <a:ext cx="1311989" cy="276999"/>
          </a:xfrm>
          <a:prstGeom prst="rect">
            <a:avLst/>
          </a:prstGeom>
          <a:solidFill>
            <a:srgbClr val="F2F2F2"/>
          </a:solid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大阪市と調整</a:t>
            </a:r>
          </a:p>
        </p:txBody>
      </p:sp>
      <p:sp>
        <p:nvSpPr>
          <p:cNvPr id="36" name="大かっこ 35"/>
          <p:cNvSpPr/>
          <p:nvPr/>
        </p:nvSpPr>
        <p:spPr>
          <a:xfrm>
            <a:off x="112946" y="3859141"/>
            <a:ext cx="791929" cy="41314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86"/>
          </a:p>
        </p:txBody>
      </p:sp>
      <p:sp>
        <p:nvSpPr>
          <p:cNvPr id="38" name="ひし形 37"/>
          <p:cNvSpPr/>
          <p:nvPr/>
        </p:nvSpPr>
        <p:spPr>
          <a:xfrm>
            <a:off x="3977699" y="2265066"/>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3730731" y="2538266"/>
            <a:ext cx="879275" cy="276999"/>
          </a:xfrm>
          <a:prstGeom prst="rect">
            <a:avLst/>
          </a:prstGeom>
          <a:solidFill>
            <a:schemeClr val="bg1">
              <a:lumMod val="95000"/>
            </a:schemeClr>
          </a:solidFill>
        </p:spPr>
        <p:txBody>
          <a:bodyPr wrap="square" rtlCol="0">
            <a:spAutoFit/>
          </a:bodyPr>
          <a:lstStyle/>
          <a:p>
            <a:pPr algn="ctr"/>
            <a:r>
              <a:rPr lang="zh-TW" altLang="en-US" sz="1200" dirty="0">
                <a:latin typeface="メイリオ" panose="020B0604030504040204" pitchFamily="50" charset="-128"/>
                <a:ea typeface="メイリオ" panose="020B0604030504040204" pitchFamily="50" charset="-128"/>
              </a:rPr>
              <a:t>審議会</a:t>
            </a:r>
            <a:endParaRPr lang="en-US" altLang="zh-TW" sz="1200" dirty="0">
              <a:latin typeface="メイリオ" panose="020B0604030504040204" pitchFamily="50" charset="-128"/>
              <a:ea typeface="メイリオ" panose="020B0604030504040204" pitchFamily="50" charset="-128"/>
            </a:endParaRPr>
          </a:p>
        </p:txBody>
      </p:sp>
      <p:sp>
        <p:nvSpPr>
          <p:cNvPr id="39" name="大かっこ 38"/>
          <p:cNvSpPr/>
          <p:nvPr/>
        </p:nvSpPr>
        <p:spPr>
          <a:xfrm>
            <a:off x="3773124" y="2182014"/>
            <a:ext cx="785046" cy="1183820"/>
          </a:xfrm>
          <a:prstGeom prst="bracketPair">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86"/>
          </a:p>
        </p:txBody>
      </p:sp>
      <p:sp>
        <p:nvSpPr>
          <p:cNvPr id="41" name="テキスト ボックス 40"/>
          <p:cNvSpPr txBox="1"/>
          <p:nvPr/>
        </p:nvSpPr>
        <p:spPr>
          <a:xfrm>
            <a:off x="112946" y="4341469"/>
            <a:ext cx="1101555" cy="619913"/>
          </a:xfrm>
          <a:prstGeom prst="rect">
            <a:avLst/>
          </a:prstGeom>
          <a:noFill/>
        </p:spPr>
        <p:txBody>
          <a:bodyPr wrap="square" rtlCol="0">
            <a:spAutoFit/>
          </a:bodyPr>
          <a:lstStyle/>
          <a:p>
            <a:r>
              <a:rPr kumimoji="1" lang="ja-JP" altLang="en-US" sz="857" dirty="0"/>
              <a:t>建築物の</a:t>
            </a:r>
            <a:endParaRPr kumimoji="1" lang="en-US" altLang="ja-JP" sz="857" dirty="0"/>
          </a:p>
          <a:p>
            <a:r>
              <a:rPr kumimoji="1" lang="ja-JP" altLang="en-US" sz="857" dirty="0"/>
              <a:t>環境配慮の</a:t>
            </a:r>
            <a:endParaRPr kumimoji="1" lang="en-US" altLang="ja-JP" sz="857" dirty="0"/>
          </a:p>
          <a:p>
            <a:r>
              <a:rPr kumimoji="1" lang="ja-JP" altLang="en-US" sz="857" dirty="0"/>
              <a:t>あり方について</a:t>
            </a:r>
          </a:p>
          <a:p>
            <a:endParaRPr kumimoji="1" lang="ja-JP" altLang="en-US" sz="857" dirty="0"/>
          </a:p>
        </p:txBody>
      </p:sp>
      <p:sp>
        <p:nvSpPr>
          <p:cNvPr id="42" name="大かっこ 41"/>
          <p:cNvSpPr/>
          <p:nvPr/>
        </p:nvSpPr>
        <p:spPr>
          <a:xfrm>
            <a:off x="93621" y="4365095"/>
            <a:ext cx="811254" cy="46439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86"/>
          </a:p>
        </p:txBody>
      </p:sp>
      <p:sp>
        <p:nvSpPr>
          <p:cNvPr id="44" name="テキスト ボックス 43"/>
          <p:cNvSpPr txBox="1"/>
          <p:nvPr/>
        </p:nvSpPr>
        <p:spPr>
          <a:xfrm>
            <a:off x="2776637" y="3896036"/>
            <a:ext cx="1114420" cy="276999"/>
          </a:xfrm>
          <a:prstGeom prst="rect">
            <a:avLst/>
          </a:prstGeom>
          <a:solidFill>
            <a:srgbClr val="F2F2F2"/>
          </a:solid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部会報告案</a:t>
            </a:r>
          </a:p>
        </p:txBody>
      </p:sp>
      <p:sp>
        <p:nvSpPr>
          <p:cNvPr id="47" name="ひし形 46"/>
          <p:cNvSpPr/>
          <p:nvPr/>
        </p:nvSpPr>
        <p:spPr>
          <a:xfrm>
            <a:off x="3772988" y="4369479"/>
            <a:ext cx="288032" cy="216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48" name="ひし形 47"/>
          <p:cNvSpPr/>
          <p:nvPr/>
        </p:nvSpPr>
        <p:spPr>
          <a:xfrm>
            <a:off x="3181757" y="4380765"/>
            <a:ext cx="288032" cy="225712"/>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3843133" y="2882267"/>
            <a:ext cx="650090" cy="442035"/>
          </a:xfrm>
          <a:prstGeom prst="rect">
            <a:avLst/>
          </a:prstGeom>
          <a:solidFill>
            <a:srgbClr val="F2F2F2"/>
          </a:solidFill>
        </p:spPr>
        <p:txBody>
          <a:bodyPr wrap="square" lIns="0" tIns="36000" rIns="0" bIns="36000" rtlCol="0">
            <a:spAutoFit/>
          </a:bodyPr>
          <a:lstStyle/>
          <a:p>
            <a:pPr algn="ctr"/>
            <a:r>
              <a:rPr lang="ja-JP" altLang="en-US" sz="1200" dirty="0">
                <a:latin typeface="メイリオ" panose="020B0604030504040204" pitchFamily="50" charset="-128"/>
                <a:ea typeface="メイリオ" panose="020B0604030504040204" pitchFamily="50" charset="-128"/>
              </a:rPr>
              <a:t>答申</a:t>
            </a:r>
            <a:endParaRPr lang="en-US" altLang="ja-JP" sz="1200" dirty="0">
              <a:latin typeface="メイリオ" panose="020B0604030504040204" pitchFamily="50" charset="-128"/>
              <a:ea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rPr>
              <a:t>（環農）</a:t>
            </a:r>
          </a:p>
        </p:txBody>
      </p:sp>
      <p:sp>
        <p:nvSpPr>
          <p:cNvPr id="46"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14</a:t>
            </a:fld>
            <a:endParaRPr kumimoji="1" lang="ja-JP" altLang="en-US" sz="2400" dirty="0"/>
          </a:p>
        </p:txBody>
      </p:sp>
      <p:pic>
        <p:nvPicPr>
          <p:cNvPr id="9" name="図 8">
            <a:extLst>
              <a:ext uri="{FF2B5EF4-FFF2-40B4-BE49-F238E27FC236}">
                <a16:creationId xmlns:a16="http://schemas.microsoft.com/office/drawing/2014/main" id="{2B9F671C-DC3B-4BA6-8271-FFDCB5DC60F1}"/>
              </a:ext>
            </a:extLst>
          </p:cNvPr>
          <p:cNvPicPr>
            <a:picLocks noChangeAspect="1"/>
          </p:cNvPicPr>
          <p:nvPr/>
        </p:nvPicPr>
        <p:blipFill>
          <a:blip r:embed="rId3"/>
          <a:stretch>
            <a:fillRect/>
          </a:stretch>
        </p:blipFill>
        <p:spPr>
          <a:xfrm>
            <a:off x="19926" y="513709"/>
            <a:ext cx="9144000" cy="138728"/>
          </a:xfrm>
          <a:prstGeom prst="rect">
            <a:avLst/>
          </a:prstGeom>
        </p:spPr>
      </p:pic>
    </p:spTree>
    <p:extLst>
      <p:ext uri="{BB962C8B-B14F-4D97-AF65-F5344CB8AC3E}">
        <p14:creationId xmlns:p14="http://schemas.microsoft.com/office/powerpoint/2010/main" val="213843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49984" y="6597761"/>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30376" y="116892"/>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a:t>
            </a:r>
            <a:r>
              <a:rPr kumimoji="1" lang="ja-JP" altLang="en-US" dirty="0" smtClean="0">
                <a:ln>
                  <a:solidFill>
                    <a:schemeClr val="accent2"/>
                  </a:solidFill>
                </a:ln>
              </a:rPr>
              <a:t>整理</a:t>
            </a:r>
            <a:endParaRPr kumimoji="1" lang="ja-JP" altLang="en-US" dirty="0">
              <a:ln>
                <a:solidFill>
                  <a:schemeClr val="accent2"/>
                </a:solidFill>
              </a:ln>
            </a:endParaRPr>
          </a:p>
        </p:txBody>
      </p:sp>
      <p:cxnSp>
        <p:nvCxnSpPr>
          <p:cNvPr id="8" name="直線コネクタ 7"/>
          <p:cNvCxnSpPr/>
          <p:nvPr/>
        </p:nvCxnSpPr>
        <p:spPr>
          <a:xfrm flipV="1">
            <a:off x="30376" y="512735"/>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30376" y="695133"/>
            <a:ext cx="9113624" cy="5752297"/>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graphicFrame>
        <p:nvGraphicFramePr>
          <p:cNvPr id="11" name="表 10"/>
          <p:cNvGraphicFramePr>
            <a:graphicFrameLocks noGrp="1"/>
          </p:cNvGraphicFramePr>
          <p:nvPr>
            <p:extLst>
              <p:ext uri="{D42A27DB-BD31-4B8C-83A1-F6EECF244321}">
                <p14:modId xmlns:p14="http://schemas.microsoft.com/office/powerpoint/2010/main" val="643478861"/>
              </p:ext>
            </p:extLst>
          </p:nvPr>
        </p:nvGraphicFramePr>
        <p:xfrm>
          <a:off x="78430" y="845463"/>
          <a:ext cx="8987139" cy="5459794"/>
        </p:xfrm>
        <a:graphic>
          <a:graphicData uri="http://schemas.openxmlformats.org/drawingml/2006/table">
            <a:tbl>
              <a:tblPr firstRow="1" bandRow="1">
                <a:tableStyleId>{5C22544A-7EE6-4342-B048-85BDC9FD1C3A}</a:tableStyleId>
              </a:tblPr>
              <a:tblGrid>
                <a:gridCol w="6320061">
                  <a:extLst>
                    <a:ext uri="{9D8B030D-6E8A-4147-A177-3AD203B41FA5}">
                      <a16:colId xmlns:a16="http://schemas.microsoft.com/office/drawing/2014/main" val="20000"/>
                    </a:ext>
                  </a:extLst>
                </a:gridCol>
                <a:gridCol w="2667078">
                  <a:extLst>
                    <a:ext uri="{9D8B030D-6E8A-4147-A177-3AD203B41FA5}">
                      <a16:colId xmlns:a16="http://schemas.microsoft.com/office/drawing/2014/main" val="20001"/>
                    </a:ext>
                  </a:extLst>
                </a:gridCol>
              </a:tblGrid>
              <a:tr h="290332">
                <a:tc>
                  <a:txBody>
                    <a:bodyPr/>
                    <a:lstStyle/>
                    <a:p>
                      <a:pPr algn="ctr"/>
                      <a:r>
                        <a:rPr kumimoji="1" lang="ja-JP" altLang="en-US" sz="1400" dirty="0"/>
                        <a:t>論点の整理</a:t>
                      </a:r>
                    </a:p>
                  </a:txBody>
                  <a:tcPr anchor="ctr"/>
                </a:tc>
                <a:tc>
                  <a:txBody>
                    <a:bodyPr/>
                    <a:lstStyle/>
                    <a:p>
                      <a:pPr algn="ctr"/>
                      <a:r>
                        <a:rPr kumimoji="1" lang="ja-JP" altLang="en-US" sz="1400" dirty="0"/>
                        <a:t>方向性</a:t>
                      </a:r>
                    </a:p>
                  </a:txBody>
                  <a:tcPr anchor="ctr"/>
                </a:tc>
                <a:extLst>
                  <a:ext uri="{0D108BD9-81ED-4DB2-BD59-A6C34878D82A}">
                    <a16:rowId xmlns:a16="http://schemas.microsoft.com/office/drawing/2014/main" val="10000"/>
                  </a:ext>
                </a:extLst>
              </a:tr>
              <a:tr h="5154994">
                <a:tc>
                  <a:txBody>
                    <a:bodyPr/>
                    <a:lstStyle/>
                    <a:p>
                      <a:pPr marL="88900" indent="-88900">
                        <a:lnSpc>
                          <a:spcPts val="1800"/>
                        </a:lnSpc>
                      </a:pPr>
                      <a:r>
                        <a:rPr lang="ja-JP" altLang="en-US" sz="1800" b="1" dirty="0">
                          <a:latin typeface="Meiryo UI" panose="020B0604030504040204" pitchFamily="50" charset="-128"/>
                          <a:ea typeface="Meiryo UI" panose="020B0604030504040204" pitchFamily="50" charset="-128"/>
                        </a:rPr>
                        <a:t>１－１　</a:t>
                      </a:r>
                      <a:endParaRPr lang="en-US" altLang="ja-JP" sz="1800" b="1" dirty="0">
                        <a:latin typeface="Meiryo UI" panose="020B0604030504040204" pitchFamily="50" charset="-128"/>
                        <a:ea typeface="Meiryo UI" panose="020B0604030504040204" pitchFamily="50" charset="-128"/>
                      </a:endParaRPr>
                    </a:p>
                    <a:p>
                      <a:pPr marL="88900" indent="-88900">
                        <a:lnSpc>
                          <a:spcPts val="1800"/>
                        </a:lnSpc>
                      </a:pPr>
                      <a:r>
                        <a:rPr lang="en-US" altLang="ja-JP" sz="1800" b="1" dirty="0">
                          <a:latin typeface="Meiryo UI" panose="020B0604030504040204" pitchFamily="50" charset="-128"/>
                          <a:ea typeface="Meiryo UI" panose="020B0604030504040204" pitchFamily="50" charset="-128"/>
                        </a:rPr>
                        <a:t>2050</a:t>
                      </a:r>
                      <a:r>
                        <a:rPr lang="ja-JP" altLang="en-US" sz="1800" b="1" dirty="0">
                          <a:latin typeface="Meiryo UI" panose="020B0604030504040204" pitchFamily="50" charset="-128"/>
                          <a:ea typeface="Meiryo UI" panose="020B0604030504040204" pitchFamily="50" charset="-128"/>
                        </a:rPr>
                        <a:t>年脱炭素社会を見据え</a:t>
                      </a:r>
                      <a:r>
                        <a:rPr lang="en-US" altLang="ja-JP" sz="1800" b="1" dirty="0">
                          <a:latin typeface="Meiryo UI" panose="020B0604030504040204" pitchFamily="50" charset="-128"/>
                          <a:ea typeface="Meiryo UI" panose="020B0604030504040204" pitchFamily="50" charset="-128"/>
                        </a:rPr>
                        <a:t>2030</a:t>
                      </a:r>
                      <a:r>
                        <a:rPr lang="ja-JP" altLang="en-US" sz="1800" b="1" dirty="0">
                          <a:latin typeface="Meiryo UI" panose="020B0604030504040204" pitchFamily="50" charset="-128"/>
                          <a:ea typeface="Meiryo UI" panose="020B0604030504040204" pitchFamily="50" charset="-128"/>
                        </a:rPr>
                        <a:t>年に向けた基本的な考え方</a:t>
                      </a:r>
                      <a:endParaRPr lang="en-US" altLang="ja-JP" sz="1800" b="1" dirty="0">
                        <a:latin typeface="Meiryo UI" panose="020B0604030504040204" pitchFamily="50" charset="-128"/>
                        <a:ea typeface="Meiryo UI" panose="020B0604030504040204" pitchFamily="50" charset="-128"/>
                      </a:endParaRPr>
                    </a:p>
                    <a:p>
                      <a:pPr marL="88900" indent="-88900">
                        <a:lnSpc>
                          <a:spcPts val="2200"/>
                        </a:lnSpc>
                      </a:pPr>
                      <a:r>
                        <a:rPr lang="ja-JP" altLang="en-US" sz="1200" b="1" dirty="0">
                          <a:latin typeface="Meiryo UI" panose="020B0604030504040204" pitchFamily="50" charset="-128"/>
                          <a:ea typeface="Meiryo UI" panose="020B0604030504040204" pitchFamily="50" charset="-128"/>
                        </a:rPr>
                        <a:t>　</a:t>
                      </a:r>
                      <a:endParaRPr lang="en-US" altLang="ja-JP" sz="1200" b="1" dirty="0">
                        <a:latin typeface="Meiryo UI" panose="020B0604030504040204" pitchFamily="50" charset="-128"/>
                        <a:ea typeface="Meiryo UI" panose="020B0604030504040204" pitchFamily="50" charset="-128"/>
                      </a:endParaRPr>
                    </a:p>
                    <a:p>
                      <a:pPr marL="88900" indent="-88900">
                        <a:lnSpc>
                          <a:spcPts val="2200"/>
                        </a:lnSpc>
                      </a:pPr>
                      <a:r>
                        <a:rPr lang="ja-JP" altLang="en-US" sz="12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〇論　点</a:t>
                      </a: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年に向けて、どう取り組むべきか</a:t>
                      </a:r>
                      <a:endParaRPr lang="en-US" altLang="ja-JP" sz="1400" dirty="0">
                        <a:latin typeface="Meiryo UI" panose="020B0604030504040204" pitchFamily="50" charset="-128"/>
                        <a:ea typeface="Meiryo UI" panose="020B0604030504040204" pitchFamily="50" charset="-128"/>
                      </a:endParaRPr>
                    </a:p>
                    <a:p>
                      <a:pPr marL="88900" indent="-88900">
                        <a:lnSpc>
                          <a:spcPts val="1500"/>
                        </a:lnSpc>
                      </a:pPr>
                      <a:r>
                        <a:rPr lang="ja-JP" altLang="en-US" sz="1400" dirty="0">
                          <a:latin typeface="Meiryo UI" panose="020B0604030504040204" pitchFamily="50" charset="-128"/>
                          <a:ea typeface="Meiryo UI" panose="020B0604030504040204" pitchFamily="50" charset="-128"/>
                        </a:rPr>
                        <a:t>　　　　　人口・経済・環境のバランスのとれた政策のあり方</a:t>
                      </a:r>
                      <a:endParaRPr lang="en-US" altLang="ja-JP" sz="1400" dirty="0">
                        <a:latin typeface="Meiryo UI" panose="020B0604030504040204" pitchFamily="50" charset="-128"/>
                        <a:ea typeface="Meiryo UI" panose="020B0604030504040204" pitchFamily="50" charset="-128"/>
                      </a:endParaRPr>
                    </a:p>
                    <a:p>
                      <a:pPr marL="88900" indent="-88900">
                        <a:lnSpc>
                          <a:spcPts val="1500"/>
                        </a:lnSpc>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L="88900" indent="-88900">
                        <a:lnSpc>
                          <a:spcPts val="1500"/>
                        </a:lnSpc>
                      </a:pP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〇部会意見の要旨</a:t>
                      </a:r>
                      <a:endParaRPr lang="en-US" altLang="ja-JP" sz="16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1" dirty="0">
                          <a:latin typeface="Meiryo UI" panose="020B0604030504040204" pitchFamily="50" charset="-128"/>
                          <a:ea typeface="Meiryo UI" panose="020B0604030504040204" pitchFamily="50" charset="-128"/>
                        </a:rPr>
                        <a:t>　　　全国に先駆けた</a:t>
                      </a:r>
                      <a:r>
                        <a:rPr lang="ja-JP" altLang="en-US" sz="1400" b="1" dirty="0" smtClean="0">
                          <a:latin typeface="Meiryo UI" panose="020B0604030504040204" pitchFamily="50" charset="-128"/>
                          <a:ea typeface="Meiryo UI" panose="020B0604030504040204" pitchFamily="50" charset="-128"/>
                        </a:rPr>
                        <a:t>建築物の環境</a:t>
                      </a:r>
                      <a:r>
                        <a:rPr lang="ja-JP" altLang="en-US" sz="1400" b="1" dirty="0">
                          <a:latin typeface="Meiryo UI" panose="020B0604030504040204" pitchFamily="50" charset="-128"/>
                          <a:ea typeface="Meiryo UI" panose="020B0604030504040204" pitchFamily="50" charset="-128"/>
                        </a:rPr>
                        <a:t>配慮に</a:t>
                      </a:r>
                      <a:r>
                        <a:rPr lang="ja-JP" altLang="en-US" sz="1400" b="1" dirty="0" smtClean="0">
                          <a:latin typeface="Meiryo UI" panose="020B0604030504040204" pitchFamily="50" charset="-128"/>
                          <a:ea typeface="Meiryo UI" panose="020B0604030504040204" pitchFamily="50" charset="-128"/>
                        </a:rPr>
                        <a:t>対する条例の継続</a:t>
                      </a:r>
                      <a:endParaRPr lang="en-US" altLang="ja-JP" sz="14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1" dirty="0">
                          <a:latin typeface="Meiryo UI" panose="020B0604030504040204" pitchFamily="50" charset="-128"/>
                          <a:ea typeface="Meiryo UI" panose="020B0604030504040204" pitchFamily="50" charset="-128"/>
                        </a:rPr>
                        <a:t>　　　　　</a:t>
                      </a:r>
                      <a:r>
                        <a:rPr lang="ja-JP" altLang="en-US" sz="1400" b="0" dirty="0">
                          <a:latin typeface="Meiryo UI" panose="020B0604030504040204" pitchFamily="50" charset="-128"/>
                          <a:ea typeface="Meiryo UI" panose="020B0604030504040204" pitchFamily="50" charset="-128"/>
                        </a:rPr>
                        <a:t>大阪府は、</a:t>
                      </a:r>
                      <a:r>
                        <a:rPr lang="ja-JP" altLang="en-US" sz="1400" b="0" dirty="0" smtClean="0">
                          <a:latin typeface="Meiryo UI" panose="020B0604030504040204" pitchFamily="50" charset="-128"/>
                          <a:ea typeface="Meiryo UI" panose="020B0604030504040204" pitchFamily="50" charset="-128"/>
                        </a:rPr>
                        <a:t>建築物の環境</a:t>
                      </a:r>
                      <a:r>
                        <a:rPr lang="ja-JP" altLang="en-US" sz="1400" b="0" dirty="0">
                          <a:latin typeface="Meiryo UI" panose="020B0604030504040204" pitchFamily="50" charset="-128"/>
                          <a:ea typeface="Meiryo UI" panose="020B0604030504040204" pitchFamily="50" charset="-128"/>
                        </a:rPr>
                        <a:t>配慮に対し全国でも先駆け</a:t>
                      </a:r>
                      <a:r>
                        <a:rPr lang="ja-JP" altLang="en-US" sz="1400" b="0" dirty="0" smtClean="0">
                          <a:latin typeface="Meiryo UI" panose="020B0604030504040204" pitchFamily="50" charset="-128"/>
                          <a:ea typeface="Meiryo UI" panose="020B0604030504040204" pitchFamily="50" charset="-128"/>
                        </a:rPr>
                        <a:t>で条例</a:t>
                      </a:r>
                      <a:r>
                        <a:rPr lang="ja-JP" altLang="en-US" sz="1400" b="0" dirty="0">
                          <a:latin typeface="Meiryo UI" panose="020B0604030504040204" pitchFamily="50" charset="-128"/>
                          <a:ea typeface="Meiryo UI" panose="020B0604030504040204" pitchFamily="50" charset="-128"/>
                        </a:rPr>
                        <a:t>を</a:t>
                      </a:r>
                      <a:r>
                        <a:rPr lang="ja-JP" altLang="en-US" sz="1400" b="0" dirty="0" smtClean="0">
                          <a:latin typeface="Meiryo UI" panose="020B0604030504040204" pitchFamily="50" charset="-128"/>
                          <a:ea typeface="Meiryo UI" panose="020B0604030504040204" pitchFamily="50" charset="-128"/>
                        </a:rPr>
                        <a:t>作っている。</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今後も、その先進性を継続していく</a:t>
                      </a:r>
                      <a:r>
                        <a:rPr lang="ja-JP" altLang="en-US" sz="1400" b="0" dirty="0" smtClean="0">
                          <a:latin typeface="Meiryo UI" panose="020B0604030504040204" pitchFamily="50" charset="-128"/>
                          <a:ea typeface="Meiryo UI" panose="020B0604030504040204" pitchFamily="50" charset="-128"/>
                        </a:rPr>
                        <a:t>べき。</a:t>
                      </a:r>
                      <a:r>
                        <a:rPr lang="ja-JP" altLang="en-US" sz="1400" b="0" dirty="0">
                          <a:latin typeface="Meiryo UI" panose="020B0604030504040204" pitchFamily="50" charset="-128"/>
                          <a:ea typeface="Meiryo UI" panose="020B0604030504040204" pitchFamily="50" charset="-128"/>
                        </a:rPr>
                        <a:t>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人口・経済・環境のバランスの取れた施策の重要性</a:t>
                      </a:r>
                      <a:endParaRPr lang="en-US" altLang="ja-JP" sz="14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人口・経済・環境のバランスの取れた施策のあり方は重要であり、規制のかけ方</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に関しては、長期的視野に立ち全体を見据えたうえで今後議論をしていく</a:t>
                      </a:r>
                      <a:r>
                        <a:rPr lang="ja-JP" altLang="en-US" sz="1400" b="0" dirty="0" smtClean="0">
                          <a:latin typeface="Meiryo UI" panose="020B0604030504040204" pitchFamily="50" charset="-128"/>
                          <a:ea typeface="Meiryo UI" panose="020B0604030504040204" pitchFamily="50" charset="-128"/>
                        </a:rPr>
                        <a:t>べき。</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L="88900" indent="-88900">
                        <a:lnSpc>
                          <a:spcPts val="1500"/>
                        </a:lnSpc>
                      </a:pPr>
                      <a:r>
                        <a:rPr lang="ja-JP" altLang="en-US" sz="1400"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2050</a:t>
                      </a:r>
                      <a:r>
                        <a:rPr lang="ja-JP" altLang="en-US" sz="1400" b="1" dirty="0">
                          <a:latin typeface="Meiryo UI" panose="020B0604030504040204" pitchFamily="50" charset="-128"/>
                          <a:ea typeface="Meiryo UI" panose="020B0604030504040204" pitchFamily="50" charset="-128"/>
                        </a:rPr>
                        <a:t>年を見据えた建築物の省エネに関する課題　</a:t>
                      </a:r>
                      <a:endParaRPr lang="en-US" altLang="ja-JP" sz="14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現在</a:t>
                      </a:r>
                      <a:r>
                        <a:rPr lang="ja-JP" altLang="en-US" sz="1400" dirty="0">
                          <a:latin typeface="Meiryo UI" panose="020B0604030504040204" pitchFamily="50" charset="-128"/>
                          <a:ea typeface="Meiryo UI" panose="020B0604030504040204" pitchFamily="50" charset="-128"/>
                        </a:rPr>
                        <a:t>の建築物は</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は存続するストックの問題がある。そのため、</a:t>
                      </a:r>
                      <a:endParaRPr lang="en-US" altLang="ja-JP" sz="1400" dirty="0">
                        <a:latin typeface="Meiryo UI" panose="020B0604030504040204" pitchFamily="50" charset="-128"/>
                        <a:ea typeface="Meiryo UI" panose="020B0604030504040204" pitchFamily="50" charset="-128"/>
                      </a:endParaRPr>
                    </a:p>
                    <a:p>
                      <a:pPr marL="88900" indent="-88900">
                        <a:lnSpc>
                          <a:spcPts val="15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2050</a:t>
                      </a:r>
                      <a:r>
                        <a:rPr lang="ja-JP" altLang="en-US" sz="1400" dirty="0">
                          <a:latin typeface="Meiryo UI" panose="020B0604030504040204" pitchFamily="50" charset="-128"/>
                          <a:ea typeface="Meiryo UI" panose="020B0604030504040204" pitchFamily="50" charset="-128"/>
                        </a:rPr>
                        <a:t>年ゼロカーボンを目指すには、早急にすべての新築建築物を</a:t>
                      </a:r>
                      <a:r>
                        <a:rPr lang="en-US" altLang="ja-JP" sz="1400" dirty="0">
                          <a:latin typeface="Meiryo UI" panose="020B0604030504040204" pitchFamily="50" charset="-128"/>
                          <a:ea typeface="Meiryo UI" panose="020B0604030504040204" pitchFamily="50" charset="-128"/>
                        </a:rPr>
                        <a:t>ZEB</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ZEH</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L="88900" indent="-88900">
                        <a:lnSpc>
                          <a:spcPts val="1500"/>
                        </a:lnSpc>
                      </a:pPr>
                      <a:r>
                        <a:rPr lang="ja-JP" altLang="en-US" sz="1400" dirty="0">
                          <a:latin typeface="Meiryo UI" panose="020B0604030504040204" pitchFamily="50" charset="-128"/>
                          <a:ea typeface="Meiryo UI" panose="020B0604030504040204" pitchFamily="50" charset="-128"/>
                        </a:rPr>
                        <a:t>　　　　　に転換し、さらに</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年に存続するすべての建築物についても</a:t>
                      </a:r>
                      <a:r>
                        <a:rPr lang="en-US" altLang="ja-JP" sz="1400" dirty="0">
                          <a:latin typeface="Meiryo UI" panose="020B0604030504040204" pitchFamily="50" charset="-128"/>
                          <a:ea typeface="Meiryo UI" panose="020B0604030504040204" pitchFamily="50" charset="-128"/>
                        </a:rPr>
                        <a:t>ZEH</a:t>
                      </a:r>
                      <a:r>
                        <a:rPr lang="ja-JP" altLang="en-US" sz="1400" dirty="0" err="1">
                          <a:latin typeface="Meiryo UI" panose="020B0604030504040204" pitchFamily="50" charset="-128"/>
                          <a:ea typeface="Meiryo UI" panose="020B0604030504040204" pitchFamily="50" charset="-128"/>
                        </a:rPr>
                        <a:t>への</a:t>
                      </a:r>
                      <a:r>
                        <a:rPr lang="ja-JP" altLang="en-US" sz="1400" dirty="0">
                          <a:latin typeface="Meiryo UI" panose="020B0604030504040204" pitchFamily="50" charset="-128"/>
                          <a:ea typeface="Meiryo UI" panose="020B0604030504040204" pitchFamily="50" charset="-128"/>
                        </a:rPr>
                        <a:t>改修を</a:t>
                      </a:r>
                      <a:endParaRPr lang="en-US" altLang="ja-JP" sz="1400" dirty="0">
                        <a:latin typeface="Meiryo UI" panose="020B0604030504040204" pitchFamily="50" charset="-128"/>
                        <a:ea typeface="Meiryo UI" panose="020B0604030504040204" pitchFamily="50" charset="-128"/>
                      </a:endParaRPr>
                    </a:p>
                    <a:p>
                      <a:pPr marL="88900" indent="-88900">
                        <a:lnSpc>
                          <a:spcPts val="1500"/>
                        </a:lnSpc>
                      </a:pPr>
                      <a:r>
                        <a:rPr lang="ja-JP" altLang="en-US" sz="1400" dirty="0">
                          <a:latin typeface="Meiryo UI" panose="020B0604030504040204" pitchFamily="50" charset="-128"/>
                          <a:ea typeface="Meiryo UI" panose="020B0604030504040204" pitchFamily="50" charset="-128"/>
                        </a:rPr>
                        <a:t>　　　　　進めなくては</a:t>
                      </a:r>
                      <a:r>
                        <a:rPr lang="ja-JP" altLang="en-US" sz="1400" dirty="0" smtClean="0">
                          <a:latin typeface="Meiryo UI" panose="020B0604030504040204" pitchFamily="50" charset="-128"/>
                          <a:ea typeface="Meiryo UI" panose="020B0604030504040204" pitchFamily="50" charset="-128"/>
                        </a:rPr>
                        <a:t>厳しい。しかしながら、実際にはストックは残るので、脱炭素化は</a:t>
                      </a:r>
                      <a:endParaRPr lang="en-US" altLang="ja-JP" sz="140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dirty="0" smtClean="0">
                          <a:latin typeface="Meiryo UI" panose="020B0604030504040204" pitchFamily="50" charset="-128"/>
                          <a:ea typeface="Meiryo UI" panose="020B0604030504040204" pitchFamily="50" charset="-128"/>
                        </a:rPr>
                        <a:t>　　　　　厳しい。</a:t>
                      </a:r>
                      <a:endParaRPr lang="en-US" altLang="ja-JP" sz="1400" dirty="0">
                        <a:latin typeface="Meiryo UI" panose="020B0604030504040204" pitchFamily="50" charset="-128"/>
                        <a:ea typeface="Meiryo UI" panose="020B0604030504040204" pitchFamily="50" charset="-128"/>
                      </a:endParaRPr>
                    </a:p>
                  </a:txBody>
                  <a:tcPr/>
                </a:tc>
                <a:tc>
                  <a:txBody>
                    <a:bodyPr/>
                    <a:lstStyle/>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全国</a:t>
                      </a:r>
                      <a:r>
                        <a:rPr kumimoji="1" lang="ja-JP" altLang="en-US" sz="1600" dirty="0">
                          <a:latin typeface="Meiryo UI" panose="020B0604030504040204" pitchFamily="50" charset="-128"/>
                          <a:ea typeface="Meiryo UI" panose="020B0604030504040204" pitchFamily="50" charset="-128"/>
                        </a:rPr>
                        <a:t>に先駆けた</a:t>
                      </a:r>
                      <a:r>
                        <a:rPr kumimoji="1" lang="ja-JP" altLang="en-US" sz="1600" dirty="0" smtClean="0">
                          <a:latin typeface="Meiryo UI" panose="020B0604030504040204" pitchFamily="50" charset="-128"/>
                          <a:ea typeface="Meiryo UI" panose="020B0604030504040204" pitchFamily="50" charset="-128"/>
                        </a:rPr>
                        <a:t>建築物</a:t>
                      </a:r>
                      <a:r>
                        <a:rPr kumimoji="1" lang="ja-JP" altLang="en-US" sz="1600" dirty="0">
                          <a:latin typeface="Meiryo UI" panose="020B0604030504040204" pitchFamily="50" charset="-128"/>
                          <a:ea typeface="Meiryo UI" panose="020B0604030504040204" pitchFamily="50" charset="-128"/>
                        </a:rPr>
                        <a:t>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環境</a:t>
                      </a:r>
                      <a:r>
                        <a:rPr kumimoji="1" lang="ja-JP" altLang="en-US" sz="1600" dirty="0">
                          <a:latin typeface="Meiryo UI" panose="020B0604030504040204" pitchFamily="50" charset="-128"/>
                          <a:ea typeface="Meiryo UI" panose="020B0604030504040204" pitchFamily="50" charset="-128"/>
                        </a:rPr>
                        <a:t>配慮に</a:t>
                      </a:r>
                      <a:r>
                        <a:rPr kumimoji="1" lang="ja-JP" altLang="en-US" sz="1600" dirty="0" smtClean="0">
                          <a:latin typeface="Meiryo UI" panose="020B0604030504040204" pitchFamily="50" charset="-128"/>
                          <a:ea typeface="Meiryo UI" panose="020B0604030504040204" pitchFamily="50" charset="-128"/>
                        </a:rPr>
                        <a:t>関する条例の</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先進性</a:t>
                      </a:r>
                      <a:r>
                        <a:rPr kumimoji="1" lang="ja-JP" altLang="en-US" sz="1600" dirty="0">
                          <a:latin typeface="Meiryo UI" panose="020B0604030504040204" pitchFamily="50" charset="-128"/>
                          <a:ea typeface="Meiryo UI" panose="020B0604030504040204" pitchFamily="50" charset="-128"/>
                        </a:rPr>
                        <a:t>を</a:t>
                      </a:r>
                      <a:r>
                        <a:rPr kumimoji="1" lang="ja-JP" altLang="en-US" sz="1600" dirty="0" smtClean="0">
                          <a:latin typeface="Meiryo UI" panose="020B0604030504040204" pitchFamily="50" charset="-128"/>
                          <a:ea typeface="Meiryo UI" panose="020B0604030504040204" pitchFamily="50" charset="-128"/>
                        </a:rPr>
                        <a:t>継続</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人口・経済・環境の</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バランスが重要</a:t>
                      </a:r>
                      <a:endParaRPr kumimoji="1" lang="en-US" altLang="ja-JP" sz="1600" dirty="0" smtClean="0">
                        <a:latin typeface="Meiryo UI" panose="020B0604030504040204" pitchFamily="50" charset="-128"/>
                        <a:ea typeface="Meiryo UI" panose="020B0604030504040204" pitchFamily="50" charset="-128"/>
                      </a:endParaRPr>
                    </a:p>
                    <a:p>
                      <a:endParaRPr kumimoji="1" lang="ja-JP" altLang="en-US" sz="16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(3)2050</a:t>
                      </a:r>
                      <a:r>
                        <a:rPr kumimoji="1" lang="ja-JP" altLang="en-US" sz="1600" dirty="0" smtClean="0">
                          <a:latin typeface="Meiryo UI" panose="020B0604030504040204" pitchFamily="50" charset="-128"/>
                          <a:ea typeface="Meiryo UI" panose="020B0604030504040204" pitchFamily="50" charset="-128"/>
                        </a:rPr>
                        <a:t>年の将来像を</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見据え</a:t>
                      </a:r>
                      <a:r>
                        <a:rPr kumimoji="1" lang="ja-JP" altLang="en-US" sz="1600" dirty="0">
                          <a:latin typeface="Meiryo UI" panose="020B0604030504040204" pitchFamily="50" charset="-128"/>
                          <a:ea typeface="Meiryo UI" panose="020B0604030504040204" pitchFamily="50" charset="-128"/>
                        </a:rPr>
                        <a:t>、新築、既存とも</a:t>
                      </a:r>
                      <a:r>
                        <a:rPr kumimoji="1" lang="ja-JP" altLang="en-US" sz="1600" dirty="0" smtClean="0">
                          <a:latin typeface="Meiryo UI" panose="020B0604030504040204" pitchFamily="50" charset="-128"/>
                          <a:ea typeface="Meiryo UI" panose="020B0604030504040204" pitchFamily="50" charset="-128"/>
                        </a:rPr>
                        <a:t>に</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できるだけ早期</a:t>
                      </a:r>
                      <a:r>
                        <a:rPr kumimoji="1" lang="ja-JP" altLang="en-US" sz="1600" dirty="0">
                          <a:latin typeface="Meiryo UI" panose="020B0604030504040204" pitchFamily="50" charset="-128"/>
                          <a:ea typeface="Meiryo UI" panose="020B0604030504040204" pitchFamily="50" charset="-128"/>
                        </a:rPr>
                        <a:t>に対策</a:t>
                      </a:r>
                      <a:r>
                        <a:rPr kumimoji="1" lang="ja-JP" altLang="en-US" sz="1600" dirty="0" smtClean="0">
                          <a:latin typeface="Meiryo UI" panose="020B0604030504040204" pitchFamily="50" charset="-128"/>
                          <a:ea typeface="Meiryo UI" panose="020B0604030504040204" pitchFamily="50" charset="-128"/>
                        </a:rPr>
                        <a:t>を</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講じる</a:t>
                      </a:r>
                      <a:endParaRPr kumimoji="1" lang="en-US" altLang="ja-JP"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92319" y="582070"/>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論点１</a:t>
            </a:r>
            <a:r>
              <a:rPr lang="ja-JP" altLang="en-US" sz="1200" b="1" dirty="0"/>
              <a:t>．目指すべき方向性について</a:t>
            </a:r>
          </a:p>
        </p:txBody>
      </p:sp>
      <p:sp>
        <p:nvSpPr>
          <p:cNvPr id="13" name="スライド番号プレースホルダー 1">
            <a:extLst>
              <a:ext uri="{FF2B5EF4-FFF2-40B4-BE49-F238E27FC236}">
                <a16:creationId xmlns:a16="http://schemas.microsoft.com/office/drawing/2014/main" id="{4370EED0-44DA-4078-BE3C-B35C876F4469}"/>
              </a:ext>
            </a:extLst>
          </p:cNvPr>
          <p:cNvSpPr>
            <a:spLocks noGrp="1"/>
          </p:cNvSpPr>
          <p:nvPr>
            <p:ph type="sldNum" sz="quarter" idx="12"/>
          </p:nvPr>
        </p:nvSpPr>
        <p:spPr>
          <a:xfrm>
            <a:off x="8081550" y="6447430"/>
            <a:ext cx="984019" cy="365125"/>
          </a:xfrm>
        </p:spPr>
        <p:txBody>
          <a:bodyPr/>
          <a:lstStyle/>
          <a:p>
            <a:fld id="{139EBC2B-BF77-430A-B67D-4C5A4847E674}" type="slidenum">
              <a:rPr kumimoji="1" lang="ja-JP" altLang="en-US" sz="2400" smtClean="0"/>
              <a:t>2</a:t>
            </a:fld>
            <a:endParaRPr kumimoji="1" lang="ja-JP" altLang="en-US" sz="2400" dirty="0"/>
          </a:p>
        </p:txBody>
      </p:sp>
    </p:spTree>
    <p:extLst>
      <p:ext uri="{BB962C8B-B14F-4D97-AF65-F5344CB8AC3E}">
        <p14:creationId xmlns:p14="http://schemas.microsoft.com/office/powerpoint/2010/main" val="228376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151403" y="219051"/>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a:t>
            </a:r>
            <a:r>
              <a:rPr kumimoji="1" lang="ja-JP" altLang="en-US" dirty="0" smtClean="0">
                <a:ln>
                  <a:solidFill>
                    <a:schemeClr val="accent2"/>
                  </a:solidFill>
                </a:ln>
              </a:rPr>
              <a:t>整理</a:t>
            </a:r>
            <a:endParaRPr kumimoji="1" lang="ja-JP" altLang="en-US" dirty="0">
              <a:ln>
                <a:solidFill>
                  <a:schemeClr val="accent2"/>
                </a:solidFill>
              </a:ln>
            </a:endParaRPr>
          </a:p>
        </p:txBody>
      </p:sp>
      <p:cxnSp>
        <p:nvCxnSpPr>
          <p:cNvPr id="8" name="直線コネクタ 7"/>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882716"/>
            <a:ext cx="9144000" cy="5522786"/>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sp>
        <p:nvSpPr>
          <p:cNvPr id="10" name="テキスト ボックス 9"/>
          <p:cNvSpPr txBox="1"/>
          <p:nvPr/>
        </p:nvSpPr>
        <p:spPr>
          <a:xfrm>
            <a:off x="187237" y="751019"/>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論点１</a:t>
            </a:r>
            <a:r>
              <a:rPr lang="ja-JP" altLang="en-US" sz="1200" b="1" dirty="0"/>
              <a:t>．目指すべき方向性について</a:t>
            </a:r>
          </a:p>
        </p:txBody>
      </p:sp>
      <p:graphicFrame>
        <p:nvGraphicFramePr>
          <p:cNvPr id="11" name="表 10"/>
          <p:cNvGraphicFramePr>
            <a:graphicFrameLocks noGrp="1"/>
          </p:cNvGraphicFramePr>
          <p:nvPr>
            <p:extLst/>
          </p:nvPr>
        </p:nvGraphicFramePr>
        <p:xfrm>
          <a:off x="100630" y="1044392"/>
          <a:ext cx="8942740" cy="5238868"/>
        </p:xfrm>
        <a:graphic>
          <a:graphicData uri="http://schemas.openxmlformats.org/drawingml/2006/table">
            <a:tbl>
              <a:tblPr firstRow="1" bandRow="1">
                <a:tableStyleId>{5C22544A-7EE6-4342-B048-85BDC9FD1C3A}</a:tableStyleId>
              </a:tblPr>
              <a:tblGrid>
                <a:gridCol w="6387671">
                  <a:extLst>
                    <a:ext uri="{9D8B030D-6E8A-4147-A177-3AD203B41FA5}">
                      <a16:colId xmlns:a16="http://schemas.microsoft.com/office/drawing/2014/main" val="20000"/>
                    </a:ext>
                  </a:extLst>
                </a:gridCol>
                <a:gridCol w="2555069">
                  <a:extLst>
                    <a:ext uri="{9D8B030D-6E8A-4147-A177-3AD203B41FA5}">
                      <a16:colId xmlns:a16="http://schemas.microsoft.com/office/drawing/2014/main" val="20001"/>
                    </a:ext>
                  </a:extLst>
                </a:gridCol>
              </a:tblGrid>
              <a:tr h="230616">
                <a:tc>
                  <a:txBody>
                    <a:bodyPr/>
                    <a:lstStyle/>
                    <a:p>
                      <a:pPr algn="ctr"/>
                      <a:r>
                        <a:rPr kumimoji="1" lang="ja-JP" altLang="en-US" sz="1400" dirty="0"/>
                        <a:t>論点の整理</a:t>
                      </a:r>
                    </a:p>
                  </a:txBody>
                  <a:tcPr anchor="ctr"/>
                </a:tc>
                <a:tc>
                  <a:txBody>
                    <a:bodyPr/>
                    <a:lstStyle/>
                    <a:p>
                      <a:pPr algn="ctr"/>
                      <a:r>
                        <a:rPr kumimoji="1" lang="ja-JP" altLang="en-US" sz="1400" dirty="0"/>
                        <a:t>方向性</a:t>
                      </a:r>
                    </a:p>
                  </a:txBody>
                  <a:tcPr anchor="ctr"/>
                </a:tc>
                <a:extLst>
                  <a:ext uri="{0D108BD9-81ED-4DB2-BD59-A6C34878D82A}">
                    <a16:rowId xmlns:a16="http://schemas.microsoft.com/office/drawing/2014/main" val="10000"/>
                  </a:ext>
                </a:extLst>
              </a:tr>
              <a:tr h="4934068">
                <a:tc>
                  <a:txBody>
                    <a:bodyPr/>
                    <a:lstStyle/>
                    <a:p>
                      <a:pPr marL="88900" marR="0" lvl="0" indent="-88900" algn="l" defTabSz="914400" rtl="0" eaLnBrk="1" fontAlgn="auto" latinLnBrk="0" hangingPunct="1">
                        <a:lnSpc>
                          <a:spcPts val="1500"/>
                        </a:lnSpc>
                        <a:spcBef>
                          <a:spcPts val="0"/>
                        </a:spcBef>
                        <a:spcAft>
                          <a:spcPts val="0"/>
                        </a:spcAft>
                        <a:buClrTx/>
                        <a:buSzTx/>
                        <a:buFontTx/>
                        <a:buNone/>
                        <a:tabLst/>
                        <a:defRPr/>
                      </a:pPr>
                      <a:endParaRPr kumimoji="1" lang="en-US" altLang="ja-JP" sz="1800" b="1" dirty="0">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500"/>
                        </a:lnSpc>
                        <a:spcBef>
                          <a:spcPts val="0"/>
                        </a:spcBef>
                        <a:spcAft>
                          <a:spcPts val="0"/>
                        </a:spcAft>
                        <a:buClrTx/>
                        <a:buSzTx/>
                        <a:buFontTx/>
                        <a:buNone/>
                        <a:tabLst/>
                        <a:defRPr/>
                      </a:pPr>
                      <a:r>
                        <a:rPr kumimoji="1" lang="ja-JP" altLang="en-US" sz="1800" b="1" dirty="0">
                          <a:latin typeface="Meiryo UI" panose="020B0604030504040204" pitchFamily="50" charset="-128"/>
                          <a:ea typeface="Meiryo UI" panose="020B0604030504040204" pitchFamily="50" charset="-128"/>
                        </a:rPr>
                        <a:t>１－２非住宅に対する環境配慮について</a:t>
                      </a:r>
                      <a:endParaRPr lang="en-US" altLang="ja-JP" sz="18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〇論　点</a:t>
                      </a:r>
                      <a:r>
                        <a:rPr lang="ja-JP" altLang="en-US" sz="1600" b="0" dirty="0">
                          <a:latin typeface="Meiryo UI" panose="020B0604030504040204" pitchFamily="50" charset="-128"/>
                          <a:ea typeface="Meiryo UI" panose="020B0604030504040204" pitchFamily="50" charset="-128"/>
                        </a:rPr>
                        <a:t>　</a:t>
                      </a:r>
                      <a:endParaRPr lang="en-US" altLang="ja-JP" sz="16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国</a:t>
                      </a:r>
                      <a:r>
                        <a:rPr lang="ja-JP" altLang="en-US" sz="1400" b="0" dirty="0">
                          <a:latin typeface="Meiryo UI" panose="020B0604030504040204" pitchFamily="50" charset="-128"/>
                          <a:ea typeface="Meiryo UI" panose="020B0604030504040204" pitchFamily="50" charset="-128"/>
                        </a:rPr>
                        <a:t>の施策（法改正）を踏まえた非住宅に対する施策のあり方</a:t>
                      </a: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既存</a:t>
                      </a:r>
                      <a:r>
                        <a:rPr lang="ja-JP" altLang="en-US" sz="1400" b="0" dirty="0">
                          <a:latin typeface="Meiryo UI" panose="020B0604030504040204" pitchFamily="50" charset="-128"/>
                          <a:ea typeface="Meiryo UI" panose="020B0604030504040204" pitchFamily="50" charset="-128"/>
                        </a:rPr>
                        <a:t>建築物に対する省エネ施策のあり方</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〇部会意見の要旨</a:t>
                      </a:r>
                      <a:endParaRPr lang="en-US" altLang="ja-JP" sz="16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わかりやすい</a:t>
                      </a:r>
                      <a:r>
                        <a:rPr lang="ja-JP" altLang="en-US" sz="1400" b="1" dirty="0">
                          <a:latin typeface="Meiryo UI" panose="020B0604030504040204" pitchFamily="50" charset="-128"/>
                          <a:ea typeface="Meiryo UI" panose="020B0604030504040204" pitchFamily="50" charset="-128"/>
                        </a:rPr>
                        <a:t>啓発活動</a:t>
                      </a:r>
                      <a:r>
                        <a:rPr lang="ja-JP" altLang="en-US" sz="1400" b="0" dirty="0">
                          <a:latin typeface="Meiryo UI" panose="020B0604030504040204" pitchFamily="50" charset="-128"/>
                          <a:ea typeface="Meiryo UI" panose="020B0604030504040204" pitchFamily="50" charset="-128"/>
                        </a:rPr>
                        <a:t>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a:t>
                      </a: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経済</a:t>
                      </a:r>
                      <a:r>
                        <a:rPr lang="ja-JP" altLang="en-US" sz="1400" b="0" dirty="0">
                          <a:latin typeface="Meiryo UI" panose="020B0604030504040204" pitchFamily="50" charset="-128"/>
                          <a:ea typeface="Meiryo UI" panose="020B0604030504040204" pitchFamily="50" charset="-128"/>
                        </a:rPr>
                        <a:t>と環境性能の好循環を作るために、どうすれば活性化するのか簡単な絵で</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a:t>
                      </a: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示す</a:t>
                      </a:r>
                      <a:r>
                        <a:rPr lang="ja-JP" altLang="en-US" sz="1400" b="0" dirty="0">
                          <a:latin typeface="Meiryo UI" panose="020B0604030504040204" pitchFamily="50" charset="-128"/>
                          <a:ea typeface="Meiryo UI" panose="020B0604030504040204" pitchFamily="50" charset="-128"/>
                        </a:rPr>
                        <a:t>ものがあれば</a:t>
                      </a:r>
                      <a:r>
                        <a:rPr lang="ja-JP" altLang="en-US" sz="1400" b="0" dirty="0" smtClean="0">
                          <a:latin typeface="Meiryo UI" panose="020B0604030504040204" pitchFamily="50" charset="-128"/>
                          <a:ea typeface="Meiryo UI" panose="020B0604030504040204" pitchFamily="50" charset="-128"/>
                        </a:rPr>
                        <a:t>わかりやすい。</a:t>
                      </a:r>
                      <a:endParaRPr lang="ja-JP" altLang="en-US"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p>
                  </a:txBody>
                  <a:tcPr/>
                </a:tc>
                <a:tc>
                  <a:txBody>
                    <a:bodyPr/>
                    <a:lstStyle/>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府民・事業者に対し、</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建築物の環境性能の</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向上が経済の活性化にも</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つながることをわかりやすく</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普及啓発</a:t>
                      </a:r>
                      <a:endParaRPr kumimoji="1" lang="en-US" altLang="ja-JP"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2" name="スライド番号プレースホルダー 1">
            <a:extLst>
              <a:ext uri="{FF2B5EF4-FFF2-40B4-BE49-F238E27FC236}">
                <a16:creationId xmlns:a16="http://schemas.microsoft.com/office/drawing/2014/main" id="{4370EED0-44DA-4078-BE3C-B35C876F4469}"/>
              </a:ext>
            </a:extLst>
          </p:cNvPr>
          <p:cNvSpPr>
            <a:spLocks noGrp="1"/>
          </p:cNvSpPr>
          <p:nvPr>
            <p:ph type="sldNum" sz="quarter" idx="12"/>
          </p:nvPr>
        </p:nvSpPr>
        <p:spPr>
          <a:xfrm>
            <a:off x="8159981" y="6435482"/>
            <a:ext cx="984019" cy="365125"/>
          </a:xfrm>
        </p:spPr>
        <p:txBody>
          <a:bodyPr/>
          <a:lstStyle/>
          <a:p>
            <a:fld id="{139EBC2B-BF77-430A-B67D-4C5A4847E674}" type="slidenum">
              <a:rPr kumimoji="1" lang="ja-JP" altLang="en-US" sz="2400" smtClean="0"/>
              <a:t>3</a:t>
            </a:fld>
            <a:endParaRPr kumimoji="1" lang="ja-JP" altLang="en-US" sz="2400" dirty="0"/>
          </a:p>
        </p:txBody>
      </p:sp>
    </p:spTree>
    <p:extLst>
      <p:ext uri="{BB962C8B-B14F-4D97-AF65-F5344CB8AC3E}">
        <p14:creationId xmlns:p14="http://schemas.microsoft.com/office/powerpoint/2010/main" val="117236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57234" y="151323"/>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a:t>
            </a:r>
            <a:r>
              <a:rPr kumimoji="1" lang="ja-JP" altLang="en-US" dirty="0" smtClean="0">
                <a:ln>
                  <a:solidFill>
                    <a:schemeClr val="accent2"/>
                  </a:solidFill>
                </a:ln>
              </a:rPr>
              <a:t>整理</a:t>
            </a:r>
            <a:endParaRPr kumimoji="1" lang="ja-JP" altLang="en-US" dirty="0">
              <a:ln>
                <a:solidFill>
                  <a:schemeClr val="accent2"/>
                </a:solidFill>
              </a:ln>
            </a:endParaRPr>
          </a:p>
        </p:txBody>
      </p:sp>
      <p:cxnSp>
        <p:nvCxnSpPr>
          <p:cNvPr id="8" name="直線コネクタ 7"/>
          <p:cNvCxnSpPr/>
          <p:nvPr/>
        </p:nvCxnSpPr>
        <p:spPr>
          <a:xfrm flipV="1">
            <a:off x="-57235" y="544226"/>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57234" y="747955"/>
            <a:ext cx="9029531" cy="5454564"/>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sp>
        <p:nvSpPr>
          <p:cNvPr id="10" name="テキスト ボックス 9"/>
          <p:cNvSpPr txBox="1"/>
          <p:nvPr/>
        </p:nvSpPr>
        <p:spPr>
          <a:xfrm>
            <a:off x="70113" y="603214"/>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論点１</a:t>
            </a:r>
            <a:r>
              <a:rPr lang="ja-JP" altLang="en-US" sz="1200" b="1" dirty="0"/>
              <a:t>．目指すべき方向性について</a:t>
            </a:r>
          </a:p>
        </p:txBody>
      </p:sp>
      <p:graphicFrame>
        <p:nvGraphicFramePr>
          <p:cNvPr id="11" name="表 10"/>
          <p:cNvGraphicFramePr>
            <a:graphicFrameLocks noGrp="1"/>
          </p:cNvGraphicFramePr>
          <p:nvPr>
            <p:extLst>
              <p:ext uri="{D42A27DB-BD31-4B8C-83A1-F6EECF244321}">
                <p14:modId xmlns:p14="http://schemas.microsoft.com/office/powerpoint/2010/main" val="860252005"/>
              </p:ext>
            </p:extLst>
          </p:nvPr>
        </p:nvGraphicFramePr>
        <p:xfrm>
          <a:off x="118768" y="913254"/>
          <a:ext cx="8906462" cy="5289265"/>
        </p:xfrm>
        <a:graphic>
          <a:graphicData uri="http://schemas.openxmlformats.org/drawingml/2006/table">
            <a:tbl>
              <a:tblPr firstRow="1" bandRow="1">
                <a:tableStyleId>{5C22544A-7EE6-4342-B048-85BDC9FD1C3A}</a:tableStyleId>
              </a:tblPr>
              <a:tblGrid>
                <a:gridCol w="6361759">
                  <a:extLst>
                    <a:ext uri="{9D8B030D-6E8A-4147-A177-3AD203B41FA5}">
                      <a16:colId xmlns:a16="http://schemas.microsoft.com/office/drawing/2014/main" val="20000"/>
                    </a:ext>
                  </a:extLst>
                </a:gridCol>
                <a:gridCol w="2544703">
                  <a:extLst>
                    <a:ext uri="{9D8B030D-6E8A-4147-A177-3AD203B41FA5}">
                      <a16:colId xmlns:a16="http://schemas.microsoft.com/office/drawing/2014/main" val="20001"/>
                    </a:ext>
                  </a:extLst>
                </a:gridCol>
              </a:tblGrid>
              <a:tr h="296253">
                <a:tc>
                  <a:txBody>
                    <a:bodyPr/>
                    <a:lstStyle/>
                    <a:p>
                      <a:pPr algn="ctr"/>
                      <a:r>
                        <a:rPr kumimoji="1" lang="ja-JP" altLang="en-US" sz="1400" dirty="0"/>
                        <a:t>論点の整理</a:t>
                      </a:r>
                    </a:p>
                  </a:txBody>
                  <a:tcPr anchor="ctr"/>
                </a:tc>
                <a:tc>
                  <a:txBody>
                    <a:bodyPr/>
                    <a:lstStyle/>
                    <a:p>
                      <a:pPr algn="ctr"/>
                      <a:r>
                        <a:rPr kumimoji="1" lang="ja-JP" altLang="en-US" sz="1400" dirty="0"/>
                        <a:t>方向性</a:t>
                      </a:r>
                    </a:p>
                  </a:txBody>
                  <a:tcPr anchor="ctr"/>
                </a:tc>
                <a:extLst>
                  <a:ext uri="{0D108BD9-81ED-4DB2-BD59-A6C34878D82A}">
                    <a16:rowId xmlns:a16="http://schemas.microsoft.com/office/drawing/2014/main" val="10000"/>
                  </a:ext>
                </a:extLst>
              </a:tr>
              <a:tr h="4984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１－３　住宅に対する環境配慮について</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〇論　点</a:t>
                      </a:r>
                    </a:p>
                    <a:p>
                      <a:pPr marL="88900" indent="-88900">
                        <a:lnSpc>
                          <a:spcPts val="1500"/>
                        </a:lnSpc>
                      </a:pPr>
                      <a:r>
                        <a:rPr lang="ja-JP" altLang="en-US" sz="1400" b="0" dirty="0">
                          <a:latin typeface="Meiryo UI" panose="020B0604030504040204" pitchFamily="50" charset="-128"/>
                          <a:ea typeface="Meiryo UI" panose="020B0604030504040204" pitchFamily="50" charset="-128"/>
                        </a:rPr>
                        <a:t>　　　　国の施策（法改正）を踏まえた住宅に対する施策のあり方</a:t>
                      </a:r>
                    </a:p>
                    <a:p>
                      <a:pPr marL="88900" indent="-88900">
                        <a:lnSpc>
                          <a:spcPts val="1500"/>
                        </a:lnSpc>
                      </a:pPr>
                      <a:r>
                        <a:rPr lang="ja-JP" altLang="en-US" sz="1400" b="0" dirty="0">
                          <a:latin typeface="Meiryo UI" panose="020B0604030504040204" pitchFamily="50" charset="-128"/>
                          <a:ea typeface="Meiryo UI" panose="020B0604030504040204" pitchFamily="50" charset="-128"/>
                        </a:rPr>
                        <a:t>　　　　既存住宅に対する省エネ施策のあり方</a:t>
                      </a:r>
                    </a:p>
                    <a:p>
                      <a:pPr marL="88900" indent="-88900">
                        <a:lnSpc>
                          <a:spcPts val="1500"/>
                        </a:lnSpc>
                      </a:pPr>
                      <a:r>
                        <a:rPr lang="ja-JP" altLang="en-US" sz="1400" b="0" dirty="0">
                          <a:latin typeface="Meiryo UI" panose="020B0604030504040204" pitchFamily="50" charset="-128"/>
                          <a:ea typeface="Meiryo UI" panose="020B0604030504040204" pitchFamily="50" charset="-128"/>
                        </a:rPr>
                        <a:t>　　　　コロナによる生活様式の変化も踏まえた住宅に対する施策のあり方</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〇部会意見の要旨</a:t>
                      </a:r>
                      <a:endParaRPr lang="en-US" altLang="ja-JP" sz="1600" b="1" dirty="0">
                        <a:latin typeface="Meiryo UI" panose="020B0604030504040204" pitchFamily="50" charset="-128"/>
                        <a:ea typeface="Meiryo UI" panose="020B0604030504040204" pitchFamily="50" charset="-128"/>
                      </a:endParaRPr>
                    </a:p>
                    <a:p>
                      <a:pPr marL="88900" indent="-88900">
                        <a:lnSpc>
                          <a:spcPts val="1500"/>
                        </a:lnSpc>
                      </a:pPr>
                      <a:r>
                        <a:rPr lang="ja-JP" altLang="en-US" sz="16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規制にあたっての留意点</a:t>
                      </a:r>
                      <a:r>
                        <a:rPr lang="ja-JP" altLang="en-US" sz="1400" b="0" dirty="0" smtClean="0">
                          <a:latin typeface="Meiryo UI" panose="020B0604030504040204" pitchFamily="50" charset="-128"/>
                          <a:ea typeface="Meiryo UI" panose="020B0604030504040204" pitchFamily="50" charset="-128"/>
                        </a:rPr>
                        <a:t>　</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住宅の価値が分かり購入するのであればお金が循環し経済が活性化する。　　</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消費者は急に価格上昇すると購入できないため、規制だけでなく、様々な調整や、</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住宅の価値の見える化等によるアピールも必要。</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1" dirty="0" smtClean="0">
                          <a:latin typeface="Meiryo UI" panose="020B0604030504040204" pitchFamily="50" charset="-128"/>
                          <a:ea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1" dirty="0" smtClean="0">
                          <a:latin typeface="Meiryo UI" panose="020B0604030504040204" pitchFamily="50" charset="-128"/>
                          <a:ea typeface="Meiryo UI" panose="020B0604030504040204" pitchFamily="50" charset="-128"/>
                        </a:rPr>
                        <a:t>　　　トップランナー制度</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トップランナー制度は、網をかけ適合率が上がっているが、真綿で首を絞めるように</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経済とのバランスを無理やり耐えてきている側面があるのではないか。</a:t>
                      </a:r>
                      <a:r>
                        <a:rPr lang="ja-JP" altLang="en-US" sz="1400" b="1" dirty="0" smtClean="0">
                          <a:latin typeface="Meiryo UI" panose="020B0604030504040204" pitchFamily="50" charset="-128"/>
                          <a:ea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1" dirty="0" smtClean="0">
                          <a:latin typeface="Meiryo UI" panose="020B0604030504040204" pitchFamily="50" charset="-128"/>
                          <a:ea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1" dirty="0" smtClean="0">
                          <a:latin typeface="Meiryo UI" panose="020B0604030504040204" pitchFamily="50" charset="-128"/>
                          <a:ea typeface="Meiryo UI" panose="020B0604030504040204" pitchFamily="50" charset="-128"/>
                        </a:rPr>
                        <a:t>　　　わかりやすい啓発活動</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経済と環境性能の好循環を作るために、どうすれば活性化するのかといった</a:t>
                      </a: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簡単な絵で示すみたいなものがあればいい。　　（再掲）</a:t>
                      </a: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既存住宅</a:t>
                      </a:r>
                      <a:r>
                        <a:rPr lang="ja-JP" altLang="en-US" sz="1400" b="1" dirty="0">
                          <a:latin typeface="Meiryo UI" panose="020B0604030504040204" pitchFamily="50" charset="-128"/>
                          <a:ea typeface="Meiryo UI" panose="020B0604030504040204" pitchFamily="50" charset="-128"/>
                        </a:rPr>
                        <a:t>への施策</a:t>
                      </a:r>
                      <a:endParaRPr lang="en-US" altLang="ja-JP" sz="14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1" dirty="0">
                          <a:latin typeface="Meiryo UI" panose="020B0604030504040204" pitchFamily="50" charset="-128"/>
                          <a:ea typeface="Meiryo UI" panose="020B0604030504040204" pitchFamily="50" charset="-128"/>
                        </a:rPr>
                        <a:t>　　　　 </a:t>
                      </a:r>
                      <a:r>
                        <a:rPr lang="ja-JP" altLang="en-US" sz="1400" b="0" dirty="0">
                          <a:latin typeface="Meiryo UI" panose="020B0604030504040204" pitchFamily="50" charset="-128"/>
                          <a:ea typeface="Meiryo UI" panose="020B0604030504040204" pitchFamily="50" charset="-128"/>
                        </a:rPr>
                        <a:t>既存住宅の改修をうまく誘導できる対策はないの</a:t>
                      </a:r>
                      <a:r>
                        <a:rPr lang="ja-JP" altLang="en-US" sz="1400" b="0" dirty="0" smtClean="0">
                          <a:latin typeface="Meiryo UI" panose="020B0604030504040204" pitchFamily="50" charset="-128"/>
                          <a:ea typeface="Meiryo UI" panose="020B0604030504040204" pitchFamily="50" charset="-128"/>
                        </a:rPr>
                        <a:t>か。</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600" b="1" dirty="0">
                          <a:latin typeface="Meiryo UI" panose="020B0604030504040204" pitchFamily="50" charset="-128"/>
                          <a:ea typeface="Meiryo UI" panose="020B0604030504040204" pitchFamily="50" charset="-128"/>
                        </a:rPr>
                        <a:t>　　　</a:t>
                      </a:r>
                      <a:endParaRPr lang="en-US" altLang="ja-JP" sz="16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6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コロナ</a:t>
                      </a:r>
                      <a:r>
                        <a:rPr lang="ja-JP" altLang="en-US" sz="1400" b="1" dirty="0">
                          <a:latin typeface="Meiryo UI" panose="020B0604030504040204" pitchFamily="50" charset="-128"/>
                          <a:ea typeface="Meiryo UI" panose="020B0604030504040204" pitchFamily="50" charset="-128"/>
                        </a:rPr>
                        <a:t>による生活様式の変化</a:t>
                      </a:r>
                      <a:endParaRPr lang="en-US" altLang="ja-JP" sz="14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1"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自宅</a:t>
                      </a:r>
                      <a:r>
                        <a:rPr lang="ja-JP" altLang="en-US" sz="1400" b="0" dirty="0">
                          <a:latin typeface="Meiryo UI" panose="020B0604030504040204" pitchFamily="50" charset="-128"/>
                          <a:ea typeface="Meiryo UI" panose="020B0604030504040204" pitchFamily="50" charset="-128"/>
                        </a:rPr>
                        <a:t>での居住時間が増え、熱環境</a:t>
                      </a:r>
                      <a:r>
                        <a:rPr lang="ja-JP" altLang="en-US" sz="1400" b="0" dirty="0" smtClean="0">
                          <a:latin typeface="Meiryo UI" panose="020B0604030504040204" pitchFamily="50" charset="-128"/>
                          <a:ea typeface="Meiryo UI" panose="020B0604030504040204" pitchFamily="50" charset="-128"/>
                        </a:rPr>
                        <a:t>に良い家</a:t>
                      </a:r>
                      <a:r>
                        <a:rPr lang="ja-JP" altLang="en-US" sz="1400" b="0" dirty="0">
                          <a:latin typeface="Meiryo UI" panose="020B0604030504040204" pitchFamily="50" charset="-128"/>
                          <a:ea typeface="Meiryo UI" panose="020B0604030504040204" pitchFamily="50" charset="-128"/>
                        </a:rPr>
                        <a:t>にすべきと</a:t>
                      </a:r>
                      <a:r>
                        <a:rPr lang="ja-JP" altLang="en-US" sz="1400" b="0" dirty="0" smtClean="0">
                          <a:latin typeface="Meiryo UI" panose="020B0604030504040204" pitchFamily="50" charset="-128"/>
                          <a:ea typeface="Meiryo UI" panose="020B0604030504040204" pitchFamily="50" charset="-128"/>
                        </a:rPr>
                        <a:t>いうきっかけ</a:t>
                      </a:r>
                      <a:r>
                        <a:rPr lang="ja-JP" altLang="en-US" sz="1400" b="0" dirty="0">
                          <a:latin typeface="Meiryo UI" panose="020B0604030504040204" pitchFamily="50" charset="-128"/>
                          <a:ea typeface="Meiryo UI" panose="020B0604030504040204" pitchFamily="50" charset="-128"/>
                        </a:rPr>
                        <a:t>になれば</a:t>
                      </a:r>
                      <a:r>
                        <a:rPr lang="ja-JP" altLang="en-US" sz="1400" b="0" dirty="0" smtClean="0">
                          <a:latin typeface="Meiryo UI" panose="020B0604030504040204" pitchFamily="50" charset="-128"/>
                          <a:ea typeface="Meiryo UI" panose="020B0604030504040204" pitchFamily="50" charset="-128"/>
                        </a:rPr>
                        <a:t>いい。</a:t>
                      </a:r>
                      <a:endParaRPr lang="en-US" altLang="ja-JP" sz="1400" b="0" dirty="0">
                        <a:latin typeface="Meiryo UI" panose="020B0604030504040204" pitchFamily="50" charset="-128"/>
                        <a:ea typeface="Meiryo UI" panose="020B0604030504040204" pitchFamily="50" charset="-128"/>
                      </a:endParaRPr>
                    </a:p>
                  </a:txBody>
                  <a:tcPr/>
                </a:tc>
                <a:tc>
                  <a:txBody>
                    <a:bodyPr/>
                    <a:lstStyle/>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6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府民に環境配慮した</a:t>
                      </a:r>
                      <a:endParaRPr kumimoji="1" lang="en-US" altLang="ja-JP" sz="16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　　住宅の価値をわかりやすく　　</a:t>
                      </a:r>
                      <a:endParaRPr kumimoji="1" lang="en-US" altLang="ja-JP" sz="16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　　普及啓発</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b="0" dirty="0">
                        <a:latin typeface="Meiryo UI" panose="020B0604030504040204" pitchFamily="50" charset="-128"/>
                        <a:ea typeface="Meiryo UI" panose="020B0604030504040204" pitchFamily="50" charset="-128"/>
                      </a:endParaRPr>
                    </a:p>
                    <a:p>
                      <a:endParaRPr kumimoji="1" lang="en-US" altLang="ja-JP" sz="1600" b="0" dirty="0">
                        <a:latin typeface="Meiryo UI" panose="020B0604030504040204" pitchFamily="50" charset="-128"/>
                        <a:ea typeface="Meiryo UI" panose="020B0604030504040204" pitchFamily="50" charset="-128"/>
                      </a:endParaRPr>
                    </a:p>
                    <a:p>
                      <a:r>
                        <a:rPr kumimoji="1" lang="en-US" altLang="ja-JP" sz="1600" b="0" dirty="0" smtClean="0">
                          <a:latin typeface="Meiryo UI" panose="020B0604030504040204" pitchFamily="50" charset="-128"/>
                          <a:ea typeface="Meiryo UI" panose="020B0604030504040204" pitchFamily="50" charset="-128"/>
                        </a:rPr>
                        <a:t>(2)</a:t>
                      </a:r>
                      <a:r>
                        <a:rPr kumimoji="1" lang="ja-JP" altLang="en-US" sz="1600" b="0" dirty="0" smtClean="0">
                          <a:latin typeface="Meiryo UI" panose="020B0604030504040204" pitchFamily="50" charset="-128"/>
                          <a:ea typeface="Meiryo UI" panose="020B0604030504040204" pitchFamily="50" charset="-128"/>
                        </a:rPr>
                        <a:t>住宅</a:t>
                      </a:r>
                      <a:r>
                        <a:rPr kumimoji="1" lang="ja-JP" altLang="en-US" sz="1600" b="0" dirty="0">
                          <a:latin typeface="Meiryo UI" panose="020B0604030504040204" pitchFamily="50" charset="-128"/>
                          <a:ea typeface="Meiryo UI" panose="020B0604030504040204" pitchFamily="50" charset="-128"/>
                        </a:rPr>
                        <a:t>に対する府</a:t>
                      </a:r>
                      <a:r>
                        <a:rPr kumimoji="1" lang="ja-JP" altLang="en-US" sz="1600" b="0" dirty="0" smtClean="0">
                          <a:latin typeface="Meiryo UI" panose="020B0604030504040204" pitchFamily="50" charset="-128"/>
                          <a:ea typeface="Meiryo UI" panose="020B0604030504040204" pitchFamily="50" charset="-128"/>
                        </a:rPr>
                        <a:t>独自</a:t>
                      </a:r>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600" b="0" dirty="0" smtClean="0">
                          <a:latin typeface="Meiryo UI" panose="020B0604030504040204" pitchFamily="50" charset="-128"/>
                          <a:ea typeface="Meiryo UI" panose="020B0604030504040204" pitchFamily="50" charset="-128"/>
                        </a:rPr>
                        <a:t>　　の規制</a:t>
                      </a:r>
                      <a:r>
                        <a:rPr kumimoji="1" lang="ja-JP" altLang="en-US" sz="1600" b="0" dirty="0">
                          <a:latin typeface="Meiryo UI" panose="020B0604030504040204" pitchFamily="50" charset="-128"/>
                          <a:ea typeface="Meiryo UI" panose="020B0604030504040204" pitchFamily="50" charset="-128"/>
                        </a:rPr>
                        <a:t>を</a:t>
                      </a:r>
                      <a:r>
                        <a:rPr kumimoji="1" lang="ja-JP" altLang="en-US" sz="1600" b="0" dirty="0" smtClean="0">
                          <a:latin typeface="Meiryo UI" panose="020B0604030504040204" pitchFamily="50" charset="-128"/>
                          <a:ea typeface="Meiryo UI" panose="020B0604030504040204" pitchFamily="50" charset="-128"/>
                        </a:rPr>
                        <a:t>継続し、今後、</a:t>
                      </a:r>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600" b="0" dirty="0" smtClean="0">
                          <a:latin typeface="Meiryo UI" panose="020B0604030504040204" pitchFamily="50" charset="-128"/>
                          <a:ea typeface="Meiryo UI" panose="020B0604030504040204" pitchFamily="50" charset="-128"/>
                        </a:rPr>
                        <a:t>　　経済・環境のバランスを</a:t>
                      </a:r>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600" b="0" dirty="0" smtClean="0">
                          <a:latin typeface="Meiryo UI" panose="020B0604030504040204" pitchFamily="50" charset="-128"/>
                          <a:ea typeface="Meiryo UI" panose="020B0604030504040204" pitchFamily="50" charset="-128"/>
                        </a:rPr>
                        <a:t>　　考慮し取り組む</a:t>
                      </a:r>
                      <a:endParaRPr kumimoji="1" lang="en-US" altLang="ja-JP"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2" name="スライド番号プレースホルダー 1">
            <a:extLst>
              <a:ext uri="{FF2B5EF4-FFF2-40B4-BE49-F238E27FC236}">
                <a16:creationId xmlns:a16="http://schemas.microsoft.com/office/drawing/2014/main" id="{4370EED0-44DA-4078-BE3C-B35C876F4469}"/>
              </a:ext>
            </a:extLst>
          </p:cNvPr>
          <p:cNvSpPr>
            <a:spLocks noGrp="1"/>
          </p:cNvSpPr>
          <p:nvPr>
            <p:ph type="sldNum" sz="quarter" idx="12"/>
          </p:nvPr>
        </p:nvSpPr>
        <p:spPr>
          <a:xfrm>
            <a:off x="8159981" y="6423083"/>
            <a:ext cx="984019" cy="365125"/>
          </a:xfrm>
        </p:spPr>
        <p:txBody>
          <a:bodyPr/>
          <a:lstStyle/>
          <a:p>
            <a:fld id="{139EBC2B-BF77-430A-B67D-4C5A4847E674}" type="slidenum">
              <a:rPr kumimoji="1" lang="ja-JP" altLang="en-US" sz="2400" smtClean="0"/>
              <a:t>4</a:t>
            </a:fld>
            <a:endParaRPr kumimoji="1" lang="ja-JP" altLang="en-US" sz="2400" dirty="0"/>
          </a:p>
        </p:txBody>
      </p:sp>
    </p:spTree>
    <p:extLst>
      <p:ext uri="{BB962C8B-B14F-4D97-AF65-F5344CB8AC3E}">
        <p14:creationId xmlns:p14="http://schemas.microsoft.com/office/powerpoint/2010/main" val="142758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151403" y="219051"/>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a:t>
            </a:r>
            <a:r>
              <a:rPr kumimoji="1" lang="ja-JP" altLang="en-US" dirty="0" smtClean="0">
                <a:ln>
                  <a:solidFill>
                    <a:schemeClr val="accent2"/>
                  </a:solidFill>
                </a:ln>
              </a:rPr>
              <a:t>整理</a:t>
            </a:r>
            <a:endParaRPr kumimoji="1" lang="ja-JP" altLang="en-US" dirty="0">
              <a:ln>
                <a:solidFill>
                  <a:schemeClr val="accent2"/>
                </a:solidFill>
              </a:ln>
            </a:endParaRPr>
          </a:p>
        </p:txBody>
      </p:sp>
      <p:cxnSp>
        <p:nvCxnSpPr>
          <p:cNvPr id="8" name="直線コネクタ 7"/>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882716"/>
            <a:ext cx="9144000" cy="5522786"/>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graphicFrame>
        <p:nvGraphicFramePr>
          <p:cNvPr id="11" name="表 10"/>
          <p:cNvGraphicFramePr>
            <a:graphicFrameLocks noGrp="1"/>
          </p:cNvGraphicFramePr>
          <p:nvPr>
            <p:extLst>
              <p:ext uri="{D42A27DB-BD31-4B8C-83A1-F6EECF244321}">
                <p14:modId xmlns:p14="http://schemas.microsoft.com/office/powerpoint/2010/main" val="374411941"/>
              </p:ext>
            </p:extLst>
          </p:nvPr>
        </p:nvGraphicFramePr>
        <p:xfrm>
          <a:off x="78430" y="1010543"/>
          <a:ext cx="8987139" cy="5281192"/>
        </p:xfrm>
        <a:graphic>
          <a:graphicData uri="http://schemas.openxmlformats.org/drawingml/2006/table">
            <a:tbl>
              <a:tblPr firstRow="1" bandRow="1">
                <a:tableStyleId>{5C22544A-7EE6-4342-B048-85BDC9FD1C3A}</a:tableStyleId>
              </a:tblPr>
              <a:tblGrid>
                <a:gridCol w="6392720">
                  <a:extLst>
                    <a:ext uri="{9D8B030D-6E8A-4147-A177-3AD203B41FA5}">
                      <a16:colId xmlns:a16="http://schemas.microsoft.com/office/drawing/2014/main" val="20000"/>
                    </a:ext>
                  </a:extLst>
                </a:gridCol>
                <a:gridCol w="2594419">
                  <a:extLst>
                    <a:ext uri="{9D8B030D-6E8A-4147-A177-3AD203B41FA5}">
                      <a16:colId xmlns:a16="http://schemas.microsoft.com/office/drawing/2014/main" val="20001"/>
                    </a:ext>
                  </a:extLst>
                </a:gridCol>
              </a:tblGrid>
              <a:tr h="297955">
                <a:tc>
                  <a:txBody>
                    <a:bodyPr/>
                    <a:lstStyle/>
                    <a:p>
                      <a:pPr algn="ctr"/>
                      <a:r>
                        <a:rPr kumimoji="1" lang="ja-JP" altLang="en-US" sz="1400" dirty="0"/>
                        <a:t>論点の整理</a:t>
                      </a:r>
                    </a:p>
                  </a:txBody>
                  <a:tcPr anchor="ctr"/>
                </a:tc>
                <a:tc>
                  <a:txBody>
                    <a:bodyPr/>
                    <a:lstStyle/>
                    <a:p>
                      <a:pPr algn="ctr"/>
                      <a:r>
                        <a:rPr kumimoji="1" lang="ja-JP" altLang="en-US" sz="1400" dirty="0" smtClean="0"/>
                        <a:t>方向性</a:t>
                      </a:r>
                      <a:endParaRPr kumimoji="1" lang="ja-JP" altLang="en-US" sz="1400" dirty="0"/>
                    </a:p>
                  </a:txBody>
                  <a:tcPr anchor="ctr"/>
                </a:tc>
                <a:extLst>
                  <a:ext uri="{0D108BD9-81ED-4DB2-BD59-A6C34878D82A}">
                    <a16:rowId xmlns:a16="http://schemas.microsoft.com/office/drawing/2014/main" val="10000"/>
                  </a:ext>
                </a:extLst>
              </a:tr>
              <a:tr h="4976392">
                <a:tc>
                  <a:txBody>
                    <a:bodyPr/>
                    <a:lstStyle/>
                    <a:p>
                      <a:r>
                        <a:rPr kumimoji="1" lang="ja-JP" altLang="en-US" sz="1800" b="1" dirty="0">
                          <a:latin typeface="Meiryo UI" panose="020B0604030504040204" pitchFamily="50" charset="-128"/>
                          <a:ea typeface="Meiryo UI" panose="020B0604030504040204" pitchFamily="50" charset="-128"/>
                        </a:rPr>
                        <a:t>２－１　条例による規制</a:t>
                      </a:r>
                      <a:endParaRPr kumimoji="1" lang="en-US" altLang="ja-JP" sz="18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〇論　点</a:t>
                      </a:r>
                      <a:endParaRPr lang="en-US" altLang="ja-JP" sz="16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〇　外皮性能や一次エネルギー消費量をどこまで引き下げるのか</a:t>
                      </a:r>
                    </a:p>
                    <a:p>
                      <a:pPr marL="88900" indent="-88900">
                        <a:lnSpc>
                          <a:spcPts val="1500"/>
                        </a:lnSpc>
                      </a:pPr>
                      <a:r>
                        <a:rPr lang="ja-JP" altLang="en-US" sz="1400" b="0" dirty="0">
                          <a:latin typeface="Meiryo UI" panose="020B0604030504040204" pitchFamily="50" charset="-128"/>
                          <a:ea typeface="Meiryo UI" panose="020B0604030504040204" pitchFamily="50" charset="-128"/>
                        </a:rPr>
                        <a:t>　　　〇　法による義務化ができないため、官民問わず建築主の協力が必要</a:t>
                      </a:r>
                    </a:p>
                    <a:p>
                      <a:pPr marL="88900" indent="-88900">
                        <a:lnSpc>
                          <a:spcPts val="1500"/>
                        </a:lnSpc>
                      </a:pPr>
                      <a:r>
                        <a:rPr lang="ja-JP" altLang="en-US" sz="1400" b="0" dirty="0">
                          <a:latin typeface="Meiryo UI" panose="020B0604030504040204" pitchFamily="50" charset="-128"/>
                          <a:ea typeface="Meiryo UI" panose="020B0604030504040204" pitchFamily="50" charset="-128"/>
                        </a:rPr>
                        <a:t>　　　〇　対象範囲をどこまで拡げるのか</a:t>
                      </a:r>
                    </a:p>
                    <a:p>
                      <a:pPr marL="88900" indent="-88900">
                        <a:lnSpc>
                          <a:spcPts val="1500"/>
                        </a:lnSpc>
                      </a:pP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〇部会意見の要旨</a:t>
                      </a:r>
                      <a:endParaRPr lang="en-US" altLang="ja-JP" sz="1600" b="1" dirty="0">
                        <a:latin typeface="Meiryo UI" panose="020B0604030504040204" pitchFamily="50" charset="-128"/>
                        <a:ea typeface="Meiryo UI" panose="020B0604030504040204" pitchFamily="50" charset="-128"/>
                      </a:endParaRPr>
                    </a:p>
                    <a:p>
                      <a:pPr marL="88900" indent="-88900">
                        <a:lnSpc>
                          <a:spcPts val="1500"/>
                        </a:lnSpc>
                      </a:pPr>
                      <a:r>
                        <a:rPr lang="ja-JP" altLang="en-US" sz="1600" b="1" dirty="0">
                          <a:latin typeface="Meiryo UI" panose="020B0604030504040204" pitchFamily="50" charset="-128"/>
                          <a:ea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endParaRPr>
                    </a:p>
                    <a:p>
                      <a:pPr marL="88900" indent="-88900">
                        <a:lnSpc>
                          <a:spcPts val="1500"/>
                        </a:lnSpc>
                      </a:pPr>
                      <a:r>
                        <a:rPr lang="ja-JP" altLang="en-US" sz="1600" b="1" dirty="0">
                          <a:latin typeface="Meiryo UI" panose="020B0604030504040204" pitchFamily="50" charset="-128"/>
                          <a:ea typeface="Meiryo UI" panose="020B0604030504040204" pitchFamily="50" charset="-128"/>
                        </a:rPr>
                        <a:t>　　</a:t>
                      </a:r>
                      <a:r>
                        <a:rPr lang="ja-JP" altLang="en-US" sz="1400" b="0"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条例による規制に向けた考え方</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1" dirty="0" smtClean="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住宅</a:t>
                      </a:r>
                      <a:r>
                        <a:rPr lang="ja-JP" altLang="en-US" sz="1400" b="0" dirty="0">
                          <a:latin typeface="Meiryo UI" panose="020B0604030504040204" pitchFamily="50" charset="-128"/>
                          <a:ea typeface="Meiryo UI" panose="020B0604030504040204" pitchFamily="50" charset="-128"/>
                        </a:rPr>
                        <a:t>は高くなりすぎ、買えなくなることは避けたい。良質な住宅を満足のいく形で</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買う</a:t>
                      </a:r>
                      <a:r>
                        <a:rPr lang="ja-JP" altLang="en-US" sz="1400" b="0" dirty="0">
                          <a:latin typeface="Meiryo UI" panose="020B0604030504040204" pitchFamily="50" charset="-128"/>
                          <a:ea typeface="Meiryo UI" panose="020B0604030504040204" pitchFamily="50" charset="-128"/>
                        </a:rPr>
                        <a:t>ことが望ましい。払った金額に見合った効用が得られることがわかれば経済は</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活性化</a:t>
                      </a:r>
                      <a:r>
                        <a:rPr lang="ja-JP" altLang="en-US" sz="1400" b="0" dirty="0">
                          <a:latin typeface="Meiryo UI" panose="020B0604030504040204" pitchFamily="50" charset="-128"/>
                          <a:ea typeface="Meiryo UI" panose="020B0604030504040204" pitchFamily="50" charset="-128"/>
                        </a:rPr>
                        <a:t>し、高くても払う価値が分かり、いい形で循環</a:t>
                      </a:r>
                      <a:r>
                        <a:rPr lang="ja-JP" altLang="en-US" sz="1400" b="0" dirty="0" smtClean="0">
                          <a:latin typeface="Meiryo UI" panose="020B0604030504040204" pitchFamily="50" charset="-128"/>
                          <a:ea typeface="Meiryo UI" panose="020B0604030504040204" pitchFamily="50" charset="-128"/>
                        </a:rPr>
                        <a:t>する。</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良質</a:t>
                      </a:r>
                      <a:r>
                        <a:rPr lang="ja-JP" altLang="en-US" sz="1400" b="0" dirty="0">
                          <a:latin typeface="Meiryo UI" panose="020B0604030504040204" pitchFamily="50" charset="-128"/>
                          <a:ea typeface="Meiryo UI" panose="020B0604030504040204" pitchFamily="50" charset="-128"/>
                        </a:rPr>
                        <a:t>で高い</a:t>
                      </a:r>
                      <a:r>
                        <a:rPr lang="ja-JP" altLang="en-US" sz="1400" b="0" dirty="0" smtClean="0">
                          <a:latin typeface="Meiryo UI" panose="020B0604030504040204" pitchFamily="50" charset="-128"/>
                          <a:ea typeface="Meiryo UI" panose="020B0604030504040204" pitchFamily="50" charset="-128"/>
                        </a:rPr>
                        <a:t>住宅の供給</a:t>
                      </a:r>
                      <a:r>
                        <a:rPr lang="ja-JP" altLang="en-US" sz="1400" b="0" dirty="0">
                          <a:latin typeface="Meiryo UI" panose="020B0604030504040204" pitchFamily="50" charset="-128"/>
                          <a:ea typeface="Meiryo UI" panose="020B0604030504040204" pitchFamily="50" charset="-128"/>
                        </a:rPr>
                        <a:t>により利益がでているが、多くの府民が買えるわけでない。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所得層</a:t>
                      </a:r>
                      <a:r>
                        <a:rPr lang="ja-JP" altLang="en-US" sz="1400" b="0" dirty="0">
                          <a:latin typeface="Meiryo UI" panose="020B0604030504040204" pitchFamily="50" charset="-128"/>
                          <a:ea typeface="Meiryo UI" panose="020B0604030504040204" pitchFamily="50" charset="-128"/>
                        </a:rPr>
                        <a:t>が色々分かれているため、所得を全体的に上げながら住宅が買えるよう</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好循環を回すために、</a:t>
                      </a:r>
                      <a:r>
                        <a:rPr lang="ja-JP" altLang="en-US" sz="1400" b="0" dirty="0">
                          <a:latin typeface="Meiryo UI" panose="020B0604030504040204" pitchFamily="50" charset="-128"/>
                          <a:ea typeface="Meiryo UI" panose="020B0604030504040204" pitchFamily="50" charset="-128"/>
                        </a:rPr>
                        <a:t>お金の</a:t>
                      </a:r>
                      <a:r>
                        <a:rPr lang="ja-JP" altLang="en-US" sz="1400" b="0" dirty="0" smtClean="0">
                          <a:latin typeface="Meiryo UI" panose="020B0604030504040204" pitchFamily="50" charset="-128"/>
                          <a:ea typeface="Meiryo UI" panose="020B0604030504040204" pitchFamily="50" charset="-128"/>
                        </a:rPr>
                        <a:t>循環させ府</a:t>
                      </a:r>
                      <a:r>
                        <a:rPr lang="ja-JP" altLang="en-US" sz="1400" b="0" dirty="0">
                          <a:latin typeface="Meiryo UI" panose="020B0604030504040204" pitchFamily="50" charset="-128"/>
                          <a:ea typeface="Meiryo UI" panose="020B0604030504040204" pitchFamily="50" charset="-128"/>
                        </a:rPr>
                        <a:t>の経済</a:t>
                      </a:r>
                      <a:r>
                        <a:rPr lang="ja-JP" altLang="en-US" sz="1400" b="0" dirty="0" smtClean="0">
                          <a:latin typeface="Meiryo UI" panose="020B0604030504040204" pitchFamily="50" charset="-128"/>
                          <a:ea typeface="Meiryo UI" panose="020B0604030504040204" pitchFamily="50" charset="-128"/>
                        </a:rPr>
                        <a:t>が循環</a:t>
                      </a:r>
                      <a:r>
                        <a:rPr lang="ja-JP" altLang="en-US" sz="1400" b="0" dirty="0">
                          <a:latin typeface="Meiryo UI" panose="020B0604030504040204" pitchFamily="50" charset="-128"/>
                          <a:ea typeface="Meiryo UI" panose="020B0604030504040204" pitchFamily="50" charset="-128"/>
                        </a:rPr>
                        <a:t>する</a:t>
                      </a:r>
                      <a:r>
                        <a:rPr lang="ja-JP" altLang="en-US" sz="1400" b="0" dirty="0" smtClean="0">
                          <a:latin typeface="Meiryo UI" panose="020B0604030504040204" pitchFamily="50" charset="-128"/>
                          <a:ea typeface="Meiryo UI" panose="020B0604030504040204" pitchFamily="50" charset="-128"/>
                        </a:rPr>
                        <a:t>メカニズム作りが必要。</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即日</a:t>
                      </a:r>
                      <a:r>
                        <a:rPr lang="ja-JP" altLang="en-US" sz="1400" b="0" dirty="0">
                          <a:latin typeface="Meiryo UI" panose="020B0604030504040204" pitchFamily="50" charset="-128"/>
                          <a:ea typeface="Meiryo UI" panose="020B0604030504040204" pitchFamily="50" charset="-128"/>
                        </a:rPr>
                        <a:t>完売状況が長く</a:t>
                      </a:r>
                      <a:r>
                        <a:rPr lang="ja-JP" altLang="en-US" sz="1400" b="0" dirty="0" smtClean="0">
                          <a:latin typeface="Meiryo UI" panose="020B0604030504040204" pitchFamily="50" charset="-128"/>
                          <a:ea typeface="Meiryo UI" panose="020B0604030504040204" pitchFamily="50" charset="-128"/>
                        </a:rPr>
                        <a:t>続いていることから、完売する建築に少し投資</a:t>
                      </a:r>
                      <a:r>
                        <a:rPr lang="ja-JP" altLang="en-US" sz="1400" b="0" dirty="0">
                          <a:latin typeface="Meiryo UI" panose="020B0604030504040204" pitchFamily="50" charset="-128"/>
                          <a:ea typeface="Meiryo UI" panose="020B0604030504040204" pitchFamily="50" charset="-128"/>
                        </a:rPr>
                        <a:t>して</a:t>
                      </a:r>
                      <a:r>
                        <a:rPr lang="ja-JP" altLang="en-US" sz="1400" b="0" dirty="0" smtClean="0">
                          <a:latin typeface="Meiryo UI" panose="020B0604030504040204" pitchFamily="50" charset="-128"/>
                          <a:ea typeface="Meiryo UI" panose="020B0604030504040204" pitchFamily="50" charset="-128"/>
                        </a:rPr>
                        <a:t>もいい。</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ノンエナジーベネフィット</a:t>
                      </a:r>
                      <a:r>
                        <a:rPr lang="ja-JP" altLang="en-US" sz="1400" b="0" dirty="0">
                          <a:latin typeface="Meiryo UI" panose="020B0604030504040204" pitchFamily="50" charset="-128"/>
                          <a:ea typeface="Meiryo UI" panose="020B0604030504040204" pitchFamily="50" charset="-128"/>
                        </a:rPr>
                        <a:t>など健康への効果は新たな建築のスタイルであるが、</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大規模</a:t>
                      </a:r>
                      <a:r>
                        <a:rPr lang="ja-JP" altLang="en-US" sz="1400" b="0" dirty="0">
                          <a:latin typeface="Meiryo UI" panose="020B0604030504040204" pitchFamily="50" charset="-128"/>
                          <a:ea typeface="Meiryo UI" panose="020B0604030504040204" pitchFamily="50" charset="-128"/>
                        </a:rPr>
                        <a:t>住宅の対応が遅れており、戸建て部門より少し後追いとなって</a:t>
                      </a:r>
                      <a:r>
                        <a:rPr lang="ja-JP" altLang="en-US" sz="1400" b="0" dirty="0" smtClean="0">
                          <a:latin typeface="Meiryo UI" panose="020B0604030504040204" pitchFamily="50" charset="-128"/>
                          <a:ea typeface="Meiryo UI" panose="020B0604030504040204" pitchFamily="50" charset="-128"/>
                        </a:rPr>
                        <a:t>いる。</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endParaRPr lang="en-US" altLang="ja-JP" sz="1400" b="0" dirty="0">
                        <a:latin typeface="Meiryo UI" panose="020B0604030504040204" pitchFamily="50" charset="-128"/>
                        <a:ea typeface="Meiryo UI" panose="020B0604030504040204" pitchFamily="50" charset="-128"/>
                      </a:endParaRPr>
                    </a:p>
                  </a:txBody>
                  <a:tcPr/>
                </a:tc>
                <a:tc>
                  <a:txBody>
                    <a:bodyPr/>
                    <a:lstStyle/>
                    <a:p>
                      <a:endParaRPr kumimoji="1" lang="en-US" altLang="ja-JP" sz="1400" b="1" dirty="0"/>
                    </a:p>
                    <a:p>
                      <a:r>
                        <a:rPr kumimoji="1" lang="ja-JP" altLang="en-US" sz="1400" b="0" dirty="0"/>
                        <a:t>　</a:t>
                      </a:r>
                      <a:endParaRPr kumimoji="1" lang="en-US" altLang="ja-JP" sz="1400" b="0" dirty="0"/>
                    </a:p>
                    <a:p>
                      <a:endParaRPr kumimoji="1" lang="en-US" altLang="ja-JP" sz="1400" b="0" dirty="0"/>
                    </a:p>
                    <a:p>
                      <a:endParaRPr kumimoji="1" lang="en-US" altLang="ja-JP" sz="1400" b="0" dirty="0"/>
                    </a:p>
                    <a:p>
                      <a:endParaRPr kumimoji="1" lang="en-US" altLang="ja-JP" sz="1400" b="0" dirty="0"/>
                    </a:p>
                    <a:p>
                      <a:endParaRPr kumimoji="1" lang="en-US" altLang="ja-JP" sz="1600" b="0" dirty="0">
                        <a:latin typeface="Meiryo UI" panose="020B0604030504040204" pitchFamily="50" charset="-128"/>
                        <a:ea typeface="Meiryo UI" panose="020B0604030504040204" pitchFamily="50" charset="-128"/>
                      </a:endParaRPr>
                    </a:p>
                    <a:p>
                      <a:r>
                        <a:rPr kumimoji="1" lang="en-US" altLang="ja-JP" sz="1600" b="0" dirty="0" smtClean="0">
                          <a:latin typeface="Meiryo UI" panose="020B0604030504040204" pitchFamily="50" charset="-128"/>
                          <a:ea typeface="Meiryo UI" panose="020B0604030504040204" pitchFamily="50" charset="-128"/>
                        </a:rPr>
                        <a:t>(1)</a:t>
                      </a:r>
                      <a:r>
                        <a:rPr kumimoji="1" lang="ja-JP" altLang="en-US" sz="1600" b="0" dirty="0" smtClean="0">
                          <a:latin typeface="Meiryo UI" panose="020B0604030504040204" pitchFamily="50" charset="-128"/>
                          <a:ea typeface="Meiryo UI" panose="020B0604030504040204" pitchFamily="50" charset="-128"/>
                        </a:rPr>
                        <a:t>住宅に対する府独自　　　</a:t>
                      </a:r>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600" b="0" dirty="0" smtClean="0">
                          <a:latin typeface="Meiryo UI" panose="020B0604030504040204" pitchFamily="50" charset="-128"/>
                          <a:ea typeface="Meiryo UI" panose="020B0604030504040204" pitchFamily="50" charset="-128"/>
                        </a:rPr>
                        <a:t>　　条例の取組みを検討</a:t>
                      </a:r>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600" b="0" dirty="0" smtClean="0">
                          <a:latin typeface="Meiryo UI" panose="020B0604030504040204" pitchFamily="50" charset="-128"/>
                          <a:ea typeface="Meiryo UI" panose="020B0604030504040204" pitchFamily="50" charset="-128"/>
                        </a:rPr>
                        <a:t>　（対象となる規模や範囲）</a:t>
                      </a:r>
                      <a:endParaRPr kumimoji="1" lang="en-US" altLang="ja-JP" sz="1600" b="0" dirty="0" smtClean="0">
                        <a:latin typeface="Meiryo UI" panose="020B0604030504040204" pitchFamily="50" charset="-128"/>
                        <a:ea typeface="Meiryo UI" panose="020B0604030504040204" pitchFamily="50" charset="-128"/>
                      </a:endParaRPr>
                    </a:p>
                    <a:p>
                      <a:endParaRPr kumimoji="1" lang="en-US" altLang="ja-JP" sz="1600" b="0" dirty="0" smtClean="0">
                        <a:latin typeface="Meiryo UI" panose="020B0604030504040204" pitchFamily="50" charset="-128"/>
                        <a:ea typeface="Meiryo UI" panose="020B0604030504040204" pitchFamily="50" charset="-128"/>
                      </a:endParaRPr>
                    </a:p>
                    <a:p>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⇒取組例１</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a:t>
                      </a:r>
                      <a:r>
                        <a:rPr kumimoji="1" lang="ja-JP" altLang="en-US" sz="1400" b="0" dirty="0" smtClean="0">
                          <a:latin typeface="Meiryo UI" panose="020B0604030504040204" pitchFamily="50" charset="-128"/>
                          <a:ea typeface="Meiryo UI" panose="020B0604030504040204" pitchFamily="50" charset="-128"/>
                        </a:rPr>
                        <a:t>９）</a:t>
                      </a:r>
                      <a:endParaRPr kumimoji="1" lang="en-US" altLang="ja-JP"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87237" y="751019"/>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論点２</a:t>
            </a:r>
            <a:r>
              <a:rPr lang="ja-JP" altLang="en-US" sz="1200" b="1" dirty="0"/>
              <a:t>．具体的施策について</a:t>
            </a:r>
          </a:p>
        </p:txBody>
      </p:sp>
      <p:sp>
        <p:nvSpPr>
          <p:cNvPr id="12" name="スライド番号プレースホルダー 1">
            <a:extLst>
              <a:ext uri="{FF2B5EF4-FFF2-40B4-BE49-F238E27FC236}">
                <a16:creationId xmlns:a16="http://schemas.microsoft.com/office/drawing/2014/main" id="{4370EED0-44DA-4078-BE3C-B35C876F4469}"/>
              </a:ext>
            </a:extLst>
          </p:cNvPr>
          <p:cNvSpPr>
            <a:spLocks noGrp="1"/>
          </p:cNvSpPr>
          <p:nvPr>
            <p:ph type="sldNum" sz="quarter" idx="12"/>
          </p:nvPr>
        </p:nvSpPr>
        <p:spPr>
          <a:xfrm>
            <a:off x="8159981" y="6468615"/>
            <a:ext cx="984019" cy="365125"/>
          </a:xfrm>
        </p:spPr>
        <p:txBody>
          <a:bodyPr/>
          <a:lstStyle/>
          <a:p>
            <a:fld id="{139EBC2B-BF77-430A-B67D-4C5A4847E674}" type="slidenum">
              <a:rPr kumimoji="1" lang="ja-JP" altLang="en-US" sz="2400" smtClean="0"/>
              <a:t>5</a:t>
            </a:fld>
            <a:endParaRPr kumimoji="1" lang="ja-JP" altLang="en-US" sz="2400" dirty="0"/>
          </a:p>
        </p:txBody>
      </p:sp>
    </p:spTree>
    <p:extLst>
      <p:ext uri="{BB962C8B-B14F-4D97-AF65-F5344CB8AC3E}">
        <p14:creationId xmlns:p14="http://schemas.microsoft.com/office/powerpoint/2010/main" val="161588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96335" y="6589467"/>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92467" y="158936"/>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a:t>
            </a:r>
            <a:r>
              <a:rPr kumimoji="1" lang="ja-JP" altLang="en-US" dirty="0" smtClean="0">
                <a:ln>
                  <a:solidFill>
                    <a:schemeClr val="accent2"/>
                  </a:solidFill>
                </a:ln>
              </a:rPr>
              <a:t>整理</a:t>
            </a:r>
            <a:endParaRPr kumimoji="1" lang="ja-JP" altLang="en-US" dirty="0">
              <a:ln>
                <a:solidFill>
                  <a:schemeClr val="accent2"/>
                </a:solidFill>
              </a:ln>
            </a:endParaRPr>
          </a:p>
        </p:txBody>
      </p:sp>
      <p:cxnSp>
        <p:nvCxnSpPr>
          <p:cNvPr id="8" name="直線コネクタ 7"/>
          <p:cNvCxnSpPr/>
          <p:nvPr/>
        </p:nvCxnSpPr>
        <p:spPr>
          <a:xfrm flipV="1">
            <a:off x="0" y="536752"/>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46233" y="718641"/>
            <a:ext cx="9097767" cy="5466595"/>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sp>
        <p:nvSpPr>
          <p:cNvPr id="10" name="テキスト ボックス 9"/>
          <p:cNvSpPr txBox="1"/>
          <p:nvPr/>
        </p:nvSpPr>
        <p:spPr>
          <a:xfrm>
            <a:off x="303147" y="586945"/>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論点２</a:t>
            </a:r>
            <a:r>
              <a:rPr lang="ja-JP" altLang="en-US" sz="1200" b="1" dirty="0"/>
              <a:t>．具体的施策について</a:t>
            </a:r>
          </a:p>
        </p:txBody>
      </p:sp>
      <p:graphicFrame>
        <p:nvGraphicFramePr>
          <p:cNvPr id="11" name="表 10"/>
          <p:cNvGraphicFramePr>
            <a:graphicFrameLocks noGrp="1"/>
          </p:cNvGraphicFramePr>
          <p:nvPr>
            <p:extLst>
              <p:ext uri="{D42A27DB-BD31-4B8C-83A1-F6EECF244321}">
                <p14:modId xmlns:p14="http://schemas.microsoft.com/office/powerpoint/2010/main" val="658688276"/>
              </p:ext>
            </p:extLst>
          </p:nvPr>
        </p:nvGraphicFramePr>
        <p:xfrm>
          <a:off x="92467" y="874774"/>
          <a:ext cx="9051533" cy="5349240"/>
        </p:xfrm>
        <a:graphic>
          <a:graphicData uri="http://schemas.openxmlformats.org/drawingml/2006/table">
            <a:tbl>
              <a:tblPr firstRow="1" bandRow="1">
                <a:tableStyleId>{5C22544A-7EE6-4342-B048-85BDC9FD1C3A}</a:tableStyleId>
              </a:tblPr>
              <a:tblGrid>
                <a:gridCol w="6334091">
                  <a:extLst>
                    <a:ext uri="{9D8B030D-6E8A-4147-A177-3AD203B41FA5}">
                      <a16:colId xmlns:a16="http://schemas.microsoft.com/office/drawing/2014/main" val="20000"/>
                    </a:ext>
                  </a:extLst>
                </a:gridCol>
                <a:gridCol w="2717442">
                  <a:extLst>
                    <a:ext uri="{9D8B030D-6E8A-4147-A177-3AD203B41FA5}">
                      <a16:colId xmlns:a16="http://schemas.microsoft.com/office/drawing/2014/main" val="20001"/>
                    </a:ext>
                  </a:extLst>
                </a:gridCol>
              </a:tblGrid>
              <a:tr h="294960">
                <a:tc>
                  <a:txBody>
                    <a:bodyPr/>
                    <a:lstStyle/>
                    <a:p>
                      <a:pPr algn="ctr"/>
                      <a:r>
                        <a:rPr kumimoji="1" lang="ja-JP" altLang="en-US" sz="1400" dirty="0"/>
                        <a:t>論点の整理</a:t>
                      </a:r>
                    </a:p>
                  </a:txBody>
                  <a:tcPr anchor="ctr"/>
                </a:tc>
                <a:tc>
                  <a:txBody>
                    <a:bodyPr/>
                    <a:lstStyle/>
                    <a:p>
                      <a:pPr algn="ctr"/>
                      <a:r>
                        <a:rPr kumimoji="1" lang="ja-JP" altLang="en-US" sz="1400" dirty="0" smtClean="0"/>
                        <a:t>方向性</a:t>
                      </a:r>
                      <a:endParaRPr kumimoji="1" lang="ja-JP" altLang="en-US" sz="1400" dirty="0"/>
                    </a:p>
                  </a:txBody>
                  <a:tcPr anchor="ctr"/>
                </a:tc>
                <a:extLst>
                  <a:ext uri="{0D108BD9-81ED-4DB2-BD59-A6C34878D82A}">
                    <a16:rowId xmlns:a16="http://schemas.microsoft.com/office/drawing/2014/main" val="10000"/>
                  </a:ext>
                </a:extLst>
              </a:tr>
              <a:tr h="4959572">
                <a:tc>
                  <a:txBody>
                    <a:bodyPr/>
                    <a:lstStyle/>
                    <a:p>
                      <a:pPr marL="88900" marR="0" lvl="0" indent="-88900" algn="l" defTabSz="914400" rtl="0" eaLnBrk="1" fontAlgn="auto" latinLnBrk="0" hangingPunct="1">
                        <a:lnSpc>
                          <a:spcPts val="1500"/>
                        </a:lnSpc>
                        <a:spcBef>
                          <a:spcPts val="0"/>
                        </a:spcBef>
                        <a:spcAft>
                          <a:spcPts val="0"/>
                        </a:spcAft>
                        <a:buClrTx/>
                        <a:buSzTx/>
                        <a:buFontTx/>
                        <a:buNone/>
                        <a:tabLst/>
                        <a:defRPr/>
                      </a:pPr>
                      <a:r>
                        <a:rPr kumimoji="1" lang="ja-JP" altLang="en-US" sz="1800" b="1" dirty="0">
                          <a:latin typeface="Meiryo UI" panose="020B0604030504040204" pitchFamily="50" charset="-128"/>
                          <a:ea typeface="Meiryo UI" panose="020B0604030504040204" pitchFamily="50" charset="-128"/>
                        </a:rPr>
                        <a:t>２－２　啓発</a:t>
                      </a:r>
                      <a:endParaRPr lang="en-US" altLang="ja-JP" sz="18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〇論　点</a:t>
                      </a:r>
                      <a:endParaRPr lang="en-US" altLang="ja-JP" sz="16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府民（消費者）等の省エネに関する目標や、ライフサイクルコストや健康面</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の視点も入れた省エネ施策の啓発活動　</a:t>
                      </a: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endParaRPr lang="en-US" altLang="ja-JP" sz="1400" b="0"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〇部会意見の要旨</a:t>
                      </a:r>
                      <a:endParaRPr lang="en-US" altLang="ja-JP" sz="1600" b="1" dirty="0">
                        <a:latin typeface="Meiryo UI" panose="020B0604030504040204" pitchFamily="50" charset="-128"/>
                        <a:ea typeface="Meiryo UI" panose="020B0604030504040204" pitchFamily="50" charset="-128"/>
                      </a:endParaRPr>
                    </a:p>
                    <a:p>
                      <a:pPr marL="88900" indent="-88900">
                        <a:lnSpc>
                          <a:spcPts val="1500"/>
                        </a:lnSpc>
                      </a:pP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費用対効果</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1" dirty="0" smtClean="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費用対効果の効用がわかれば、経済は活性化し良い形で循環するので、良質</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な住宅を供給し、満足のうえで購入することが望ましい。</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600" b="1" dirty="0" smtClean="0">
                          <a:latin typeface="Meiryo UI" panose="020B0604030504040204" pitchFamily="50" charset="-128"/>
                          <a:ea typeface="Meiryo UI" panose="020B0604030504040204" pitchFamily="50" charset="-128"/>
                        </a:rPr>
                        <a:t>　　　</a:t>
                      </a:r>
                      <a:endParaRPr lang="en-US" altLang="ja-JP" sz="16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6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健康</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良質な住宅は健康に非常に良い効果があり、それを府民・ 消費者に理解しても</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ら</a:t>
                      </a:r>
                      <a:r>
                        <a:rPr lang="ja-JP" altLang="en-US" sz="1400" b="0" dirty="0" err="1" smtClean="0">
                          <a:latin typeface="Meiryo UI" panose="020B0604030504040204" pitchFamily="50" charset="-128"/>
                          <a:ea typeface="Meiryo UI" panose="020B0604030504040204" pitchFamily="50" charset="-128"/>
                        </a:rPr>
                        <a:t>う</a:t>
                      </a:r>
                      <a:r>
                        <a:rPr lang="ja-JP" altLang="en-US" sz="1400" b="0" dirty="0" smtClean="0">
                          <a:latin typeface="Meiryo UI" panose="020B0604030504040204" pitchFamily="50" charset="-128"/>
                          <a:ea typeface="Meiryo UI" panose="020B0604030504040204" pitchFamily="50" charset="-128"/>
                        </a:rPr>
                        <a:t>ことが一番重要。健康に対する啓発により、良い循環になって経済が回る。</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ベターリビングや住団連（住宅生産団体連合会）作成のパンフレットに、健康に</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対する効果の情報があるので、こうした既存パンフレットの利用も考えるべき。</a:t>
                      </a: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府民（消費者）への省エネ情報提供</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自分の住居の省エネ適合状況や、省エネに関する相談先がわからない。　　</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1" dirty="0" smtClean="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すべての住まい手が省エネ性能を知ることはできないか。</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1" dirty="0" smtClean="0">
                          <a:latin typeface="Meiryo UI" panose="020B0604030504040204" pitchFamily="50" charset="-128"/>
                          <a:ea typeface="Meiryo UI" panose="020B0604030504040204" pitchFamily="50" charset="-128"/>
                        </a:rPr>
                        <a:t>　　　　チラシ</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チラシの効果は何万枚も刷って初めて効果があるので、諦めずに続けることが重要。</a:t>
                      </a: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endParaRPr lang="en-US" altLang="ja-JP" sz="1400" b="0"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ラベリング</a:t>
                      </a:r>
                      <a:endParaRPr lang="en-US" altLang="ja-JP" sz="1400" b="1" dirty="0" smtClean="0">
                        <a:latin typeface="Meiryo UI" panose="020B0604030504040204" pitchFamily="50" charset="-128"/>
                        <a:ea typeface="Meiryo UI" panose="020B0604030504040204" pitchFamily="50" charset="-128"/>
                      </a:endParaRPr>
                    </a:p>
                    <a:p>
                      <a:pPr marL="88900" indent="-88900">
                        <a:lnSpc>
                          <a:spcPts val="1500"/>
                        </a:lnSpc>
                      </a:pPr>
                      <a:r>
                        <a:rPr lang="ja-JP" altLang="en-US" sz="1400" b="0" dirty="0" smtClean="0">
                          <a:latin typeface="Meiryo UI" panose="020B0604030504040204" pitchFamily="50" charset="-128"/>
                          <a:ea typeface="Meiryo UI" panose="020B0604030504040204" pitchFamily="50" charset="-128"/>
                        </a:rPr>
                        <a:t>　　　　 ラベリングによって一般の方々の意識は高まるが、望まない人もいるので難しい。</a:t>
                      </a:r>
                      <a:endParaRPr lang="en-US" altLang="ja-JP" sz="1400" b="0" dirty="0" smtClean="0">
                        <a:latin typeface="Meiryo UI" panose="020B0604030504040204" pitchFamily="50" charset="-128"/>
                        <a:ea typeface="Meiryo UI" panose="020B0604030504040204" pitchFamily="50" charset="-128"/>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　</a:t>
                      </a:r>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600" b="0" dirty="0">
                        <a:latin typeface="Meiryo UI" panose="020B0604030504040204" pitchFamily="50" charset="-128"/>
                        <a:ea typeface="Meiryo UI" panose="020B0604030504040204" pitchFamily="50" charset="-128"/>
                      </a:endParaRPr>
                    </a:p>
                    <a:p>
                      <a:r>
                        <a:rPr kumimoji="1" lang="en-US" altLang="ja-JP" sz="1600" b="0" dirty="0" smtClean="0">
                          <a:latin typeface="Meiryo UI" panose="020B0604030504040204" pitchFamily="50" charset="-128"/>
                          <a:ea typeface="Meiryo UI" panose="020B0604030504040204" pitchFamily="50" charset="-128"/>
                        </a:rPr>
                        <a:t>(1)</a:t>
                      </a:r>
                      <a:r>
                        <a:rPr kumimoji="1" lang="ja-JP" altLang="en-US" sz="1600" b="0" dirty="0" smtClean="0">
                          <a:latin typeface="Meiryo UI" panose="020B0604030504040204" pitchFamily="50" charset="-128"/>
                          <a:ea typeface="Meiryo UI" panose="020B0604030504040204" pitchFamily="50" charset="-128"/>
                        </a:rPr>
                        <a:t>府民</a:t>
                      </a:r>
                      <a:r>
                        <a:rPr kumimoji="1" lang="ja-JP" altLang="en-US" sz="1600" b="0" dirty="0">
                          <a:latin typeface="Meiryo UI" panose="020B0604030504040204" pitchFamily="50" charset="-128"/>
                          <a:ea typeface="Meiryo UI" panose="020B0604030504040204" pitchFamily="50" charset="-128"/>
                        </a:rPr>
                        <a:t>（</a:t>
                      </a:r>
                      <a:r>
                        <a:rPr kumimoji="1" lang="ja-JP" altLang="en-US" sz="1600" b="0" dirty="0" smtClean="0">
                          <a:latin typeface="Meiryo UI" panose="020B0604030504040204" pitchFamily="50" charset="-128"/>
                          <a:ea typeface="Meiryo UI" panose="020B0604030504040204" pitchFamily="50" charset="-128"/>
                        </a:rPr>
                        <a:t>消費者・事業者）</a:t>
                      </a:r>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600" b="0" dirty="0" smtClean="0">
                          <a:latin typeface="Meiryo UI" panose="020B0604030504040204" pitchFamily="50" charset="-128"/>
                          <a:ea typeface="Meiryo UI" panose="020B0604030504040204" pitchFamily="50" charset="-128"/>
                        </a:rPr>
                        <a:t>　　・関係団体を対象とした</a:t>
                      </a:r>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600" b="0" dirty="0" smtClean="0">
                          <a:latin typeface="Meiryo UI" panose="020B0604030504040204" pitchFamily="50" charset="-128"/>
                          <a:ea typeface="Meiryo UI" panose="020B0604030504040204" pitchFamily="50" charset="-128"/>
                        </a:rPr>
                        <a:t>　　省エネだけでなく健康面も</a:t>
                      </a:r>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600" b="0" dirty="0" smtClean="0">
                          <a:latin typeface="Meiryo UI" panose="020B0604030504040204" pitchFamily="50" charset="-128"/>
                          <a:ea typeface="Meiryo UI" panose="020B0604030504040204" pitchFamily="50" charset="-128"/>
                        </a:rPr>
                        <a:t>　　含めた啓発</a:t>
                      </a:r>
                      <a:endParaRPr kumimoji="1" lang="en-US" altLang="ja-JP" sz="16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⇒取組例２</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P.10</a:t>
                      </a:r>
                      <a:r>
                        <a:rPr kumimoji="1" lang="ja-JP" altLang="en-US" sz="1400" b="0" dirty="0" err="1"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P.11)</a:t>
                      </a:r>
                    </a:p>
                    <a:p>
                      <a:endParaRPr kumimoji="1" lang="en-US" altLang="ja-JP"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3" name="スライド番号プレースホルダー 1">
            <a:extLst>
              <a:ext uri="{FF2B5EF4-FFF2-40B4-BE49-F238E27FC236}">
                <a16:creationId xmlns:a16="http://schemas.microsoft.com/office/drawing/2014/main" id="{4370EED0-44DA-4078-BE3C-B35C876F4469}"/>
              </a:ext>
            </a:extLst>
          </p:cNvPr>
          <p:cNvSpPr>
            <a:spLocks noGrp="1"/>
          </p:cNvSpPr>
          <p:nvPr>
            <p:ph type="sldNum" sz="quarter" idx="12"/>
          </p:nvPr>
        </p:nvSpPr>
        <p:spPr>
          <a:xfrm>
            <a:off x="8159981" y="6468615"/>
            <a:ext cx="984019" cy="365125"/>
          </a:xfrm>
        </p:spPr>
        <p:txBody>
          <a:bodyPr/>
          <a:lstStyle/>
          <a:p>
            <a:fld id="{139EBC2B-BF77-430A-B67D-4C5A4847E674}" type="slidenum">
              <a:rPr kumimoji="1" lang="ja-JP" altLang="en-US" sz="2400" smtClean="0"/>
              <a:t>6</a:t>
            </a:fld>
            <a:endParaRPr kumimoji="1" lang="ja-JP" altLang="en-US" sz="2400" dirty="0"/>
          </a:p>
        </p:txBody>
      </p:sp>
    </p:spTree>
    <p:extLst>
      <p:ext uri="{BB962C8B-B14F-4D97-AF65-F5344CB8AC3E}">
        <p14:creationId xmlns:p14="http://schemas.microsoft.com/office/powerpoint/2010/main" val="1049354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49983" y="6496268"/>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7" name="正方形/長方形 6"/>
          <p:cNvSpPr/>
          <p:nvPr/>
        </p:nvSpPr>
        <p:spPr>
          <a:xfrm>
            <a:off x="151403" y="219051"/>
            <a:ext cx="4920659" cy="369332"/>
          </a:xfrm>
          <a:prstGeom prst="rect">
            <a:avLst/>
          </a:prstGeom>
        </p:spPr>
        <p:txBody>
          <a:bodyPr wrap="square">
            <a:spAutoFit/>
          </a:bodyPr>
          <a:lstStyle/>
          <a:p>
            <a:r>
              <a:rPr kumimoji="1" lang="ja-JP" altLang="en-US" dirty="0">
                <a:ln>
                  <a:solidFill>
                    <a:schemeClr val="accent2"/>
                  </a:solidFill>
                </a:ln>
              </a:rPr>
              <a:t>建築物の環境配慮のあり方に関する論点</a:t>
            </a:r>
            <a:r>
              <a:rPr kumimoji="1" lang="ja-JP" altLang="en-US" dirty="0" smtClean="0">
                <a:ln>
                  <a:solidFill>
                    <a:schemeClr val="accent2"/>
                  </a:solidFill>
                </a:ln>
              </a:rPr>
              <a:t>整理</a:t>
            </a:r>
            <a:endParaRPr kumimoji="1" lang="ja-JP" altLang="en-US" dirty="0">
              <a:ln>
                <a:solidFill>
                  <a:schemeClr val="accent2"/>
                </a:solidFill>
              </a:ln>
            </a:endParaRPr>
          </a:p>
        </p:txBody>
      </p:sp>
      <p:cxnSp>
        <p:nvCxnSpPr>
          <p:cNvPr id="8" name="直線コネクタ 7"/>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882716"/>
            <a:ext cx="9015413" cy="5377142"/>
          </a:xfrm>
          <a:prstGeom prst="rect">
            <a:avLst/>
          </a:prstGeom>
          <a:solidFill>
            <a:schemeClr val="bg1"/>
          </a:solidFill>
          <a:ln w="15875">
            <a:solidFill>
              <a:schemeClr val="tx1">
                <a:lumMod val="50000"/>
                <a:lumOff val="50000"/>
              </a:schemeClr>
            </a:solidFill>
          </a:ln>
        </p:spPr>
        <p:txBody>
          <a:bodyPr wrap="square" lIns="36000" tIns="36000" rIns="36000" bIns="36000" rtlCol="0">
            <a:noAutofit/>
          </a:bodyPr>
          <a:lstStyle/>
          <a:p>
            <a:pPr>
              <a:lnSpc>
                <a:spcPts val="1300"/>
              </a:lnSpc>
            </a:pPr>
            <a:endParaRPr lang="en-US" altLang="ja-JP" sz="900" dirty="0"/>
          </a:p>
          <a:p>
            <a:pPr marL="88900" indent="-88900">
              <a:lnSpc>
                <a:spcPts val="1300"/>
              </a:lnSpc>
            </a:pPr>
            <a:endParaRPr lang="en-US" altLang="ja-JP" sz="900" dirty="0"/>
          </a:p>
          <a:p>
            <a:pPr marL="88900" indent="-88900">
              <a:lnSpc>
                <a:spcPts val="1300"/>
              </a:lnSpc>
            </a:pPr>
            <a:endParaRPr lang="en-US" altLang="ja-JP" sz="900" dirty="0"/>
          </a:p>
          <a:p>
            <a:pPr marL="88900" indent="-88900">
              <a:lnSpc>
                <a:spcPts val="1300"/>
              </a:lnSpc>
            </a:pPr>
            <a:endParaRPr kumimoji="1" lang="ja-JP" altLang="en-US" sz="900" dirty="0"/>
          </a:p>
        </p:txBody>
      </p:sp>
      <p:graphicFrame>
        <p:nvGraphicFramePr>
          <p:cNvPr id="11" name="表 10"/>
          <p:cNvGraphicFramePr>
            <a:graphicFrameLocks noGrp="1"/>
          </p:cNvGraphicFramePr>
          <p:nvPr>
            <p:extLst>
              <p:ext uri="{D42A27DB-BD31-4B8C-83A1-F6EECF244321}">
                <p14:modId xmlns:p14="http://schemas.microsoft.com/office/powerpoint/2010/main" val="3089869037"/>
              </p:ext>
            </p:extLst>
          </p:nvPr>
        </p:nvGraphicFramePr>
        <p:xfrm>
          <a:off x="128587" y="1057676"/>
          <a:ext cx="8784041" cy="5143501"/>
        </p:xfrm>
        <a:graphic>
          <a:graphicData uri="http://schemas.openxmlformats.org/drawingml/2006/table">
            <a:tbl>
              <a:tblPr firstRow="1" bandRow="1">
                <a:tableStyleId>{5C22544A-7EE6-4342-B048-85BDC9FD1C3A}</a:tableStyleId>
              </a:tblPr>
              <a:tblGrid>
                <a:gridCol w="6274315">
                  <a:extLst>
                    <a:ext uri="{9D8B030D-6E8A-4147-A177-3AD203B41FA5}">
                      <a16:colId xmlns:a16="http://schemas.microsoft.com/office/drawing/2014/main" val="20000"/>
                    </a:ext>
                  </a:extLst>
                </a:gridCol>
                <a:gridCol w="2509726">
                  <a:extLst>
                    <a:ext uri="{9D8B030D-6E8A-4147-A177-3AD203B41FA5}">
                      <a16:colId xmlns:a16="http://schemas.microsoft.com/office/drawing/2014/main" val="20001"/>
                    </a:ext>
                  </a:extLst>
                </a:gridCol>
              </a:tblGrid>
              <a:tr h="312546">
                <a:tc>
                  <a:txBody>
                    <a:bodyPr/>
                    <a:lstStyle/>
                    <a:p>
                      <a:pPr algn="ctr"/>
                      <a:r>
                        <a:rPr kumimoji="1" lang="ja-JP" altLang="en-US" sz="1400" dirty="0"/>
                        <a:t>論点の整理</a:t>
                      </a:r>
                    </a:p>
                  </a:txBody>
                  <a:tcPr anchor="ctr"/>
                </a:tc>
                <a:tc>
                  <a:txBody>
                    <a:bodyPr/>
                    <a:lstStyle/>
                    <a:p>
                      <a:pPr algn="ctr"/>
                      <a:r>
                        <a:rPr kumimoji="1" lang="ja-JP" altLang="en-US" sz="1400" dirty="0" smtClean="0"/>
                        <a:t>方向性</a:t>
                      </a:r>
                      <a:endParaRPr kumimoji="1" lang="ja-JP" altLang="en-US" sz="1400" dirty="0"/>
                    </a:p>
                  </a:txBody>
                  <a:tcPr anchor="ctr"/>
                </a:tc>
                <a:extLst>
                  <a:ext uri="{0D108BD9-81ED-4DB2-BD59-A6C34878D82A}">
                    <a16:rowId xmlns:a16="http://schemas.microsoft.com/office/drawing/2014/main" val="10000"/>
                  </a:ext>
                </a:extLst>
              </a:tr>
              <a:tr h="4830955">
                <a:tc>
                  <a:txBody>
                    <a:bodyPr/>
                    <a:lstStyle/>
                    <a:p>
                      <a:pPr marL="88900" marR="0" lvl="0" indent="-88900" algn="l" defTabSz="914400" rtl="0" eaLnBrk="1" fontAlgn="auto" latinLnBrk="0" hangingPunct="1">
                        <a:lnSpc>
                          <a:spcPts val="4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ts val="15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３．建築物の省エネに関し有効な施策として議論が必要なこと</a:t>
                      </a:r>
                    </a:p>
                    <a:p>
                      <a:pPr marL="88900" indent="-88900">
                        <a:lnSpc>
                          <a:spcPts val="1400"/>
                        </a:lnSpc>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marL="88900" indent="-88900">
                        <a:lnSpc>
                          <a:spcPts val="1400"/>
                        </a:lnSpc>
                      </a:pPr>
                      <a:endParaRPr lang="en-US" altLang="ja-JP" sz="1600" b="1" dirty="0">
                        <a:latin typeface="Meiryo UI" panose="020B0604030504040204" pitchFamily="50" charset="-128"/>
                        <a:ea typeface="Meiryo UI" panose="020B0604030504040204" pitchFamily="50" charset="-128"/>
                      </a:endParaRPr>
                    </a:p>
                    <a:p>
                      <a:pPr marL="88900" indent="-88900">
                        <a:lnSpc>
                          <a:spcPts val="1400"/>
                        </a:lnSpc>
                      </a:pPr>
                      <a:r>
                        <a:rPr lang="ja-JP" altLang="en-US" sz="1600" b="1" dirty="0">
                          <a:latin typeface="Meiryo UI" panose="020B0604030504040204" pitchFamily="50" charset="-128"/>
                          <a:ea typeface="Meiryo UI" panose="020B0604030504040204" pitchFamily="50" charset="-128"/>
                        </a:rPr>
                        <a:t>　〇論　点</a:t>
                      </a:r>
                      <a:endParaRPr lang="en-US" altLang="ja-JP" sz="1600" b="1" dirty="0">
                        <a:latin typeface="Meiryo UI" panose="020B0604030504040204" pitchFamily="50" charset="-128"/>
                        <a:ea typeface="Meiryo UI" panose="020B0604030504040204" pitchFamily="50" charset="-128"/>
                      </a:endParaRPr>
                    </a:p>
                    <a:p>
                      <a:pPr marL="88900" indent="-88900">
                        <a:lnSpc>
                          <a:spcPts val="1400"/>
                        </a:lnSpc>
                      </a:pPr>
                      <a:r>
                        <a:rPr lang="ja-JP" altLang="en-US" sz="1400" dirty="0">
                          <a:latin typeface="Meiryo UI" panose="020B0604030504040204" pitchFamily="50" charset="-128"/>
                          <a:ea typeface="Meiryo UI" panose="020B0604030504040204" pitchFamily="50" charset="-128"/>
                        </a:rPr>
                        <a:t>　　　　　　再生可能エネルギーの普及啓発活動をいかにすべきか</a:t>
                      </a:r>
                    </a:p>
                    <a:p>
                      <a:pPr marL="88900" indent="-88900">
                        <a:lnSpc>
                          <a:spcPts val="1400"/>
                        </a:lnSpc>
                      </a:pPr>
                      <a:r>
                        <a:rPr lang="ja-JP" altLang="en-US" sz="1400" dirty="0">
                          <a:latin typeface="Meiryo UI" panose="020B0604030504040204" pitchFamily="50" charset="-128"/>
                          <a:ea typeface="Meiryo UI" panose="020B0604030504040204" pitchFamily="50" charset="-128"/>
                        </a:rPr>
                        <a:t>　　　　　　表彰制度や他の施策と連携した取組みの充実</a:t>
                      </a:r>
                    </a:p>
                    <a:p>
                      <a:pPr marL="88900" indent="-88900">
                        <a:lnSpc>
                          <a:spcPts val="1400"/>
                        </a:lnSpc>
                      </a:pPr>
                      <a:endParaRPr lang="en-US" altLang="ja-JP" sz="1400" dirty="0">
                        <a:latin typeface="Meiryo UI" panose="020B0604030504040204" pitchFamily="50" charset="-128"/>
                        <a:ea typeface="Meiryo UI" panose="020B0604030504040204" pitchFamily="50" charset="-128"/>
                      </a:endParaRPr>
                    </a:p>
                    <a:p>
                      <a:pPr marL="88900" indent="-88900">
                        <a:lnSpc>
                          <a:spcPts val="1400"/>
                        </a:lnSpc>
                      </a:pPr>
                      <a:endParaRPr lang="en-US" altLang="ja-JP" sz="1400" dirty="0">
                        <a:latin typeface="Meiryo UI" panose="020B0604030504040204" pitchFamily="50" charset="-128"/>
                        <a:ea typeface="Meiryo UI" panose="020B0604030504040204" pitchFamily="50" charset="-128"/>
                      </a:endParaRPr>
                    </a:p>
                    <a:p>
                      <a:pPr marL="88900" indent="-88900">
                        <a:lnSpc>
                          <a:spcPts val="1400"/>
                        </a:lnSpc>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〇部会意見の要旨</a:t>
                      </a:r>
                      <a:endParaRPr lang="en-US" altLang="ja-JP" sz="1600" b="1" dirty="0">
                        <a:latin typeface="Meiryo UI" panose="020B0604030504040204" pitchFamily="50" charset="-128"/>
                        <a:ea typeface="Meiryo UI" panose="020B0604030504040204" pitchFamily="50" charset="-128"/>
                      </a:endParaRPr>
                    </a:p>
                    <a:p>
                      <a:pPr marL="88900" indent="-88900">
                        <a:lnSpc>
                          <a:spcPts val="1400"/>
                        </a:lnSpc>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再エネの重要性</a:t>
                      </a:r>
                      <a:endParaRPr lang="en-US" altLang="ja-JP" sz="1400" b="1" dirty="0">
                        <a:latin typeface="Meiryo UI" panose="020B0604030504040204" pitchFamily="50" charset="-128"/>
                        <a:ea typeface="Meiryo UI" panose="020B0604030504040204" pitchFamily="50" charset="-128"/>
                      </a:endParaRPr>
                    </a:p>
                    <a:p>
                      <a:pPr marL="88900" indent="-88900">
                        <a:lnSpc>
                          <a:spcPts val="1400"/>
                        </a:lnSpc>
                      </a:pPr>
                      <a:r>
                        <a:rPr lang="ja-JP" altLang="en-US" sz="1400" dirty="0">
                          <a:latin typeface="Meiryo UI" panose="020B0604030504040204" pitchFamily="50" charset="-128"/>
                          <a:ea typeface="Meiryo UI" panose="020B0604030504040204" pitchFamily="50" charset="-128"/>
                        </a:rPr>
                        <a:t>　　　　　　将来の見込みを確実にするために、再エネの検討も重要である。</a:t>
                      </a:r>
                      <a:endParaRPr lang="en-US" altLang="ja-JP" sz="1400" dirty="0">
                        <a:latin typeface="Meiryo UI" panose="020B0604030504040204" pitchFamily="50" charset="-128"/>
                        <a:ea typeface="Meiryo UI" panose="020B0604030504040204" pitchFamily="50" charset="-128"/>
                      </a:endParaRPr>
                    </a:p>
                    <a:p>
                      <a:pPr marL="88900" indent="-88900">
                        <a:lnSpc>
                          <a:spcPts val="1400"/>
                        </a:lnSpc>
                      </a:pPr>
                      <a:endParaRPr lang="en-US" altLang="ja-JP" sz="1400" dirty="0" smtClean="0">
                        <a:latin typeface="Meiryo UI" panose="020B0604030504040204" pitchFamily="50" charset="-128"/>
                        <a:ea typeface="Meiryo UI" panose="020B0604030504040204" pitchFamily="50" charset="-128"/>
                      </a:endParaRPr>
                    </a:p>
                    <a:p>
                      <a:pPr marL="88900" indent="-88900">
                        <a:lnSpc>
                          <a:spcPts val="1400"/>
                        </a:lnSpc>
                      </a:pPr>
                      <a:endParaRPr lang="en-US" altLang="ja-JP" sz="1400" dirty="0" smtClean="0">
                        <a:latin typeface="Meiryo UI" panose="020B0604030504040204" pitchFamily="50" charset="-128"/>
                        <a:ea typeface="Meiryo UI" panose="020B0604030504040204" pitchFamily="50" charset="-128"/>
                      </a:endParaRPr>
                    </a:p>
                    <a:p>
                      <a:pPr marL="88900" indent="-88900">
                        <a:lnSpc>
                          <a:spcPts val="1400"/>
                        </a:lnSpc>
                      </a:pP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FIT</a:t>
                      </a:r>
                      <a:r>
                        <a:rPr lang="ja-JP" altLang="en-US" sz="1400" dirty="0" smtClean="0">
                          <a:latin typeface="Meiryo UI" panose="020B0604030504040204" pitchFamily="50" charset="-128"/>
                          <a:ea typeface="Meiryo UI" panose="020B0604030504040204" pitchFamily="50" charset="-128"/>
                        </a:rPr>
                        <a:t>が実質的に終了し、太陽光発電の普及啓発は低調である。</a:t>
                      </a:r>
                      <a:endParaRPr lang="en-US" altLang="ja-JP" sz="1400" dirty="0" smtClean="0">
                        <a:latin typeface="Meiryo UI" panose="020B0604030504040204" pitchFamily="50" charset="-128"/>
                        <a:ea typeface="Meiryo UI" panose="020B0604030504040204" pitchFamily="50" charset="-128"/>
                      </a:endParaRPr>
                    </a:p>
                    <a:p>
                      <a:pPr marL="88900" indent="-88900">
                        <a:lnSpc>
                          <a:spcPts val="1400"/>
                        </a:lnSpc>
                      </a:pPr>
                      <a:r>
                        <a:rPr lang="ja-JP" altLang="en-US" sz="1400" dirty="0" smtClean="0">
                          <a:latin typeface="Meiryo UI" panose="020B0604030504040204" pitchFamily="50" charset="-128"/>
                          <a:ea typeface="Meiryo UI" panose="020B0604030504040204" pitchFamily="50" charset="-128"/>
                        </a:rPr>
                        <a:t>　　　　　　制度面（財政援助とそのサポート、自家消費・売電）は自治体だけで</a:t>
                      </a:r>
                      <a:endParaRPr lang="en-US" altLang="ja-JP" sz="1400" dirty="0" smtClean="0">
                        <a:latin typeface="Meiryo UI" panose="020B0604030504040204" pitchFamily="50" charset="-128"/>
                        <a:ea typeface="Meiryo UI" panose="020B0604030504040204" pitchFamily="50" charset="-128"/>
                      </a:endParaRPr>
                    </a:p>
                    <a:p>
                      <a:pPr marL="88900" indent="-88900">
                        <a:lnSpc>
                          <a:spcPts val="1400"/>
                        </a:lnSpc>
                      </a:pPr>
                      <a:r>
                        <a:rPr lang="ja-JP" altLang="en-US" sz="1400" dirty="0" smtClean="0">
                          <a:latin typeface="Meiryo UI" panose="020B0604030504040204" pitchFamily="50" charset="-128"/>
                          <a:ea typeface="Meiryo UI" panose="020B0604030504040204" pitchFamily="50" charset="-128"/>
                        </a:rPr>
                        <a:t>　　　　　　できない。</a:t>
                      </a:r>
                      <a:endParaRPr lang="en-US" altLang="ja-JP" sz="1400" dirty="0" smtClean="0">
                        <a:latin typeface="Meiryo UI" panose="020B0604030504040204" pitchFamily="50" charset="-128"/>
                        <a:ea typeface="Meiryo UI" panose="020B0604030504040204" pitchFamily="50" charset="-128"/>
                      </a:endParaRPr>
                    </a:p>
                    <a:p>
                      <a:pPr marL="88900" indent="-88900">
                        <a:lnSpc>
                          <a:spcPts val="1400"/>
                        </a:lnSpc>
                      </a:pPr>
                      <a:endParaRPr lang="en-US" altLang="ja-JP" sz="1400" dirty="0">
                        <a:latin typeface="Meiryo UI" panose="020B0604030504040204" pitchFamily="50" charset="-128"/>
                        <a:ea typeface="Meiryo UI" panose="020B0604030504040204" pitchFamily="50" charset="-128"/>
                      </a:endParaRPr>
                    </a:p>
                    <a:p>
                      <a:pPr marL="88900" indent="-88900">
                        <a:lnSpc>
                          <a:spcPts val="1400"/>
                        </a:lnSpc>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FIT</a:t>
                      </a:r>
                      <a:r>
                        <a:rPr lang="ja-JP" altLang="en-US" sz="1400" b="1" dirty="0">
                          <a:latin typeface="Meiryo UI" panose="020B0604030504040204" pitchFamily="50" charset="-128"/>
                          <a:ea typeface="Meiryo UI" panose="020B0604030504040204" pitchFamily="50" charset="-128"/>
                        </a:rPr>
                        <a:t>の課題</a:t>
                      </a:r>
                      <a:endParaRPr lang="en-US" altLang="ja-JP" sz="1400" b="1" dirty="0">
                        <a:latin typeface="Meiryo UI" panose="020B0604030504040204" pitchFamily="50" charset="-128"/>
                        <a:ea typeface="Meiryo UI" panose="020B0604030504040204" pitchFamily="50" charset="-128"/>
                      </a:endParaRPr>
                    </a:p>
                    <a:p>
                      <a:pPr marL="88900" indent="-88900">
                        <a:lnSpc>
                          <a:spcPts val="1400"/>
                        </a:lnSpc>
                      </a:pP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FIT</a:t>
                      </a:r>
                      <a:r>
                        <a:rPr lang="ja-JP" altLang="en-US" sz="1400" dirty="0">
                          <a:latin typeface="Meiryo UI" panose="020B0604030504040204" pitchFamily="50" charset="-128"/>
                          <a:ea typeface="Meiryo UI" panose="020B0604030504040204" pitchFamily="50" charset="-128"/>
                        </a:rPr>
                        <a:t>で</a:t>
                      </a:r>
                      <a:r>
                        <a:rPr lang="ja-JP" altLang="en-US" sz="1400" dirty="0" smtClean="0">
                          <a:latin typeface="Meiryo UI" panose="020B0604030504040204" pitchFamily="50" charset="-128"/>
                          <a:ea typeface="Meiryo UI" panose="020B0604030504040204" pitchFamily="50" charset="-128"/>
                        </a:rPr>
                        <a:t>政府による補助金が</a:t>
                      </a:r>
                      <a:r>
                        <a:rPr lang="ja-JP" altLang="en-US" sz="1400" dirty="0">
                          <a:latin typeface="Meiryo UI" panose="020B0604030504040204" pitchFamily="50" charset="-128"/>
                          <a:ea typeface="Meiryo UI" panose="020B0604030504040204" pitchFamily="50" charset="-128"/>
                        </a:rPr>
                        <a:t>負担になっており、</a:t>
                      </a:r>
                      <a:r>
                        <a:rPr lang="en-US" altLang="ja-JP" sz="1400" dirty="0">
                          <a:latin typeface="Meiryo UI" panose="020B0604030504040204" pitchFamily="50" charset="-128"/>
                          <a:ea typeface="Meiryo UI" panose="020B0604030504040204" pitchFamily="50" charset="-128"/>
                        </a:rPr>
                        <a:t>FIT</a:t>
                      </a:r>
                      <a:r>
                        <a:rPr lang="ja-JP" altLang="en-US" sz="1400" dirty="0">
                          <a:latin typeface="Meiryo UI" panose="020B0604030504040204" pitchFamily="50" charset="-128"/>
                          <a:ea typeface="Meiryo UI" panose="020B0604030504040204" pitchFamily="50" charset="-128"/>
                        </a:rPr>
                        <a:t>は低所得者への負担</a:t>
                      </a:r>
                      <a:r>
                        <a:rPr lang="ja-JP" altLang="en-US" sz="1400" dirty="0" smtClean="0">
                          <a:latin typeface="Meiryo UI" panose="020B0604030504040204" pitchFamily="50" charset="-128"/>
                          <a:ea typeface="Meiryo UI" panose="020B0604030504040204" pitchFamily="50" charset="-128"/>
                        </a:rPr>
                        <a:t>が</a:t>
                      </a:r>
                      <a:endParaRPr lang="en-US" altLang="ja-JP" sz="1400" dirty="0" smtClean="0">
                        <a:latin typeface="Meiryo UI" panose="020B0604030504040204" pitchFamily="50" charset="-128"/>
                        <a:ea typeface="Meiryo UI" panose="020B0604030504040204" pitchFamily="50" charset="-128"/>
                      </a:endParaRPr>
                    </a:p>
                    <a:p>
                      <a:pPr marL="88900" indent="-88900">
                        <a:lnSpc>
                          <a:spcPts val="1400"/>
                        </a:lnSpc>
                      </a:pPr>
                      <a:r>
                        <a:rPr lang="ja-JP" altLang="en-US" sz="1400" dirty="0" smtClean="0">
                          <a:latin typeface="Meiryo UI" panose="020B0604030504040204" pitchFamily="50" charset="-128"/>
                          <a:ea typeface="Meiryo UI" panose="020B0604030504040204" pitchFamily="50" charset="-128"/>
                        </a:rPr>
                        <a:t>　　　　　　大きい</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L="88900" indent="-88900">
                        <a:lnSpc>
                          <a:spcPts val="1400"/>
                        </a:lnSpc>
                      </a:pPr>
                      <a:r>
                        <a:rPr lang="ja-JP" altLang="en-US" sz="1400" dirty="0">
                          <a:latin typeface="Meiryo UI" panose="020B0604030504040204" pitchFamily="50" charset="-128"/>
                          <a:ea typeface="Meiryo UI" panose="020B0604030504040204" pitchFamily="50" charset="-128"/>
                        </a:rPr>
                        <a:t>　　　　　　補助と環境、経済と環境、負担の公平性などバランスが重要</a:t>
                      </a:r>
                      <a:r>
                        <a:rPr lang="ja-JP" altLang="en-US" sz="140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txBody>
                  <a:tcPr/>
                </a:tc>
                <a:tc>
                  <a:txBody>
                    <a:bodyPr/>
                    <a:lstStyle/>
                    <a:p>
                      <a:endParaRPr kumimoji="1" lang="en-US" altLang="ja-JP" sz="1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再生可能エネルギー</a:t>
                      </a:r>
                      <a:endParaRPr kumimoji="1" lang="en-US" altLang="ja-JP"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利用設備促進策の</a:t>
                      </a:r>
                      <a:endParaRPr kumimoji="1" lang="en-US" altLang="ja-JP"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検討</a:t>
                      </a:r>
                      <a:endParaRPr kumimoji="1" lang="en-US" altLang="ja-JP"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⇒取組例３</a:t>
                      </a:r>
                      <a:endPar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P.12</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87237" y="751019"/>
            <a:ext cx="2770275" cy="263393"/>
          </a:xfrm>
          <a:prstGeom prst="roundRect">
            <a:avLst/>
          </a:prstGeom>
          <a:solidFill>
            <a:schemeClr val="bg1"/>
          </a:solidFill>
          <a:ln>
            <a:solidFill>
              <a:schemeClr val="tx1">
                <a:lumMod val="50000"/>
                <a:lumOff val="50000"/>
              </a:schemeClr>
            </a:solidFill>
          </a:ln>
        </p:spPr>
        <p:txBody>
          <a:bodyPr wrap="square" lIns="36000" tIns="36000" rIns="36000" bIns="36000" rtlCol="0">
            <a:noAutofit/>
          </a:bodyPr>
          <a:lstStyle/>
          <a:p>
            <a:r>
              <a:rPr kumimoji="1" lang="ja-JP" altLang="en-US" sz="1200" b="1" dirty="0"/>
              <a:t> 論点３</a:t>
            </a:r>
            <a:r>
              <a:rPr lang="ja-JP" altLang="en-US" sz="1200" b="1" dirty="0"/>
              <a:t>．その他有効な施策について</a:t>
            </a:r>
          </a:p>
        </p:txBody>
      </p:sp>
      <p:sp>
        <p:nvSpPr>
          <p:cNvPr id="13" name="スライド番号プレースホルダー 1">
            <a:extLst>
              <a:ext uri="{FF2B5EF4-FFF2-40B4-BE49-F238E27FC236}">
                <a16:creationId xmlns:a16="http://schemas.microsoft.com/office/drawing/2014/main" id="{4370EED0-44DA-4078-BE3C-B35C876F4469}"/>
              </a:ext>
            </a:extLst>
          </p:cNvPr>
          <p:cNvSpPr>
            <a:spLocks noGrp="1"/>
          </p:cNvSpPr>
          <p:nvPr>
            <p:ph type="sldNum" sz="quarter" idx="12"/>
          </p:nvPr>
        </p:nvSpPr>
        <p:spPr>
          <a:xfrm>
            <a:off x="8031394" y="6428196"/>
            <a:ext cx="984019" cy="365125"/>
          </a:xfrm>
        </p:spPr>
        <p:txBody>
          <a:bodyPr/>
          <a:lstStyle/>
          <a:p>
            <a:fld id="{139EBC2B-BF77-430A-B67D-4C5A4847E674}" type="slidenum">
              <a:rPr kumimoji="1" lang="ja-JP" altLang="en-US" sz="2400" smtClean="0"/>
              <a:t>7</a:t>
            </a:fld>
            <a:endParaRPr kumimoji="1" lang="ja-JP" altLang="en-US" sz="2400" dirty="0"/>
          </a:p>
        </p:txBody>
      </p:sp>
    </p:spTree>
    <p:extLst>
      <p:ext uri="{BB962C8B-B14F-4D97-AF65-F5344CB8AC3E}">
        <p14:creationId xmlns:p14="http://schemas.microsoft.com/office/powerpoint/2010/main" val="1702318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5003" y="1715661"/>
            <a:ext cx="4984124" cy="3783618"/>
          </a:xfrm>
          <a:prstGeom prst="rect">
            <a:avLst/>
          </a:prstGeom>
          <a:solidFill>
            <a:schemeClr val="bg1">
              <a:lumMod val="95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5991513" y="1106317"/>
            <a:ext cx="2874236" cy="3401456"/>
          </a:xfrm>
          <a:prstGeom prst="rect">
            <a:avLst/>
          </a:prstGeom>
          <a:solidFill>
            <a:schemeClr val="bg1">
              <a:lumMod val="95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5991513" y="4863984"/>
            <a:ext cx="2870990" cy="1315698"/>
          </a:xfrm>
          <a:prstGeom prst="rect">
            <a:avLst/>
          </a:prstGeom>
          <a:solidFill>
            <a:schemeClr val="bg1">
              <a:lumMod val="95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80086" y="1999269"/>
            <a:ext cx="2344392" cy="338409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１－１</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  2050</a:t>
            </a:r>
            <a:r>
              <a:rPr kumimoji="1" lang="ja-JP" altLang="en-US" sz="1000" dirty="0">
                <a:solidFill>
                  <a:schemeClr val="tx1"/>
                </a:solidFill>
                <a:latin typeface="Meiryo UI" panose="020B0604030504040204" pitchFamily="50" charset="-128"/>
                <a:ea typeface="Meiryo UI" panose="020B0604030504040204" pitchFamily="50" charset="-128"/>
              </a:rPr>
              <a:t>年脱炭素社会を</a:t>
            </a:r>
            <a:r>
              <a:rPr kumimoji="1" lang="ja-JP" altLang="en-US" sz="1000" dirty="0" smtClean="0">
                <a:solidFill>
                  <a:schemeClr val="tx1"/>
                </a:solidFill>
                <a:latin typeface="Meiryo UI" panose="020B0604030504040204" pitchFamily="50" charset="-128"/>
                <a:ea typeface="Meiryo UI" panose="020B0604030504040204" pitchFamily="50" charset="-128"/>
              </a:rPr>
              <a:t>見据え</a:t>
            </a:r>
            <a:endParaRPr kumimoji="1" lang="ja-JP" altLang="en-US" sz="1000" dirty="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  2030</a:t>
            </a:r>
            <a:r>
              <a:rPr kumimoji="1" lang="ja-JP" altLang="en-US" sz="1000" dirty="0">
                <a:solidFill>
                  <a:schemeClr val="tx1"/>
                </a:solidFill>
                <a:latin typeface="Meiryo UI" panose="020B0604030504040204" pitchFamily="50" charset="-128"/>
                <a:ea typeface="Meiryo UI" panose="020B0604030504040204" pitchFamily="50" charset="-128"/>
              </a:rPr>
              <a:t>年に向けた基本的な考え方</a:t>
            </a: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8" name="角丸四角形 27"/>
          <p:cNvSpPr/>
          <p:nvPr/>
        </p:nvSpPr>
        <p:spPr>
          <a:xfrm>
            <a:off x="3022957" y="3436692"/>
            <a:ext cx="2329328" cy="1946677"/>
          </a:xfrm>
          <a:prstGeom prst="roundRect">
            <a:avLst>
              <a:gd name="adj" fmla="val 1122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rPr>
              <a:t>１－３</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住宅の環境配慮</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900" dirty="0">
              <a:solidFill>
                <a:schemeClr val="tx1"/>
              </a:solidFill>
              <a:latin typeface="Meiryo UI" panose="020B0604030504040204" pitchFamily="50" charset="-128"/>
              <a:ea typeface="Meiryo UI" panose="020B0604030504040204" pitchFamily="50" charset="-128"/>
            </a:endParaRPr>
          </a:p>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endParaRPr kumimoji="1" lang="en-US" altLang="ja-JP" sz="900" dirty="0">
              <a:solidFill>
                <a:schemeClr val="tx1"/>
              </a:solidFill>
              <a:latin typeface="Meiryo UI" panose="020B0604030504040204" pitchFamily="50" charset="-128"/>
              <a:ea typeface="Meiryo UI" panose="020B0604030504040204" pitchFamily="50" charset="-128"/>
            </a:endParaRPr>
          </a:p>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endParaRPr kumimoji="1" lang="en-US" altLang="ja-JP" sz="900" dirty="0">
              <a:solidFill>
                <a:schemeClr val="tx1"/>
              </a:solidFill>
              <a:latin typeface="Meiryo UI" panose="020B0604030504040204" pitchFamily="50" charset="-128"/>
              <a:ea typeface="Meiryo UI" panose="020B0604030504040204" pitchFamily="50" charset="-128"/>
            </a:endParaRPr>
          </a:p>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endParaRPr kumimoji="1" lang="en-US" altLang="ja-JP" sz="900" dirty="0">
              <a:solidFill>
                <a:schemeClr val="tx1"/>
              </a:solidFill>
              <a:latin typeface="Meiryo UI" panose="020B0604030504040204" pitchFamily="50" charset="-128"/>
              <a:ea typeface="Meiryo UI" panose="020B0604030504040204" pitchFamily="50" charset="-128"/>
            </a:endParaRPr>
          </a:p>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endParaRPr kumimoji="1" lang="en-US" altLang="ja-JP" sz="900" dirty="0">
              <a:solidFill>
                <a:schemeClr val="tx1"/>
              </a:solidFill>
              <a:latin typeface="Meiryo UI" panose="020B0604030504040204" pitchFamily="50" charset="-128"/>
              <a:ea typeface="Meiryo UI" panose="020B0604030504040204" pitchFamily="50" charset="-128"/>
            </a:endParaRPr>
          </a:p>
          <a:p>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a:xfrm>
            <a:off x="3015167" y="2016981"/>
            <a:ext cx="2337118" cy="132677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rPr>
              <a:t>１－２</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非住宅の環境配慮</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862FE723-94D8-43B2-808B-C079943A9E59}"/>
              </a:ext>
            </a:extLst>
          </p:cNvPr>
          <p:cNvCxnSpPr/>
          <p:nvPr/>
        </p:nvCxnSpPr>
        <p:spPr>
          <a:xfrm flipV="1">
            <a:off x="0" y="430690"/>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8" name="テキスト ボックス 7"/>
          <p:cNvSpPr txBox="1"/>
          <p:nvPr/>
        </p:nvSpPr>
        <p:spPr>
          <a:xfrm>
            <a:off x="7678394" y="649472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9"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8</a:t>
            </a:fld>
            <a:endParaRPr kumimoji="1" lang="ja-JP" altLang="en-US" sz="2400" dirty="0"/>
          </a:p>
        </p:txBody>
      </p:sp>
      <p:sp>
        <p:nvSpPr>
          <p:cNvPr id="11" name="テキスト ボックス 10"/>
          <p:cNvSpPr txBox="1"/>
          <p:nvPr/>
        </p:nvSpPr>
        <p:spPr>
          <a:xfrm>
            <a:off x="-237521" y="53524"/>
            <a:ext cx="6599684" cy="369332"/>
          </a:xfrm>
          <a:prstGeom prst="rect">
            <a:avLst/>
          </a:prstGeom>
          <a:noFill/>
        </p:spPr>
        <p:txBody>
          <a:bodyPr wrap="square" rtlCol="0">
            <a:spAutoFit/>
          </a:bodyPr>
          <a:lstStyle/>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今後</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の建築物の環境</a:t>
            </a:r>
            <a:r>
              <a:rPr lang="ja-JP" altLang="ja-JP" b="1" kern="100" dirty="0" smtClean="0">
                <a:latin typeface="Meiryo UI" panose="020B0604030504040204" pitchFamily="50" charset="-128"/>
                <a:ea typeface="Meiryo UI" panose="020B0604030504040204" pitchFamily="50" charset="-128"/>
                <a:cs typeface="Times New Roman" panose="02020603050405020304" pitchFamily="18" charset="0"/>
              </a:rPr>
              <a:t>配慮</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に関する方向性（</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案</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フローチャート: 代替処理 2"/>
          <p:cNvSpPr/>
          <p:nvPr/>
        </p:nvSpPr>
        <p:spPr>
          <a:xfrm>
            <a:off x="687933" y="2700721"/>
            <a:ext cx="2160151" cy="64303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全国に先駆けた建築物</a:t>
            </a:r>
            <a:r>
              <a:rPr kumimoji="1" lang="ja-JP" altLang="en-US" sz="1200" dirty="0" smtClean="0">
                <a:solidFill>
                  <a:schemeClr val="tx1"/>
                </a:solidFill>
                <a:latin typeface="Meiryo UI" panose="020B0604030504040204" pitchFamily="50" charset="-128"/>
                <a:ea typeface="Meiryo UI" panose="020B0604030504040204" pitchFamily="50" charset="-128"/>
              </a:rPr>
              <a:t>の環境</a:t>
            </a:r>
            <a:r>
              <a:rPr kumimoji="1" lang="ja-JP" altLang="en-US" sz="1200" dirty="0">
                <a:solidFill>
                  <a:schemeClr val="tx1"/>
                </a:solidFill>
                <a:latin typeface="Meiryo UI" panose="020B0604030504040204" pitchFamily="50" charset="-128"/>
                <a:ea typeface="Meiryo UI" panose="020B0604030504040204" pitchFamily="50" charset="-128"/>
              </a:rPr>
              <a:t>配慮に関する条例</a:t>
            </a:r>
            <a:r>
              <a:rPr kumimoji="1" lang="ja-JP" altLang="en-US" sz="1200" dirty="0" smtClean="0">
                <a:solidFill>
                  <a:schemeClr val="tx1"/>
                </a:solidFill>
                <a:latin typeface="Meiryo UI" panose="020B0604030504040204" pitchFamily="50" charset="-128"/>
                <a:ea typeface="Meiryo UI" panose="020B0604030504040204" pitchFamily="50" charset="-128"/>
              </a:rPr>
              <a:t>の先進性</a:t>
            </a:r>
            <a:r>
              <a:rPr kumimoji="1" lang="ja-JP" altLang="en-US" sz="1200" dirty="0">
                <a:solidFill>
                  <a:schemeClr val="tx1"/>
                </a:solidFill>
                <a:latin typeface="Meiryo UI" panose="020B0604030504040204" pitchFamily="50" charset="-128"/>
                <a:ea typeface="Meiryo UI" panose="020B0604030504040204" pitchFamily="50" charset="-128"/>
              </a:rPr>
              <a:t>を継続</a:t>
            </a:r>
          </a:p>
        </p:txBody>
      </p:sp>
      <p:sp>
        <p:nvSpPr>
          <p:cNvPr id="12" name="フローチャート: 代替処理 11"/>
          <p:cNvSpPr/>
          <p:nvPr/>
        </p:nvSpPr>
        <p:spPr>
          <a:xfrm>
            <a:off x="687934" y="3497639"/>
            <a:ext cx="2160150" cy="585989"/>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rPr>
              <a:t>人口・経済</a:t>
            </a:r>
            <a:r>
              <a:rPr kumimoji="1" lang="ja-JP" altLang="en-US" sz="1200" dirty="0">
                <a:solidFill>
                  <a:schemeClr val="tx1"/>
                </a:solidFill>
                <a:latin typeface="Meiryo UI" panose="020B0604030504040204" pitchFamily="50" charset="-128"/>
                <a:ea typeface="Meiryo UI" panose="020B0604030504040204" pitchFamily="50" charset="-128"/>
              </a:rPr>
              <a:t>・環境</a:t>
            </a:r>
            <a:r>
              <a:rPr kumimoji="1" lang="ja-JP" altLang="en-US" sz="1200" dirty="0" smtClean="0">
                <a:solidFill>
                  <a:schemeClr val="tx1"/>
                </a:solidFill>
                <a:latin typeface="Meiryo UI" panose="020B0604030504040204" pitchFamily="50" charset="-128"/>
                <a:ea typeface="Meiryo UI" panose="020B0604030504040204" pitchFamily="50" charset="-128"/>
              </a:rPr>
              <a:t>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バランスが重要</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フローチャート: 代替処理 12"/>
          <p:cNvSpPr/>
          <p:nvPr/>
        </p:nvSpPr>
        <p:spPr>
          <a:xfrm>
            <a:off x="687933" y="4252186"/>
            <a:ext cx="2160151" cy="82521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Meiryo UI" panose="020B0604030504040204" pitchFamily="50" charset="-128"/>
                <a:ea typeface="Meiryo UI" panose="020B0604030504040204" pitchFamily="50" charset="-128"/>
              </a:rPr>
              <a:t>2050</a:t>
            </a:r>
            <a:r>
              <a:rPr kumimoji="1" lang="ja-JP" altLang="en-US" sz="1200" dirty="0">
                <a:solidFill>
                  <a:schemeClr val="tx1"/>
                </a:solidFill>
                <a:latin typeface="Meiryo UI" panose="020B0604030504040204" pitchFamily="50" charset="-128"/>
                <a:ea typeface="Meiryo UI" panose="020B0604030504040204" pitchFamily="50" charset="-128"/>
              </a:rPr>
              <a:t>年の将来像</a:t>
            </a:r>
            <a:r>
              <a:rPr kumimoji="1" lang="ja-JP" altLang="en-US" sz="1200" dirty="0" smtClean="0">
                <a:solidFill>
                  <a:schemeClr val="tx1"/>
                </a:solidFill>
                <a:latin typeface="Meiryo UI" panose="020B0604030504040204" pitchFamily="50" charset="-128"/>
                <a:ea typeface="Meiryo UI" panose="020B0604030504040204" pitchFamily="50" charset="-128"/>
              </a:rPr>
              <a:t>を見据え</a:t>
            </a:r>
            <a:r>
              <a:rPr kumimoji="1" lang="ja-JP" altLang="en-US" sz="1200" dirty="0">
                <a:solidFill>
                  <a:schemeClr val="tx1"/>
                </a:solidFill>
                <a:latin typeface="Meiryo UI" panose="020B0604030504040204" pitchFamily="50" charset="-128"/>
                <a:ea typeface="Meiryo UI" panose="020B0604030504040204" pitchFamily="50" charset="-128"/>
              </a:rPr>
              <a:t>、新築、既存とも</a:t>
            </a:r>
            <a:r>
              <a:rPr kumimoji="1" lang="ja-JP" altLang="en-US" sz="1200" dirty="0" smtClean="0">
                <a:solidFill>
                  <a:schemeClr val="tx1"/>
                </a:solidFill>
                <a:latin typeface="Meiryo UI" panose="020B0604030504040204" pitchFamily="50" charset="-128"/>
                <a:ea typeface="Meiryo UI" panose="020B0604030504040204" pitchFamily="50" charset="-128"/>
              </a:rPr>
              <a:t>にできるだけ</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早期</a:t>
            </a:r>
            <a:r>
              <a:rPr kumimoji="1" lang="ja-JP" altLang="en-US" sz="1200" dirty="0">
                <a:solidFill>
                  <a:schemeClr val="tx1"/>
                </a:solidFill>
                <a:latin typeface="Meiryo UI" panose="020B0604030504040204" pitchFamily="50" charset="-128"/>
                <a:ea typeface="Meiryo UI" panose="020B0604030504040204" pitchFamily="50" charset="-128"/>
              </a:rPr>
              <a:t>に対策</a:t>
            </a:r>
            <a:r>
              <a:rPr kumimoji="1" lang="ja-JP" altLang="en-US" sz="1200" dirty="0" smtClean="0">
                <a:solidFill>
                  <a:schemeClr val="tx1"/>
                </a:solidFill>
                <a:latin typeface="Meiryo UI" panose="020B0604030504040204" pitchFamily="50" charset="-128"/>
                <a:ea typeface="Meiryo UI" panose="020B0604030504040204" pitchFamily="50" charset="-128"/>
              </a:rPr>
              <a:t>を講じる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2AFE958-07D9-44E8-B130-208106ECBF5D}"/>
              </a:ext>
            </a:extLst>
          </p:cNvPr>
          <p:cNvSpPr txBox="1"/>
          <p:nvPr/>
        </p:nvSpPr>
        <p:spPr>
          <a:xfrm>
            <a:off x="646340" y="2596509"/>
            <a:ext cx="660600" cy="400110"/>
          </a:xfrm>
          <a:prstGeom prst="rect">
            <a:avLst/>
          </a:prstGeom>
          <a:noFill/>
        </p:spPr>
        <p:txBody>
          <a:bodyPr wrap="square" rtlCol="0">
            <a:spAutoFit/>
          </a:bodyPr>
          <a:lstStyle/>
          <a:p>
            <a:endParaRPr kumimoji="1" lang="ja-JP" altLang="en-US" sz="2000" dirty="0"/>
          </a:p>
        </p:txBody>
      </p:sp>
      <p:sp>
        <p:nvSpPr>
          <p:cNvPr id="24" name="フローチャート: 代替処理 23"/>
          <p:cNvSpPr/>
          <p:nvPr/>
        </p:nvSpPr>
        <p:spPr>
          <a:xfrm>
            <a:off x="3180763" y="2482705"/>
            <a:ext cx="2073817" cy="76367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府民・事業者に対し</a:t>
            </a:r>
            <a:r>
              <a:rPr kumimoji="1" lang="ja-JP" altLang="en-US" sz="1200" dirty="0" smtClean="0">
                <a:solidFill>
                  <a:schemeClr val="tx1"/>
                </a:solidFill>
                <a:latin typeface="Meiryo UI" panose="020B0604030504040204" pitchFamily="50" charset="-128"/>
                <a:ea typeface="Meiryo UI" panose="020B0604030504040204" pitchFamily="50" charset="-128"/>
              </a:rPr>
              <a:t>、建築物</a:t>
            </a:r>
            <a:r>
              <a:rPr kumimoji="1" lang="ja-JP" altLang="en-US" sz="1200" dirty="0">
                <a:solidFill>
                  <a:schemeClr val="tx1"/>
                </a:solidFill>
                <a:latin typeface="Meiryo UI" panose="020B0604030504040204" pitchFamily="50" charset="-128"/>
                <a:ea typeface="Meiryo UI" panose="020B0604030504040204" pitchFamily="50" charset="-128"/>
              </a:rPr>
              <a:t>の環境性能</a:t>
            </a:r>
            <a:r>
              <a:rPr kumimoji="1" lang="ja-JP" altLang="en-US" sz="1200" dirty="0" smtClean="0">
                <a:solidFill>
                  <a:schemeClr val="tx1"/>
                </a:solidFill>
                <a:latin typeface="Meiryo UI" panose="020B0604030504040204" pitchFamily="50" charset="-128"/>
                <a:ea typeface="Meiryo UI" panose="020B0604030504040204" pitchFamily="50" charset="-128"/>
              </a:rPr>
              <a:t>の向上</a:t>
            </a:r>
            <a:r>
              <a:rPr kumimoji="1" lang="ja-JP" altLang="en-US" sz="1200" dirty="0">
                <a:solidFill>
                  <a:schemeClr val="tx1"/>
                </a:solidFill>
                <a:latin typeface="Meiryo UI" panose="020B0604030504040204" pitchFamily="50" charset="-128"/>
                <a:ea typeface="Meiryo UI" panose="020B0604030504040204" pitchFamily="50" charset="-128"/>
              </a:rPr>
              <a:t>が経済の活性化</a:t>
            </a:r>
            <a:r>
              <a:rPr kumimoji="1" lang="ja-JP" altLang="en-US" sz="1200" dirty="0" smtClean="0">
                <a:solidFill>
                  <a:schemeClr val="tx1"/>
                </a:solidFill>
                <a:latin typeface="Meiryo UI" panose="020B0604030504040204" pitchFamily="50" charset="-128"/>
                <a:ea typeface="Meiryo UI" panose="020B0604030504040204" pitchFamily="50" charset="-128"/>
              </a:rPr>
              <a:t>につながる</a:t>
            </a:r>
            <a:r>
              <a:rPr kumimoji="1" lang="ja-JP" altLang="en-US" sz="1200" dirty="0">
                <a:solidFill>
                  <a:schemeClr val="tx1"/>
                </a:solidFill>
                <a:latin typeface="Meiryo UI" panose="020B0604030504040204" pitchFamily="50" charset="-128"/>
                <a:ea typeface="Meiryo UI" panose="020B0604030504040204" pitchFamily="50" charset="-128"/>
              </a:rPr>
              <a:t>ことを</a:t>
            </a:r>
            <a:r>
              <a:rPr kumimoji="1" lang="ja-JP" altLang="en-US" sz="1200" dirty="0" smtClean="0">
                <a:solidFill>
                  <a:schemeClr val="tx1"/>
                </a:solidFill>
                <a:latin typeface="Meiryo UI" panose="020B0604030504040204" pitchFamily="50" charset="-128"/>
                <a:ea typeface="Meiryo UI" panose="020B0604030504040204" pitchFamily="50" charset="-128"/>
              </a:rPr>
              <a:t>わかりやすく普及</a:t>
            </a:r>
            <a:r>
              <a:rPr kumimoji="1" lang="ja-JP" altLang="en-US" sz="1200" dirty="0">
                <a:solidFill>
                  <a:schemeClr val="tx1"/>
                </a:solidFill>
                <a:latin typeface="Meiryo UI" panose="020B0604030504040204" pitchFamily="50" charset="-128"/>
                <a:ea typeface="Meiryo UI" panose="020B0604030504040204" pitchFamily="50" charset="-128"/>
              </a:rPr>
              <a:t>啓発</a:t>
            </a:r>
          </a:p>
        </p:txBody>
      </p:sp>
      <p:sp>
        <p:nvSpPr>
          <p:cNvPr id="26" name="フローチャート: 代替処理 25"/>
          <p:cNvSpPr/>
          <p:nvPr/>
        </p:nvSpPr>
        <p:spPr>
          <a:xfrm>
            <a:off x="3180763" y="4503391"/>
            <a:ext cx="2091163" cy="77810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住宅に対する府</a:t>
            </a:r>
            <a:r>
              <a:rPr kumimoji="1" lang="ja-JP" altLang="en-US" sz="1200" dirty="0" smtClean="0">
                <a:solidFill>
                  <a:schemeClr val="tx1"/>
                </a:solidFill>
                <a:latin typeface="Meiryo UI" panose="020B0604030504040204" pitchFamily="50" charset="-128"/>
                <a:ea typeface="Meiryo UI" panose="020B0604030504040204" pitchFamily="50" charset="-128"/>
              </a:rPr>
              <a:t>独自の</a:t>
            </a:r>
            <a:r>
              <a:rPr kumimoji="1" lang="ja-JP" altLang="en-US" sz="1200" dirty="0">
                <a:solidFill>
                  <a:schemeClr val="tx1"/>
                </a:solidFill>
                <a:latin typeface="Meiryo UI" panose="020B0604030504040204" pitchFamily="50" charset="-128"/>
                <a:ea typeface="Meiryo UI" panose="020B0604030504040204" pitchFamily="50" charset="-128"/>
              </a:rPr>
              <a:t>規制を継続し、今後</a:t>
            </a:r>
            <a:r>
              <a:rPr kumimoji="1" lang="ja-JP" altLang="en-US" sz="1200" dirty="0" smtClean="0">
                <a:solidFill>
                  <a:schemeClr val="tx1"/>
                </a:solidFill>
                <a:latin typeface="Meiryo UI" panose="020B0604030504040204" pitchFamily="50" charset="-128"/>
                <a:ea typeface="Meiryo UI" panose="020B0604030504040204" pitchFamily="50" charset="-128"/>
              </a:rPr>
              <a:t>、経済</a:t>
            </a:r>
            <a:r>
              <a:rPr kumimoji="1" lang="ja-JP" altLang="en-US" sz="1200" dirty="0">
                <a:solidFill>
                  <a:schemeClr val="tx1"/>
                </a:solidFill>
                <a:latin typeface="Meiryo UI" panose="020B0604030504040204" pitchFamily="50" charset="-128"/>
                <a:ea typeface="Meiryo UI" panose="020B0604030504040204" pitchFamily="50" charset="-128"/>
              </a:rPr>
              <a:t>・環境のバランス</a:t>
            </a:r>
            <a:r>
              <a:rPr kumimoji="1" lang="ja-JP" altLang="en-US" sz="1200" dirty="0" smtClean="0">
                <a:solidFill>
                  <a:schemeClr val="tx1"/>
                </a:solidFill>
                <a:latin typeface="Meiryo UI" panose="020B0604030504040204" pitchFamily="50" charset="-128"/>
                <a:ea typeface="Meiryo UI" panose="020B0604030504040204" pitchFamily="50" charset="-128"/>
              </a:rPr>
              <a:t>を考慮した</a:t>
            </a:r>
            <a:r>
              <a:rPr kumimoji="1" lang="ja-JP" altLang="en-US" sz="1200" dirty="0">
                <a:solidFill>
                  <a:schemeClr val="tx1"/>
                </a:solidFill>
                <a:latin typeface="Meiryo UI" panose="020B0604030504040204" pitchFamily="50" charset="-128"/>
                <a:ea typeface="Meiryo UI" panose="020B0604030504040204" pitchFamily="50" charset="-128"/>
              </a:rPr>
              <a:t>取組</a:t>
            </a:r>
            <a:r>
              <a:rPr kumimoji="1" lang="ja-JP" altLang="en-US" sz="1200" dirty="0" smtClean="0">
                <a:solidFill>
                  <a:schemeClr val="tx1"/>
                </a:solidFill>
                <a:latin typeface="Meiryo UI" panose="020B0604030504040204" pitchFamily="50" charset="-128"/>
                <a:ea typeface="Meiryo UI" panose="020B0604030504040204" pitchFamily="50" charset="-128"/>
              </a:rPr>
              <a:t>み</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7" name="フローチャート: 代替処理 26"/>
          <p:cNvSpPr/>
          <p:nvPr/>
        </p:nvSpPr>
        <p:spPr>
          <a:xfrm>
            <a:off x="3180763" y="3872753"/>
            <a:ext cx="2091163" cy="555068"/>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府民に環境配慮</a:t>
            </a:r>
            <a:r>
              <a:rPr kumimoji="1" lang="ja-JP" altLang="en-US" sz="1200" dirty="0" smtClean="0">
                <a:solidFill>
                  <a:schemeClr val="tx1"/>
                </a:solidFill>
                <a:latin typeface="Meiryo UI" panose="020B0604030504040204" pitchFamily="50" charset="-128"/>
                <a:ea typeface="Meiryo UI" panose="020B0604030504040204" pitchFamily="50" charset="-128"/>
              </a:rPr>
              <a:t>した住宅</a:t>
            </a:r>
            <a:r>
              <a:rPr kumimoji="1" lang="ja-JP" altLang="en-US" sz="1200" dirty="0">
                <a:solidFill>
                  <a:schemeClr val="tx1"/>
                </a:solidFill>
                <a:latin typeface="Meiryo UI" panose="020B0604030504040204" pitchFamily="50" charset="-128"/>
                <a:ea typeface="Meiryo UI" panose="020B0604030504040204" pitchFamily="50" charset="-128"/>
              </a:rPr>
              <a:t>の価値を</a:t>
            </a:r>
            <a:r>
              <a:rPr kumimoji="1" lang="ja-JP" altLang="en-US" sz="1200" dirty="0" smtClean="0">
                <a:solidFill>
                  <a:schemeClr val="tx1"/>
                </a:solidFill>
                <a:latin typeface="Meiryo UI" panose="020B0604030504040204" pitchFamily="50" charset="-128"/>
                <a:ea typeface="Meiryo UI" panose="020B0604030504040204" pitchFamily="50" charset="-128"/>
              </a:rPr>
              <a:t>わかりやすく普及</a:t>
            </a:r>
            <a:r>
              <a:rPr kumimoji="1" lang="ja-JP" altLang="en-US" sz="1200" dirty="0">
                <a:solidFill>
                  <a:schemeClr val="tx1"/>
                </a:solidFill>
                <a:latin typeface="Meiryo UI" panose="020B0604030504040204" pitchFamily="50" charset="-128"/>
                <a:ea typeface="Meiryo UI" panose="020B0604030504040204" pitchFamily="50" charset="-128"/>
              </a:rPr>
              <a:t>啓発</a:t>
            </a:r>
          </a:p>
        </p:txBody>
      </p:sp>
      <p:sp>
        <p:nvSpPr>
          <p:cNvPr id="31" name="右矢印 30"/>
          <p:cNvSpPr/>
          <p:nvPr/>
        </p:nvSpPr>
        <p:spPr>
          <a:xfrm>
            <a:off x="5507606" y="2700721"/>
            <a:ext cx="385428" cy="735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代替処理 36"/>
          <p:cNvSpPr/>
          <p:nvPr/>
        </p:nvSpPr>
        <p:spPr>
          <a:xfrm>
            <a:off x="6246520" y="1785057"/>
            <a:ext cx="2163476" cy="61833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住宅に対する府独自</a:t>
            </a:r>
            <a:r>
              <a:rPr kumimoji="1" lang="ja-JP" altLang="en-US" sz="1200" dirty="0" smtClean="0">
                <a:solidFill>
                  <a:schemeClr val="tx1"/>
                </a:solidFill>
                <a:latin typeface="Meiryo UI" panose="020B0604030504040204" pitchFamily="50" charset="-128"/>
                <a:ea typeface="Meiryo UI" panose="020B0604030504040204" pitchFamily="50" charset="-128"/>
              </a:rPr>
              <a:t>の条例の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取組みを検討（規模・対象</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範囲</a:t>
            </a:r>
            <a:r>
              <a:rPr kumimoji="1" lang="ja-JP" altLang="en-US" sz="1200" dirty="0">
                <a:solidFill>
                  <a:schemeClr val="tx1"/>
                </a:solidFill>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6593983" y="2433117"/>
            <a:ext cx="1885341" cy="307777"/>
          </a:xfrm>
          <a:prstGeom prst="rect">
            <a:avLst/>
          </a:prstGeom>
          <a:noFill/>
        </p:spPr>
        <p:txBody>
          <a:bodyPr wrap="square" rtlCol="0">
            <a:spAutoFit/>
          </a:bodyPr>
          <a:lstStyle/>
          <a:p>
            <a:r>
              <a:rPr kumimoji="1" lang="en-US" altLang="ja-JP" sz="1400" b="1" dirty="0" smtClean="0"/>
              <a:t>【</a:t>
            </a:r>
            <a:r>
              <a:rPr kumimoji="1" lang="ja-JP" altLang="en-US" sz="1400" b="1" dirty="0" smtClean="0"/>
              <a:t>取組例１</a:t>
            </a:r>
            <a:r>
              <a:rPr kumimoji="1" lang="en-US" altLang="ja-JP" sz="1400" b="1" dirty="0" smtClean="0"/>
              <a:t>】</a:t>
            </a:r>
            <a:endParaRPr kumimoji="1" lang="ja-JP" altLang="en-US" sz="1400" b="1" dirty="0"/>
          </a:p>
        </p:txBody>
      </p:sp>
      <p:sp>
        <p:nvSpPr>
          <p:cNvPr id="43" name="フローチャート: 代替処理 42"/>
          <p:cNvSpPr/>
          <p:nvPr/>
        </p:nvSpPr>
        <p:spPr>
          <a:xfrm>
            <a:off x="6245360" y="3353271"/>
            <a:ext cx="2163475" cy="61833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府民（消費者・事業者</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関係</a:t>
            </a:r>
            <a:r>
              <a:rPr kumimoji="1" lang="ja-JP" altLang="en-US" sz="1200" dirty="0">
                <a:solidFill>
                  <a:schemeClr val="tx1"/>
                </a:solidFill>
                <a:latin typeface="Meiryo UI" panose="020B0604030504040204" pitchFamily="50" charset="-128"/>
                <a:ea typeface="Meiryo UI" panose="020B0604030504040204" pitchFamily="50" charset="-128"/>
              </a:rPr>
              <a:t>団体を対象と</a:t>
            </a:r>
            <a:r>
              <a:rPr kumimoji="1" lang="ja-JP" altLang="en-US" sz="1200" dirty="0" smtClean="0">
                <a:solidFill>
                  <a:schemeClr val="tx1"/>
                </a:solidFill>
                <a:latin typeface="Meiryo UI" panose="020B0604030504040204" pitchFamily="50" charset="-128"/>
                <a:ea typeface="Meiryo UI" panose="020B0604030504040204" pitchFamily="50" charset="-128"/>
              </a:rPr>
              <a:t>した省エネ</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err="1" smtClean="0">
                <a:solidFill>
                  <a:schemeClr val="tx1"/>
                </a:solidFill>
                <a:latin typeface="Meiryo UI" panose="020B0604030504040204" pitchFamily="50" charset="-128"/>
                <a:ea typeface="Meiryo UI" panose="020B0604030504040204" pitchFamily="50" charset="-128"/>
              </a:rPr>
              <a:t>だけで</a:t>
            </a:r>
            <a:r>
              <a:rPr kumimoji="1" lang="ja-JP" altLang="en-US" sz="1200" dirty="0">
                <a:solidFill>
                  <a:schemeClr val="tx1"/>
                </a:solidFill>
                <a:latin typeface="Meiryo UI" panose="020B0604030504040204" pitchFamily="50" charset="-128"/>
                <a:ea typeface="Meiryo UI" panose="020B0604030504040204" pitchFamily="50" charset="-128"/>
              </a:rPr>
              <a:t>なく健康面</a:t>
            </a:r>
            <a:r>
              <a:rPr kumimoji="1" lang="ja-JP" altLang="en-US" sz="1200" dirty="0" smtClean="0">
                <a:solidFill>
                  <a:schemeClr val="tx1"/>
                </a:solidFill>
                <a:latin typeface="Meiryo UI" panose="020B0604030504040204" pitchFamily="50" charset="-128"/>
                <a:ea typeface="Meiryo UI" panose="020B0604030504040204" pitchFamily="50" charset="-128"/>
              </a:rPr>
              <a:t>も含めた</a:t>
            </a:r>
            <a:r>
              <a:rPr kumimoji="1" lang="ja-JP" altLang="en-US" sz="1200" dirty="0">
                <a:solidFill>
                  <a:schemeClr val="tx1"/>
                </a:solidFill>
                <a:latin typeface="Meiryo UI" panose="020B0604030504040204" pitchFamily="50" charset="-128"/>
                <a:ea typeface="Meiryo UI" panose="020B0604030504040204" pitchFamily="50" charset="-128"/>
              </a:rPr>
              <a:t>啓発</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589676" y="3989021"/>
            <a:ext cx="1718452" cy="307777"/>
          </a:xfrm>
          <a:prstGeom prst="rect">
            <a:avLst/>
          </a:prstGeom>
          <a:noFill/>
        </p:spPr>
        <p:txBody>
          <a:bodyPr wrap="square" rtlCol="0">
            <a:spAutoFit/>
          </a:bodyPr>
          <a:lstStyle/>
          <a:p>
            <a:r>
              <a:rPr kumimoji="1" lang="en-US" altLang="ja-JP" sz="1400" b="1" dirty="0" smtClean="0"/>
              <a:t>【</a:t>
            </a:r>
            <a:r>
              <a:rPr kumimoji="1" lang="ja-JP" altLang="en-US" sz="1400" b="1" dirty="0" smtClean="0"/>
              <a:t>取組例２</a:t>
            </a:r>
            <a:r>
              <a:rPr kumimoji="1" lang="en-US" altLang="ja-JP" sz="1400" b="1" dirty="0" smtClean="0"/>
              <a:t>】</a:t>
            </a:r>
            <a:endParaRPr kumimoji="1" lang="ja-JP" altLang="en-US" sz="1400" b="1" dirty="0"/>
          </a:p>
        </p:txBody>
      </p:sp>
      <p:sp>
        <p:nvSpPr>
          <p:cNvPr id="48" name="フローチャート: 代替処理 47"/>
          <p:cNvSpPr/>
          <p:nvPr/>
        </p:nvSpPr>
        <p:spPr>
          <a:xfrm>
            <a:off x="6224135" y="5174881"/>
            <a:ext cx="2184700" cy="620040"/>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再生可能</a:t>
            </a:r>
            <a:r>
              <a:rPr kumimoji="1" lang="ja-JP" altLang="en-US" sz="1200" dirty="0" smtClean="0">
                <a:solidFill>
                  <a:schemeClr val="tx1"/>
                </a:solidFill>
                <a:latin typeface="Meiryo UI" panose="020B0604030504040204" pitchFamily="50" charset="-128"/>
                <a:ea typeface="Meiryo UI" panose="020B0604030504040204" pitchFamily="50" charset="-128"/>
              </a:rPr>
              <a:t>エネルギー利用設備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促進策の</a:t>
            </a:r>
            <a:r>
              <a:rPr kumimoji="1" lang="ja-JP" altLang="en-US" sz="1200" dirty="0">
                <a:solidFill>
                  <a:schemeClr val="tx1"/>
                </a:solidFill>
                <a:latin typeface="Meiryo UI" panose="020B0604030504040204" pitchFamily="50" charset="-128"/>
                <a:ea typeface="Meiryo UI" panose="020B0604030504040204" pitchFamily="50" charset="-128"/>
              </a:rPr>
              <a:t>検討</a:t>
            </a:r>
          </a:p>
        </p:txBody>
      </p:sp>
      <p:sp>
        <p:nvSpPr>
          <p:cNvPr id="50" name="右矢印 49"/>
          <p:cNvSpPr/>
          <p:nvPr/>
        </p:nvSpPr>
        <p:spPr>
          <a:xfrm rot="3636986">
            <a:off x="5481727" y="4437396"/>
            <a:ext cx="385428" cy="735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619740" y="5852394"/>
            <a:ext cx="1722033" cy="307777"/>
          </a:xfrm>
          <a:prstGeom prst="rect">
            <a:avLst/>
          </a:prstGeom>
          <a:noFill/>
        </p:spPr>
        <p:txBody>
          <a:bodyPr wrap="square" rtlCol="0">
            <a:spAutoFit/>
          </a:bodyPr>
          <a:lstStyle/>
          <a:p>
            <a:r>
              <a:rPr kumimoji="1" lang="en-US" altLang="ja-JP" sz="1400" b="1" dirty="0" smtClean="0"/>
              <a:t>【</a:t>
            </a:r>
            <a:r>
              <a:rPr kumimoji="1" lang="ja-JP" altLang="en-US" sz="1400" b="1" dirty="0" smtClean="0"/>
              <a:t>取組例３</a:t>
            </a:r>
            <a:r>
              <a:rPr kumimoji="1" lang="en-US" altLang="ja-JP" sz="1400" b="1" dirty="0" smtClean="0"/>
              <a:t>】</a:t>
            </a:r>
            <a:endParaRPr kumimoji="1" lang="ja-JP" altLang="en-US" sz="1400" b="1" dirty="0"/>
          </a:p>
        </p:txBody>
      </p:sp>
      <p:sp>
        <p:nvSpPr>
          <p:cNvPr id="20" name="テキスト ボックス 19"/>
          <p:cNvSpPr txBox="1"/>
          <p:nvPr/>
        </p:nvSpPr>
        <p:spPr>
          <a:xfrm>
            <a:off x="584902" y="1561774"/>
            <a:ext cx="2205606" cy="307777"/>
          </a:xfrm>
          <a:prstGeom prst="rect">
            <a:avLst/>
          </a:prstGeom>
          <a:solidFill>
            <a:schemeClr val="bg1"/>
          </a:solidFill>
          <a:ln>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論点１　目指すべき方向性</a:t>
            </a:r>
            <a:endParaRPr kumimoji="1" lang="ja-JP" altLang="en-US" sz="14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148273" y="973155"/>
            <a:ext cx="2205606" cy="307777"/>
          </a:xfrm>
          <a:prstGeom prst="rect">
            <a:avLst/>
          </a:prstGeom>
          <a:solidFill>
            <a:schemeClr val="bg1"/>
          </a:solidFill>
          <a:ln>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論点２　具体的施策</a:t>
            </a:r>
            <a:endParaRPr kumimoji="1" lang="ja-JP" altLang="en-US" sz="14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128280" y="4745394"/>
            <a:ext cx="2205606" cy="307777"/>
          </a:xfrm>
          <a:prstGeom prst="rect">
            <a:avLst/>
          </a:prstGeom>
          <a:solidFill>
            <a:schemeClr val="bg1"/>
          </a:solidFill>
          <a:ln>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論点３　その他有効な施策</a:t>
            </a:r>
            <a:endParaRPr kumimoji="1" lang="ja-JP" altLang="en-US" sz="1400" b="1" dirty="0">
              <a:latin typeface="Meiryo UI" panose="020B0604030504040204" pitchFamily="50" charset="-128"/>
              <a:ea typeface="Meiryo UI" panose="020B0604030504040204" pitchFamily="50" charset="-128"/>
            </a:endParaRPr>
          </a:p>
        </p:txBody>
      </p:sp>
      <p:sp>
        <p:nvSpPr>
          <p:cNvPr id="54" name="角丸四角形 53"/>
          <p:cNvSpPr/>
          <p:nvPr/>
        </p:nvSpPr>
        <p:spPr>
          <a:xfrm>
            <a:off x="6152564" y="1411475"/>
            <a:ext cx="2437644" cy="128924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rPr>
              <a:t>２－１</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条例</a:t>
            </a:r>
            <a:r>
              <a:rPr kumimoji="1" lang="ja-JP" altLang="en-US" sz="1000" dirty="0" smtClean="0">
                <a:solidFill>
                  <a:schemeClr val="tx1"/>
                </a:solidFill>
                <a:latin typeface="Meiryo UI" panose="020B0604030504040204" pitchFamily="50" charset="-128"/>
                <a:ea typeface="Meiryo UI" panose="020B0604030504040204" pitchFamily="50" charset="-128"/>
              </a:rPr>
              <a:t>による規制</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55" name="角丸四角形 54"/>
          <p:cNvSpPr/>
          <p:nvPr/>
        </p:nvSpPr>
        <p:spPr>
          <a:xfrm>
            <a:off x="6155230" y="2962940"/>
            <a:ext cx="2434977" cy="128924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rPr>
              <a:t>２－２</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啓発</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525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4049941-4BD7-40A7-B1E3-98C4076883AF}"/>
              </a:ext>
            </a:extLst>
          </p:cNvPr>
          <p:cNvSpPr txBox="1"/>
          <p:nvPr/>
        </p:nvSpPr>
        <p:spPr>
          <a:xfrm>
            <a:off x="-248732" y="184137"/>
            <a:ext cx="9149665" cy="400110"/>
          </a:xfrm>
          <a:prstGeom prst="rect">
            <a:avLst/>
          </a:prstGeom>
          <a:noFill/>
        </p:spPr>
        <p:txBody>
          <a:bodyPr wrap="square" rtlCol="0">
            <a:spAutoFit/>
          </a:bodyPr>
          <a:lstStyle/>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取組例１</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住宅に対する府独自</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条例による</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規制の検討イメージ</a:t>
            </a:r>
            <a:r>
              <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2000" b="1" dirty="0" smtClean="0"/>
              <a:t>①</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p>
        </p:txBody>
      </p:sp>
      <p:cxnSp>
        <p:nvCxnSpPr>
          <p:cNvPr id="4" name="直線コネクタ 3">
            <a:extLst>
              <a:ext uri="{FF2B5EF4-FFF2-40B4-BE49-F238E27FC236}">
                <a16:creationId xmlns:a16="http://schemas.microsoft.com/office/drawing/2014/main" id="{770D4D13-C27E-49C1-9919-BF9A510EFE4C}"/>
              </a:ext>
            </a:extLst>
          </p:cNvPr>
          <p:cNvCxnSpPr/>
          <p:nvPr/>
        </p:nvCxnSpPr>
        <p:spPr>
          <a:xfrm flipV="1">
            <a:off x="0" y="56748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a:extLst>
              <a:ext uri="{FF2B5EF4-FFF2-40B4-BE49-F238E27FC236}">
                <a16:creationId xmlns:a16="http://schemas.microsoft.com/office/drawing/2014/main" id="{E2B212BB-C153-4B66-B193-DC217466D71D}"/>
              </a:ext>
            </a:extLst>
          </p:cNvPr>
          <p:cNvSpPr txBox="1"/>
          <p:nvPr/>
        </p:nvSpPr>
        <p:spPr>
          <a:xfrm>
            <a:off x="466707" y="1542434"/>
            <a:ext cx="8864723" cy="1103467"/>
          </a:xfrm>
          <a:prstGeom prst="rect">
            <a:avLst/>
          </a:prstGeom>
          <a:noFill/>
          <a:ln>
            <a:noFill/>
          </a:ln>
        </p:spPr>
        <p:txBody>
          <a:bodyPr wrap="square" rtlCol="0" anchor="ctr">
            <a:noAutofit/>
          </a:bodyPr>
          <a:lstStyle/>
          <a:p>
            <a:r>
              <a:rPr lang="ja-JP" altLang="en-US" sz="1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延べ面積が</a:t>
            </a:r>
            <a:r>
              <a:rPr lang="en-US" altLang="ja-JP"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2</a:t>
            </a:r>
            <a:r>
              <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,000</a:t>
            </a:r>
            <a:r>
              <a:rPr lang="en-US" altLang="ja-JP"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以上で戸当たり面積が</a:t>
            </a:r>
            <a:r>
              <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75</a:t>
            </a:r>
            <a:r>
              <a:rPr lang="en-US" altLang="ja-JP"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以上（</a:t>
            </a:r>
            <a:r>
              <a:rPr lang="en-US" altLang="ja-JP"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）の住棟（</a:t>
            </a:r>
            <a:r>
              <a:rPr lang="en-US" altLang="ja-JP"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棟当たり</a:t>
            </a:r>
            <a:r>
              <a:rPr lang="en-US" altLang="ja-JP"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100</a:t>
            </a:r>
            <a:r>
              <a:rPr lang="ja-JP" altLang="en-US"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戸以上）に対し、外皮及び</a:t>
            </a:r>
            <a:endParaRPr lang="en-US" altLang="ja-JP"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一</a:t>
            </a:r>
            <a:r>
              <a:rPr lang="ja-JP" altLang="en-US"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次エネルギー消費量の適合義務を課す場合の適合率</a:t>
            </a:r>
            <a:endParaRPr lang="en-US" altLang="ja-JP"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テキスト ボックス 10"/>
          <p:cNvSpPr txBox="1"/>
          <p:nvPr/>
        </p:nvSpPr>
        <p:spPr>
          <a:xfrm>
            <a:off x="365032" y="699403"/>
            <a:ext cx="9392732" cy="677108"/>
          </a:xfrm>
          <a:prstGeom prst="rect">
            <a:avLst/>
          </a:prstGeom>
          <a:noFill/>
        </p:spPr>
        <p:txBody>
          <a:bodyPr wrap="square" rtlCol="0">
            <a:spAutoFit/>
          </a:bodyP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延べ面積</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㎡以上かつ高さ</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超</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の住宅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に対し、外皮（断熱・遮熱）及び</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一次エネルギー消費量（</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義務化（</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200" dirty="0"/>
          </a:p>
        </p:txBody>
      </p:sp>
      <p:sp>
        <p:nvSpPr>
          <p:cNvPr id="17" name="テキスト ボックス 16"/>
          <p:cNvSpPr txBox="1"/>
          <p:nvPr/>
        </p:nvSpPr>
        <p:spPr>
          <a:xfrm>
            <a:off x="7678394" y="649472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18"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9</a:t>
            </a:fld>
            <a:endParaRPr kumimoji="1" lang="ja-JP" altLang="en-US" sz="2400" dirty="0"/>
          </a:p>
        </p:txBody>
      </p:sp>
      <p:sp>
        <p:nvSpPr>
          <p:cNvPr id="2" name="正方形/長方形 1"/>
          <p:cNvSpPr/>
          <p:nvPr/>
        </p:nvSpPr>
        <p:spPr>
          <a:xfrm>
            <a:off x="79621" y="1542434"/>
            <a:ext cx="8958404" cy="2062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65032" y="1390393"/>
            <a:ext cx="5026915" cy="307777"/>
          </a:xfrm>
          <a:prstGeom prst="rect">
            <a:avLst/>
          </a:prstGeom>
          <a:solidFill>
            <a:schemeClr val="bg1"/>
          </a:solidFill>
          <a:ln>
            <a:solidFill>
              <a:schemeClr val="accent1"/>
            </a:solidFill>
          </a:ln>
        </p:spPr>
        <p:txBody>
          <a:bodyPr wrap="square" rtlCol="0">
            <a:spAutoFit/>
          </a:bodyPr>
          <a:lstStyle/>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住戸</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当</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たり面積により対象を設定する場合　（パターン</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p>
        </p:txBody>
      </p:sp>
      <p:sp>
        <p:nvSpPr>
          <p:cNvPr id="19" name="正方形/長方形 18"/>
          <p:cNvSpPr/>
          <p:nvPr/>
        </p:nvSpPr>
        <p:spPr>
          <a:xfrm>
            <a:off x="79622" y="3968928"/>
            <a:ext cx="8958404" cy="2333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65032" y="3794522"/>
            <a:ext cx="5031213" cy="307777"/>
          </a:xfrm>
          <a:prstGeom prst="rect">
            <a:avLst/>
          </a:prstGeom>
          <a:solidFill>
            <a:schemeClr val="bg1"/>
          </a:solidFill>
          <a:ln>
            <a:solidFill>
              <a:schemeClr val="accent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一棟当たりの延床面積により対象を設定する場合　（パターン２）</a:t>
            </a:r>
            <a:endParaRPr kumimoji="1" lang="en-US" altLang="ja-JP" sz="1400" b="1"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70595" y="6065314"/>
            <a:ext cx="1899304" cy="261610"/>
          </a:xfrm>
          <a:prstGeom prst="rect">
            <a:avLst/>
          </a:prstGeom>
          <a:noFill/>
        </p:spPr>
        <p:txBody>
          <a:bodyPr wrap="square" rtlCol="0">
            <a:spAutoFit/>
          </a:bodyPr>
          <a:lstStyle/>
          <a:p>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㎡以上の場合</a:t>
            </a:r>
            <a:endParaRPr kumimoji="1" lang="ja-JP" altLang="en-US" sz="1100" dirty="0"/>
          </a:p>
        </p:txBody>
      </p:sp>
      <p:sp>
        <p:nvSpPr>
          <p:cNvPr id="24" name="テキスト ボックス 23"/>
          <p:cNvSpPr txBox="1"/>
          <p:nvPr/>
        </p:nvSpPr>
        <p:spPr>
          <a:xfrm>
            <a:off x="6239009" y="6068904"/>
            <a:ext cx="2123645" cy="261610"/>
          </a:xfrm>
          <a:prstGeom prst="rect">
            <a:avLst/>
          </a:prstGeom>
          <a:noFill/>
        </p:spPr>
        <p:txBody>
          <a:bodyPr wrap="square" rtlCol="0">
            <a:spAutoFit/>
          </a:bodyPr>
          <a:lstStyle/>
          <a:p>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㎡以上の場合</a:t>
            </a:r>
            <a:endParaRPr kumimoji="1" lang="ja-JP" altLang="en-US" sz="1100" dirty="0"/>
          </a:p>
        </p:txBody>
      </p:sp>
      <p:sp>
        <p:nvSpPr>
          <p:cNvPr id="5" name="テキスト ボックス 4"/>
          <p:cNvSpPr txBox="1"/>
          <p:nvPr/>
        </p:nvSpPr>
        <p:spPr>
          <a:xfrm>
            <a:off x="36736" y="4129452"/>
            <a:ext cx="489398" cy="369332"/>
          </a:xfrm>
          <a:prstGeom prst="rect">
            <a:avLst/>
          </a:prstGeom>
          <a:noFill/>
        </p:spPr>
        <p:txBody>
          <a:bodyPr wrap="square" rtlCol="0">
            <a:spAutoFit/>
          </a:bodyPr>
          <a:lstStyle/>
          <a:p>
            <a:r>
              <a:rPr kumimoji="1" lang="ja-JP" altLang="en-US" sz="900" dirty="0" smtClean="0"/>
              <a:t>届出件数</a:t>
            </a:r>
            <a:endParaRPr kumimoji="1" lang="ja-JP" altLang="en-US" sz="900" dirty="0"/>
          </a:p>
        </p:txBody>
      </p:sp>
      <p:sp>
        <p:nvSpPr>
          <p:cNvPr id="25" name="テキスト ボックス 24"/>
          <p:cNvSpPr txBox="1"/>
          <p:nvPr/>
        </p:nvSpPr>
        <p:spPr>
          <a:xfrm>
            <a:off x="4369138" y="4091658"/>
            <a:ext cx="489398" cy="369332"/>
          </a:xfrm>
          <a:prstGeom prst="rect">
            <a:avLst/>
          </a:prstGeom>
          <a:noFill/>
        </p:spPr>
        <p:txBody>
          <a:bodyPr wrap="square" rtlCol="0">
            <a:spAutoFit/>
          </a:bodyPr>
          <a:lstStyle/>
          <a:p>
            <a:r>
              <a:rPr kumimoji="1" lang="ja-JP" altLang="en-US" sz="900" dirty="0" smtClean="0"/>
              <a:t>届出件数</a:t>
            </a:r>
            <a:endParaRPr kumimoji="1" lang="ja-JP" altLang="en-US" sz="900" dirty="0"/>
          </a:p>
        </p:txBody>
      </p:sp>
      <p:sp>
        <p:nvSpPr>
          <p:cNvPr id="26" name="テキスト ボックス 25"/>
          <p:cNvSpPr txBox="1"/>
          <p:nvPr/>
        </p:nvSpPr>
        <p:spPr>
          <a:xfrm>
            <a:off x="1853432" y="5859887"/>
            <a:ext cx="489398" cy="230832"/>
          </a:xfrm>
          <a:prstGeom prst="rect">
            <a:avLst/>
          </a:prstGeom>
          <a:noFill/>
        </p:spPr>
        <p:txBody>
          <a:bodyPr wrap="square" rtlCol="0">
            <a:spAutoFit/>
          </a:bodyPr>
          <a:lstStyle/>
          <a:p>
            <a:r>
              <a:rPr kumimoji="1" lang="ja-JP" altLang="en-US" sz="900" dirty="0" smtClean="0"/>
              <a:t>年度</a:t>
            </a:r>
            <a:endParaRPr kumimoji="1" lang="ja-JP" altLang="en-US" sz="900" dirty="0"/>
          </a:p>
        </p:txBody>
      </p:sp>
      <p:sp>
        <p:nvSpPr>
          <p:cNvPr id="29" name="テキスト ボックス 28"/>
          <p:cNvSpPr txBox="1"/>
          <p:nvPr/>
        </p:nvSpPr>
        <p:spPr>
          <a:xfrm>
            <a:off x="6289581" y="5739185"/>
            <a:ext cx="489398" cy="230832"/>
          </a:xfrm>
          <a:prstGeom prst="rect">
            <a:avLst/>
          </a:prstGeom>
          <a:noFill/>
        </p:spPr>
        <p:txBody>
          <a:bodyPr wrap="square" rtlCol="0">
            <a:spAutoFit/>
          </a:bodyPr>
          <a:lstStyle/>
          <a:p>
            <a:r>
              <a:rPr kumimoji="1" lang="ja-JP" altLang="en-US" sz="900" dirty="0" smtClean="0"/>
              <a:t>年度</a:t>
            </a:r>
            <a:endParaRPr kumimoji="1" lang="ja-JP" altLang="en-US" sz="900" dirty="0"/>
          </a:p>
        </p:txBody>
      </p:sp>
      <p:sp>
        <p:nvSpPr>
          <p:cNvPr id="30" name="テキスト ボックス 29"/>
          <p:cNvSpPr txBox="1"/>
          <p:nvPr/>
        </p:nvSpPr>
        <p:spPr>
          <a:xfrm>
            <a:off x="1952277" y="4162215"/>
            <a:ext cx="550895" cy="230832"/>
          </a:xfrm>
          <a:prstGeom prst="rect">
            <a:avLst/>
          </a:prstGeom>
          <a:noFill/>
        </p:spPr>
        <p:txBody>
          <a:bodyPr wrap="square" rtlCol="0">
            <a:spAutoFit/>
          </a:bodyPr>
          <a:lstStyle/>
          <a:p>
            <a:r>
              <a:rPr kumimoji="1" lang="ja-JP" altLang="en-US" sz="900" dirty="0" smtClean="0"/>
              <a:t>適合率</a:t>
            </a:r>
            <a:endParaRPr kumimoji="1" lang="ja-JP" altLang="en-US" sz="900" dirty="0"/>
          </a:p>
        </p:txBody>
      </p:sp>
      <p:sp>
        <p:nvSpPr>
          <p:cNvPr id="31" name="テキスト ボックス 30"/>
          <p:cNvSpPr txBox="1"/>
          <p:nvPr/>
        </p:nvSpPr>
        <p:spPr>
          <a:xfrm>
            <a:off x="6380826" y="4126981"/>
            <a:ext cx="550895" cy="230832"/>
          </a:xfrm>
          <a:prstGeom prst="rect">
            <a:avLst/>
          </a:prstGeom>
          <a:noFill/>
        </p:spPr>
        <p:txBody>
          <a:bodyPr wrap="square" rtlCol="0">
            <a:spAutoFit/>
          </a:bodyPr>
          <a:lstStyle/>
          <a:p>
            <a:r>
              <a:rPr kumimoji="1" lang="ja-JP" altLang="en-US" sz="900" dirty="0" smtClean="0"/>
              <a:t>適合率</a:t>
            </a:r>
            <a:endParaRPr kumimoji="1" lang="ja-JP" altLang="en-US" sz="900" dirty="0"/>
          </a:p>
        </p:txBody>
      </p:sp>
      <p:sp>
        <p:nvSpPr>
          <p:cNvPr id="32" name="テキスト ボックス 31">
            <a:extLst>
              <a:ext uri="{FF2B5EF4-FFF2-40B4-BE49-F238E27FC236}">
                <a16:creationId xmlns:a16="http://schemas.microsoft.com/office/drawing/2014/main" id="{E2B212BB-C153-4B66-B193-DC217466D71D}"/>
              </a:ext>
            </a:extLst>
          </p:cNvPr>
          <p:cNvSpPr txBox="1"/>
          <p:nvPr/>
        </p:nvSpPr>
        <p:spPr>
          <a:xfrm>
            <a:off x="466707" y="2803954"/>
            <a:ext cx="8294259" cy="753156"/>
          </a:xfrm>
          <a:prstGeom prst="rect">
            <a:avLst/>
          </a:prstGeom>
          <a:noFill/>
          <a:ln>
            <a:solidFill>
              <a:schemeClr val="tx1"/>
            </a:solidFill>
            <a:prstDash val="dash"/>
          </a:ln>
        </p:spPr>
        <p:txBody>
          <a:bodyPr wrap="square" rtlCol="0" anchor="ctr">
            <a:no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戸</a:t>
            </a:r>
            <a:r>
              <a:rPr lang="ja-JP" altLang="en-US"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当たり住戸面積</a:t>
            </a:r>
            <a:r>
              <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75㎡</a:t>
            </a:r>
            <a:r>
              <a:rPr lang="ja-JP" altLang="en-US"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の考え方</a:t>
            </a:r>
            <a:endPar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３大都市圏における分譲マンションの住み替え前後の</a:t>
            </a:r>
            <a:r>
              <a:rPr lang="ja-JP" altLang="en-US"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平均延べ床面積</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を参考（平成</a:t>
            </a:r>
            <a:r>
              <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30</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年度住宅市場動向調査</a:t>
            </a:r>
            <a:r>
              <a:rPr lang="ja-JP" altLang="en-US"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資料国土</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交通省住宅局作成</a:t>
            </a:r>
            <a:r>
              <a:rPr lang="ja-JP" altLang="en-US"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　　　　また</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、都市居住型誘導居住面積水準（都市の中心及び</a:t>
            </a:r>
            <a:r>
              <a:rPr lang="ja-JP" altLang="en-US"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その周辺</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における共同住宅居住を想定</a:t>
            </a:r>
            <a:r>
              <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人以上の世帯</a:t>
            </a:r>
            <a:r>
              <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世帯</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人数＋世帯人数</a:t>
            </a:r>
            <a:r>
              <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+15</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　　　に</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おける</a:t>
            </a:r>
            <a:r>
              <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人世帯　　</a:t>
            </a:r>
            <a:endPar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4" name="直線コネクタ 13"/>
          <p:cNvCxnSpPr/>
          <p:nvPr/>
        </p:nvCxnSpPr>
        <p:spPr>
          <a:xfrm>
            <a:off x="4400375" y="4129452"/>
            <a:ext cx="2697" cy="20636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23444" y="2299595"/>
            <a:ext cx="7144006" cy="461665"/>
          </a:xfrm>
          <a:prstGeom prst="rect">
            <a:avLst/>
          </a:prstGeom>
          <a:noFill/>
        </p:spPr>
        <p:txBody>
          <a:bodyPr wrap="square" rtlCol="0">
            <a:spAutoFit/>
          </a:bodyPr>
          <a:lstStyle/>
          <a:p>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2019</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年度に建築物省エネ法による届出のあった</a:t>
            </a: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2,000㎡</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以上、</a:t>
            </a: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100</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戸以上の住宅</a:t>
            </a: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64</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棟のうち、</a:t>
            </a: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13</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棟が規制対象</a:t>
            </a:r>
            <a:endPar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となり</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、そのうち</a:t>
            </a: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棟が現行基準に不適合（適合率約</a:t>
            </a: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69</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6" name="図 5"/>
          <p:cNvPicPr>
            <a:picLocks noChangeAspect="1"/>
          </p:cNvPicPr>
          <p:nvPr/>
        </p:nvPicPr>
        <p:blipFill>
          <a:blip r:embed="rId2"/>
          <a:stretch>
            <a:fillRect/>
          </a:stretch>
        </p:blipFill>
        <p:spPr>
          <a:xfrm>
            <a:off x="132875" y="4391899"/>
            <a:ext cx="2450804" cy="1627773"/>
          </a:xfrm>
          <a:prstGeom prst="rect">
            <a:avLst/>
          </a:prstGeom>
        </p:spPr>
      </p:pic>
      <p:pic>
        <p:nvPicPr>
          <p:cNvPr id="7" name="図 6"/>
          <p:cNvPicPr>
            <a:picLocks noChangeAspect="1"/>
          </p:cNvPicPr>
          <p:nvPr/>
        </p:nvPicPr>
        <p:blipFill>
          <a:blip r:embed="rId3"/>
          <a:stretch>
            <a:fillRect/>
          </a:stretch>
        </p:blipFill>
        <p:spPr>
          <a:xfrm>
            <a:off x="2419486" y="4518386"/>
            <a:ext cx="1938696" cy="1377815"/>
          </a:xfrm>
          <a:prstGeom prst="rect">
            <a:avLst/>
          </a:prstGeom>
        </p:spPr>
      </p:pic>
      <p:pic>
        <p:nvPicPr>
          <p:cNvPr id="10" name="図 9"/>
          <p:cNvPicPr>
            <a:picLocks noChangeAspect="1"/>
          </p:cNvPicPr>
          <p:nvPr/>
        </p:nvPicPr>
        <p:blipFill>
          <a:blip r:embed="rId4"/>
          <a:stretch>
            <a:fillRect/>
          </a:stretch>
        </p:blipFill>
        <p:spPr>
          <a:xfrm>
            <a:off x="4365899" y="4423485"/>
            <a:ext cx="2572735" cy="1615580"/>
          </a:xfrm>
          <a:prstGeom prst="rect">
            <a:avLst/>
          </a:prstGeom>
        </p:spPr>
      </p:pic>
      <p:pic>
        <p:nvPicPr>
          <p:cNvPr id="12" name="図 11"/>
          <p:cNvPicPr>
            <a:picLocks noChangeAspect="1"/>
          </p:cNvPicPr>
          <p:nvPr/>
        </p:nvPicPr>
        <p:blipFill>
          <a:blip r:embed="rId5"/>
          <a:stretch>
            <a:fillRect/>
          </a:stretch>
        </p:blipFill>
        <p:spPr>
          <a:xfrm>
            <a:off x="6962237" y="4509140"/>
            <a:ext cx="1938696" cy="1377815"/>
          </a:xfrm>
          <a:prstGeom prst="rect">
            <a:avLst/>
          </a:prstGeom>
        </p:spPr>
      </p:pic>
    </p:spTree>
    <p:extLst>
      <p:ext uri="{BB962C8B-B14F-4D97-AF65-F5344CB8AC3E}">
        <p14:creationId xmlns:p14="http://schemas.microsoft.com/office/powerpoint/2010/main" val="1326545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3354</Words>
  <Application>Microsoft Office PowerPoint</Application>
  <PresentationFormat>画面に合わせる (4:3)</PresentationFormat>
  <Paragraphs>493</Paragraphs>
  <Slides>14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Meiryo UI</vt:lpstr>
      <vt:lpstr>ＭＳ Ｐゴシック</vt:lpstr>
      <vt:lpstr>ＭＳ ゴシック</vt:lpstr>
      <vt:lpstr>ＭＳ 明朝</vt:lpstr>
      <vt:lpstr>メイリオ</vt:lpstr>
      <vt:lpstr>游ゴシック</vt:lpstr>
      <vt:lpstr>Calibri</vt:lpstr>
      <vt:lpstr>Calibri Light</vt:lpstr>
      <vt:lpstr>Century</vt:lpstr>
      <vt:lpstr>Courier New</vt:lpstr>
      <vt:lpstr>Times New Roman</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2020-10-30T01:51:58Z</dcterms:created>
  <dcterms:modified xsi:type="dcterms:W3CDTF">2020-10-30T01:53:36Z</dcterms:modified>
</cp:coreProperties>
</file>