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801600" cy="9601200" type="A3"/>
  <p:notesSz cx="6807200" cy="9939338"/>
  <p:defaultTextStyle>
    <a:defPPr>
      <a:defRPr lang="ja-JP"/>
    </a:defPPr>
    <a:lvl1pPr marL="0" algn="l" defTabSz="1280160" rtl="0" eaLnBrk="1" latinLnBrk="0" hangingPunct="1">
      <a:defRPr kumimoji="1" sz="252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252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252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252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252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252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252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252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252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 userDrawn="1">
          <p15:clr>
            <a:srgbClr val="A4A3A4"/>
          </p15:clr>
        </p15:guide>
        <p15:guide id="2" pos="40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E1ED"/>
    <a:srgbClr val="148BF8"/>
    <a:srgbClr val="3E4F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000" autoAdjust="0"/>
    <p:restoredTop sz="93686" autoAdjust="0"/>
  </p:normalViewPr>
  <p:slideViewPr>
    <p:cSldViewPr>
      <p:cViewPr varScale="1">
        <p:scale>
          <a:sx n="53" d="100"/>
          <a:sy n="53" d="100"/>
        </p:scale>
        <p:origin x="1728" y="96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2949575" cy="496888"/>
          </a:xfrm>
          <a:prstGeom prst="rect">
            <a:avLst/>
          </a:prstGeom>
        </p:spPr>
        <p:txBody>
          <a:bodyPr vert="horz" lIns="91417" tIns="45709" rIns="91417" bIns="4570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42" y="0"/>
            <a:ext cx="2949575" cy="496888"/>
          </a:xfrm>
          <a:prstGeom prst="rect">
            <a:avLst/>
          </a:prstGeom>
        </p:spPr>
        <p:txBody>
          <a:bodyPr vert="horz" lIns="91417" tIns="45709" rIns="91417" bIns="45709" rtlCol="0"/>
          <a:lstStyle>
            <a:lvl1pPr algn="r">
              <a:defRPr sz="1200"/>
            </a:lvl1pPr>
          </a:lstStyle>
          <a:p>
            <a:fld id="{9EFDEC38-9E6E-4F38-A92F-57AC730FB332}" type="datetimeFigureOut">
              <a:rPr kumimoji="1" lang="ja-JP" altLang="en-US" smtClean="0"/>
              <a:t>2020/10/30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7" tIns="45709" rIns="91417" bIns="4570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42" y="4721225"/>
            <a:ext cx="5445125" cy="4471988"/>
          </a:xfrm>
          <a:prstGeom prst="rect">
            <a:avLst/>
          </a:prstGeom>
        </p:spPr>
        <p:txBody>
          <a:bodyPr vert="horz" lIns="91417" tIns="45709" rIns="91417" bIns="45709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440863"/>
            <a:ext cx="2949575" cy="496887"/>
          </a:xfrm>
          <a:prstGeom prst="rect">
            <a:avLst/>
          </a:prstGeom>
        </p:spPr>
        <p:txBody>
          <a:bodyPr vert="horz" lIns="91417" tIns="45709" rIns="91417" bIns="4570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42" y="9440863"/>
            <a:ext cx="2949575" cy="496887"/>
          </a:xfrm>
          <a:prstGeom prst="rect">
            <a:avLst/>
          </a:prstGeom>
        </p:spPr>
        <p:txBody>
          <a:bodyPr vert="horz" lIns="91417" tIns="45709" rIns="91417" bIns="45709" rtlCol="0" anchor="b"/>
          <a:lstStyle>
            <a:lvl1pPr algn="r">
              <a:defRPr sz="1200"/>
            </a:lvl1pPr>
          </a:lstStyle>
          <a:p>
            <a:fld id="{E89182C8-D04B-4A1A-8523-950FC9621A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8460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182C8-D04B-4A1A-8523-950FC9621A7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8529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t>2020/10/30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3706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t>2020/10/30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337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281160" y="384494"/>
            <a:ext cx="2880360" cy="819213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40080" y="384494"/>
            <a:ext cx="8427720" cy="819213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t>2020/10/30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0729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t>2020/10/30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7038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t>2020/10/30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9428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40080" y="2240281"/>
            <a:ext cx="5654040" cy="6336348"/>
          </a:xfrm>
        </p:spPr>
        <p:txBody>
          <a:bodyPr/>
          <a:lstStyle>
            <a:lvl1pPr>
              <a:defRPr sz="3920"/>
            </a:lvl1pPr>
            <a:lvl2pPr>
              <a:defRPr sz="3360"/>
            </a:lvl2pPr>
            <a:lvl3pPr>
              <a:defRPr sz="2800"/>
            </a:lvl3pPr>
            <a:lvl4pPr>
              <a:defRPr sz="2520"/>
            </a:lvl4pPr>
            <a:lvl5pPr>
              <a:defRPr sz="2520"/>
            </a:lvl5pPr>
            <a:lvl6pPr>
              <a:defRPr sz="2520"/>
            </a:lvl6pPr>
            <a:lvl7pPr>
              <a:defRPr sz="2520"/>
            </a:lvl7pPr>
            <a:lvl8pPr>
              <a:defRPr sz="2520"/>
            </a:lvl8pPr>
            <a:lvl9pPr>
              <a:defRPr sz="252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507480" y="2240281"/>
            <a:ext cx="5654040" cy="6336348"/>
          </a:xfrm>
        </p:spPr>
        <p:txBody>
          <a:bodyPr/>
          <a:lstStyle>
            <a:lvl1pPr>
              <a:defRPr sz="3920"/>
            </a:lvl1pPr>
            <a:lvl2pPr>
              <a:defRPr sz="3360"/>
            </a:lvl2pPr>
            <a:lvl3pPr>
              <a:defRPr sz="2800"/>
            </a:lvl3pPr>
            <a:lvl4pPr>
              <a:defRPr sz="2520"/>
            </a:lvl4pPr>
            <a:lvl5pPr>
              <a:defRPr sz="2520"/>
            </a:lvl5pPr>
            <a:lvl6pPr>
              <a:defRPr sz="2520"/>
            </a:lvl6pPr>
            <a:lvl7pPr>
              <a:defRPr sz="2520"/>
            </a:lvl7pPr>
            <a:lvl8pPr>
              <a:defRPr sz="2520"/>
            </a:lvl8pPr>
            <a:lvl9pPr>
              <a:defRPr sz="252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t>2020/10/30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7171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360"/>
            </a:lvl1pPr>
            <a:lvl2pPr>
              <a:defRPr sz="2800"/>
            </a:lvl2pPr>
            <a:lvl3pPr>
              <a:defRPr sz="2520"/>
            </a:lvl3pPr>
            <a:lvl4pPr>
              <a:defRPr sz="2240"/>
            </a:lvl4pPr>
            <a:lvl5pPr>
              <a:defRPr sz="2240"/>
            </a:lvl5pPr>
            <a:lvl6pPr>
              <a:defRPr sz="2240"/>
            </a:lvl6pPr>
            <a:lvl7pPr>
              <a:defRPr sz="2240"/>
            </a:lvl7pPr>
            <a:lvl8pPr>
              <a:defRPr sz="2240"/>
            </a:lvl8pPr>
            <a:lvl9pPr>
              <a:defRPr sz="224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360"/>
            </a:lvl1pPr>
            <a:lvl2pPr>
              <a:defRPr sz="2800"/>
            </a:lvl2pPr>
            <a:lvl3pPr>
              <a:defRPr sz="2520"/>
            </a:lvl3pPr>
            <a:lvl4pPr>
              <a:defRPr sz="2240"/>
            </a:lvl4pPr>
            <a:lvl5pPr>
              <a:defRPr sz="2240"/>
            </a:lvl5pPr>
            <a:lvl6pPr>
              <a:defRPr sz="2240"/>
            </a:lvl6pPr>
            <a:lvl7pPr>
              <a:defRPr sz="2240"/>
            </a:lvl7pPr>
            <a:lvl8pPr>
              <a:defRPr sz="2240"/>
            </a:lvl8pPr>
            <a:lvl9pPr>
              <a:defRPr sz="224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t>2020/10/30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2560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t>2020/10/30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9083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t>2020/10/30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224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1960"/>
            </a:lvl1pPr>
            <a:lvl2pPr marL="640080" indent="0">
              <a:buNone/>
              <a:defRPr sz="1680"/>
            </a:lvl2pPr>
            <a:lvl3pPr marL="1280160" indent="0">
              <a:buNone/>
              <a:defRPr sz="1400"/>
            </a:lvl3pPr>
            <a:lvl4pPr marL="1920240" indent="0">
              <a:buNone/>
              <a:defRPr sz="1260"/>
            </a:lvl4pPr>
            <a:lvl5pPr marL="2560320" indent="0">
              <a:buNone/>
              <a:defRPr sz="1260"/>
            </a:lvl5pPr>
            <a:lvl6pPr marL="3200400" indent="0">
              <a:buNone/>
              <a:defRPr sz="1260"/>
            </a:lvl6pPr>
            <a:lvl7pPr marL="3840480" indent="0">
              <a:buNone/>
              <a:defRPr sz="1260"/>
            </a:lvl7pPr>
            <a:lvl8pPr marL="4480560" indent="0">
              <a:buNone/>
              <a:defRPr sz="1260"/>
            </a:lvl8pPr>
            <a:lvl9pPr marL="5120640" indent="0">
              <a:buNone/>
              <a:defRPr sz="126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t>2020/10/30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4206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1960"/>
            </a:lvl1pPr>
            <a:lvl2pPr marL="640080" indent="0">
              <a:buNone/>
              <a:defRPr sz="1680"/>
            </a:lvl2pPr>
            <a:lvl3pPr marL="1280160" indent="0">
              <a:buNone/>
              <a:defRPr sz="1400"/>
            </a:lvl3pPr>
            <a:lvl4pPr marL="1920240" indent="0">
              <a:buNone/>
              <a:defRPr sz="1260"/>
            </a:lvl4pPr>
            <a:lvl5pPr marL="2560320" indent="0">
              <a:buNone/>
              <a:defRPr sz="1260"/>
            </a:lvl5pPr>
            <a:lvl6pPr marL="3200400" indent="0">
              <a:buNone/>
              <a:defRPr sz="1260"/>
            </a:lvl6pPr>
            <a:lvl7pPr marL="3840480" indent="0">
              <a:buNone/>
              <a:defRPr sz="1260"/>
            </a:lvl7pPr>
            <a:lvl8pPr marL="4480560" indent="0">
              <a:buNone/>
              <a:defRPr sz="1260"/>
            </a:lvl8pPr>
            <a:lvl9pPr marL="5120640" indent="0">
              <a:buNone/>
              <a:defRPr sz="126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t>2020/10/30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4820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A8B6C-6B1F-4BD3-B7F6-168A29555C89}" type="datetimeFigureOut">
              <a:rPr kumimoji="1" lang="ja-JP" altLang="en-US" smtClean="0"/>
              <a:t>2020/10/30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34358-8247-4568-97F9-9763B8C66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619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448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emf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emf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角丸四角形 68"/>
          <p:cNvSpPr/>
          <p:nvPr/>
        </p:nvSpPr>
        <p:spPr>
          <a:xfrm>
            <a:off x="4320899" y="533290"/>
            <a:ext cx="8408879" cy="5616000"/>
          </a:xfrm>
          <a:prstGeom prst="roundRect">
            <a:avLst>
              <a:gd name="adj" fmla="val 3473"/>
            </a:avLst>
          </a:prstGeom>
          <a:solidFill>
            <a:schemeClr val="bg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endParaRPr lang="ja-JP" altLang="en-US" sz="196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845" y="-7488"/>
            <a:ext cx="12801600" cy="473207"/>
          </a:xfrm>
          <a:gradFill flip="none" rotWithShape="1">
            <a:gsLst>
              <a:gs pos="80000">
                <a:srgbClr val="0070C0"/>
              </a:gs>
              <a:gs pos="0">
                <a:srgbClr val="0070C0"/>
              </a:gs>
              <a:gs pos="100000">
                <a:srgbClr val="0070C0"/>
              </a:gs>
              <a:gs pos="10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gradFill>
              <a:gsLst>
                <a:gs pos="0">
                  <a:srgbClr val="0070C0"/>
                </a:gs>
                <a:gs pos="100000">
                  <a:srgbClr val="0070C0"/>
                </a:gs>
                <a:gs pos="10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>
            <a:noAutofit/>
          </a:bodyPr>
          <a:lstStyle/>
          <a:p>
            <a:pPr algn="l">
              <a:tabLst>
                <a:tab pos="4306888" algn="l"/>
              </a:tabLst>
            </a:pPr>
            <a:r>
              <a:rPr lang="ja-JP" altLang="en-US" sz="1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今後の地球温暖化対策のあり方について</a:t>
            </a:r>
            <a:r>
              <a:rPr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（部会報告概要）</a:t>
            </a:r>
            <a:endParaRPr lang="ja-JP" altLang="en-US" sz="16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4329077" y="1591777"/>
            <a:ext cx="4975583" cy="990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◆二酸化炭素排出量実質ゼロの実現に向けたアプローチ</a:t>
            </a:r>
            <a:endParaRPr lang="en-US" altLang="ja-JP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07950" indent="-107950">
              <a:lnSpc>
                <a:spcPts val="1400"/>
              </a:lnSpc>
            </a:pP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・現在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から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2030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年に向けては、エネルギー・資源使用量の削減と、単位エネルギー量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07950" indent="-107950">
              <a:lnSpc>
                <a:spcPts val="1400"/>
              </a:lnSpc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資源量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あたりの二酸化炭素排出量の削減を同時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に推進することが重要</a:t>
            </a:r>
            <a:endParaRPr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07950" indent="-107950">
              <a:lnSpc>
                <a:spcPts val="1400"/>
              </a:lnSpc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2030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年以降は、さらなる取組みの推進を図るとともに、国と連携し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CO2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の回収・有効利用などの脱炭素社会に向けた技術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革新・導入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により、削減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を加速することが重要</a:t>
            </a:r>
            <a:endParaRPr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5" name="角丸四角形 74"/>
          <p:cNvSpPr/>
          <p:nvPr/>
        </p:nvSpPr>
        <p:spPr>
          <a:xfrm>
            <a:off x="86457" y="554896"/>
            <a:ext cx="4199065" cy="4560441"/>
          </a:xfrm>
          <a:prstGeom prst="roundRect">
            <a:avLst>
              <a:gd name="adj" fmla="val 3299"/>
            </a:avLst>
          </a:prstGeom>
          <a:solidFill>
            <a:schemeClr val="bg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endParaRPr lang="ja-JP" altLang="en-US" sz="1960" dirty="0"/>
          </a:p>
        </p:txBody>
      </p:sp>
      <p:sp>
        <p:nvSpPr>
          <p:cNvPr id="78" name="角丸四角形 77"/>
          <p:cNvSpPr/>
          <p:nvPr/>
        </p:nvSpPr>
        <p:spPr>
          <a:xfrm>
            <a:off x="4310940" y="6194265"/>
            <a:ext cx="8416585" cy="3294750"/>
          </a:xfrm>
          <a:prstGeom prst="roundRect">
            <a:avLst>
              <a:gd name="adj" fmla="val 4274"/>
            </a:avLst>
          </a:prstGeom>
          <a:solidFill>
            <a:schemeClr val="bg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endParaRPr lang="ja-JP" altLang="en-US" sz="1960" dirty="0"/>
          </a:p>
        </p:txBody>
      </p:sp>
      <p:sp>
        <p:nvSpPr>
          <p:cNvPr id="79" name="角丸四角形 78"/>
          <p:cNvSpPr/>
          <p:nvPr/>
        </p:nvSpPr>
        <p:spPr>
          <a:xfrm>
            <a:off x="4312567" y="6204792"/>
            <a:ext cx="4603117" cy="3240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bg1"/>
              </a:gs>
              <a:gs pos="31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0800000" scaled="1"/>
            <a:tileRect/>
          </a:gra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Ⅳ</a:t>
            </a:r>
            <a:r>
              <a:rPr lang="ja-JP" altLang="en-US" sz="1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計画の目標設定及び対策の推進体制</a:t>
            </a:r>
            <a:endParaRPr lang="ja-JP" altLang="en-US" sz="14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4312568" y="8054895"/>
            <a:ext cx="4495213" cy="135421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2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　対策の推進体制</a:t>
            </a:r>
            <a:endParaRPr lang="en-US" altLang="ja-JP" sz="1200" b="1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indent="-85725">
              <a:lnSpc>
                <a:spcPts val="1400"/>
              </a:lnSpc>
            </a:pP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・温暖化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対策部会において、毎年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、地球温暖化対策の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取組状況等について、点検・評価し、その結果をホームページ等により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公表すべき。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indent="-85725">
              <a:lnSpc>
                <a:spcPts val="1400"/>
              </a:lnSpc>
            </a:pP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・都市・住宅・防災・産業振興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などの他部局のほか、関係機関等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連携・協働して、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気候変動に対する緩和策と適応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策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取組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を両輪で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推進すべき。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indent="-85725">
              <a:lnSpc>
                <a:spcPts val="1400"/>
              </a:lnSpc>
            </a:pP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・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2025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年の万博開催による社会情勢の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変化の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ほか、国の計画の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見直し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状況等を踏まえ、必要に応じて適宜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見直しを行うことが望ましい。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1026" name="図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2710" y="-19249"/>
            <a:ext cx="515144" cy="515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図 1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9353" y="-19249"/>
            <a:ext cx="515144" cy="515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図 1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5916" y="-19249"/>
            <a:ext cx="515144" cy="515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図 3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6549" y="-19249"/>
            <a:ext cx="513398" cy="515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図 2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2637" y="-19249"/>
            <a:ext cx="515144" cy="515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図 2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8725" y="-19249"/>
            <a:ext cx="495935" cy="515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図 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0749" y="-19249"/>
            <a:ext cx="495934" cy="515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図 2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2773" y="-19249"/>
            <a:ext cx="495935" cy="515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図 3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6829" y="-19249"/>
            <a:ext cx="513398" cy="515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図 13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3392" y="-19249"/>
            <a:ext cx="515144" cy="515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0" name="角丸四角形 89"/>
          <p:cNvSpPr/>
          <p:nvPr/>
        </p:nvSpPr>
        <p:spPr>
          <a:xfrm>
            <a:off x="73915" y="5172718"/>
            <a:ext cx="4199065" cy="4316297"/>
          </a:xfrm>
          <a:prstGeom prst="roundRect">
            <a:avLst>
              <a:gd name="adj" fmla="val 3299"/>
            </a:avLst>
          </a:prstGeom>
          <a:solidFill>
            <a:schemeClr val="bg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endParaRPr lang="ja-JP" altLang="en-US" sz="1960" dirty="0"/>
          </a:p>
        </p:txBody>
      </p:sp>
      <p:sp>
        <p:nvSpPr>
          <p:cNvPr id="97" name="角丸四角形 96"/>
          <p:cNvSpPr/>
          <p:nvPr/>
        </p:nvSpPr>
        <p:spPr>
          <a:xfrm>
            <a:off x="64096" y="5160640"/>
            <a:ext cx="4221426" cy="3240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bg1"/>
              </a:gs>
              <a:gs pos="31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0800000" scaled="1"/>
            <a:tileRect/>
          </a:gra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Ⅱ 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大阪府域における地球温暖化の現状と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対策</a:t>
            </a:r>
            <a:endParaRPr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33" name="図 3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1080" y="7807803"/>
            <a:ext cx="3707948" cy="1559578"/>
          </a:xfrm>
          <a:prstGeom prst="rect">
            <a:avLst/>
          </a:prstGeom>
          <a:noFill/>
          <a:ln>
            <a:noFill/>
          </a:ln>
        </p:spPr>
      </p:pic>
      <p:sp>
        <p:nvSpPr>
          <p:cNvPr id="39" name="正方形/長方形 38"/>
          <p:cNvSpPr/>
          <p:nvPr/>
        </p:nvSpPr>
        <p:spPr>
          <a:xfrm>
            <a:off x="4327343" y="2575959"/>
            <a:ext cx="5061746" cy="271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ja-JP" altLang="en-US" sz="12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　</a:t>
            </a:r>
            <a:r>
              <a:rPr lang="en-US" altLang="ja-JP" sz="12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2030</a:t>
            </a:r>
            <a:r>
              <a:rPr lang="ja-JP" altLang="en-US" sz="12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年に向けた対策の方向性</a:t>
            </a:r>
            <a:endParaRPr lang="en-US" altLang="ja-JP" sz="1200" b="1" u="sng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4" name="グループ化 3"/>
          <p:cNvGrpSpPr/>
          <p:nvPr/>
        </p:nvGrpSpPr>
        <p:grpSpPr>
          <a:xfrm>
            <a:off x="4529040" y="4544076"/>
            <a:ext cx="7992831" cy="1480660"/>
            <a:chOff x="4529040" y="4491118"/>
            <a:chExt cx="7992831" cy="1480660"/>
          </a:xfrm>
        </p:grpSpPr>
        <p:sp>
          <p:nvSpPr>
            <p:cNvPr id="41" name="角丸四角形 40"/>
            <p:cNvSpPr/>
            <p:nvPr/>
          </p:nvSpPr>
          <p:spPr>
            <a:xfrm>
              <a:off x="4529040" y="4491118"/>
              <a:ext cx="4032000" cy="360000"/>
            </a:xfrm>
            <a:prstGeom prst="roundRect">
              <a:avLst/>
            </a:prstGeom>
            <a:no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3600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R="142875" algn="l">
                <a:spcAft>
                  <a:spcPts val="0"/>
                </a:spcAft>
              </a:pPr>
              <a:r>
                <a:rPr lang="ja-JP" altLang="en-US" sz="1000" u="sng" kern="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①あらゆる主体の意識改革・行動喚起</a:t>
              </a:r>
              <a:endParaRPr lang="en-US" altLang="ja-JP" sz="1000" u="sng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  <a:p>
              <a:pPr marL="88900" marR="142875" algn="l">
                <a:spcAft>
                  <a:spcPts val="0"/>
                </a:spcAft>
              </a:pPr>
              <a:r>
                <a:rPr lang="ja-JP" altLang="en-US" sz="900" kern="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意識改革</a:t>
              </a:r>
              <a:r>
                <a:rPr lang="en-US" altLang="ja-JP" sz="900" kern="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/</a:t>
              </a:r>
              <a:r>
                <a:rPr lang="ja-JP" altLang="en-US" sz="900" kern="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持続可能性に配慮した消費の拡大</a:t>
              </a:r>
              <a:r>
                <a:rPr lang="en-US" altLang="ja-JP" sz="900" kern="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/</a:t>
              </a:r>
              <a:r>
                <a:rPr lang="ja-JP" altLang="en-US" sz="900" kern="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住宅の省エネ</a:t>
              </a:r>
              <a:endParaRPr lang="en-US" altLang="ja-JP" sz="9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43" name="角丸四角形 42"/>
            <p:cNvSpPr/>
            <p:nvPr/>
          </p:nvSpPr>
          <p:spPr>
            <a:xfrm>
              <a:off x="4529040" y="4864671"/>
              <a:ext cx="4032000" cy="360000"/>
            </a:xfrm>
            <a:prstGeom prst="roundRect">
              <a:avLst/>
            </a:prstGeom>
            <a:no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3600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R="142875" algn="l">
                <a:spcAft>
                  <a:spcPts val="0"/>
                </a:spcAft>
              </a:pPr>
              <a:r>
                <a:rPr lang="ja-JP" altLang="en-US" sz="1000" u="sng" kern="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②事業者における脱炭素化に向けた取組促進</a:t>
              </a:r>
              <a:endParaRPr lang="en-US" altLang="ja-JP" sz="1000" u="sng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  <a:p>
              <a:pPr marL="88900" marR="142875" algn="l">
                <a:spcAft>
                  <a:spcPts val="0"/>
                </a:spcAft>
              </a:pPr>
              <a:r>
                <a:rPr lang="ja-JP" altLang="en-US" sz="900" kern="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脱炭素経営</a:t>
              </a:r>
              <a:r>
                <a:rPr lang="en-US" altLang="ja-JP" sz="900" kern="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/</a:t>
              </a:r>
              <a:r>
                <a:rPr lang="ja-JP" altLang="en-US" sz="900" kern="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事業者による取組促進</a:t>
              </a:r>
              <a:r>
                <a:rPr lang="en-US" altLang="ja-JP" sz="900" kern="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/</a:t>
              </a:r>
              <a:r>
                <a:rPr lang="ja-JP" altLang="en-US" sz="900" kern="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建築物の省エネ</a:t>
              </a:r>
              <a:r>
                <a:rPr lang="en-US" altLang="ja-JP" sz="900" kern="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/</a:t>
              </a:r>
              <a:r>
                <a:rPr lang="ja-JP" altLang="en-US" sz="900" kern="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技術革新</a:t>
              </a:r>
              <a:endParaRPr lang="en-US" altLang="ja-JP" sz="9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44" name="角丸四角形 43"/>
            <p:cNvSpPr/>
            <p:nvPr/>
          </p:nvSpPr>
          <p:spPr>
            <a:xfrm>
              <a:off x="4529040" y="5238224"/>
              <a:ext cx="4032000" cy="360000"/>
            </a:xfrm>
            <a:prstGeom prst="roundRect">
              <a:avLst/>
            </a:prstGeom>
            <a:no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3600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R="142875"/>
              <a:r>
                <a:rPr lang="ja-JP" altLang="en-US" sz="1000" u="sng" kern="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③</a:t>
              </a:r>
              <a:r>
                <a:rPr lang="en-US" altLang="ja-JP" sz="1000" u="sng" kern="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CO2</a:t>
              </a:r>
              <a:r>
                <a:rPr lang="ja-JP" altLang="en-US" sz="1000" u="sng" kern="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排出の少ないエネルギー（再生可能エネルギーを含む）の利用</a:t>
              </a:r>
              <a:r>
                <a:rPr lang="ja-JP" altLang="en-US" sz="1000" u="sng" kern="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促進</a:t>
              </a:r>
              <a:endParaRPr lang="en-US" altLang="ja-JP" sz="1000" u="sng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  <a:p>
              <a:pPr marL="88900" marR="142875"/>
              <a:r>
                <a:rPr lang="ja-JP" altLang="en-US" sz="900" kern="100" dirty="0" smtClean="0">
                  <a:solidFill>
                    <a:schemeClr val="tx1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再生可能エネルギー等の導入促進</a:t>
              </a:r>
              <a:r>
                <a:rPr lang="en-US" altLang="ja-JP" sz="900" kern="100" dirty="0" smtClean="0">
                  <a:solidFill>
                    <a:schemeClr val="tx1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/CO2</a:t>
              </a:r>
              <a:r>
                <a:rPr lang="ja-JP" altLang="en-US" sz="900" kern="100" dirty="0" smtClean="0">
                  <a:solidFill>
                    <a:schemeClr val="tx1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排出の少ないエネルギーの利用拡大</a:t>
              </a:r>
              <a:endParaRPr lang="en-US" altLang="ja-JP" sz="900" kern="100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45" name="角丸四角形 44"/>
            <p:cNvSpPr/>
            <p:nvPr/>
          </p:nvSpPr>
          <p:spPr>
            <a:xfrm>
              <a:off x="4529040" y="5611778"/>
              <a:ext cx="4032000" cy="360000"/>
            </a:xfrm>
            <a:prstGeom prst="roundRect">
              <a:avLst/>
            </a:prstGeom>
            <a:no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3600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R="142875"/>
              <a:r>
                <a:rPr lang="ja-JP" altLang="en-US" sz="1000" u="sng" kern="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④輸送</a:t>
              </a:r>
              <a:r>
                <a:rPr lang="ja-JP" altLang="en-US" sz="1000" u="sng" kern="10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・移動における脱炭素化に向けた</a:t>
              </a:r>
              <a:r>
                <a:rPr lang="ja-JP" altLang="en-US" sz="1000" u="sng" kern="1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取組</a:t>
              </a:r>
              <a:r>
                <a:rPr lang="ja-JP" altLang="en-US" sz="1000" u="sng" kern="10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促進</a:t>
              </a:r>
              <a:endParaRPr lang="en-US" altLang="ja-JP" sz="1000" u="sng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  <a:p>
              <a:pPr marL="88900" marR="142875"/>
              <a:r>
                <a:rPr lang="en-US" altLang="ja-JP" sz="900" kern="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ZEV</a:t>
              </a:r>
              <a:r>
                <a:rPr lang="ja-JP" altLang="en-US" sz="900" kern="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等電動車の普及促進</a:t>
              </a:r>
              <a:r>
                <a:rPr lang="en-US" altLang="ja-JP" sz="900" kern="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/</a:t>
              </a:r>
              <a:r>
                <a:rPr lang="ja-JP" altLang="en-US" sz="900" kern="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新たなモビリティサービスの促進</a:t>
              </a:r>
              <a:r>
                <a:rPr lang="en-US" altLang="ja-JP" sz="900" kern="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/</a:t>
              </a:r>
              <a:r>
                <a:rPr lang="ja-JP" altLang="en-US" sz="900" kern="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貨物輸送効率の向上</a:t>
              </a:r>
              <a:endParaRPr lang="en-US" altLang="ja-JP" sz="9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46" name="角丸四角形 45"/>
            <p:cNvSpPr/>
            <p:nvPr/>
          </p:nvSpPr>
          <p:spPr>
            <a:xfrm>
              <a:off x="8730847" y="4494721"/>
              <a:ext cx="3791024" cy="360000"/>
            </a:xfrm>
            <a:prstGeom prst="roundRect">
              <a:avLst/>
            </a:prstGeom>
            <a:no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3600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R="142875"/>
              <a:r>
                <a:rPr lang="ja-JP" altLang="en-US" sz="1000" u="sng" kern="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⑤資源循環の促進</a:t>
              </a:r>
              <a:endParaRPr lang="en-US" altLang="ja-JP" sz="1000" u="sng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  <a:p>
              <a:pPr marL="88900" marR="142875"/>
              <a:r>
                <a:rPr lang="ja-JP" altLang="en-US" sz="900" kern="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３</a:t>
              </a:r>
              <a:r>
                <a:rPr lang="en-US" altLang="ja-JP" sz="900" kern="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R</a:t>
              </a:r>
              <a:r>
                <a:rPr lang="ja-JP" altLang="en-US" sz="900" kern="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等の推進</a:t>
              </a:r>
              <a:r>
                <a:rPr lang="en-US" altLang="ja-JP" sz="900" kern="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/</a:t>
              </a:r>
              <a:r>
                <a:rPr lang="ja-JP" altLang="en-US" sz="900" kern="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食品ロスの削減</a:t>
              </a:r>
              <a:r>
                <a:rPr lang="en-US" altLang="ja-JP" sz="900" kern="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/</a:t>
              </a:r>
              <a:r>
                <a:rPr lang="ja-JP" altLang="en-US" sz="900" kern="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フロン対策</a:t>
              </a:r>
              <a:r>
                <a:rPr lang="en-US" altLang="ja-JP" sz="900" kern="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/</a:t>
              </a:r>
              <a:r>
                <a:rPr lang="ja-JP" altLang="en-US" sz="900" kern="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熱利用の促進</a:t>
              </a:r>
              <a:endParaRPr lang="en-US" altLang="ja-JP" sz="9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47" name="角丸四角形 46"/>
            <p:cNvSpPr/>
            <p:nvPr/>
          </p:nvSpPr>
          <p:spPr>
            <a:xfrm>
              <a:off x="8730847" y="4863334"/>
              <a:ext cx="3791024" cy="360000"/>
            </a:xfrm>
            <a:prstGeom prst="roundRect">
              <a:avLst/>
            </a:prstGeom>
            <a:no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3600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R="142875"/>
              <a:r>
                <a:rPr lang="ja-JP" altLang="en-US" sz="1000" u="sng" kern="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⑥森林吸収・緑化等の推進</a:t>
              </a:r>
              <a:endParaRPr lang="en-US" altLang="ja-JP" sz="1000" u="sng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  <a:p>
              <a:pPr marL="88900" marR="142875"/>
              <a:r>
                <a:rPr lang="ja-JP" altLang="en-US" sz="900" kern="100" spc="-2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森林整備・木材利用の促進</a:t>
              </a:r>
              <a:r>
                <a:rPr lang="en-US" altLang="ja-JP" sz="900" kern="100" spc="-2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/</a:t>
              </a:r>
              <a:r>
                <a:rPr lang="ja-JP" altLang="en-US" sz="900" kern="100" spc="-2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都市緑化の推進</a:t>
              </a:r>
              <a:endParaRPr lang="en-US" altLang="ja-JP" sz="900" kern="100" spc="-2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48" name="角丸四角形 47"/>
            <p:cNvSpPr/>
            <p:nvPr/>
          </p:nvSpPr>
          <p:spPr>
            <a:xfrm>
              <a:off x="8730847" y="5228832"/>
              <a:ext cx="3791024" cy="360000"/>
            </a:xfrm>
            <a:prstGeom prst="roundRect">
              <a:avLst/>
            </a:prstGeom>
            <a:no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3600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R="142875"/>
              <a:r>
                <a:rPr lang="ja-JP" altLang="en-US" sz="1000" u="sng" kern="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⑦気候変動適応の推進等</a:t>
              </a:r>
              <a:endParaRPr lang="en-US" altLang="ja-JP" sz="1000" u="sng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  <a:p>
              <a:pPr marL="88900" marR="142875"/>
              <a:r>
                <a:rPr lang="ja-JP" altLang="en-US" sz="900" kern="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暑さ対策の推進</a:t>
              </a:r>
              <a:r>
                <a:rPr lang="en-US" altLang="ja-JP" sz="900" kern="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/</a:t>
              </a:r>
              <a:r>
                <a:rPr lang="ja-JP" altLang="en-US" sz="900" kern="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適応７分野の取組みの着実な推進</a:t>
              </a:r>
              <a:endParaRPr lang="en-US" altLang="ja-JP" sz="9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</p:txBody>
        </p:sp>
      </p:grpSp>
      <p:sp>
        <p:nvSpPr>
          <p:cNvPr id="57" name="正方形/長方形 56"/>
          <p:cNvSpPr/>
          <p:nvPr/>
        </p:nvSpPr>
        <p:spPr>
          <a:xfrm>
            <a:off x="4312568" y="909434"/>
            <a:ext cx="5387727" cy="2333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120"/>
              </a:lnSpc>
            </a:pPr>
            <a:r>
              <a:rPr lang="ja-JP" altLang="en-US" sz="12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　対策の推進にあたっての基本的な考え方</a:t>
            </a:r>
            <a:endParaRPr lang="en-US" altLang="ja-JP" sz="1200" b="1" u="sng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9" name="正方形/長方形 58"/>
          <p:cNvSpPr/>
          <p:nvPr/>
        </p:nvSpPr>
        <p:spPr>
          <a:xfrm>
            <a:off x="4329367" y="1080114"/>
            <a:ext cx="828532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07950"/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</a:t>
            </a:r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2050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年のめざすべき将来像</a:t>
            </a: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4318428" y="6532607"/>
            <a:ext cx="4584556" cy="153375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2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　計画の目標設定</a:t>
            </a:r>
            <a:endParaRPr lang="en-US" altLang="ja-JP" sz="1200" b="1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indent="-85725">
              <a:lnSpc>
                <a:spcPts val="1400"/>
              </a:lnSpc>
            </a:pP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・</a:t>
            </a: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2050</a:t>
            </a: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年二酸化炭素排出量実質ゼロ」を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見据えつつ、</a:t>
            </a:r>
            <a:r>
              <a:rPr lang="en-US" altLang="ja-JP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2030</a:t>
            </a: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年に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向けて対策に</a:t>
            </a: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よる削減量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を積み上げ、国</a:t>
            </a: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の削減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目標で</a:t>
            </a: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ある基準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</a:t>
            </a:r>
            <a:r>
              <a:rPr lang="en-US" altLang="ja-JP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(2013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</a:t>
            </a:r>
            <a:r>
              <a:rPr lang="en-US" altLang="ja-JP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比</a:t>
            </a:r>
            <a:r>
              <a:rPr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26</a:t>
            </a: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％を超える削減目標を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設定することが望ましい。</a:t>
            </a:r>
            <a:endParaRPr lang="en-US" altLang="ja-JP" sz="1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・削減</a:t>
            </a: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目標に大きな影響を与えるものを管理指標として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設定することが望ましい。</a:t>
            </a:r>
            <a:endParaRPr lang="en-US" altLang="ja-JP" sz="1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8900" indent="-88900">
              <a:lnSpc>
                <a:spcPts val="1400"/>
              </a:lnSpc>
            </a:pP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エネルギー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消費</a:t>
            </a: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量、電気の排出係数等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10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8900" indent="-88900">
              <a:lnSpc>
                <a:spcPts val="1400"/>
              </a:lnSpc>
            </a:pP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・取組</a:t>
            </a: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実績の進捗状況を把握するため、府域の</a:t>
            </a:r>
            <a:r>
              <a:rPr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CO2</a:t>
            </a: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排出量と密接な取組指標を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設定することが望ましい。</a:t>
            </a:r>
            <a:endParaRPr lang="en-US" altLang="ja-JP" sz="1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1" name="正方形/長方形 60"/>
          <p:cNvSpPr/>
          <p:nvPr/>
        </p:nvSpPr>
        <p:spPr>
          <a:xfrm>
            <a:off x="85190" y="920332"/>
            <a:ext cx="3851282" cy="2333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120"/>
              </a:lnSpc>
            </a:pPr>
            <a:r>
              <a:rPr lang="ja-JP" altLang="en-US" sz="12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　地球温暖化の現状</a:t>
            </a:r>
            <a:endParaRPr lang="en-US" altLang="ja-JP" sz="1200" b="1" u="sng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2" name="正方形/長方形 61"/>
          <p:cNvSpPr/>
          <p:nvPr/>
        </p:nvSpPr>
        <p:spPr>
          <a:xfrm>
            <a:off x="70925" y="5527399"/>
            <a:ext cx="4142944" cy="271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ja-JP" altLang="en-US" sz="120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</a:t>
            </a:r>
            <a:r>
              <a:rPr lang="ja-JP" altLang="en-US" sz="12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大阪府域における地球温暖化の現状</a:t>
            </a:r>
          </a:p>
        </p:txBody>
      </p:sp>
      <p:sp>
        <p:nvSpPr>
          <p:cNvPr id="63" name="正方形/長方形 62"/>
          <p:cNvSpPr/>
          <p:nvPr/>
        </p:nvSpPr>
        <p:spPr>
          <a:xfrm>
            <a:off x="59411" y="1097881"/>
            <a:ext cx="4167905" cy="810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3513" indent="-136525">
              <a:lnSpc>
                <a:spcPts val="1400"/>
              </a:lnSpc>
            </a:pP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・人間活動は約１℃の地球温暖化をもたらしたと推定され、</a:t>
            </a:r>
            <a:r>
              <a:rPr lang="en-US" altLang="ja-JP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21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世紀末の世界の平均地上気温は最大</a:t>
            </a:r>
            <a:r>
              <a:rPr lang="en-US" altLang="ja-JP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4.8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℃上昇すると予測</a:t>
            </a:r>
            <a:endParaRPr lang="en-US" altLang="ja-JP" sz="1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63513" indent="-136525">
              <a:lnSpc>
                <a:spcPts val="1400"/>
              </a:lnSpc>
            </a:pP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・確信度の高い複数の分野や地域に及ぶ主要なリスクとして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、海面上昇・高潮被害や洪水被害などの</a:t>
            </a: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８つが挙げられている。</a:t>
            </a:r>
            <a:endParaRPr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5" name="正方形/長方形 64"/>
          <p:cNvSpPr/>
          <p:nvPr/>
        </p:nvSpPr>
        <p:spPr>
          <a:xfrm>
            <a:off x="4323749" y="2783475"/>
            <a:ext cx="5964959" cy="15286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</a:t>
            </a:r>
            <a:r>
              <a:rPr lang="en-US" altLang="ja-JP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2030</a:t>
            </a:r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年に向けた対策の基本的な考え方</a:t>
            </a:r>
            <a:endParaRPr lang="en-US" altLang="ja-JP" sz="12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indent="-85725">
              <a:lnSpc>
                <a:spcPts val="1400"/>
              </a:lnSpc>
              <a:tabLst>
                <a:tab pos="4848225" algn="l"/>
              </a:tabLst>
            </a:pP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en-US" altLang="ja-JP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2050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年の</a:t>
            </a: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将来像を見通しつつ、万博のテーマである「いのち輝く未来社会」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のためのア</a:t>
            </a:r>
            <a:endParaRPr lang="en-US" altLang="ja-JP" sz="1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indent="-85725">
              <a:lnSpc>
                <a:spcPts val="1400"/>
              </a:lnSpc>
              <a:tabLst>
                <a:tab pos="4848225" algn="l"/>
              </a:tabLst>
            </a:pP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イデアが社会実装段階</a:t>
            </a: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に移行し、</a:t>
            </a:r>
            <a:r>
              <a:rPr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SDGs</a:t>
            </a: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実現に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向けて対策を加速</a:t>
            </a: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べき重要</a:t>
            </a: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時期</a:t>
            </a:r>
            <a:endParaRPr lang="en-US" altLang="ja-JP" sz="1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・気候危機</a:t>
            </a: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認識及び脱炭素化に</a:t>
            </a: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向けた認識を各主体が共有し、それが社会全体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</a:t>
            </a:r>
            <a:endParaRPr lang="en-US" altLang="ja-JP" sz="1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根付く</a:t>
            </a: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よう、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意識改革</a:t>
            </a: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・行動喚起</a:t>
            </a:r>
            <a:endParaRPr lang="en-US" altLang="ja-JP" sz="1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・再生</a:t>
            </a: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可能エネルギーなど単位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エネルギー量・資源量あたり</a:t>
            </a: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CO2</a:t>
            </a: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少なくなる選択を促進</a:t>
            </a:r>
            <a:endParaRPr lang="en-US" altLang="ja-JP" sz="1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・既</a:t>
            </a: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に現れている、もしくは将来影響が現れると予測される気候変動の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影響に対する適応策を推進</a:t>
            </a:r>
            <a:endParaRPr lang="en-US" altLang="ja-JP" sz="1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・コロナ危機と気候危機への取組みを両立する観点（グリーンリカバリー）</a:t>
            </a:r>
            <a:endParaRPr lang="en-US" altLang="ja-JP" sz="1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6" name="正方形/長方形 65"/>
          <p:cNvSpPr/>
          <p:nvPr/>
        </p:nvSpPr>
        <p:spPr>
          <a:xfrm>
            <a:off x="70925" y="1993029"/>
            <a:ext cx="3851282" cy="2333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120"/>
              </a:lnSpc>
            </a:pPr>
            <a:r>
              <a:rPr lang="ja-JP" altLang="en-US" sz="120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</a:t>
            </a:r>
            <a:r>
              <a:rPr lang="ja-JP" altLang="en-US" sz="12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地球温暖化対策の動向</a:t>
            </a:r>
            <a:endParaRPr lang="en-US" altLang="ja-JP" sz="1200" b="1" u="sng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53120" y="2199887"/>
            <a:ext cx="4167905" cy="28469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3513" indent="-136525"/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◆国際的動向</a:t>
            </a: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63513" indent="-136525">
              <a:lnSpc>
                <a:spcPts val="1400"/>
              </a:lnSpc>
            </a:pP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・パリ協定が採択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(2015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され、平均気温の上昇を２℃高い水準を十分下回るとともに、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1.5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℃に抑える努力を追求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63513" indent="-136525">
              <a:lnSpc>
                <a:spcPts val="1400"/>
              </a:lnSpc>
            </a:pP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en-US" altLang="ja-JP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SDGs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を掲げた持続可能な開発のための「</a:t>
            </a:r>
            <a:r>
              <a:rPr lang="en-US" altLang="ja-JP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2030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アジェンダ」を採択</a:t>
            </a:r>
            <a:r>
              <a:rPr lang="en-US" altLang="ja-JP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(2015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９月</a:t>
            </a:r>
            <a:r>
              <a:rPr lang="en-US" altLang="ja-JP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</a:p>
          <a:p>
            <a:pPr marL="163513" indent="-136525">
              <a:lnSpc>
                <a:spcPts val="400"/>
              </a:lnSpc>
            </a:pPr>
            <a:endParaRPr lang="en-US" altLang="ja-JP" sz="1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63513" indent="-136525"/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◆国内の動向</a:t>
            </a:r>
            <a:endParaRPr lang="en-US" altLang="ja-JP" sz="12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63513" indent="-136525">
              <a:lnSpc>
                <a:spcPts val="1400"/>
              </a:lnSpc>
            </a:pP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・「地球温暖化対策計画」を閣議決定</a:t>
            </a:r>
            <a:r>
              <a:rPr lang="en-US" altLang="ja-JP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(2016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５月</a:t>
            </a:r>
            <a:r>
              <a:rPr lang="en-US" altLang="ja-JP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</a:p>
          <a:p>
            <a:pPr marL="180975" indent="-85725">
              <a:lnSpc>
                <a:spcPts val="1400"/>
              </a:lnSpc>
            </a:pP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中期目標として</a:t>
            </a:r>
            <a:r>
              <a:rPr lang="en-US" altLang="ja-JP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2030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年度に</a:t>
            </a:r>
            <a:r>
              <a:rPr lang="en-US" altLang="ja-JP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2013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年度比</a:t>
            </a:r>
            <a:r>
              <a:rPr lang="en-US" altLang="ja-JP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26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削減、長期的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目標</a:t>
            </a: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として</a:t>
            </a:r>
            <a:r>
              <a:rPr lang="en-US" altLang="ja-JP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2050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年までに</a:t>
            </a:r>
            <a:r>
              <a:rPr lang="en-US" altLang="ja-JP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80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％の温室効果ガスの削減を</a:t>
            </a: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めざすことを記載</a:t>
            </a:r>
            <a:endParaRPr lang="en-US" altLang="ja-JP" sz="105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indent="-85725">
              <a:lnSpc>
                <a:spcPts val="1400"/>
              </a:lnSpc>
            </a:pP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・気候変動適応法を制定</a:t>
            </a:r>
            <a:r>
              <a:rPr lang="en-US" altLang="ja-JP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(2018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６月</a:t>
            </a:r>
            <a:r>
              <a:rPr lang="en-US" altLang="ja-JP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し、同法に基づく「気候変動適応計画」を閣議決定</a:t>
            </a:r>
            <a:r>
              <a:rPr lang="en-US" altLang="ja-JP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同年</a:t>
            </a:r>
            <a:r>
              <a:rPr lang="en-US" altLang="ja-JP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11</a:t>
            </a: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1100" dirty="0" err="1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indent="-85725">
              <a:lnSpc>
                <a:spcPts val="1400"/>
              </a:lnSpc>
            </a:pP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・「パリ協定に基づく成長戦略としての長期戦略」を閣議決定</a:t>
            </a:r>
            <a:r>
              <a:rPr lang="en-US" altLang="ja-JP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(2019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６月</a:t>
            </a:r>
            <a:r>
              <a:rPr lang="en-US" altLang="ja-JP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1100" dirty="0" err="1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最終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到達点としての脱炭素社会を掲げ、それを今世紀後半の</a:t>
            </a: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できるだけ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早い時期に実現することを</a:t>
            </a: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めざすことを記載</a:t>
            </a:r>
            <a:endParaRPr lang="en-US" altLang="ja-JP" sz="1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・環境大臣が「気候危機」を宣言</a:t>
            </a:r>
            <a:r>
              <a:rPr lang="en-US" altLang="ja-JP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(2020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６月</a:t>
            </a:r>
            <a:r>
              <a:rPr lang="en-US" altLang="ja-JP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endParaRPr lang="en-US" altLang="ja-JP" sz="105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4312568" y="4277494"/>
            <a:ext cx="5117267" cy="271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</a:t>
            </a:r>
            <a:r>
              <a:rPr lang="en-US" altLang="ja-JP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2030</a:t>
            </a:r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年に向けて取り組む項目（取組方向と取組例）</a:t>
            </a:r>
            <a:endParaRPr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53" name="図 52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95" y="7156481"/>
            <a:ext cx="2836172" cy="1892591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図 53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5107" y="7222167"/>
            <a:ext cx="1432320" cy="1783285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正方形/長方形 67"/>
          <p:cNvSpPr/>
          <p:nvPr/>
        </p:nvSpPr>
        <p:spPr>
          <a:xfrm>
            <a:off x="114896" y="5744862"/>
            <a:ext cx="4167905" cy="614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3513" indent="-136525">
              <a:lnSpc>
                <a:spcPts val="1400"/>
              </a:lnSpc>
            </a:pP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・大阪の年平均気温は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世紀の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100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年間で約２℃上昇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63513" indent="-136525">
              <a:lnSpc>
                <a:spcPts val="1400"/>
              </a:lnSpc>
            </a:pP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・熱中症リスクの増大や局地的豪雨・大規模台風による被害の甚大化</a:t>
            </a:r>
            <a:endParaRPr lang="en-US" altLang="ja-JP" sz="1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63513" indent="-136525">
              <a:lnSpc>
                <a:spcPts val="1400"/>
              </a:lnSpc>
            </a:pP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など、気候危機と認識すべき状況</a:t>
            </a:r>
            <a:endParaRPr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0" name="正方形/長方形 69"/>
          <p:cNvSpPr/>
          <p:nvPr/>
        </p:nvSpPr>
        <p:spPr>
          <a:xfrm>
            <a:off x="84372" y="6352126"/>
            <a:ext cx="4142944" cy="271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ja-JP" altLang="en-US" sz="12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　現行計画に基づく対策状況</a:t>
            </a:r>
          </a:p>
        </p:txBody>
      </p:sp>
      <p:sp>
        <p:nvSpPr>
          <p:cNvPr id="71" name="正方形/長方形 70"/>
          <p:cNvSpPr/>
          <p:nvPr/>
        </p:nvSpPr>
        <p:spPr>
          <a:xfrm>
            <a:off x="111346" y="6562785"/>
            <a:ext cx="4167905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3513" indent="-136525">
              <a:lnSpc>
                <a:spcPts val="1400"/>
              </a:lnSpc>
            </a:pP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2020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年度までに温室効果ガス排出量を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2005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年度比で７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%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の削減</a:t>
            </a:r>
            <a:endParaRPr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63513" indent="-136525">
              <a:lnSpc>
                <a:spcPts val="1400"/>
              </a:lnSpc>
            </a:pP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目標に対し、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2017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年度は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5,781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トン、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2005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年度比で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3.1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％増加</a:t>
            </a:r>
          </a:p>
          <a:p>
            <a:pPr marL="163513" indent="-136525">
              <a:lnSpc>
                <a:spcPts val="1400"/>
              </a:lnSpc>
            </a:pP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エネルギー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消費量では、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2005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年度比で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14.7%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減少）</a:t>
            </a:r>
            <a:endParaRPr lang="ja-JP" altLang="en-US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2" name="正方形/長方形 71"/>
          <p:cNvSpPr/>
          <p:nvPr/>
        </p:nvSpPr>
        <p:spPr>
          <a:xfrm>
            <a:off x="576770" y="9277796"/>
            <a:ext cx="3025053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大阪府域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における温室効果ガス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排出量・エネルギー消費量の推移</a:t>
            </a:r>
            <a:endParaRPr lang="ja-JP" altLang="en-US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3" name="角丸四角形 92"/>
          <p:cNvSpPr/>
          <p:nvPr/>
        </p:nvSpPr>
        <p:spPr>
          <a:xfrm>
            <a:off x="64096" y="533291"/>
            <a:ext cx="4221426" cy="3240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bg1"/>
              </a:gs>
              <a:gs pos="31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0800000" scaled="1"/>
            <a:tileRect/>
          </a:gra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Ⅰ </a:t>
            </a:r>
            <a:r>
              <a:rPr lang="ja-JP" altLang="en-US" sz="14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世界と我が国における地球温暖化の現状と</a:t>
            </a:r>
            <a:r>
              <a:rPr lang="ja-JP" altLang="en-US" sz="1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動向</a:t>
            </a:r>
            <a:endParaRPr lang="ja-JP" altLang="en-US" sz="14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99" name="角丸四角形 98"/>
          <p:cNvSpPr/>
          <p:nvPr/>
        </p:nvSpPr>
        <p:spPr>
          <a:xfrm>
            <a:off x="4299868" y="533291"/>
            <a:ext cx="4603116" cy="3240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bg1"/>
              </a:gs>
              <a:gs pos="15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0800000" scaled="1"/>
            <a:tileRect/>
          </a:gra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Ⅲ 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大阪府における今後の地球温暖化対策について</a:t>
            </a:r>
          </a:p>
        </p:txBody>
      </p:sp>
      <p:sp>
        <p:nvSpPr>
          <p:cNvPr id="64" name="正方形/長方形 63"/>
          <p:cNvSpPr/>
          <p:nvPr/>
        </p:nvSpPr>
        <p:spPr>
          <a:xfrm>
            <a:off x="146717" y="8986653"/>
            <a:ext cx="406715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" indent="-85725"/>
            <a:r>
              <a:rPr lang="en-US" altLang="ja-JP" sz="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温室効果ガス</a:t>
            </a:r>
            <a:r>
              <a:rPr lang="ja-JP" altLang="en-US" sz="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排出量は、</a:t>
            </a:r>
            <a:r>
              <a:rPr lang="en-US" altLang="ja-JP" sz="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2005</a:t>
            </a:r>
            <a:r>
              <a:rPr lang="ja-JP" altLang="en-US" sz="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年度は関西電力株式会社の</a:t>
            </a:r>
            <a:r>
              <a:rPr lang="en-US" altLang="ja-JP" sz="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2005</a:t>
            </a:r>
            <a:r>
              <a:rPr lang="ja-JP" altLang="en-US" sz="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年度の排出係数（</a:t>
            </a:r>
            <a:r>
              <a:rPr lang="en-US" altLang="ja-JP" sz="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0.358kg-CO2/kWh</a:t>
            </a:r>
            <a:r>
              <a:rPr lang="ja-JP" altLang="en-US" sz="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）を使用し、</a:t>
            </a:r>
            <a:r>
              <a:rPr lang="en-US" altLang="ja-JP" sz="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2015</a:t>
            </a:r>
            <a:r>
              <a:rPr lang="ja-JP" altLang="en-US" sz="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</a:t>
            </a:r>
            <a:r>
              <a:rPr lang="ja-JP" altLang="en-US" sz="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以降は、同社の</a:t>
            </a:r>
            <a:r>
              <a:rPr lang="en-US" altLang="ja-JP" sz="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2012</a:t>
            </a:r>
            <a:r>
              <a:rPr lang="ja-JP" altLang="en-US" sz="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年度の排出係数（</a:t>
            </a:r>
            <a:r>
              <a:rPr lang="en-US" altLang="ja-JP" sz="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0.514kg-CO2/kWh</a:t>
            </a:r>
            <a:r>
              <a:rPr lang="ja-JP" altLang="en-US" sz="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）を使用</a:t>
            </a:r>
            <a:r>
              <a:rPr lang="ja-JP" altLang="en-US" sz="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して算定</a:t>
            </a:r>
            <a:endParaRPr lang="ja-JP" altLang="en-US" sz="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7" name="角丸四角形 66"/>
          <p:cNvSpPr/>
          <p:nvPr/>
        </p:nvSpPr>
        <p:spPr>
          <a:xfrm>
            <a:off x="6544816" y="1142812"/>
            <a:ext cx="5616624" cy="428041"/>
          </a:xfrm>
          <a:prstGeom prst="roundRect">
            <a:avLst>
              <a:gd name="adj" fmla="val 15451"/>
            </a:avLst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18000" rIns="0" bIns="1800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142875" marR="142875" algn="ctr"/>
            <a:r>
              <a:rPr lang="en-US" altLang="ja-JP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2050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年二酸化炭素排出量実質ゼロ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へ</a:t>
            </a:r>
            <a:r>
              <a:rPr lang="ja-JP" altLang="en-US" sz="12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endParaRPr lang="en-US" altLang="ja-JP" sz="12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142875" marR="142875" algn="ctr"/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～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大阪から世界へ、現在から未来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へ　府民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がつくる暮らしやすい持続可能な脱炭素社会～</a:t>
            </a:r>
          </a:p>
        </p:txBody>
      </p:sp>
      <p:grpSp>
        <p:nvGrpSpPr>
          <p:cNvPr id="8" name="グループ化 7"/>
          <p:cNvGrpSpPr/>
          <p:nvPr/>
        </p:nvGrpSpPr>
        <p:grpSpPr>
          <a:xfrm>
            <a:off x="8902984" y="6566918"/>
            <a:ext cx="3736210" cy="1153979"/>
            <a:chOff x="8947373" y="6473083"/>
            <a:chExt cx="3679060" cy="1153979"/>
          </a:xfrm>
        </p:grpSpPr>
        <p:sp>
          <p:nvSpPr>
            <p:cNvPr id="56" name="角丸四角形 55"/>
            <p:cNvSpPr/>
            <p:nvPr/>
          </p:nvSpPr>
          <p:spPr>
            <a:xfrm>
              <a:off x="8947373" y="6473083"/>
              <a:ext cx="3678859" cy="215998"/>
            </a:xfrm>
            <a:prstGeom prst="roundRect">
              <a:avLst>
                <a:gd name="adj" fmla="val 21186"/>
              </a:avLst>
            </a:prstGeom>
            <a:no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36000" tIns="18000" rIns="36000" bIns="1800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marR="142875" algn="l">
                <a:spcAft>
                  <a:spcPts val="0"/>
                </a:spcAft>
              </a:pPr>
              <a:r>
                <a:rPr lang="ja-JP" altLang="en-US" sz="1000" kern="100" dirty="0">
                  <a:solidFill>
                    <a:srgbClr val="00808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＜</a:t>
              </a:r>
              <a:r>
                <a:rPr lang="ja-JP" sz="1000" kern="100" dirty="0" smtClean="0">
                  <a:solidFill>
                    <a:srgbClr val="00808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削減目標</a:t>
              </a:r>
              <a:r>
                <a:rPr lang="ja-JP" altLang="en-US" sz="1000" kern="100" dirty="0">
                  <a:solidFill>
                    <a:srgbClr val="494949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＞</a:t>
              </a:r>
              <a:r>
                <a:rPr lang="ja-JP" sz="1000" kern="100" dirty="0" smtClean="0">
                  <a:solidFill>
                    <a:srgbClr val="00808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温室</a:t>
              </a:r>
              <a:r>
                <a:rPr lang="ja-JP" sz="1000" kern="100" dirty="0">
                  <a:solidFill>
                    <a:srgbClr val="00808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効果ガス排出量の削減率</a:t>
              </a:r>
              <a:endParaRPr lang="ja-JP" sz="1000" kern="100" dirty="0">
                <a:solidFill>
                  <a:srgbClr val="494949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58" name="角丸四角形 57"/>
            <p:cNvSpPr/>
            <p:nvPr/>
          </p:nvSpPr>
          <p:spPr>
            <a:xfrm>
              <a:off x="8947374" y="6701837"/>
              <a:ext cx="3679059" cy="380738"/>
            </a:xfrm>
            <a:prstGeom prst="roundRect">
              <a:avLst/>
            </a:prstGeom>
            <a:no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36000" tIns="18000" rIns="36000" bIns="1800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marR="142875"/>
              <a:r>
                <a:rPr lang="ja-JP" altLang="en-US" sz="1000" kern="100" dirty="0" smtClean="0">
                  <a:solidFill>
                    <a:srgbClr val="00808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＜管理指標</a:t>
              </a:r>
              <a:r>
                <a:rPr lang="ja-JP" altLang="en-US" sz="1000" kern="100" dirty="0" smtClean="0">
                  <a:solidFill>
                    <a:srgbClr val="494949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＞</a:t>
              </a:r>
              <a:r>
                <a:rPr lang="ja-JP" altLang="en-US" sz="1000" kern="100" dirty="0" smtClean="0">
                  <a:solidFill>
                    <a:srgbClr val="00808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エネルギー</a:t>
              </a:r>
              <a:r>
                <a:rPr lang="ja-JP" altLang="en-US" sz="1000" kern="100" dirty="0">
                  <a:solidFill>
                    <a:srgbClr val="00808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消費量・ＧＤＰあたりのエネルギー消費量</a:t>
              </a:r>
            </a:p>
            <a:p>
              <a:pPr marL="756000" marR="142875"/>
              <a:r>
                <a:rPr lang="ja-JP" altLang="en-US" sz="1000" kern="100" dirty="0" smtClean="0">
                  <a:solidFill>
                    <a:srgbClr val="00808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電気</a:t>
              </a:r>
              <a:r>
                <a:rPr lang="ja-JP" altLang="en-US" sz="1000" kern="100" dirty="0">
                  <a:solidFill>
                    <a:srgbClr val="00808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の排出</a:t>
              </a:r>
              <a:r>
                <a:rPr lang="ja-JP" altLang="en-US" sz="1000" kern="100" dirty="0" smtClean="0">
                  <a:solidFill>
                    <a:srgbClr val="00808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係数</a:t>
              </a:r>
              <a:endParaRPr lang="ja-JP" altLang="en-US" sz="1000" kern="100" dirty="0">
                <a:solidFill>
                  <a:srgbClr val="00808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73" name="角丸四角形 72"/>
            <p:cNvSpPr/>
            <p:nvPr/>
          </p:nvSpPr>
          <p:spPr>
            <a:xfrm>
              <a:off x="8947374" y="7095331"/>
              <a:ext cx="3679059" cy="531731"/>
            </a:xfrm>
            <a:prstGeom prst="roundRect">
              <a:avLst>
                <a:gd name="adj" fmla="val 11556"/>
              </a:avLst>
            </a:prstGeom>
            <a:no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36000" tIns="18000" rIns="36000" bIns="1800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marR="142875"/>
              <a:r>
                <a:rPr lang="ja-JP" altLang="en-US" sz="1000" kern="100" dirty="0" smtClean="0">
                  <a:solidFill>
                    <a:srgbClr val="00808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＜取組指標</a:t>
              </a:r>
              <a:r>
                <a:rPr lang="ja-JP" altLang="en-US" sz="1000" kern="100" dirty="0" smtClean="0">
                  <a:solidFill>
                    <a:srgbClr val="494949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＞</a:t>
              </a:r>
              <a:r>
                <a:rPr lang="en-US" altLang="ja-JP" sz="1000" kern="100" dirty="0">
                  <a:solidFill>
                    <a:srgbClr val="00808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2030</a:t>
              </a:r>
              <a:r>
                <a:rPr lang="ja-JP" altLang="en-US" sz="1000" kern="100" dirty="0">
                  <a:solidFill>
                    <a:srgbClr val="00808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年に向けて取り組む①～⑥の項目に関して</a:t>
              </a:r>
              <a:r>
                <a:rPr lang="ja-JP" altLang="en-US" sz="1000" kern="100" dirty="0" smtClean="0">
                  <a:solidFill>
                    <a:srgbClr val="00808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、　　</a:t>
              </a:r>
              <a:endParaRPr lang="en-US" altLang="ja-JP" sz="1000" kern="100" dirty="0" smtClean="0">
                <a:solidFill>
                  <a:srgbClr val="00808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  <a:p>
              <a:pPr marL="756000" marR="142875"/>
              <a:r>
                <a:rPr lang="ja-JP" altLang="en-US" sz="1000" kern="100" dirty="0" smtClean="0">
                  <a:solidFill>
                    <a:srgbClr val="00808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適正</a:t>
              </a:r>
              <a:r>
                <a:rPr lang="ja-JP" altLang="en-US" sz="1000" kern="100" dirty="0">
                  <a:solidFill>
                    <a:srgbClr val="00808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に取組状況を確認でき、経年的に把握</a:t>
              </a:r>
              <a:r>
                <a:rPr lang="ja-JP" altLang="en-US" sz="1000" kern="100" dirty="0" smtClean="0">
                  <a:solidFill>
                    <a:srgbClr val="00808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できるものを</a:t>
              </a:r>
              <a:r>
                <a:rPr lang="ja-JP" altLang="en-US" sz="1000" kern="100" dirty="0">
                  <a:solidFill>
                    <a:srgbClr val="00808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取組指標として</a:t>
              </a:r>
              <a:r>
                <a:rPr lang="ja-JP" altLang="en-US" sz="1000" kern="100" dirty="0" smtClean="0">
                  <a:solidFill>
                    <a:srgbClr val="00808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設定</a:t>
              </a:r>
              <a:endParaRPr lang="ja-JP" altLang="en-US" sz="1000" kern="100" dirty="0">
                <a:solidFill>
                  <a:srgbClr val="00808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</p:txBody>
        </p:sp>
      </p:grpSp>
      <p:pic>
        <p:nvPicPr>
          <p:cNvPr id="5" name="図 4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9276952" y="1560240"/>
            <a:ext cx="3488100" cy="2438944"/>
          </a:xfrm>
          <a:prstGeom prst="rect">
            <a:avLst/>
          </a:prstGeom>
        </p:spPr>
      </p:pic>
      <p:sp>
        <p:nvSpPr>
          <p:cNvPr id="74" name="正方形/長方形 73"/>
          <p:cNvSpPr/>
          <p:nvPr/>
        </p:nvSpPr>
        <p:spPr>
          <a:xfrm>
            <a:off x="10010103" y="4017735"/>
            <a:ext cx="213940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2050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年二酸化炭素排出量実質ゼロに向けた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アプローチ（概念図）</a:t>
            </a:r>
            <a:endParaRPr lang="ja-JP" altLang="en-US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1417624" y="100335"/>
            <a:ext cx="1175864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参考資料</a:t>
            </a:r>
            <a:r>
              <a:rPr lang="en-US" altLang="ja-JP" sz="1400" smtClean="0"/>
              <a:t>8</a:t>
            </a:r>
            <a:r>
              <a:rPr kumimoji="1" lang="en-US" altLang="ja-JP" sz="1400" smtClean="0"/>
              <a:t>-2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680386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1327</Words>
  <Application>Microsoft Office PowerPoint</Application>
  <PresentationFormat>A3 297x420 mm</PresentationFormat>
  <Paragraphs>79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Times New Roman</vt:lpstr>
      <vt:lpstr>Office ​​テーマ</vt:lpstr>
      <vt:lpstr>今後の地球温暖化対策のあり方について（部会報告概要）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2020-01-27T08:11:08Z</dcterms:created>
  <dcterms:modified xsi:type="dcterms:W3CDTF">2020-10-30T02:08:29Z</dcterms:modified>
</cp:coreProperties>
</file>