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16"/>
  </p:notesMasterIdLst>
  <p:sldIdLst>
    <p:sldId id="315" r:id="rId2"/>
    <p:sldId id="316" r:id="rId3"/>
    <p:sldId id="317" r:id="rId4"/>
    <p:sldId id="332" r:id="rId5"/>
    <p:sldId id="347" r:id="rId6"/>
    <p:sldId id="346" r:id="rId7"/>
    <p:sldId id="320" r:id="rId8"/>
    <p:sldId id="336" r:id="rId9"/>
    <p:sldId id="345" r:id="rId10"/>
    <p:sldId id="341" r:id="rId11"/>
    <p:sldId id="342" r:id="rId12"/>
    <p:sldId id="323" r:id="rId13"/>
    <p:sldId id="343" r:id="rId14"/>
    <p:sldId id="344" r:id="rId15"/>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17" autoAdjust="0"/>
    <p:restoredTop sz="94660"/>
  </p:normalViewPr>
  <p:slideViewPr>
    <p:cSldViewPr snapToGrid="0">
      <p:cViewPr varScale="1">
        <p:scale>
          <a:sx n="74" d="100"/>
          <a:sy n="74" d="100"/>
        </p:scale>
        <p:origin x="109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3" tIns="45717" rIns="91433" bIns="45717" rtlCol="0"/>
          <a:lstStyle>
            <a:lvl1pPr algn="r">
              <a:defRPr sz="1200"/>
            </a:lvl1pPr>
          </a:lstStyle>
          <a:p>
            <a:fld id="{5E958B5F-D775-4CF2-94F4-28EA24810272}" type="datetimeFigureOut">
              <a:rPr kumimoji="1" lang="ja-JP" altLang="en-US" smtClean="0"/>
              <a:t>2021/2/16</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3" tIns="45717" rIns="91433" bIns="45717" rtlCol="0" anchor="b"/>
          <a:lstStyle>
            <a:lvl1pPr algn="r">
              <a:defRPr sz="1200"/>
            </a:lvl1pPr>
          </a:lstStyle>
          <a:p>
            <a:fld id="{8DB52A10-E502-4B20-8AB6-00CBDC14542D}" type="slidenum">
              <a:rPr kumimoji="1" lang="ja-JP" altLang="en-US" smtClean="0"/>
              <a:t>‹#›</a:t>
            </a:fld>
            <a:endParaRPr kumimoji="1" lang="ja-JP" altLang="en-US"/>
          </a:p>
        </p:txBody>
      </p:sp>
    </p:spTree>
    <p:extLst>
      <p:ext uri="{BB962C8B-B14F-4D97-AF65-F5344CB8AC3E}">
        <p14:creationId xmlns:p14="http://schemas.microsoft.com/office/powerpoint/2010/main" val="10758803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AE976319-DA10-4DF2-ABF4-54E5F53C4017}" type="slidenum">
              <a:rPr kumimoji="1" lang="ja-JP" altLang="en-US" smtClean="0"/>
              <a:t>4</a:t>
            </a:fld>
            <a:endParaRPr kumimoji="1" lang="ja-JP" altLang="en-US"/>
          </a:p>
        </p:txBody>
      </p:sp>
    </p:spTree>
    <p:extLst>
      <p:ext uri="{BB962C8B-B14F-4D97-AF65-F5344CB8AC3E}">
        <p14:creationId xmlns:p14="http://schemas.microsoft.com/office/powerpoint/2010/main" val="2138171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006FDA77-1BB2-4267-8FFD-E8EAA26EDBBF}" type="slidenum">
              <a:rPr kumimoji="1" lang="ja-JP" altLang="en-US" smtClean="0"/>
              <a:t>7</a:t>
            </a:fld>
            <a:endParaRPr kumimoji="1" lang="ja-JP" altLang="en-US" dirty="0"/>
          </a:p>
        </p:txBody>
      </p:sp>
    </p:spTree>
    <p:extLst>
      <p:ext uri="{BB962C8B-B14F-4D97-AF65-F5344CB8AC3E}">
        <p14:creationId xmlns:p14="http://schemas.microsoft.com/office/powerpoint/2010/main" val="3594732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006FDA77-1BB2-4267-8FFD-E8EAA26EDBBF}" type="slidenum">
              <a:rPr kumimoji="1" lang="ja-JP" altLang="en-US" smtClean="0"/>
              <a:t>8</a:t>
            </a:fld>
            <a:endParaRPr kumimoji="1" lang="ja-JP" altLang="en-US" dirty="0"/>
          </a:p>
        </p:txBody>
      </p:sp>
    </p:spTree>
    <p:extLst>
      <p:ext uri="{BB962C8B-B14F-4D97-AF65-F5344CB8AC3E}">
        <p14:creationId xmlns:p14="http://schemas.microsoft.com/office/powerpoint/2010/main" val="3472142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AE976319-DA10-4DF2-ABF4-54E5F53C4017}" type="slidenum">
              <a:rPr kumimoji="1" lang="ja-JP" altLang="en-US" smtClean="0"/>
              <a:t>9</a:t>
            </a:fld>
            <a:endParaRPr kumimoji="1" lang="ja-JP" altLang="en-US"/>
          </a:p>
        </p:txBody>
      </p:sp>
    </p:spTree>
    <p:extLst>
      <p:ext uri="{BB962C8B-B14F-4D97-AF65-F5344CB8AC3E}">
        <p14:creationId xmlns:p14="http://schemas.microsoft.com/office/powerpoint/2010/main" val="3003182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C9FB13D-5A39-4913-BF2A-0722E533DA40}" type="datetime1">
              <a:rPr kumimoji="1" lang="ja-JP" altLang="en-US" smtClean="0"/>
              <a:t>2021/2/16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18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49D584-D402-4379-88C0-7B0886FA6A63}" type="datetime1">
              <a:rPr kumimoji="1" lang="ja-JP" altLang="en-US" smtClean="0"/>
              <a:t>2021/2/16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spTree>
    <p:extLst>
      <p:ext uri="{BB962C8B-B14F-4D97-AF65-F5344CB8AC3E}">
        <p14:creationId xmlns:p14="http://schemas.microsoft.com/office/powerpoint/2010/main" val="3206246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9098AA-1CCE-465C-ACB2-2D9D011B220C}" type="datetime1">
              <a:rPr kumimoji="1" lang="ja-JP" altLang="en-US" smtClean="0"/>
              <a:t>2021/2/16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spTree>
    <p:extLst>
      <p:ext uri="{BB962C8B-B14F-4D97-AF65-F5344CB8AC3E}">
        <p14:creationId xmlns:p14="http://schemas.microsoft.com/office/powerpoint/2010/main" val="3799187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053F66-7568-4DE8-AA0C-5CFE165AA83A}" type="datetime1">
              <a:rPr kumimoji="1" lang="ja-JP" altLang="en-US" smtClean="0"/>
              <a:t>2021/2/16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spTree>
    <p:extLst>
      <p:ext uri="{BB962C8B-B14F-4D97-AF65-F5344CB8AC3E}">
        <p14:creationId xmlns:p14="http://schemas.microsoft.com/office/powerpoint/2010/main" val="3938123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BF6E2B6-DEEF-4B30-BBF1-D9BF53B38E1F}" type="datetime1">
              <a:rPr kumimoji="1" lang="ja-JP" altLang="en-US" smtClean="0"/>
              <a:t>2021/2/16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907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6148D6F-A0CD-4BE5-9493-9974B3906749}" type="datetime1">
              <a:rPr kumimoji="1" lang="ja-JP" altLang="en-US" smtClean="0"/>
              <a:t>2021/2/16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spTree>
    <p:extLst>
      <p:ext uri="{BB962C8B-B14F-4D97-AF65-F5344CB8AC3E}">
        <p14:creationId xmlns:p14="http://schemas.microsoft.com/office/powerpoint/2010/main" val="3525507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2960" y="2582334"/>
            <a:ext cx="370332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440" y="2582334"/>
            <a:ext cx="370332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C6B349D-F6C6-4640-9C87-37701487B5DD}" type="datetime1">
              <a:rPr kumimoji="1" lang="ja-JP" altLang="en-US" smtClean="0"/>
              <a:t>2021/2/16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spTree>
    <p:extLst>
      <p:ext uri="{BB962C8B-B14F-4D97-AF65-F5344CB8AC3E}">
        <p14:creationId xmlns:p14="http://schemas.microsoft.com/office/powerpoint/2010/main" val="2251657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AEBE75-617E-428F-8D90-F3DF1045C258}" type="datetime1">
              <a:rPr kumimoji="1" lang="ja-JP" altLang="en-US" smtClean="0"/>
              <a:t>2021/2/16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spTree>
    <p:extLst>
      <p:ext uri="{BB962C8B-B14F-4D97-AF65-F5344CB8AC3E}">
        <p14:creationId xmlns:p14="http://schemas.microsoft.com/office/powerpoint/2010/main" val="877769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DA7282F-75FD-4796-8A3F-ECE898B3759F}" type="datetime1">
              <a:rPr kumimoji="1" lang="ja-JP" altLang="en-US" smtClean="0"/>
              <a:t>2021/2/16</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spTree>
    <p:extLst>
      <p:ext uri="{BB962C8B-B14F-4D97-AF65-F5344CB8AC3E}">
        <p14:creationId xmlns:p14="http://schemas.microsoft.com/office/powerpoint/2010/main" val="1317158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20FF934-51E3-4A6A-B4C5-83391284A6A3}" type="datetime1">
              <a:rPr kumimoji="1" lang="ja-JP" altLang="en-US" smtClean="0"/>
              <a:t>2021/2/16</a:t>
            </a:fld>
            <a:endParaRPr kumimoji="1" lang="ja-JP"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9EBC2B-BF77-430A-B67D-4C5A4847E674}" type="slidenum">
              <a:rPr kumimoji="1" lang="ja-JP" altLang="en-US" smtClean="0"/>
              <a:t>‹#›</a:t>
            </a:fld>
            <a:endParaRPr kumimoji="1" lang="ja-JP" altLang="en-US"/>
          </a:p>
        </p:txBody>
      </p:sp>
    </p:spTree>
    <p:extLst>
      <p:ext uri="{BB962C8B-B14F-4D97-AF65-F5344CB8AC3E}">
        <p14:creationId xmlns:p14="http://schemas.microsoft.com/office/powerpoint/2010/main" val="333172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76AD20D-075F-4F2C-8ECA-16332F1739E4}" type="datetime1">
              <a:rPr kumimoji="1" lang="ja-JP" altLang="en-US" smtClean="0"/>
              <a:t>2021/2/16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spTree>
    <p:extLst>
      <p:ext uri="{BB962C8B-B14F-4D97-AF65-F5344CB8AC3E}">
        <p14:creationId xmlns:p14="http://schemas.microsoft.com/office/powerpoint/2010/main" val="4049481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59958DD-679C-4E73-A17F-79607652EC8A}" type="datetime1">
              <a:rPr kumimoji="1" lang="ja-JP" altLang="en-US" smtClean="0"/>
              <a:t>2021/2/16</a:t>
            </a:fld>
            <a:endParaRPr kumimoji="1" lang="ja-JP"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139EBC2B-BF77-430A-B67D-4C5A4847E674}" type="slidenum">
              <a:rPr kumimoji="1" lang="ja-JP" altLang="en-US" smtClean="0"/>
              <a:t>‹#›</a:t>
            </a:fld>
            <a:endParaRPr kumimoji="1" lang="ja-JP"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0899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769" y="257897"/>
            <a:ext cx="4829579" cy="369332"/>
          </a:xfrm>
          <a:prstGeom prst="rect">
            <a:avLst/>
          </a:prstGeom>
          <a:noFill/>
        </p:spPr>
        <p:txBody>
          <a:bodyPr wrap="square" rtlCol="0">
            <a:spAutoFit/>
          </a:bodyPr>
          <a:lstStyle/>
          <a:p>
            <a:r>
              <a:rPr kumimoji="1" lang="ja-JP" altLang="en-US" dirty="0">
                <a:ln>
                  <a:solidFill>
                    <a:schemeClr val="accent2"/>
                  </a:solidFill>
                </a:ln>
                <a:latin typeface="Meiryo UI" panose="020B0604030504040204" pitchFamily="50" charset="-128"/>
                <a:ea typeface="Meiryo UI" panose="020B0604030504040204" pitchFamily="50" charset="-128"/>
              </a:rPr>
              <a:t>大阪府域における省エネ基準適合状況</a:t>
            </a:r>
          </a:p>
        </p:txBody>
      </p:sp>
      <p:cxnSp>
        <p:nvCxnSpPr>
          <p:cNvPr id="5" name="直線コネクタ 4"/>
          <p:cNvCxnSpPr/>
          <p:nvPr/>
        </p:nvCxnSpPr>
        <p:spPr>
          <a:xfrm flipV="1">
            <a:off x="0" y="656823"/>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7" name="テキスト ボックス 6"/>
          <p:cNvSpPr txBox="1"/>
          <p:nvPr/>
        </p:nvSpPr>
        <p:spPr>
          <a:xfrm>
            <a:off x="6258057" y="6559150"/>
            <a:ext cx="2402006" cy="246221"/>
          </a:xfrm>
          <a:prstGeom prst="rect">
            <a:avLst/>
          </a:prstGeom>
          <a:noFill/>
        </p:spPr>
        <p:txBody>
          <a:bodyPr wrap="square" rtlCol="0">
            <a:spAutoFit/>
          </a:bodyPr>
          <a:lstStyle/>
          <a:p>
            <a:pPr algn="r"/>
            <a:r>
              <a:rPr kumimoji="1" lang="ja-JP" altLang="en-US" sz="1000" b="1" dirty="0"/>
              <a:t>住宅まちづくり部</a:t>
            </a:r>
          </a:p>
        </p:txBody>
      </p:sp>
      <p:sp>
        <p:nvSpPr>
          <p:cNvPr id="9" name="テキスト ボックス 5"/>
          <p:cNvSpPr txBox="1"/>
          <p:nvPr/>
        </p:nvSpPr>
        <p:spPr>
          <a:xfrm>
            <a:off x="4066911" y="2268156"/>
            <a:ext cx="4614532" cy="47651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228594" algn="just"/>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300</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㎡以上</a:t>
            </a:r>
            <a:r>
              <a:rPr lang="en-US" sz="1600" kern="100" dirty="0">
                <a:latin typeface="Meiryo UI" panose="020B0604030504040204" pitchFamily="50" charset="-128"/>
                <a:ea typeface="Meiryo UI" panose="020B0604030504040204" pitchFamily="50" charset="-128"/>
                <a:cs typeface="Times New Roman" panose="02020603050405020304" pitchFamily="18" charset="0"/>
              </a:rPr>
              <a:t>2,000</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㎡未満の件数</a:t>
            </a:r>
          </a:p>
          <a:p>
            <a:pPr algn="just"/>
            <a:r>
              <a:rPr 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0" name="テキスト ボックス 5"/>
          <p:cNvSpPr txBox="1"/>
          <p:nvPr/>
        </p:nvSpPr>
        <p:spPr>
          <a:xfrm>
            <a:off x="-533878" y="2180123"/>
            <a:ext cx="4669819" cy="307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228594"/>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sz="1600" kern="100" dirty="0">
                <a:latin typeface="Meiryo UI" panose="020B0604030504040204" pitchFamily="50" charset="-128"/>
                <a:ea typeface="Meiryo UI" panose="020B0604030504040204" pitchFamily="50" charset="-128"/>
                <a:cs typeface="Times New Roman" panose="02020603050405020304" pitchFamily="18" charset="0"/>
              </a:rPr>
              <a:t>2,000</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㎡以上の件数</a:t>
            </a:r>
          </a:p>
          <a:p>
            <a:pPr algn="just"/>
            <a:r>
              <a:rPr lang="en-US" sz="1600"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en-US"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12" name="表 11"/>
          <p:cNvGraphicFramePr>
            <a:graphicFrameLocks noGrp="1"/>
          </p:cNvGraphicFramePr>
          <p:nvPr>
            <p:extLst>
              <p:ext uri="{D42A27DB-BD31-4B8C-83A1-F6EECF244321}">
                <p14:modId xmlns:p14="http://schemas.microsoft.com/office/powerpoint/2010/main" val="474340107"/>
              </p:ext>
            </p:extLst>
          </p:nvPr>
        </p:nvGraphicFramePr>
        <p:xfrm>
          <a:off x="4592739" y="4723202"/>
          <a:ext cx="4238789" cy="761139"/>
        </p:xfrm>
        <a:graphic>
          <a:graphicData uri="http://schemas.openxmlformats.org/drawingml/2006/table">
            <a:tbl>
              <a:tblPr firstRow="1" firstCol="1" bandRow="1"/>
              <a:tblGrid>
                <a:gridCol w="1079046">
                  <a:extLst>
                    <a:ext uri="{9D8B030D-6E8A-4147-A177-3AD203B41FA5}">
                      <a16:colId xmlns:a16="http://schemas.microsoft.com/office/drawing/2014/main" val="1974053302"/>
                    </a:ext>
                  </a:extLst>
                </a:gridCol>
                <a:gridCol w="1064023">
                  <a:extLst>
                    <a:ext uri="{9D8B030D-6E8A-4147-A177-3AD203B41FA5}">
                      <a16:colId xmlns:a16="http://schemas.microsoft.com/office/drawing/2014/main" val="2280461696"/>
                    </a:ext>
                  </a:extLst>
                </a:gridCol>
                <a:gridCol w="1108809">
                  <a:extLst>
                    <a:ext uri="{9D8B030D-6E8A-4147-A177-3AD203B41FA5}">
                      <a16:colId xmlns:a16="http://schemas.microsoft.com/office/drawing/2014/main" val="1867026014"/>
                    </a:ext>
                  </a:extLst>
                </a:gridCol>
                <a:gridCol w="986911">
                  <a:extLst>
                    <a:ext uri="{9D8B030D-6E8A-4147-A177-3AD203B41FA5}">
                      <a16:colId xmlns:a16="http://schemas.microsoft.com/office/drawing/2014/main" val="1425230091"/>
                    </a:ext>
                  </a:extLst>
                </a:gridCol>
              </a:tblGrid>
              <a:tr h="253713">
                <a:tc>
                  <a:txBody>
                    <a:bodyPr/>
                    <a:lstStyle/>
                    <a:p>
                      <a:pPr algn="just">
                        <a:spcAft>
                          <a:spcPts val="0"/>
                        </a:spcAft>
                      </a:pPr>
                      <a:r>
                        <a:rPr lang="en-US" sz="16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届</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不適合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適合</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率</a:t>
                      </a:r>
                      <a:endPar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799928"/>
                  </a:ext>
                </a:extLst>
              </a:tr>
              <a:tr h="253713">
                <a:tc>
                  <a:txBody>
                    <a:bodyPr/>
                    <a:lstStyle/>
                    <a:p>
                      <a:pPr algn="just">
                        <a:spcAft>
                          <a:spcPts val="0"/>
                        </a:spcAft>
                      </a:pPr>
                      <a:r>
                        <a:rPr lang="en-US" altLang="ja-JP" sz="1600" kern="100" dirty="0" smtClean="0">
                          <a:effectLst/>
                          <a:latin typeface="Meiryo UI" panose="020B0604030504040204" pitchFamily="50" charset="-128"/>
                          <a:ea typeface="Meiryo UI" panose="020B0604030504040204" pitchFamily="50" charset="-128"/>
                          <a:cs typeface="Times New Roman" panose="02020603050405020304" pitchFamily="18" charset="0"/>
                        </a:rPr>
                        <a:t>2018</a:t>
                      </a:r>
                      <a:r>
                        <a:rPr lang="ja-JP" altLang="en-US" sz="1600" kern="100" dirty="0" smtClean="0">
                          <a:effectLst/>
                          <a:latin typeface="Meiryo UI" panose="020B0604030504040204" pitchFamily="50" charset="-128"/>
                          <a:ea typeface="Meiryo UI" panose="020B0604030504040204" pitchFamily="50" charset="-128"/>
                          <a:cs typeface="Times New Roman" panose="02020603050405020304" pitchFamily="18" charset="0"/>
                        </a:rPr>
                        <a:t>年度</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smtClean="0">
                          <a:effectLst/>
                          <a:latin typeface="Meiryo UI" panose="020B0604030504040204" pitchFamily="50" charset="-128"/>
                          <a:ea typeface="Meiryo UI" panose="020B0604030504040204" pitchFamily="50" charset="-128"/>
                          <a:cs typeface="Times New Roman" panose="02020603050405020304" pitchFamily="18" charset="0"/>
                        </a:rPr>
                        <a:t>626</a:t>
                      </a:r>
                      <a:r>
                        <a:rPr lang="ja-JP" altLang="en-US" sz="1600" kern="100" dirty="0" smtClean="0">
                          <a:effectLst/>
                          <a:latin typeface="Meiryo UI" panose="020B0604030504040204" pitchFamily="50" charset="-128"/>
                          <a:ea typeface="Meiryo UI" panose="020B0604030504040204" pitchFamily="50" charset="-128"/>
                          <a:cs typeface="Times New Roman" panose="02020603050405020304" pitchFamily="18" charset="0"/>
                        </a:rPr>
                        <a:t>件</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smtClean="0">
                          <a:effectLst/>
                          <a:latin typeface="Meiryo UI" panose="020B0604030504040204" pitchFamily="50" charset="-128"/>
                          <a:ea typeface="Meiryo UI" panose="020B0604030504040204" pitchFamily="50" charset="-128"/>
                          <a:cs typeface="Times New Roman" panose="02020603050405020304" pitchFamily="18" charset="0"/>
                        </a:rPr>
                        <a:t>52</a:t>
                      </a:r>
                      <a:r>
                        <a:rPr lang="ja-JP" altLang="en-US" sz="1600" kern="100" dirty="0" smtClean="0">
                          <a:effectLst/>
                          <a:latin typeface="Meiryo UI" panose="020B0604030504040204" pitchFamily="50" charset="-128"/>
                          <a:ea typeface="Meiryo UI" panose="020B0604030504040204" pitchFamily="50" charset="-128"/>
                          <a:cs typeface="Times New Roman" panose="02020603050405020304" pitchFamily="18" charset="0"/>
                        </a:rPr>
                        <a:t>件</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smtClean="0">
                          <a:effectLst/>
                          <a:latin typeface="Meiryo UI" panose="020B0604030504040204" pitchFamily="50" charset="-128"/>
                          <a:ea typeface="Meiryo UI" panose="020B0604030504040204" pitchFamily="50" charset="-128"/>
                          <a:cs typeface="Times New Roman" panose="02020603050405020304" pitchFamily="18" charset="0"/>
                        </a:rPr>
                        <a:t>92</a:t>
                      </a:r>
                      <a:r>
                        <a:rPr lang="ja-JP" altLang="en-US" sz="1600" kern="100" smtClean="0">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2438563"/>
                  </a:ext>
                </a:extLst>
              </a:tr>
              <a:tr h="253713">
                <a:tc>
                  <a:txBody>
                    <a:bodyPr/>
                    <a:lstStyle/>
                    <a:p>
                      <a:pPr algn="just">
                        <a:spcAft>
                          <a:spcPts val="0"/>
                        </a:spcAft>
                      </a:pP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2019</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年度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662</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件</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48</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件</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93</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9710821"/>
                  </a:ext>
                </a:extLst>
              </a:tr>
            </a:tbl>
          </a:graphicData>
        </a:graphic>
      </p:graphicFrame>
      <p:sp>
        <p:nvSpPr>
          <p:cNvPr id="13" name="テキスト ボックス 5"/>
          <p:cNvSpPr txBox="1"/>
          <p:nvPr/>
        </p:nvSpPr>
        <p:spPr>
          <a:xfrm>
            <a:off x="4384781" y="5463286"/>
            <a:ext cx="4912695" cy="114217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228594"/>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2017</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年度は</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国の集計方法が変わり、外皮基準適合状況</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は不明</a:t>
            </a:r>
            <a:endPar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indent="228594"/>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　工場</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用途などで省エネ基準適合対象外のものは除く。</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indent="228594"/>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標準入力法の</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うち外皮</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計算をして</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いないもの（</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2017</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18</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件、</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2018</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年度</a:t>
            </a:r>
            <a:endPar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indent="228594"/>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19</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件）は含んで</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いない</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indent="228594"/>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 name="テキスト ボックス 14"/>
          <p:cNvSpPr txBox="1"/>
          <p:nvPr/>
        </p:nvSpPr>
        <p:spPr>
          <a:xfrm>
            <a:off x="142136" y="789767"/>
            <a:ext cx="8791482" cy="369332"/>
          </a:xfrm>
          <a:prstGeom prst="rect">
            <a:avLst/>
          </a:prstGeom>
          <a:noFill/>
          <a:ln>
            <a:noFill/>
          </a:ln>
        </p:spPr>
        <p:txBody>
          <a:bodyPr wrap="square" rtlCol="0">
            <a:spAutoFit/>
          </a:bodyPr>
          <a:lstStyle/>
          <a:p>
            <a:r>
              <a:rPr lang="ja-JP" altLang="en-US" b="1" u="sng"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b="1" u="sng" kern="100" dirty="0">
                <a:latin typeface="Meiryo UI" panose="020B0604030504040204" pitchFamily="50" charset="-128"/>
                <a:ea typeface="Meiryo UI" panose="020B0604030504040204" pitchFamily="50" charset="-128"/>
                <a:cs typeface="Times New Roman" panose="02020603050405020304" pitchFamily="18" charset="0"/>
              </a:rPr>
              <a:t>非住宅（大阪府全域）</a:t>
            </a:r>
            <a:endParaRPr lang="ja-JP" altLang="en-US" b="1" u="sng" dirty="0">
              <a:latin typeface="Meiryo UI" panose="020B0604030504040204" pitchFamily="50" charset="-128"/>
              <a:ea typeface="Meiryo UI" panose="020B0604030504040204" pitchFamily="50" charset="-128"/>
            </a:endParaRPr>
          </a:p>
        </p:txBody>
      </p:sp>
      <p:sp>
        <p:nvSpPr>
          <p:cNvPr id="16" name="正方形/長方形 15"/>
          <p:cNvSpPr/>
          <p:nvPr/>
        </p:nvSpPr>
        <p:spPr>
          <a:xfrm>
            <a:off x="3360237" y="2418280"/>
            <a:ext cx="801263"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200" dirty="0"/>
              <a:t>（適合率）</a:t>
            </a:r>
          </a:p>
        </p:txBody>
      </p:sp>
      <p:sp>
        <p:nvSpPr>
          <p:cNvPr id="17" name="スライド番号プレースホルダー 1"/>
          <p:cNvSpPr>
            <a:spLocks noGrp="1"/>
          </p:cNvSpPr>
          <p:nvPr>
            <p:ph type="sldNum" sz="quarter" idx="12"/>
          </p:nvPr>
        </p:nvSpPr>
        <p:spPr>
          <a:xfrm>
            <a:off x="8077416" y="6435269"/>
            <a:ext cx="984019" cy="365125"/>
          </a:xfrm>
        </p:spPr>
        <p:txBody>
          <a:bodyPr/>
          <a:lstStyle/>
          <a:p>
            <a:fld id="{139EBC2B-BF77-430A-B67D-4C5A4847E674}" type="slidenum">
              <a:rPr kumimoji="1" lang="ja-JP" altLang="en-US" sz="2400" smtClean="0"/>
              <a:t>1</a:t>
            </a:fld>
            <a:endParaRPr kumimoji="1" lang="ja-JP" altLang="en-US" sz="2400" dirty="0"/>
          </a:p>
        </p:txBody>
      </p:sp>
      <p:sp>
        <p:nvSpPr>
          <p:cNvPr id="18" name="角丸四角形 17"/>
          <p:cNvSpPr/>
          <p:nvPr/>
        </p:nvSpPr>
        <p:spPr>
          <a:xfrm>
            <a:off x="6258057" y="290031"/>
            <a:ext cx="3039419" cy="3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r>
              <a:rPr lang="ja-JP" altLang="en-US" sz="1400" dirty="0" smtClean="0">
                <a:solidFill>
                  <a:schemeClr val="accent2">
                    <a:lumMod val="75000"/>
                  </a:schemeClr>
                </a:solidFill>
                <a:latin typeface="メイリオ" panose="020B0604030504040204" pitchFamily="50" charset="-128"/>
                <a:ea typeface="メイリオ" panose="020B0604030504040204" pitchFamily="50" charset="-128"/>
              </a:rPr>
              <a:t>第</a:t>
            </a:r>
            <a:r>
              <a:rPr lang="ja-JP" altLang="en-US" sz="1400" dirty="0">
                <a:solidFill>
                  <a:schemeClr val="accent2">
                    <a:lumMod val="75000"/>
                  </a:schemeClr>
                </a:solidFill>
                <a:latin typeface="メイリオ" panose="020B0604030504040204" pitchFamily="50" charset="-128"/>
                <a:ea typeface="メイリオ" panose="020B0604030504040204" pitchFamily="50" charset="-128"/>
              </a:rPr>
              <a:t>３</a:t>
            </a:r>
            <a:r>
              <a:rPr lang="ja-JP" altLang="en-US" sz="1400" dirty="0" smtClean="0">
                <a:solidFill>
                  <a:schemeClr val="accent2">
                    <a:lumMod val="75000"/>
                  </a:schemeClr>
                </a:solidFill>
                <a:latin typeface="メイリオ" panose="020B0604030504040204" pitchFamily="50" charset="-128"/>
                <a:ea typeface="メイリオ" panose="020B0604030504040204" pitchFamily="50" charset="-128"/>
              </a:rPr>
              <a:t>回部会（</a:t>
            </a:r>
            <a:r>
              <a:rPr lang="en-US" altLang="ja-JP" sz="1400" dirty="0">
                <a:solidFill>
                  <a:schemeClr val="accent2">
                    <a:lumMod val="75000"/>
                  </a:schemeClr>
                </a:solidFill>
                <a:latin typeface="メイリオ" panose="020B0604030504040204" pitchFamily="50" charset="-128"/>
                <a:ea typeface="メイリオ" panose="020B0604030504040204" pitchFamily="50" charset="-128"/>
              </a:rPr>
              <a:t>9</a:t>
            </a:r>
            <a:r>
              <a:rPr lang="ja-JP" altLang="en-US" sz="1400" dirty="0" smtClean="0">
                <a:solidFill>
                  <a:schemeClr val="accent2">
                    <a:lumMod val="75000"/>
                  </a:schemeClr>
                </a:solidFill>
                <a:latin typeface="メイリオ" panose="020B0604030504040204" pitchFamily="50" charset="-128"/>
                <a:ea typeface="メイリオ" panose="020B0604030504040204" pitchFamily="50" charset="-128"/>
              </a:rPr>
              <a:t>月</a:t>
            </a:r>
            <a:r>
              <a:rPr lang="en-US" altLang="ja-JP" sz="1400" dirty="0">
                <a:solidFill>
                  <a:schemeClr val="accent2">
                    <a:lumMod val="75000"/>
                  </a:schemeClr>
                </a:solidFill>
                <a:latin typeface="メイリオ" panose="020B0604030504040204" pitchFamily="50" charset="-128"/>
                <a:ea typeface="メイリオ" panose="020B0604030504040204" pitchFamily="50" charset="-128"/>
              </a:rPr>
              <a:t>15</a:t>
            </a:r>
            <a:r>
              <a:rPr lang="ja-JP" altLang="en-US" sz="1400" dirty="0" smtClean="0">
                <a:solidFill>
                  <a:schemeClr val="accent2">
                    <a:lumMod val="75000"/>
                  </a:schemeClr>
                </a:solidFill>
                <a:latin typeface="メイリオ" panose="020B0604030504040204" pitchFamily="50" charset="-128"/>
                <a:ea typeface="メイリオ" panose="020B0604030504040204" pitchFamily="50" charset="-128"/>
              </a:rPr>
              <a:t>日）資料抜粋</a:t>
            </a:r>
            <a:endParaRPr lang="ja-JP" altLang="en-US" sz="1400" dirty="0">
              <a:solidFill>
                <a:schemeClr val="accent2">
                  <a:lumMod val="75000"/>
                </a:schemeClr>
              </a:solidFill>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7778839" y="41165"/>
            <a:ext cx="1282596" cy="282573"/>
          </a:xfrm>
          <a:prstGeom prst="rect">
            <a:avLst/>
          </a:prstGeom>
          <a:noFill/>
          <a:ln>
            <a:solidFill>
              <a:schemeClr val="tx1"/>
            </a:solidFill>
          </a:ln>
        </p:spPr>
        <p:txBody>
          <a:bodyPr wrap="square" tIns="36000" bIns="0" rtlCol="0">
            <a:spAutoFit/>
          </a:bodyPr>
          <a:lstStyle/>
          <a:p>
            <a:r>
              <a:rPr kumimoji="1" lang="ja-JP" altLang="en-US" sz="1600" dirty="0" smtClean="0">
                <a:latin typeface="メイリオ" panose="020B0604030504040204" pitchFamily="50" charset="-128"/>
                <a:ea typeface="メイリオ" panose="020B0604030504040204" pitchFamily="50" charset="-128"/>
              </a:rPr>
              <a:t>参考資料７</a:t>
            </a:r>
            <a:endParaRPr kumimoji="1" lang="ja-JP" altLang="en-US" sz="1600" dirty="0">
              <a:latin typeface="メイリオ" panose="020B0604030504040204" pitchFamily="50" charset="-128"/>
              <a:ea typeface="メイリオ" panose="020B0604030504040204" pitchFamily="50" charset="-128"/>
            </a:endParaRPr>
          </a:p>
        </p:txBody>
      </p:sp>
      <p:sp>
        <p:nvSpPr>
          <p:cNvPr id="19" name="テキスト ボックス 5"/>
          <p:cNvSpPr txBox="1"/>
          <p:nvPr/>
        </p:nvSpPr>
        <p:spPr>
          <a:xfrm>
            <a:off x="193522" y="5657197"/>
            <a:ext cx="4552693" cy="64928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※2017</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年度は、条例での適合義務対象が</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10,000</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㎡以上であるため、</a:t>
            </a:r>
            <a:endPar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　不適合</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2</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件は適合義務対象外である。</a:t>
            </a:r>
            <a:endPar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なお、</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2018</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年度からは</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2,000</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㎡以上が適合義務対象となっている。</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3" name="正方形/長方形 22"/>
          <p:cNvSpPr/>
          <p:nvPr/>
        </p:nvSpPr>
        <p:spPr>
          <a:xfrm>
            <a:off x="7508372" y="4178134"/>
            <a:ext cx="646321" cy="276991"/>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200" dirty="0"/>
              <a:t>（年度）</a:t>
            </a:r>
          </a:p>
        </p:txBody>
      </p:sp>
      <p:sp>
        <p:nvSpPr>
          <p:cNvPr id="24" name="正方形/長方形 23"/>
          <p:cNvSpPr/>
          <p:nvPr/>
        </p:nvSpPr>
        <p:spPr>
          <a:xfrm>
            <a:off x="5187674" y="2530702"/>
            <a:ext cx="646321" cy="276991"/>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200" dirty="0"/>
              <a:t>（件）</a:t>
            </a:r>
          </a:p>
        </p:txBody>
      </p:sp>
      <p:sp>
        <p:nvSpPr>
          <p:cNvPr id="25" name="正方形/長方形 24"/>
          <p:cNvSpPr/>
          <p:nvPr/>
        </p:nvSpPr>
        <p:spPr>
          <a:xfrm>
            <a:off x="7430902" y="2459291"/>
            <a:ext cx="801263"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200" dirty="0"/>
              <a:t>（適合率）</a:t>
            </a:r>
          </a:p>
        </p:txBody>
      </p:sp>
      <p:sp>
        <p:nvSpPr>
          <p:cNvPr id="26" name="正方形/長方形 25"/>
          <p:cNvSpPr/>
          <p:nvPr/>
        </p:nvSpPr>
        <p:spPr>
          <a:xfrm>
            <a:off x="142136" y="2481721"/>
            <a:ext cx="801263"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200" dirty="0" smtClean="0"/>
              <a:t>（件）</a:t>
            </a:r>
            <a:endParaRPr kumimoji="1" lang="ja-JP" altLang="en-US" sz="1200" dirty="0"/>
          </a:p>
        </p:txBody>
      </p:sp>
      <p:sp>
        <p:nvSpPr>
          <p:cNvPr id="6" name="テキスト ボックス 5"/>
          <p:cNvSpPr txBox="1"/>
          <p:nvPr/>
        </p:nvSpPr>
        <p:spPr>
          <a:xfrm>
            <a:off x="55173" y="49461"/>
            <a:ext cx="3491716" cy="215444"/>
          </a:xfrm>
          <a:prstGeom prst="rect">
            <a:avLst/>
          </a:prstGeom>
          <a:noFill/>
          <a:ln>
            <a:solidFill>
              <a:schemeClr val="tx1"/>
            </a:solidFill>
          </a:ln>
        </p:spPr>
        <p:txBody>
          <a:bodyPr wrap="square" lIns="36000" tIns="0" rIns="36000" bIns="0" rtlCol="0">
            <a:spAutoFit/>
          </a:bodyPr>
          <a:lstStyle/>
          <a:p>
            <a:r>
              <a:rPr kumimoji="1" lang="ja-JP" altLang="en-US" sz="1400" dirty="0" smtClean="0">
                <a:latin typeface="Meiryo UI" panose="020B0604030504040204" pitchFamily="50" charset="-128"/>
                <a:ea typeface="Meiryo UI" panose="020B0604030504040204" pitchFamily="50" charset="-128"/>
              </a:rPr>
              <a:t>建築物の環境配慮のあり方についての参考資料</a:t>
            </a:r>
            <a:endParaRPr kumimoji="1" lang="ja-JP" altLang="en-US" sz="1400" dirty="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2"/>
          <a:stretch>
            <a:fillRect/>
          </a:stretch>
        </p:blipFill>
        <p:spPr>
          <a:xfrm>
            <a:off x="142136" y="1194746"/>
            <a:ext cx="8650974" cy="938865"/>
          </a:xfrm>
          <a:prstGeom prst="rect">
            <a:avLst/>
          </a:prstGeom>
        </p:spPr>
      </p:pic>
      <p:pic>
        <p:nvPicPr>
          <p:cNvPr id="20" name="図 19"/>
          <p:cNvPicPr>
            <a:picLocks noChangeAspect="1"/>
          </p:cNvPicPr>
          <p:nvPr/>
        </p:nvPicPr>
        <p:blipFill>
          <a:blip r:embed="rId3"/>
          <a:stretch>
            <a:fillRect/>
          </a:stretch>
        </p:blipFill>
        <p:spPr>
          <a:xfrm>
            <a:off x="236779" y="4624510"/>
            <a:ext cx="4243184" cy="1164437"/>
          </a:xfrm>
          <a:prstGeom prst="rect">
            <a:avLst/>
          </a:prstGeom>
        </p:spPr>
      </p:pic>
      <p:pic>
        <p:nvPicPr>
          <p:cNvPr id="21" name="図 20"/>
          <p:cNvPicPr>
            <a:picLocks noChangeAspect="1"/>
          </p:cNvPicPr>
          <p:nvPr/>
        </p:nvPicPr>
        <p:blipFill>
          <a:blip r:embed="rId4"/>
          <a:stretch>
            <a:fillRect/>
          </a:stretch>
        </p:blipFill>
        <p:spPr>
          <a:xfrm>
            <a:off x="141029" y="2663736"/>
            <a:ext cx="4054191" cy="2091109"/>
          </a:xfrm>
          <a:prstGeom prst="rect">
            <a:avLst/>
          </a:prstGeom>
        </p:spPr>
      </p:pic>
      <p:pic>
        <p:nvPicPr>
          <p:cNvPr id="27" name="図 26"/>
          <p:cNvPicPr>
            <a:picLocks noChangeAspect="1"/>
          </p:cNvPicPr>
          <p:nvPr/>
        </p:nvPicPr>
        <p:blipFill>
          <a:blip r:embed="rId5"/>
          <a:stretch>
            <a:fillRect/>
          </a:stretch>
        </p:blipFill>
        <p:spPr>
          <a:xfrm>
            <a:off x="4853093" y="2630544"/>
            <a:ext cx="3042168" cy="2158171"/>
          </a:xfrm>
          <a:prstGeom prst="rect">
            <a:avLst/>
          </a:prstGeom>
        </p:spPr>
      </p:pic>
    </p:spTree>
    <p:extLst>
      <p:ext uri="{BB962C8B-B14F-4D97-AF65-F5344CB8AC3E}">
        <p14:creationId xmlns:p14="http://schemas.microsoft.com/office/powerpoint/2010/main" val="4173888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nvPr>
        </p:nvGraphicFramePr>
        <p:xfrm>
          <a:off x="0" y="475793"/>
          <a:ext cx="9122485" cy="4937616"/>
        </p:xfrm>
        <a:graphic>
          <a:graphicData uri="http://schemas.openxmlformats.org/drawingml/2006/table">
            <a:tbl>
              <a:tblPr firstRow="1" bandRow="1">
                <a:tableStyleId>{5C22544A-7EE6-4342-B048-85BDC9FD1C3A}</a:tableStyleId>
              </a:tblPr>
              <a:tblGrid>
                <a:gridCol w="308781">
                  <a:extLst>
                    <a:ext uri="{9D8B030D-6E8A-4147-A177-3AD203B41FA5}">
                      <a16:colId xmlns:a16="http://schemas.microsoft.com/office/drawing/2014/main" val="3761254600"/>
                    </a:ext>
                  </a:extLst>
                </a:gridCol>
                <a:gridCol w="3203723">
                  <a:extLst>
                    <a:ext uri="{9D8B030D-6E8A-4147-A177-3AD203B41FA5}">
                      <a16:colId xmlns:a16="http://schemas.microsoft.com/office/drawing/2014/main" val="3663764527"/>
                    </a:ext>
                  </a:extLst>
                </a:gridCol>
                <a:gridCol w="4105223">
                  <a:extLst>
                    <a:ext uri="{9D8B030D-6E8A-4147-A177-3AD203B41FA5}">
                      <a16:colId xmlns:a16="http://schemas.microsoft.com/office/drawing/2014/main" val="3045317967"/>
                    </a:ext>
                  </a:extLst>
                </a:gridCol>
                <a:gridCol w="753255">
                  <a:extLst>
                    <a:ext uri="{9D8B030D-6E8A-4147-A177-3AD203B41FA5}">
                      <a16:colId xmlns:a16="http://schemas.microsoft.com/office/drawing/2014/main" val="1291350086"/>
                    </a:ext>
                  </a:extLst>
                </a:gridCol>
                <a:gridCol w="751503">
                  <a:extLst>
                    <a:ext uri="{9D8B030D-6E8A-4147-A177-3AD203B41FA5}">
                      <a16:colId xmlns:a16="http://schemas.microsoft.com/office/drawing/2014/main" val="2823291739"/>
                    </a:ext>
                  </a:extLst>
                </a:gridCol>
              </a:tblGrid>
              <a:tr h="247548">
                <a:tc>
                  <a:txBody>
                    <a:bodyPr/>
                    <a:lstStyle/>
                    <a:p>
                      <a:endParaRPr kumimoji="1" lang="ja-JP" altLang="en-US" dirty="0"/>
                    </a:p>
                  </a:txBody>
                  <a:tcPr/>
                </a:tc>
                <a:tc>
                  <a:txBody>
                    <a:bodyPr/>
                    <a:lstStyle/>
                    <a:p>
                      <a:r>
                        <a:rPr kumimoji="1" lang="ja-JP" altLang="en-US" sz="1050" dirty="0" smtClean="0"/>
                        <a:t>　　　　　　平成</a:t>
                      </a:r>
                      <a:r>
                        <a:rPr kumimoji="1" lang="en-US" altLang="ja-JP" sz="1050" dirty="0" smtClean="0"/>
                        <a:t>28</a:t>
                      </a:r>
                      <a:r>
                        <a:rPr kumimoji="1" lang="ja-JP" altLang="en-US" sz="1050" dirty="0" smtClean="0"/>
                        <a:t>年度基準　項目別　仕様概要</a:t>
                      </a:r>
                      <a:endParaRPr kumimoji="1" lang="ja-JP" alt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　　　　　　　　　　　　</a:t>
                      </a:r>
                      <a:r>
                        <a:rPr kumimoji="1" lang="en-US" altLang="ja-JP" sz="1050" dirty="0" err="1" smtClean="0"/>
                        <a:t>ZEBReady</a:t>
                      </a:r>
                      <a:r>
                        <a:rPr kumimoji="1" lang="ja-JP" altLang="en-US" sz="1050" dirty="0" smtClean="0"/>
                        <a:t>　　</a:t>
                      </a:r>
                      <a:r>
                        <a:rPr kumimoji="1" lang="ja-JP" altLang="en-US" sz="1050" b="1" i="0" u="none" strike="noStrike" kern="1200" cap="none" spc="0" normalizeH="0" baseline="0" noProof="0" dirty="0" smtClean="0">
                          <a:ln>
                            <a:noFill/>
                          </a:ln>
                          <a:solidFill>
                            <a:prstClr val="white"/>
                          </a:solidFill>
                          <a:effectLst/>
                          <a:uLnTx/>
                          <a:uFillTx/>
                          <a:latin typeface="+mn-lt"/>
                          <a:ea typeface="+mn-ea"/>
                          <a:cs typeface="+mn-cs"/>
                        </a:rPr>
                        <a:t>項目別　仕様概要</a:t>
                      </a:r>
                      <a:endParaRPr kumimoji="1" lang="ja-JP" altLang="en-US" sz="1050" b="1" i="0" u="none" strike="noStrike" kern="1200" cap="none" spc="0" normalizeH="0" baseline="0" noProof="0" dirty="0">
                        <a:ln>
                          <a:noFill/>
                        </a:ln>
                        <a:solidFill>
                          <a:prstClr val="white"/>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white"/>
                          </a:solidFill>
                          <a:effectLst/>
                          <a:uLnTx/>
                          <a:uFillTx/>
                          <a:latin typeface="+mn-lt"/>
                          <a:ea typeface="+mn-ea"/>
                          <a:cs typeface="+mn-cs"/>
                        </a:rPr>
                        <a:t>事務所</a:t>
                      </a:r>
                      <a:endParaRPr kumimoji="1" lang="en-US" altLang="ja-JP" sz="1050" b="1"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smtClean="0">
                          <a:ln>
                            <a:noFill/>
                          </a:ln>
                          <a:solidFill>
                            <a:prstClr val="white"/>
                          </a:solidFill>
                          <a:effectLst/>
                          <a:uLnTx/>
                          <a:uFillTx/>
                          <a:latin typeface="+mn-lt"/>
                          <a:ea typeface="+mn-ea"/>
                          <a:cs typeface="+mn-cs"/>
                        </a:rPr>
                        <a:t>1000㎡</a:t>
                      </a:r>
                      <a:endParaRPr kumimoji="1" lang="ja-JP" altLang="en-US" sz="1050" b="1" i="0" u="none" strike="noStrike" kern="1200" cap="none" spc="0" normalizeH="0" baseline="0" noProof="0" dirty="0">
                        <a:ln>
                          <a:noFill/>
                        </a:ln>
                        <a:solidFill>
                          <a:prstClr val="white"/>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white"/>
                          </a:solidFill>
                          <a:effectLst/>
                          <a:uLnTx/>
                          <a:uFillTx/>
                          <a:latin typeface="+mn-lt"/>
                          <a:ea typeface="+mn-ea"/>
                          <a:cs typeface="+mn-cs"/>
                        </a:rPr>
                        <a:t>物販施設</a:t>
                      </a:r>
                      <a:endParaRPr kumimoji="1" lang="en-US" altLang="ja-JP" sz="1050" b="1"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smtClean="0">
                          <a:ln>
                            <a:noFill/>
                          </a:ln>
                          <a:solidFill>
                            <a:prstClr val="white"/>
                          </a:solidFill>
                          <a:effectLst/>
                          <a:uLnTx/>
                          <a:uFillTx/>
                          <a:latin typeface="+mn-lt"/>
                          <a:ea typeface="+mn-ea"/>
                          <a:cs typeface="+mn-cs"/>
                        </a:rPr>
                        <a:t>2993</a:t>
                      </a:r>
                      <a:r>
                        <a:rPr kumimoji="1" lang="ja-JP" altLang="en-US" sz="1050" b="1" i="0" u="none" strike="noStrike" kern="1200" cap="none" spc="0" normalizeH="0" baseline="0" noProof="0" dirty="0" smtClean="0">
                          <a:ln>
                            <a:noFill/>
                          </a:ln>
                          <a:solidFill>
                            <a:prstClr val="white"/>
                          </a:solidFill>
                          <a:effectLst/>
                          <a:uLnTx/>
                          <a:uFillTx/>
                          <a:latin typeface="+mn-lt"/>
                          <a:ea typeface="+mn-ea"/>
                          <a:cs typeface="+mn-cs"/>
                        </a:rPr>
                        <a:t>㎡</a:t>
                      </a:r>
                      <a:endParaRPr kumimoji="1" lang="ja-JP" altLang="en-US" sz="1050" b="1" i="0" u="none" strike="noStrike" kern="1200" cap="none" spc="0" normalizeH="0" baseline="0" noProof="0" dirty="0">
                        <a:ln>
                          <a:noFill/>
                        </a:ln>
                        <a:solidFill>
                          <a:prstClr val="white"/>
                        </a:solidFill>
                        <a:effectLst/>
                        <a:uLnTx/>
                        <a:uFillTx/>
                        <a:latin typeface="+mn-lt"/>
                        <a:ea typeface="+mn-ea"/>
                        <a:cs typeface="+mn-cs"/>
                      </a:endParaRPr>
                    </a:p>
                  </a:txBody>
                  <a:tcPr/>
                </a:tc>
                <a:extLst>
                  <a:ext uri="{0D108BD9-81ED-4DB2-BD59-A6C34878D82A}">
                    <a16:rowId xmlns:a16="http://schemas.microsoft.com/office/drawing/2014/main" val="2320593512"/>
                  </a:ext>
                </a:extLst>
              </a:tr>
              <a:tr h="550749">
                <a:tc rowSpan="5">
                  <a:txBody>
                    <a:bodyPr/>
                    <a:lstStyle/>
                    <a:p>
                      <a:pPr algn="ctr" fontAlgn="ct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空調</a:t>
                      </a:r>
                    </a:p>
                  </a:txBody>
                  <a:tcPr marL="0" marR="0" marT="0" marB="0"/>
                </a:tc>
                <a:tc>
                  <a:txBody>
                    <a:bodyPr/>
                    <a:lstStyle/>
                    <a:p>
                      <a:pPr algn="l" fontAlgn="ct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＜外皮性能＞</a:t>
                      </a:r>
                      <a:b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b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屋根断熱：押出法ポリスチレンフォーム保温板</a:t>
                      </a: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50mm</a:t>
                      </a:r>
                      <a:b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b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外壁断熱：押出法ポリスチレンフォーム保温板</a:t>
                      </a: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50mm</a:t>
                      </a:r>
                      <a:b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b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窓：単板透明ガラス</a:t>
                      </a: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8mm</a:t>
                      </a:r>
                    </a:p>
                  </a:txBody>
                  <a:tcPr marL="0" marR="0" marT="0" marB="0" anchor="ctr"/>
                </a:tc>
                <a:tc>
                  <a:txBody>
                    <a:bodyPr/>
                    <a:lstStyle/>
                    <a:p>
                      <a:pPr algn="l" fontAlgn="ct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＜外皮性能の向上＞</a:t>
                      </a:r>
                      <a:b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b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高性能断熱材、高断熱・高日射遮蔽型窓、庇・ブラインド等</a:t>
                      </a:r>
                    </a:p>
                  </a:txBody>
                  <a:tcPr marL="0" marR="0" marT="0" marB="0" anchor="ctr"/>
                </a:tc>
                <a:tc>
                  <a:txBody>
                    <a:bodyPr/>
                    <a:lstStyle/>
                    <a:p>
                      <a:pPr algn="l" fontAlgn="ct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l" fontAlgn="ct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a16="http://schemas.microsoft.com/office/drawing/2014/main" val="171470471"/>
                  </a:ext>
                </a:extLst>
              </a:tr>
              <a:tr h="248254">
                <a:tc vMerge="1">
                  <a:txBody>
                    <a:bodyPr/>
                    <a:lstStyle/>
                    <a:p>
                      <a:endParaRPr kumimoji="1" lang="ja-JP" altLang="en-US"/>
                    </a:p>
                  </a:txBody>
                  <a:tcPr/>
                </a:tc>
                <a:tc>
                  <a:txBody>
                    <a:bodyPr/>
                    <a:lstStyle/>
                    <a:p>
                      <a:pPr algn="l" fontAlgn="ct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＜パッシブ利用</a:t>
                      </a:r>
                      <a:r>
                        <a:rPr lang="ja-JP" altLang="en-US" sz="800" b="1" i="0" u="none" strike="noStrike" dirty="0" smtClean="0">
                          <a:solidFill>
                            <a:srgbClr val="000000"/>
                          </a:solidFill>
                          <a:effectLst/>
                          <a:latin typeface="メイリオ" panose="020B0604030504040204" pitchFamily="50" charset="-128"/>
                          <a:ea typeface="メイリオ" panose="020B0604030504040204" pitchFamily="50" charset="-128"/>
                        </a:rPr>
                        <a:t>＞</a:t>
                      </a:r>
                      <a:r>
                        <a:rPr lang="ja-JP" altLang="en-US" sz="800" b="1" i="0" u="none" strike="noStrike" baseline="0" dirty="0" smtClean="0">
                          <a:solidFill>
                            <a:srgbClr val="000000"/>
                          </a:solidFill>
                          <a:effectLst/>
                          <a:latin typeface="メイリオ" panose="020B0604030504040204" pitchFamily="50" charset="-128"/>
                          <a:ea typeface="メイリオ" panose="020B0604030504040204" pitchFamily="50" charset="-128"/>
                        </a:rPr>
                        <a:t>  </a:t>
                      </a:r>
                      <a:r>
                        <a:rPr lang="en-US" altLang="ja-JP" sz="800" b="1" i="0" u="none" strike="noStrike" dirty="0" smtClean="0">
                          <a:solidFill>
                            <a:srgbClr val="000000"/>
                          </a:solidFill>
                          <a:effectLst/>
                          <a:latin typeface="メイリオ" panose="020B0604030504040204" pitchFamily="50" charset="-128"/>
                          <a:ea typeface="メイリオ" panose="020B0604030504040204" pitchFamily="50" charset="-128"/>
                        </a:rPr>
                        <a:t>• </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特になし</a:t>
                      </a:r>
                    </a:p>
                  </a:txBody>
                  <a:tcPr marL="0" marR="0" marT="0" marB="0" anchor="ctr"/>
                </a:tc>
                <a:tc>
                  <a:txBody>
                    <a:bodyPr/>
                    <a:lstStyle/>
                    <a:p>
                      <a:pPr algn="l" fontAlgn="ct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＜パッシブ利用</a:t>
                      </a:r>
                      <a:r>
                        <a:rPr lang="ja-JP" altLang="en-US" sz="800" b="1" i="0" u="none" strike="noStrike" dirty="0" smtClean="0">
                          <a:solidFill>
                            <a:srgbClr val="000000"/>
                          </a:solidFill>
                          <a:effectLst/>
                          <a:latin typeface="メイリオ" panose="020B0604030504040204" pitchFamily="50" charset="-128"/>
                          <a:ea typeface="メイリオ" panose="020B0604030504040204" pitchFamily="50" charset="-128"/>
                        </a:rPr>
                        <a:t>＞</a:t>
                      </a:r>
                      <a:r>
                        <a:rPr lang="ja-JP" altLang="en-US" sz="800" b="1" i="0" u="none" strike="noStrike" baseline="0" dirty="0" smtClean="0">
                          <a:solidFill>
                            <a:srgbClr val="000000"/>
                          </a:solidFill>
                          <a:effectLst/>
                          <a:latin typeface="メイリオ" panose="020B0604030504040204" pitchFamily="50" charset="-128"/>
                          <a:ea typeface="メイリオ" panose="020B0604030504040204" pitchFamily="50" charset="-128"/>
                        </a:rPr>
                        <a:t> ・</a:t>
                      </a:r>
                      <a:r>
                        <a:rPr lang="en-US" altLang="ja-JP" sz="800" b="1" i="0" u="none" strike="noStrike" dirty="0" smtClean="0">
                          <a:solidFill>
                            <a:srgbClr val="000000"/>
                          </a:solidFill>
                          <a:effectLst/>
                          <a:latin typeface="メイリオ" panose="020B0604030504040204" pitchFamily="50" charset="-128"/>
                          <a:ea typeface="メイリオ" panose="020B0604030504040204" pitchFamily="50" charset="-128"/>
                        </a:rPr>
                        <a:t> </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自然通風システム、クールヒートトレンチ（地中熱利用） 等</a:t>
                      </a:r>
                    </a:p>
                  </a:txBody>
                  <a:tcPr marL="0" marR="0" marT="0" marB="0" anchor="ctr"/>
                </a:tc>
                <a:tc>
                  <a:txBody>
                    <a:bodyPr/>
                    <a:lstStyle/>
                    <a:p>
                      <a:pPr algn="l" fontAlgn="ct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l" fontAlgn="ct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a16="http://schemas.microsoft.com/office/drawing/2014/main" val="585450498"/>
                  </a:ext>
                </a:extLst>
              </a:tr>
              <a:tr h="437141">
                <a:tc vMerge="1">
                  <a:txBody>
                    <a:bodyPr/>
                    <a:lstStyle/>
                    <a:p>
                      <a:endParaRPr kumimoji="1" lang="ja-JP" altLang="en-US"/>
                    </a:p>
                  </a:txBody>
                  <a:tcPr/>
                </a:tc>
                <a:tc>
                  <a:txBody>
                    <a:bodyPr/>
                    <a:lstStyle/>
                    <a:p>
                      <a:pPr algn="l" fontAlgn="ct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＜熱源・冷却塔＞</a:t>
                      </a:r>
                      <a:b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b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中央熱源式：空冷ヒートポンプチラー</a:t>
                      </a:r>
                      <a:b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（冷房</a:t>
                      </a: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COP3.24 </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暖房</a:t>
                      </a: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COP3.42</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a:t>
                      </a:r>
                    </a:p>
                  </a:txBody>
                  <a:tcPr marL="0" marR="0" marT="0" marB="0" anchor="ctr"/>
                </a:tc>
                <a:tc>
                  <a:txBody>
                    <a:bodyPr/>
                    <a:lstStyle/>
                    <a:p>
                      <a:pPr algn="l" fontAlgn="ct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＜熱源・冷却塔の高効率化＞</a:t>
                      </a:r>
                      <a:b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b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高効率熱源機器、蓄熱システム、中温水利用システム、台数制御、</a:t>
                      </a:r>
                      <a:b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高効率冷却塔、インバータ制御、フリークーリング等</a:t>
                      </a:r>
                    </a:p>
                  </a:txBody>
                  <a:tcPr marL="0" marR="0" marT="0" marB="0" anchor="ctr"/>
                </a:tc>
                <a:tc>
                  <a:txBody>
                    <a:bodyPr/>
                    <a:lstStyle/>
                    <a:p>
                      <a:pPr algn="l" fontAlgn="ct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l" fontAlgn="ct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a16="http://schemas.microsoft.com/office/drawing/2014/main" val="2729727961"/>
                  </a:ext>
                </a:extLst>
              </a:tr>
              <a:tr h="575642">
                <a:tc vMerge="1">
                  <a:txBody>
                    <a:bodyPr/>
                    <a:lstStyle/>
                    <a:p>
                      <a:endParaRPr kumimoji="1" lang="ja-JP" altLang="en-US"/>
                    </a:p>
                  </a:txBody>
                  <a:tcPr/>
                </a:tc>
                <a:tc>
                  <a:txBody>
                    <a:bodyPr/>
                    <a:lstStyle/>
                    <a:p>
                      <a:pPr algn="l" fontAlgn="ct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＜ポンプ＞</a:t>
                      </a:r>
                      <a:b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b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 2</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台のポンプによる台数制御・インバータ制御</a:t>
                      </a:r>
                      <a:b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b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 7℃</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差送水</a:t>
                      </a:r>
                      <a:b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b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変流量制御（最小流量比</a:t>
                      </a: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60%</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a:t>
                      </a:r>
                    </a:p>
                  </a:txBody>
                  <a:tcPr marL="0" marR="0" marT="0" marB="0" anchor="ctr"/>
                </a:tc>
                <a:tc>
                  <a:txBody>
                    <a:bodyPr/>
                    <a:lstStyle/>
                    <a:p>
                      <a:pPr algn="l" fontAlgn="ct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＜ポンプの高効率化＞</a:t>
                      </a:r>
                      <a:b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b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高効率空調用ポンプ、変流量制御、大温度差・小流量ポンプ等</a:t>
                      </a:r>
                    </a:p>
                  </a:txBody>
                  <a:tcPr marL="0" marR="0" marT="0" marB="0" anchor="ctr"/>
                </a:tc>
                <a:tc>
                  <a:txBody>
                    <a:bodyPr/>
                    <a:lstStyle/>
                    <a:p>
                      <a:pPr algn="l" fontAlgn="ct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l" fontAlgn="ct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a16="http://schemas.microsoft.com/office/drawing/2014/main" val="2222867183"/>
                  </a:ext>
                </a:extLst>
              </a:tr>
              <a:tr h="588331">
                <a:tc vMerge="1">
                  <a:txBody>
                    <a:bodyPr/>
                    <a:lstStyle/>
                    <a:p>
                      <a:endParaRPr kumimoji="1" lang="ja-JP" altLang="en-US"/>
                    </a:p>
                  </a:txBody>
                  <a:tcPr/>
                </a:tc>
                <a:tc>
                  <a:txBody>
                    <a:bodyPr/>
                    <a:lstStyle/>
                    <a:p>
                      <a:pPr algn="l" fontAlgn="ct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＜空調機＞</a:t>
                      </a:r>
                      <a:b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b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一般型空調</a:t>
                      </a:r>
                      <a:b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b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定風量制御・全熱交換器・外気カット制御</a:t>
                      </a:r>
                    </a:p>
                  </a:txBody>
                  <a:tcPr marL="0" marR="0" marT="0" marB="0" anchor="ctr"/>
                </a:tc>
                <a:tc>
                  <a:txBody>
                    <a:bodyPr/>
                    <a:lstStyle/>
                    <a:p>
                      <a:pPr algn="l" fontAlgn="ct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＜空調機の効率化・制御の高度化＞</a:t>
                      </a:r>
                      <a:b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b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高効率パッケージ形空調、高効率空調機、全熱交換器、外気冷房シ</a:t>
                      </a:r>
                      <a:b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ステム、外気カット、外気冷房、変風量制御、ゼロエナジーバンド</a:t>
                      </a:r>
                      <a:b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制御、デシカント空調システム、ハイブリッド空調システム、床</a:t>
                      </a:r>
                      <a:r>
                        <a:rPr lang="ja-JP" altLang="en-US" sz="800" b="1" i="0" u="none" strike="noStrike" dirty="0" smtClean="0">
                          <a:solidFill>
                            <a:srgbClr val="000000"/>
                          </a:solidFill>
                          <a:effectLst/>
                          <a:latin typeface="メイリオ" panose="020B0604030504040204" pitchFamily="50" charset="-128"/>
                          <a:ea typeface="メイリオ" panose="020B0604030504040204" pitchFamily="50" charset="-128"/>
                        </a:rPr>
                        <a:t>吹出</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空調システム等</a:t>
                      </a:r>
                    </a:p>
                  </a:txBody>
                  <a:tcPr marL="0" marR="0" marT="0" marB="0" anchor="ctr"/>
                </a:tc>
                <a:tc>
                  <a:txBody>
                    <a:bodyPr/>
                    <a:lstStyle/>
                    <a:p>
                      <a:pPr algn="l" fontAlgn="ct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l" fontAlgn="ct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a16="http://schemas.microsoft.com/office/drawing/2014/main" val="4138013106"/>
                  </a:ext>
                </a:extLst>
              </a:tr>
              <a:tr h="137687">
                <a:tc rowSpan="2">
                  <a:txBody>
                    <a:bodyPr/>
                    <a:lstStyle/>
                    <a:p>
                      <a:pPr algn="ctr" fontAlgn="ct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換気</a:t>
                      </a:r>
                    </a:p>
                  </a:txBody>
                  <a:tcPr marL="0" marR="0" marT="0" marB="0"/>
                </a:tc>
                <a:tc>
                  <a:txBody>
                    <a:bodyPr/>
                    <a:lstStyle/>
                    <a:p>
                      <a:pPr algn="l" fontAlgn="ct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＜機器</a:t>
                      </a:r>
                      <a:r>
                        <a:rPr lang="ja-JP" altLang="en-US" sz="800" b="1" i="0" u="none" strike="noStrike" dirty="0" smtClean="0">
                          <a:solidFill>
                            <a:srgbClr val="000000"/>
                          </a:solidFill>
                          <a:effectLst/>
                          <a:latin typeface="メイリオ" panose="020B0604030504040204" pitchFamily="50" charset="-128"/>
                          <a:ea typeface="メイリオ" panose="020B0604030504040204" pitchFamily="50" charset="-128"/>
                        </a:rPr>
                        <a:t>＞</a:t>
                      </a:r>
                      <a:r>
                        <a:rPr lang="ja-JP" altLang="en-US" sz="800" b="1" i="0" u="none" strike="noStrike" baseline="0" dirty="0" smtClean="0">
                          <a:solidFill>
                            <a:srgbClr val="000000"/>
                          </a:solidFill>
                          <a:effectLst/>
                          <a:latin typeface="メイリオ" panose="020B0604030504040204" pitchFamily="50" charset="-128"/>
                          <a:ea typeface="メイリオ" panose="020B0604030504040204" pitchFamily="50" charset="-128"/>
                        </a:rPr>
                        <a:t> </a:t>
                      </a:r>
                      <a:r>
                        <a:rPr lang="en-US" altLang="ja-JP" sz="800" b="1" i="0" u="none" strike="noStrike" dirty="0" smtClean="0">
                          <a:solidFill>
                            <a:srgbClr val="000000"/>
                          </a:solidFill>
                          <a:effectLst/>
                          <a:latin typeface="メイリオ" panose="020B0604030504040204" pitchFamily="50" charset="-128"/>
                          <a:ea typeface="メイリオ" panose="020B0604030504040204" pitchFamily="50" charset="-128"/>
                        </a:rPr>
                        <a:t>• </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標準モーター</a:t>
                      </a:r>
                    </a:p>
                  </a:txBody>
                  <a:tcPr marL="0" marR="0" marT="0" marB="0" anchor="ctr"/>
                </a:tc>
                <a:tc>
                  <a:txBody>
                    <a:bodyPr/>
                    <a:lstStyle/>
                    <a:p>
                      <a:pPr algn="l" fontAlgn="ct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＜機器の高効率化</a:t>
                      </a:r>
                      <a:r>
                        <a:rPr lang="ja-JP" altLang="en-US" sz="800" b="1" i="0" u="none" strike="noStrike" dirty="0" smtClean="0">
                          <a:solidFill>
                            <a:srgbClr val="000000"/>
                          </a:solidFill>
                          <a:effectLst/>
                          <a:latin typeface="メイリオ" panose="020B0604030504040204" pitchFamily="50" charset="-128"/>
                          <a:ea typeface="メイリオ" panose="020B0604030504040204" pitchFamily="50" charset="-128"/>
                        </a:rPr>
                        <a:t>＞</a:t>
                      </a:r>
                      <a:r>
                        <a:rPr lang="ja-JP" altLang="en-US" sz="800" b="1" i="0" u="none" strike="noStrike" baseline="0" dirty="0" smtClean="0">
                          <a:solidFill>
                            <a:srgbClr val="000000"/>
                          </a:solidFill>
                          <a:effectLst/>
                          <a:latin typeface="メイリオ" panose="020B0604030504040204" pitchFamily="50" charset="-128"/>
                          <a:ea typeface="メイリオ" panose="020B0604030504040204" pitchFamily="50" charset="-128"/>
                        </a:rPr>
                        <a:t>  </a:t>
                      </a:r>
                      <a:r>
                        <a:rPr lang="en-US" altLang="ja-JP" sz="800" b="1" i="0" u="none" strike="noStrike" dirty="0" smtClean="0">
                          <a:solidFill>
                            <a:srgbClr val="000000"/>
                          </a:solidFill>
                          <a:effectLst/>
                          <a:latin typeface="メイリオ" panose="020B0604030504040204" pitchFamily="50" charset="-128"/>
                          <a:ea typeface="メイリオ" panose="020B0604030504040204" pitchFamily="50" charset="-128"/>
                        </a:rPr>
                        <a:t>• </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高効率ファン、インバータ制御等</a:t>
                      </a:r>
                    </a:p>
                  </a:txBody>
                  <a:tcPr marL="0" marR="0" marT="0" marB="0" anchor="ctr"/>
                </a:tc>
                <a:tc>
                  <a:txBody>
                    <a:bodyPr/>
                    <a:lstStyle/>
                    <a:p>
                      <a:pPr algn="l" fontAlgn="ct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l" fontAlgn="ct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a16="http://schemas.microsoft.com/office/drawing/2014/main" val="907860952"/>
                  </a:ext>
                </a:extLst>
              </a:tr>
              <a:tr h="308823">
                <a:tc vMerge="1">
                  <a:txBody>
                    <a:bodyPr/>
                    <a:lstStyle/>
                    <a:p>
                      <a:endParaRPr kumimoji="1" lang="ja-JP" altLang="en-US"/>
                    </a:p>
                  </a:txBody>
                  <a:tcPr/>
                </a:tc>
                <a:tc>
                  <a:txBody>
                    <a:bodyPr/>
                    <a:lstStyle/>
                    <a:p>
                      <a:pPr algn="l" fontAlgn="ct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＜制御</a:t>
                      </a:r>
                      <a:r>
                        <a:rPr lang="ja-JP" altLang="en-US" sz="800" b="1" i="0" u="none" strike="noStrike" dirty="0" smtClean="0">
                          <a:solidFill>
                            <a:srgbClr val="000000"/>
                          </a:solidFill>
                          <a:effectLst/>
                          <a:latin typeface="メイリオ" panose="020B0604030504040204" pitchFamily="50" charset="-128"/>
                          <a:ea typeface="メイリオ" panose="020B0604030504040204" pitchFamily="50" charset="-128"/>
                        </a:rPr>
                        <a:t>＞</a:t>
                      </a:r>
                      <a:r>
                        <a:rPr lang="ja-JP" altLang="en-US" sz="800" b="1" i="0" u="none" strike="noStrike" baseline="0" dirty="0" smtClean="0">
                          <a:solidFill>
                            <a:srgbClr val="000000"/>
                          </a:solidFill>
                          <a:effectLst/>
                          <a:latin typeface="メイリオ" panose="020B0604030504040204" pitchFamily="50" charset="-128"/>
                          <a:ea typeface="メイリオ" panose="020B0604030504040204" pitchFamily="50" charset="-128"/>
                        </a:rPr>
                        <a:t> </a:t>
                      </a:r>
                      <a:r>
                        <a:rPr lang="en-US" altLang="ja-JP" sz="800" b="1" i="0" u="none" strike="noStrike" dirty="0" smtClean="0">
                          <a:solidFill>
                            <a:srgbClr val="000000"/>
                          </a:solidFill>
                          <a:effectLst/>
                          <a:latin typeface="メイリオ" panose="020B0604030504040204" pitchFamily="50" charset="-128"/>
                          <a:ea typeface="メイリオ" panose="020B0604030504040204" pitchFamily="50" charset="-128"/>
                        </a:rPr>
                        <a:t>• </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特になし</a:t>
                      </a:r>
                    </a:p>
                  </a:txBody>
                  <a:tcPr marL="0" marR="0" marT="0" marB="0" anchor="ctr"/>
                </a:tc>
                <a:tc>
                  <a:txBody>
                    <a:bodyPr/>
                    <a:lstStyle/>
                    <a:p>
                      <a:pPr algn="l" fontAlgn="ct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＜制御の高度化</a:t>
                      </a:r>
                      <a:r>
                        <a:rPr lang="ja-JP" altLang="en-US" sz="800" b="1" i="0" u="none" strike="noStrike" dirty="0" smtClean="0">
                          <a:solidFill>
                            <a:srgbClr val="000000"/>
                          </a:solidFill>
                          <a:effectLst/>
                          <a:latin typeface="メイリオ" panose="020B0604030504040204" pitchFamily="50" charset="-128"/>
                          <a:ea typeface="メイリオ" panose="020B0604030504040204" pitchFamily="50" charset="-128"/>
                        </a:rPr>
                        <a:t>＞</a:t>
                      </a:r>
                      <a:r>
                        <a:rPr lang="en-US" altLang="ja-JP" sz="800" b="1" i="0" u="none" strike="noStrike" dirty="0" smtClean="0">
                          <a:solidFill>
                            <a:srgbClr val="000000"/>
                          </a:solidFill>
                          <a:effectLst/>
                          <a:latin typeface="メイリオ" panose="020B0604030504040204" pitchFamily="50" charset="-128"/>
                          <a:ea typeface="メイリオ" panose="020B0604030504040204" pitchFamily="50" charset="-128"/>
                        </a:rPr>
                        <a:t>• </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温度制御、送風機制御、</a:t>
                      </a: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CO2</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濃度制御、人感センサーによる制御等</a:t>
                      </a:r>
                    </a:p>
                  </a:txBody>
                  <a:tcPr marL="0" marR="0" marT="0" marB="0" anchor="ctr"/>
                </a:tc>
                <a:tc>
                  <a:txBody>
                    <a:bodyPr/>
                    <a:lstStyle/>
                    <a:p>
                      <a:pPr algn="l" fontAlgn="ct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l" fontAlgn="ct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a16="http://schemas.microsoft.com/office/drawing/2014/main" val="1064995619"/>
                  </a:ext>
                </a:extLst>
              </a:tr>
              <a:tr h="178173">
                <a:tc rowSpan="3">
                  <a:txBody>
                    <a:bodyPr/>
                    <a:lstStyle/>
                    <a:p>
                      <a:pPr algn="ctr" fontAlgn="ct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照明</a:t>
                      </a:r>
                    </a:p>
                  </a:txBody>
                  <a:tcPr marL="0" marR="0" marT="0" marB="0"/>
                </a:tc>
                <a:tc>
                  <a:txBody>
                    <a:bodyPr/>
                    <a:lstStyle/>
                    <a:p>
                      <a:pPr algn="l" fontAlgn="ct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＜パッシブ利用</a:t>
                      </a:r>
                      <a:r>
                        <a:rPr lang="ja-JP" altLang="en-US" sz="800" b="1" i="0" u="none" strike="noStrike" dirty="0" smtClean="0">
                          <a:solidFill>
                            <a:srgbClr val="000000"/>
                          </a:solidFill>
                          <a:effectLst/>
                          <a:latin typeface="メイリオ" panose="020B0604030504040204" pitchFamily="50" charset="-128"/>
                          <a:ea typeface="メイリオ" panose="020B0604030504040204" pitchFamily="50" charset="-128"/>
                        </a:rPr>
                        <a:t>＞</a:t>
                      </a:r>
                      <a:r>
                        <a:rPr lang="ja-JP" altLang="en-US" sz="800" b="1" i="0" u="none" strike="noStrike" baseline="0" dirty="0" smtClean="0">
                          <a:solidFill>
                            <a:srgbClr val="000000"/>
                          </a:solidFill>
                          <a:effectLst/>
                          <a:latin typeface="メイリオ" panose="020B0604030504040204" pitchFamily="50" charset="-128"/>
                          <a:ea typeface="メイリオ" panose="020B0604030504040204" pitchFamily="50" charset="-128"/>
                        </a:rPr>
                        <a:t> </a:t>
                      </a:r>
                      <a:r>
                        <a:rPr lang="en-US" altLang="ja-JP" sz="800" b="1" i="0" u="none" strike="noStrike" dirty="0" smtClean="0">
                          <a:solidFill>
                            <a:srgbClr val="000000"/>
                          </a:solidFill>
                          <a:effectLst/>
                          <a:latin typeface="メイリオ" panose="020B0604030504040204" pitchFamily="50" charset="-128"/>
                          <a:ea typeface="メイリオ" panose="020B0604030504040204" pitchFamily="50" charset="-128"/>
                        </a:rPr>
                        <a:t>• </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特になし</a:t>
                      </a:r>
                    </a:p>
                  </a:txBody>
                  <a:tcPr marL="0" marR="0" marT="0" marB="0" anchor="ctr"/>
                </a:tc>
                <a:tc>
                  <a:txBody>
                    <a:bodyPr/>
                    <a:lstStyle/>
                    <a:p>
                      <a:pPr algn="l" fontAlgn="ct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＜パッシブ利用</a:t>
                      </a:r>
                      <a:r>
                        <a:rPr lang="ja-JP" altLang="en-US" sz="800" b="1" i="0" u="none" strike="noStrike" dirty="0" smtClean="0">
                          <a:solidFill>
                            <a:srgbClr val="000000"/>
                          </a:solidFill>
                          <a:effectLst/>
                          <a:latin typeface="メイリオ" panose="020B0604030504040204" pitchFamily="50" charset="-128"/>
                          <a:ea typeface="メイリオ" panose="020B0604030504040204" pitchFamily="50" charset="-128"/>
                        </a:rPr>
                        <a:t>＞</a:t>
                      </a:r>
                      <a:r>
                        <a:rPr lang="en-US" altLang="ja-JP" sz="800" b="1" i="0" u="none" strike="noStrike" dirty="0" smtClean="0">
                          <a:solidFill>
                            <a:srgbClr val="000000"/>
                          </a:solidFill>
                          <a:effectLst/>
                          <a:latin typeface="メイリオ" panose="020B0604030504040204" pitchFamily="50" charset="-128"/>
                          <a:ea typeface="メイリオ" panose="020B0604030504040204" pitchFamily="50" charset="-128"/>
                        </a:rPr>
                        <a:t>• </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自然採光システム等</a:t>
                      </a:r>
                    </a:p>
                  </a:txBody>
                  <a:tcPr marL="0" marR="0" marT="0" marB="0" anchor="ctr"/>
                </a:tc>
                <a:tc>
                  <a:txBody>
                    <a:bodyPr/>
                    <a:lstStyle/>
                    <a:p>
                      <a:pPr algn="l" fontAlgn="ct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l" fontAlgn="ct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a16="http://schemas.microsoft.com/office/drawing/2014/main" val="3335321532"/>
                  </a:ext>
                </a:extLst>
              </a:tr>
              <a:tr h="275375">
                <a:tc vMerge="1">
                  <a:txBody>
                    <a:bodyPr/>
                    <a:lstStyle/>
                    <a:p>
                      <a:endParaRPr kumimoji="1" lang="ja-JP" altLang="en-US"/>
                    </a:p>
                  </a:txBody>
                  <a:tcPr/>
                </a:tc>
                <a:tc>
                  <a:txBody>
                    <a:bodyPr/>
                    <a:lstStyle/>
                    <a:p>
                      <a:pPr algn="l" fontAlgn="ct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＜機器＞</a:t>
                      </a:r>
                      <a:b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b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事務室：</a:t>
                      </a:r>
                      <a:r>
                        <a:rPr lang="en-US" altLang="ja-JP" sz="800" b="1" i="0" u="none" strike="noStrike" dirty="0" err="1">
                          <a:solidFill>
                            <a:srgbClr val="000000"/>
                          </a:solidFill>
                          <a:effectLst/>
                          <a:latin typeface="メイリオ" panose="020B0604030504040204" pitchFamily="50" charset="-128"/>
                          <a:ea typeface="メイリオ" panose="020B0604030504040204" pitchFamily="50" charset="-128"/>
                        </a:rPr>
                        <a:t>Hf</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型</a:t>
                      </a:r>
                      <a:r>
                        <a:rPr lang="ja-JP" altLang="en-US" sz="800" b="1" i="0" u="none" strike="noStrike" dirty="0" smtClean="0">
                          <a:solidFill>
                            <a:srgbClr val="000000"/>
                          </a:solidFill>
                          <a:effectLst/>
                          <a:latin typeface="メイリオ" panose="020B0604030504040204" pitchFamily="50" charset="-128"/>
                          <a:ea typeface="メイリオ" panose="020B0604030504040204" pitchFamily="50" charset="-128"/>
                        </a:rPr>
                        <a:t>蛍光灯</a:t>
                      </a:r>
                      <a:r>
                        <a:rPr lang="ja-JP" altLang="en-US" sz="800" b="1" i="0" u="none" strike="noStrike" baseline="0" dirty="0" smtClean="0">
                          <a:solidFill>
                            <a:srgbClr val="000000"/>
                          </a:solidFill>
                          <a:effectLst/>
                          <a:latin typeface="メイリオ" panose="020B0604030504040204" pitchFamily="50" charset="-128"/>
                          <a:ea typeface="メイリオ" panose="020B0604030504040204" pitchFamily="50" charset="-128"/>
                        </a:rPr>
                        <a:t> </a:t>
                      </a:r>
                      <a:r>
                        <a:rPr lang="en-US" altLang="ja-JP" sz="800" b="1" i="0" u="none" strike="noStrike" dirty="0" smtClean="0">
                          <a:solidFill>
                            <a:srgbClr val="000000"/>
                          </a:solidFill>
                          <a:effectLst/>
                          <a:latin typeface="メイリオ" panose="020B0604030504040204" pitchFamily="50" charset="-128"/>
                          <a:ea typeface="メイリオ" panose="020B0604030504040204" pitchFamily="50" charset="-128"/>
                        </a:rPr>
                        <a:t>• </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バック系統：</a:t>
                      </a:r>
                      <a:r>
                        <a:rPr lang="en-US" altLang="ja-JP" sz="800" b="1" i="0" u="none" strike="noStrike" dirty="0" err="1">
                          <a:solidFill>
                            <a:srgbClr val="000000"/>
                          </a:solidFill>
                          <a:effectLst/>
                          <a:latin typeface="メイリオ" panose="020B0604030504040204" pitchFamily="50" charset="-128"/>
                          <a:ea typeface="メイリオ" panose="020B0604030504040204" pitchFamily="50" charset="-128"/>
                        </a:rPr>
                        <a:t>Hf</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型蛍光灯ダウンライト式</a:t>
                      </a:r>
                    </a:p>
                  </a:txBody>
                  <a:tcPr marL="0" marR="0" marT="0" marB="0" anchor="ctr"/>
                </a:tc>
                <a:tc>
                  <a:txBody>
                    <a:bodyPr/>
                    <a:lstStyle/>
                    <a:p>
                      <a:pPr algn="l" fontAlgn="ct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＜機器の高効率化</a:t>
                      </a:r>
                      <a:r>
                        <a:rPr lang="ja-JP" altLang="en-US" sz="800" b="1" i="0" u="none" strike="noStrike" dirty="0" smtClean="0">
                          <a:solidFill>
                            <a:srgbClr val="000000"/>
                          </a:solidFill>
                          <a:effectLst/>
                          <a:latin typeface="メイリオ" panose="020B0604030504040204" pitchFamily="50" charset="-128"/>
                          <a:ea typeface="メイリオ" panose="020B0604030504040204" pitchFamily="50" charset="-128"/>
                        </a:rPr>
                        <a:t>＞</a:t>
                      </a:r>
                      <a:r>
                        <a:rPr lang="ja-JP" altLang="en-US" sz="800" b="1" i="0" u="none" strike="noStrike" baseline="0" dirty="0" smtClean="0">
                          <a:solidFill>
                            <a:srgbClr val="000000"/>
                          </a:solidFill>
                          <a:effectLst/>
                          <a:latin typeface="メイリオ" panose="020B0604030504040204" pitchFamily="50" charset="-128"/>
                          <a:ea typeface="メイリオ" panose="020B0604030504040204" pitchFamily="50" charset="-128"/>
                        </a:rPr>
                        <a:t> </a:t>
                      </a:r>
                      <a:r>
                        <a:rPr lang="en-US" altLang="ja-JP" sz="800" b="1" i="0" u="none" strike="noStrike" dirty="0" smtClean="0">
                          <a:solidFill>
                            <a:srgbClr val="000000"/>
                          </a:solidFill>
                          <a:effectLst/>
                          <a:latin typeface="メイリオ" panose="020B0604030504040204" pitchFamily="50" charset="-128"/>
                          <a:ea typeface="メイリオ" panose="020B0604030504040204" pitchFamily="50" charset="-128"/>
                        </a:rPr>
                        <a:t>• </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高効率照明（</a:t>
                      </a: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LED</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等） 等</a:t>
                      </a:r>
                    </a:p>
                  </a:txBody>
                  <a:tcPr marL="0" marR="0" marT="0" marB="0" anchor="ctr"/>
                </a:tc>
                <a:tc>
                  <a:txBody>
                    <a:bodyPr/>
                    <a:lstStyle/>
                    <a:p>
                      <a:pPr algn="l" fontAlgn="ct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l" fontAlgn="ct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a16="http://schemas.microsoft.com/office/drawing/2014/main" val="2627768086"/>
                  </a:ext>
                </a:extLst>
              </a:tr>
              <a:tr h="550749">
                <a:tc vMerge="1">
                  <a:txBody>
                    <a:bodyPr/>
                    <a:lstStyle/>
                    <a:p>
                      <a:endParaRPr kumimoji="1" lang="ja-JP" altLang="en-US"/>
                    </a:p>
                  </a:txBody>
                  <a:tcPr/>
                </a:tc>
                <a:tc>
                  <a:txBody>
                    <a:bodyPr/>
                    <a:lstStyle/>
                    <a:p>
                      <a:pPr algn="l" fontAlgn="ct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＜制御＞</a:t>
                      </a:r>
                      <a:b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b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制御なし</a:t>
                      </a:r>
                    </a:p>
                  </a:txBody>
                  <a:tcPr marL="0" marR="0" marT="0" marB="0" anchor="ctr"/>
                </a:tc>
                <a:tc>
                  <a:txBody>
                    <a:bodyPr/>
                    <a:lstStyle/>
                    <a:p>
                      <a:pPr algn="l" fontAlgn="ct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＜制御の高度化＞</a:t>
                      </a:r>
                      <a:b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b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人感センサーによる在室検知制御、昼光利用制御、明るさ感知に</a:t>
                      </a:r>
                      <a:r>
                        <a:rPr lang="ja-JP" altLang="en-US" sz="800" b="1" i="0" u="none" strike="noStrike" dirty="0" smtClean="0">
                          <a:solidFill>
                            <a:srgbClr val="000000"/>
                          </a:solidFill>
                          <a:effectLst/>
                          <a:latin typeface="メイリオ" panose="020B0604030504040204" pitchFamily="50" charset="-128"/>
                          <a:ea typeface="メイリオ" panose="020B0604030504040204" pitchFamily="50" charset="-128"/>
                        </a:rPr>
                        <a:t>よる</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自動点滅制御</a:t>
                      </a:r>
                      <a:r>
                        <a:rPr lang="ja-JP" altLang="en-US" sz="800" b="1" i="0" u="none" strike="noStrike" dirty="0" smtClean="0">
                          <a:solidFill>
                            <a:srgbClr val="000000"/>
                          </a:solidFill>
                          <a:effectLst/>
                          <a:latin typeface="メイリオ" panose="020B0604030504040204" pitchFamily="50" charset="-128"/>
                          <a:ea typeface="メイリオ" panose="020B0604030504040204" pitchFamily="50" charset="-128"/>
                        </a:rPr>
                        <a:t>、</a:t>
                      </a:r>
                      <a:endParaRPr lang="en-US" altLang="ja-JP" sz="800" b="1" i="0" u="none" strike="noStrike" dirty="0" smtClean="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800" b="1" i="0" u="none" strike="noStrike" dirty="0" smtClean="0">
                          <a:solidFill>
                            <a:srgbClr val="000000"/>
                          </a:solidFill>
                          <a:effectLst/>
                          <a:latin typeface="メイリオ" panose="020B0604030504040204" pitchFamily="50" charset="-128"/>
                          <a:ea typeface="メイリオ" panose="020B0604030504040204" pitchFamily="50" charset="-128"/>
                        </a:rPr>
                        <a:t>タイムスケジュール</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制御、初期照度補正制御、</a:t>
                      </a:r>
                      <a:r>
                        <a:rPr lang="ja-JP" altLang="en-US" sz="800" b="1" i="0" u="none" strike="noStrike" dirty="0" smtClean="0">
                          <a:solidFill>
                            <a:srgbClr val="000000"/>
                          </a:solidFill>
                          <a:effectLst/>
                          <a:latin typeface="メイリオ" panose="020B0604030504040204" pitchFamily="50" charset="-128"/>
                          <a:ea typeface="メイリオ" panose="020B0604030504040204" pitchFamily="50" charset="-128"/>
                        </a:rPr>
                        <a:t>タスクアンビエント</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照明システム</a:t>
                      </a:r>
                      <a:r>
                        <a:rPr lang="ja-JP" altLang="en-US" sz="800" b="1" i="0" u="none" strike="noStrike" dirty="0" smtClean="0">
                          <a:solidFill>
                            <a:srgbClr val="000000"/>
                          </a:solidFill>
                          <a:effectLst/>
                          <a:latin typeface="メイリオ" panose="020B0604030504040204" pitchFamily="50" charset="-128"/>
                          <a:ea typeface="メイリオ" panose="020B0604030504040204" pitchFamily="50" charset="-128"/>
                        </a:rPr>
                        <a:t>、</a:t>
                      </a:r>
                      <a:endParaRPr lang="en-US" altLang="ja-JP" sz="800" b="1" i="0" u="none" strike="noStrike" dirty="0" smtClean="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800" b="1" i="0" u="none" strike="noStrike" dirty="0" smtClean="0">
                          <a:solidFill>
                            <a:srgbClr val="000000"/>
                          </a:solidFill>
                          <a:effectLst/>
                          <a:latin typeface="メイリオ" panose="020B0604030504040204" pitchFamily="50" charset="-128"/>
                          <a:ea typeface="メイリオ" panose="020B0604030504040204" pitchFamily="50" charset="-128"/>
                        </a:rPr>
                        <a:t>ゾーニング</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制御の導入等</a:t>
                      </a:r>
                    </a:p>
                  </a:txBody>
                  <a:tcPr marL="0" marR="0" marT="0" marB="0" anchor="ctr"/>
                </a:tc>
                <a:tc>
                  <a:txBody>
                    <a:bodyPr/>
                    <a:lstStyle/>
                    <a:p>
                      <a:pPr algn="l" fontAlgn="ct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l" fontAlgn="ct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a16="http://schemas.microsoft.com/office/drawing/2014/main" val="861548134"/>
                  </a:ext>
                </a:extLst>
              </a:tr>
              <a:tr h="491629">
                <a:tc>
                  <a:txBody>
                    <a:bodyPr/>
                    <a:lstStyle/>
                    <a:p>
                      <a:pPr algn="ctr" fontAlgn="ct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給湯</a:t>
                      </a:r>
                    </a:p>
                  </a:txBody>
                  <a:tcPr marL="0" marR="0" marT="0" marB="0"/>
                </a:tc>
                <a:tc>
                  <a:txBody>
                    <a:bodyPr/>
                    <a:lstStyle/>
                    <a:p>
                      <a:pPr algn="l" fontAlgn="ct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便所の洗面器用途に個別給湯機（電気式）を設置</a:t>
                      </a:r>
                      <a:b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b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節水機能なし</a:t>
                      </a:r>
                      <a:b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b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標準の保温仕様</a:t>
                      </a:r>
                    </a:p>
                  </a:txBody>
                  <a:tcPr marL="0" marR="0" marT="0" marB="0" anchor="ctr"/>
                </a:tc>
                <a:tc>
                  <a:txBody>
                    <a:bodyPr/>
                    <a:lstStyle/>
                    <a:p>
                      <a:pPr algn="l" fontAlgn="ct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高効率給湯器（ヒートポンプ、潜熱回収型）、洗面器の自動水栓、</a:t>
                      </a:r>
                      <a:b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高断熱配管、便所洗面・湯沸室への局所給湯システムの導入等</a:t>
                      </a:r>
                    </a:p>
                  </a:txBody>
                  <a:tcPr marL="0" marR="0" marT="0" marB="0" anchor="ctr"/>
                </a:tc>
                <a:tc>
                  <a:txBody>
                    <a:bodyPr/>
                    <a:lstStyle/>
                    <a:p>
                      <a:pPr algn="l" fontAlgn="ct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l" fontAlgn="ct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a16="http://schemas.microsoft.com/office/drawing/2014/main" val="3542786919"/>
                  </a:ext>
                </a:extLst>
              </a:tr>
              <a:tr h="183583">
                <a:tc>
                  <a:txBody>
                    <a:bodyPr/>
                    <a:lstStyle/>
                    <a:p>
                      <a:pPr algn="ctr" fontAlgn="ct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昇降機</a:t>
                      </a:r>
                    </a:p>
                  </a:txBody>
                  <a:tcPr marL="0" marR="0" marT="0" marB="0"/>
                </a:tc>
                <a:tc>
                  <a:txBody>
                    <a:bodyPr/>
                    <a:lstStyle/>
                    <a:p>
                      <a:pPr algn="l" fontAlgn="ctr"/>
                      <a:r>
                        <a:rPr lang="en-US" altLang="zh-TW" sz="800" b="1" i="0" u="none" strike="noStrike" dirty="0">
                          <a:solidFill>
                            <a:srgbClr val="000000"/>
                          </a:solidFill>
                          <a:effectLst/>
                          <a:latin typeface="メイリオ" panose="020B0604030504040204" pitchFamily="50" charset="-128"/>
                          <a:ea typeface="メイリオ" panose="020B0604030504040204" pitchFamily="50" charset="-128"/>
                        </a:rPr>
                        <a:t>• </a:t>
                      </a:r>
                      <a:r>
                        <a:rPr lang="zh-TW" altLang="en-US" sz="800" b="1" i="0" u="none" strike="noStrike" dirty="0">
                          <a:solidFill>
                            <a:srgbClr val="000000"/>
                          </a:solidFill>
                          <a:effectLst/>
                          <a:latin typeface="メイリオ" panose="020B0604030504040204" pitchFamily="50" charset="-128"/>
                          <a:ea typeface="メイリオ" panose="020B0604030504040204" pitchFamily="50" charset="-128"/>
                        </a:rPr>
                        <a:t>交流帰還制御</a:t>
                      </a:r>
                    </a:p>
                  </a:txBody>
                  <a:tcPr marL="0" marR="0" marT="0" marB="0" anchor="ctr"/>
                </a:tc>
                <a:tc>
                  <a:txBody>
                    <a:bodyPr/>
                    <a:lstStyle/>
                    <a:p>
                      <a:pPr algn="l" fontAlgn="ctr"/>
                      <a:r>
                        <a:rPr lang="en-US" altLang="zh-TW" sz="800" b="1" i="0" u="none" strike="noStrike" dirty="0">
                          <a:solidFill>
                            <a:srgbClr val="000000"/>
                          </a:solidFill>
                          <a:effectLst/>
                          <a:latin typeface="メイリオ" panose="020B0604030504040204" pitchFamily="50" charset="-128"/>
                          <a:ea typeface="メイリオ" panose="020B0604030504040204" pitchFamily="50" charset="-128"/>
                        </a:rPr>
                        <a:t>• </a:t>
                      </a:r>
                      <a:r>
                        <a:rPr lang="zh-TW" altLang="en-US" sz="800" b="1" i="0" u="none" strike="noStrike" dirty="0">
                          <a:solidFill>
                            <a:srgbClr val="000000"/>
                          </a:solidFill>
                          <a:effectLst/>
                          <a:latin typeface="メイリオ" panose="020B0604030504040204" pitchFamily="50" charset="-128"/>
                          <a:ea typeface="メイリオ" panose="020B0604030504040204" pitchFamily="50" charset="-128"/>
                        </a:rPr>
                        <a:t>可変電圧可変周波数制御、電力回生制御、群管理制御等</a:t>
                      </a:r>
                    </a:p>
                  </a:txBody>
                  <a:tcPr marL="0" marR="0" marT="0" marB="0" anchor="ctr"/>
                </a:tc>
                <a:tc>
                  <a:txBody>
                    <a:bodyPr/>
                    <a:lstStyle/>
                    <a:p>
                      <a:pPr algn="l" fontAlgn="ctr"/>
                      <a:endParaRPr lang="zh-TW" altLang="en-US" sz="8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l" fontAlgn="ctr"/>
                      <a:endParaRPr lang="zh-TW" altLang="en-US" sz="8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a16="http://schemas.microsoft.com/office/drawing/2014/main" val="575405395"/>
                  </a:ext>
                </a:extLst>
              </a:tr>
            </a:tbl>
          </a:graphicData>
        </a:graphic>
      </p:graphicFrame>
      <p:sp>
        <p:nvSpPr>
          <p:cNvPr id="4" name="テキスト ボックス 3"/>
          <p:cNvSpPr txBox="1"/>
          <p:nvPr/>
        </p:nvSpPr>
        <p:spPr>
          <a:xfrm>
            <a:off x="0" y="51551"/>
            <a:ext cx="8822028" cy="369332"/>
          </a:xfrm>
          <a:prstGeom prst="rect">
            <a:avLst/>
          </a:prstGeom>
          <a:noFill/>
        </p:spPr>
        <p:txBody>
          <a:bodyPr wrap="square" rtlCol="0">
            <a:spAutoFit/>
          </a:bodyPr>
          <a:lstStyle/>
          <a:p>
            <a:r>
              <a:rPr kumimoji="1" lang="ja-JP" altLang="en-US" dirty="0" smtClean="0">
                <a:ln>
                  <a:solidFill>
                    <a:schemeClr val="accent2"/>
                  </a:solidFill>
                </a:ln>
                <a:latin typeface="Meiryo UI" panose="020B0604030504040204" pitchFamily="50" charset="-128"/>
                <a:ea typeface="Meiryo UI" panose="020B0604030504040204" pitchFamily="50" charset="-128"/>
              </a:rPr>
              <a:t>コストアップシミュレーションにおける仕様等前提条件　　（非住宅編）　　　　　　　　</a:t>
            </a:r>
            <a:endParaRPr kumimoji="1" lang="ja-JP" altLang="en-US" dirty="0">
              <a:ln>
                <a:solidFill>
                  <a:schemeClr val="accent2"/>
                </a:solidFill>
              </a:ln>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0" y="410966"/>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6" name="テキスト ボックス 5"/>
          <p:cNvSpPr txBox="1"/>
          <p:nvPr/>
        </p:nvSpPr>
        <p:spPr>
          <a:xfrm>
            <a:off x="120015" y="5447742"/>
            <a:ext cx="8903970" cy="954107"/>
          </a:xfrm>
          <a:prstGeom prst="rect">
            <a:avLst/>
          </a:prstGeom>
          <a:noFill/>
        </p:spPr>
        <p:txBody>
          <a:bodyPr wrap="square" rtlCol="0">
            <a:spAutoFit/>
          </a:bodyPr>
          <a:lstStyle/>
          <a:p>
            <a:r>
              <a:rPr kumimoji="1" lang="ja-JP" altLang="en-US" sz="700" dirty="0" smtClean="0">
                <a:latin typeface="メイリオ" panose="020B0604030504040204" pitchFamily="50" charset="-128"/>
                <a:ea typeface="メイリオ" panose="020B0604030504040204" pitchFamily="50" charset="-128"/>
              </a:rPr>
              <a:t>本シミュレーションは、「</a:t>
            </a:r>
            <a:r>
              <a:rPr kumimoji="1" lang="en-US" altLang="ja-JP" sz="700" dirty="0" smtClean="0">
                <a:latin typeface="メイリオ" panose="020B0604030504040204" pitchFamily="50" charset="-128"/>
                <a:ea typeface="メイリオ" panose="020B0604030504040204" pitchFamily="50" charset="-128"/>
              </a:rPr>
              <a:t>ZEB</a:t>
            </a:r>
            <a:r>
              <a:rPr kumimoji="1" lang="ja-JP" altLang="en-US" sz="700" dirty="0" smtClean="0">
                <a:latin typeface="メイリオ" panose="020B0604030504040204" pitchFamily="50" charset="-128"/>
                <a:ea typeface="メイリオ" panose="020B0604030504040204" pitchFamily="50" charset="-128"/>
              </a:rPr>
              <a:t>の設計ガイドライン</a:t>
            </a:r>
            <a:r>
              <a:rPr kumimoji="1" lang="ja-JP" altLang="en-US" sz="700" dirty="0">
                <a:latin typeface="メイリオ" panose="020B0604030504040204" pitchFamily="50" charset="-128"/>
                <a:ea typeface="メイリオ" panose="020B0604030504040204" pitchFamily="50" charset="-128"/>
              </a:rPr>
              <a:t>　</a:t>
            </a:r>
            <a:r>
              <a:rPr kumimoji="1" lang="en-US" altLang="ja-JP" sz="700" dirty="0" smtClean="0">
                <a:latin typeface="メイリオ" panose="020B0604030504040204" pitchFamily="50" charset="-128"/>
                <a:ea typeface="メイリオ" panose="020B0604030504040204" pitchFamily="50" charset="-128"/>
              </a:rPr>
              <a:t>ZEB</a:t>
            </a:r>
            <a:r>
              <a:rPr kumimoji="1" lang="ja-JP" altLang="en-US" sz="700" dirty="0" smtClean="0">
                <a:latin typeface="メイリオ" panose="020B0604030504040204" pitchFamily="50" charset="-128"/>
                <a:ea typeface="メイリオ" panose="020B0604030504040204" pitchFamily="50" charset="-128"/>
              </a:rPr>
              <a:t>ﾛｰﾄﾞﾏｯﾌﾟﾌｫﾛｰｱｯﾌﾟ委員会編」資料より</a:t>
            </a:r>
            <a:r>
              <a:rPr kumimoji="1" lang="ja-JP" altLang="en-US" sz="700" dirty="0">
                <a:latin typeface="メイリオ" panose="020B0604030504040204" pitchFamily="50" charset="-128"/>
                <a:ea typeface="メイリオ" panose="020B0604030504040204" pitchFamily="50" charset="-128"/>
              </a:rPr>
              <a:t>作成。本ガイドラインにおけるケーススタディでは、エネルギー消費性能計算プログラムを活用して</a:t>
            </a:r>
            <a:r>
              <a:rPr kumimoji="1" lang="ja-JP" altLang="en-US" sz="700" dirty="0" smtClean="0">
                <a:latin typeface="メイリオ" panose="020B0604030504040204" pitchFamily="50" charset="-128"/>
                <a:ea typeface="メイリオ" panose="020B0604030504040204" pitchFamily="50" charset="-128"/>
              </a:rPr>
              <a:t>、</a:t>
            </a:r>
            <a:r>
              <a:rPr kumimoji="1" lang="en-US" altLang="ja-JP" sz="700" dirty="0" smtClean="0">
                <a:latin typeface="メイリオ" panose="020B0604030504040204" pitchFamily="50" charset="-128"/>
                <a:ea typeface="メイリオ" panose="020B0604030504040204" pitchFamily="50" charset="-128"/>
              </a:rPr>
              <a:t>ZEB </a:t>
            </a:r>
            <a:r>
              <a:rPr kumimoji="1" lang="en-US" altLang="ja-JP" sz="700" dirty="0">
                <a:latin typeface="メイリオ" panose="020B0604030504040204" pitchFamily="50" charset="-128"/>
                <a:ea typeface="メイリオ" panose="020B0604030504040204" pitchFamily="50" charset="-128"/>
              </a:rPr>
              <a:t>Ready</a:t>
            </a:r>
            <a:r>
              <a:rPr kumimoji="1" lang="ja-JP" altLang="en-US" sz="700" dirty="0">
                <a:latin typeface="メイリオ" panose="020B0604030504040204" pitchFamily="50" charset="-128"/>
                <a:ea typeface="メイリオ" panose="020B0604030504040204" pitchFamily="50" charset="-128"/>
              </a:rPr>
              <a:t>（省エネルギー率</a:t>
            </a:r>
            <a:r>
              <a:rPr kumimoji="1" lang="en-US" altLang="ja-JP" sz="700" dirty="0">
                <a:latin typeface="メイリオ" panose="020B0604030504040204" pitchFamily="50" charset="-128"/>
                <a:ea typeface="メイリオ" panose="020B0604030504040204" pitchFamily="50" charset="-128"/>
              </a:rPr>
              <a:t>50%</a:t>
            </a:r>
            <a:r>
              <a:rPr kumimoji="1" lang="ja-JP" altLang="en-US" sz="700" dirty="0">
                <a:latin typeface="メイリオ" panose="020B0604030504040204" pitchFamily="50" charset="-128"/>
                <a:ea typeface="メイリオ" panose="020B0604030504040204" pitchFamily="50" charset="-128"/>
              </a:rPr>
              <a:t>）を実</a:t>
            </a:r>
            <a:r>
              <a:rPr kumimoji="1" lang="ja-JP" altLang="en-US" sz="700" dirty="0" smtClean="0">
                <a:latin typeface="メイリオ" panose="020B0604030504040204" pitchFamily="50" charset="-128"/>
                <a:ea typeface="メイリオ" panose="020B0604030504040204" pitchFamily="50" charset="-128"/>
              </a:rPr>
              <a:t>現すべく計算</a:t>
            </a:r>
            <a:r>
              <a:rPr kumimoji="1" lang="ja-JP" altLang="en-US" sz="700" dirty="0">
                <a:latin typeface="メイリオ" panose="020B0604030504040204" pitchFamily="50" charset="-128"/>
                <a:ea typeface="メイリオ" panose="020B0604030504040204" pitchFamily="50" charset="-128"/>
              </a:rPr>
              <a:t>し、</a:t>
            </a:r>
            <a:r>
              <a:rPr kumimoji="1" lang="ja-JP" altLang="en-US" sz="700" dirty="0" smtClean="0">
                <a:latin typeface="メイリオ" panose="020B0604030504040204" pitchFamily="50" charset="-128"/>
                <a:ea typeface="メイリオ" panose="020B0604030504040204" pitchFamily="50" charset="-128"/>
              </a:rPr>
              <a:t>必要</a:t>
            </a:r>
            <a:r>
              <a:rPr kumimoji="1" lang="ja-JP" altLang="en-US" sz="700" dirty="0">
                <a:latin typeface="メイリオ" panose="020B0604030504040204" pitchFamily="50" charset="-128"/>
                <a:ea typeface="メイリオ" panose="020B0604030504040204" pitchFamily="50" charset="-128"/>
              </a:rPr>
              <a:t>な外皮断熱、日射遮蔽、空調設備、照明設備、換気設備、給湯設備、昇降機設備等の仕様を</a:t>
            </a:r>
            <a:r>
              <a:rPr kumimoji="1" lang="ja-JP" altLang="en-US" sz="700" dirty="0" smtClean="0">
                <a:latin typeface="メイリオ" panose="020B0604030504040204" pitchFamily="50" charset="-128"/>
                <a:ea typeface="メイリオ" panose="020B0604030504040204" pitchFamily="50" charset="-128"/>
              </a:rPr>
              <a:t>整理して</a:t>
            </a:r>
            <a:r>
              <a:rPr kumimoji="1" lang="ja-JP" altLang="en-US" sz="700" dirty="0">
                <a:latin typeface="メイリオ" panose="020B0604030504040204" pitchFamily="50" charset="-128"/>
                <a:ea typeface="メイリオ" panose="020B0604030504040204" pitchFamily="50" charset="-128"/>
              </a:rPr>
              <a:t>いる</a:t>
            </a:r>
            <a:r>
              <a:rPr kumimoji="1" lang="ja-JP" altLang="en-US" sz="700" dirty="0" smtClean="0">
                <a:latin typeface="メイリオ" panose="020B0604030504040204" pitchFamily="50" charset="-128"/>
                <a:ea typeface="メイリオ" panose="020B0604030504040204" pitchFamily="50" charset="-128"/>
              </a:rPr>
              <a:t>。なお</a:t>
            </a:r>
            <a:r>
              <a:rPr kumimoji="1" lang="ja-JP" altLang="en-US" sz="700" dirty="0">
                <a:latin typeface="メイリオ" panose="020B0604030504040204" pitchFamily="50" charset="-128"/>
                <a:ea typeface="メイリオ" panose="020B0604030504040204" pitchFamily="50" charset="-128"/>
              </a:rPr>
              <a:t>、計算モデルについては、平成</a:t>
            </a:r>
            <a:r>
              <a:rPr kumimoji="1" lang="en-US" altLang="ja-JP" sz="700" dirty="0">
                <a:latin typeface="メイリオ" panose="020B0604030504040204" pitchFamily="50" charset="-128"/>
                <a:ea typeface="メイリオ" panose="020B0604030504040204" pitchFamily="50" charset="-128"/>
              </a:rPr>
              <a:t>28</a:t>
            </a:r>
            <a:r>
              <a:rPr kumimoji="1" lang="ja-JP" altLang="en-US" sz="700" dirty="0">
                <a:latin typeface="メイリオ" panose="020B0604030504040204" pitchFamily="50" charset="-128"/>
                <a:ea typeface="メイリオ" panose="020B0604030504040204" pitchFamily="50" charset="-128"/>
              </a:rPr>
              <a:t>年度「ネット・ゼロ・エネルギー・ビル実証事業（</a:t>
            </a:r>
            <a:r>
              <a:rPr kumimoji="1" lang="en-US" altLang="ja-JP" sz="700" dirty="0">
                <a:latin typeface="メイリオ" panose="020B0604030504040204" pitchFamily="50" charset="-128"/>
                <a:ea typeface="メイリオ" panose="020B0604030504040204" pitchFamily="50" charset="-128"/>
              </a:rPr>
              <a:t>ZEB</a:t>
            </a:r>
            <a:r>
              <a:rPr kumimoji="1" lang="ja-JP" altLang="en-US" sz="700" dirty="0">
                <a:latin typeface="メイリオ" panose="020B0604030504040204" pitchFamily="50" charset="-128"/>
                <a:ea typeface="メイリオ" panose="020B0604030504040204" pitchFamily="50" charset="-128"/>
              </a:rPr>
              <a:t>）</a:t>
            </a:r>
            <a:r>
              <a:rPr kumimoji="1" lang="ja-JP" altLang="en-US" sz="700" dirty="0" smtClean="0">
                <a:latin typeface="メイリオ" panose="020B0604030504040204" pitchFamily="50" charset="-128"/>
                <a:ea typeface="メイリオ" panose="020B0604030504040204" pitchFamily="50" charset="-128"/>
              </a:rPr>
              <a:t>」で</a:t>
            </a:r>
            <a:r>
              <a:rPr kumimoji="1" lang="ja-JP" altLang="en-US" sz="700" dirty="0">
                <a:latin typeface="メイリオ" panose="020B0604030504040204" pitchFamily="50" charset="-128"/>
                <a:ea typeface="メイリオ" panose="020B0604030504040204" pitchFamily="50" charset="-128"/>
              </a:rPr>
              <a:t>採択された事例のうち、建物規模・室用途、設備用途別の一次エネルギー消費量の比率が</a:t>
            </a:r>
            <a:r>
              <a:rPr kumimoji="1" lang="ja-JP" altLang="en-US" sz="700" dirty="0" smtClean="0">
                <a:latin typeface="メイリオ" panose="020B0604030504040204" pitchFamily="50" charset="-128"/>
                <a:ea typeface="メイリオ" panose="020B0604030504040204" pitchFamily="50" charset="-128"/>
              </a:rPr>
              <a:t>平均的な</a:t>
            </a:r>
            <a:r>
              <a:rPr kumimoji="1" lang="ja-JP" altLang="en-US" sz="700" dirty="0">
                <a:latin typeface="メイリオ" panose="020B0604030504040204" pitchFamily="50" charset="-128"/>
                <a:ea typeface="メイリオ" panose="020B0604030504040204" pitchFamily="50" charset="-128"/>
              </a:rPr>
              <a:t>事例を選定した</a:t>
            </a:r>
            <a:r>
              <a:rPr kumimoji="1" lang="ja-JP" altLang="en-US" sz="700" dirty="0" smtClean="0">
                <a:latin typeface="メイリオ" panose="020B0604030504040204" pitchFamily="50" charset="-128"/>
                <a:ea typeface="メイリオ" panose="020B0604030504040204" pitchFamily="50" charset="-128"/>
              </a:rPr>
              <a:t>。上記</a:t>
            </a:r>
            <a:r>
              <a:rPr kumimoji="1" lang="ja-JP" altLang="en-US" sz="700" dirty="0">
                <a:latin typeface="メイリオ" panose="020B0604030504040204" pitchFamily="50" charset="-128"/>
                <a:ea typeface="メイリオ" panose="020B0604030504040204" pitchFamily="50" charset="-128"/>
              </a:rPr>
              <a:t>の事例に対し、意匠設計者や設備設計者との協議の上、一般的なモデルビルとなるよう、</a:t>
            </a:r>
            <a:r>
              <a:rPr kumimoji="1" lang="ja-JP" altLang="en-US" sz="700" dirty="0" smtClean="0">
                <a:latin typeface="メイリオ" panose="020B0604030504040204" pitchFamily="50" charset="-128"/>
                <a:ea typeface="メイリオ" panose="020B0604030504040204" pitchFamily="50" charset="-128"/>
              </a:rPr>
              <a:t>建築計画</a:t>
            </a:r>
            <a:r>
              <a:rPr kumimoji="1" lang="ja-JP" altLang="en-US" sz="700" dirty="0">
                <a:latin typeface="メイリオ" panose="020B0604030504040204" pitchFamily="50" charset="-128"/>
                <a:ea typeface="メイリオ" panose="020B0604030504040204" pitchFamily="50" charset="-128"/>
              </a:rPr>
              <a:t>や導入設備等の一部修正を行い、エネルギー消費性能計算プログラムで評価が可能な高効率</a:t>
            </a:r>
            <a:r>
              <a:rPr kumimoji="1" lang="ja-JP" altLang="en-US" sz="700" dirty="0" smtClean="0">
                <a:latin typeface="メイリオ" panose="020B0604030504040204" pitchFamily="50" charset="-128"/>
                <a:ea typeface="メイリオ" panose="020B0604030504040204" pitchFamily="50" charset="-128"/>
              </a:rPr>
              <a:t>設備</a:t>
            </a:r>
            <a:r>
              <a:rPr kumimoji="1" lang="ja-JP" altLang="en-US" sz="700" dirty="0">
                <a:latin typeface="メイリオ" panose="020B0604030504040204" pitchFamily="50" charset="-128"/>
                <a:ea typeface="メイリオ" panose="020B0604030504040204" pitchFamily="50" charset="-128"/>
              </a:rPr>
              <a:t>や制御を用いた場合に、</a:t>
            </a:r>
            <a:r>
              <a:rPr kumimoji="1" lang="en-US" altLang="ja-JP" sz="700" dirty="0">
                <a:latin typeface="メイリオ" panose="020B0604030504040204" pitchFamily="50" charset="-128"/>
                <a:ea typeface="メイリオ" panose="020B0604030504040204" pitchFamily="50" charset="-128"/>
              </a:rPr>
              <a:t>ZEB </a:t>
            </a:r>
            <a:r>
              <a:rPr kumimoji="1" lang="en-US" altLang="ja-JP" sz="700" dirty="0" smtClean="0">
                <a:latin typeface="メイリオ" panose="020B0604030504040204" pitchFamily="50" charset="-128"/>
                <a:ea typeface="メイリオ" panose="020B0604030504040204" pitchFamily="50" charset="-128"/>
              </a:rPr>
              <a:t>Ready</a:t>
            </a:r>
            <a:r>
              <a:rPr kumimoji="1" lang="ja-JP" altLang="en-US" sz="700" dirty="0" smtClean="0">
                <a:latin typeface="メイリオ" panose="020B0604030504040204" pitchFamily="50" charset="-128"/>
                <a:ea typeface="メイリオ" panose="020B0604030504040204" pitchFamily="50" charset="-128"/>
              </a:rPr>
              <a:t>を</a:t>
            </a:r>
            <a:r>
              <a:rPr kumimoji="1" lang="ja-JP" altLang="en-US" sz="700" dirty="0">
                <a:latin typeface="メイリオ" panose="020B0604030504040204" pitchFamily="50" charset="-128"/>
                <a:ea typeface="メイリオ" panose="020B0604030504040204" pitchFamily="50" charset="-128"/>
              </a:rPr>
              <a:t>実現するビルの計算を行った。「</a:t>
            </a:r>
            <a:r>
              <a:rPr kumimoji="1" lang="en-US" altLang="ja-JP" sz="700" dirty="0">
                <a:latin typeface="メイリオ" panose="020B0604030504040204" pitchFamily="50" charset="-128"/>
                <a:ea typeface="メイリオ" panose="020B0604030504040204" pitchFamily="50" charset="-128"/>
              </a:rPr>
              <a:t>A. </a:t>
            </a:r>
            <a:r>
              <a:rPr kumimoji="1" lang="ja-JP" altLang="en-US" sz="700" dirty="0">
                <a:latin typeface="メイリオ" panose="020B0604030504040204" pitchFamily="50" charset="-128"/>
                <a:ea typeface="メイリオ" panose="020B0604030504040204" pitchFamily="50" charset="-128"/>
              </a:rPr>
              <a:t>平成</a:t>
            </a:r>
            <a:r>
              <a:rPr kumimoji="1" lang="en-US" altLang="ja-JP" sz="700" dirty="0">
                <a:latin typeface="メイリオ" panose="020B0604030504040204" pitchFamily="50" charset="-128"/>
                <a:ea typeface="メイリオ" panose="020B0604030504040204" pitchFamily="50" charset="-128"/>
              </a:rPr>
              <a:t>28</a:t>
            </a:r>
            <a:r>
              <a:rPr kumimoji="1" lang="ja-JP" altLang="en-US" sz="700" dirty="0">
                <a:latin typeface="メイリオ" panose="020B0604030504040204" pitchFamily="50" charset="-128"/>
                <a:ea typeface="メイリオ" panose="020B0604030504040204" pitchFamily="50" charset="-128"/>
              </a:rPr>
              <a:t>年基準相当」：一般財団法人建設物価調査会が運営する建設物価本である</a:t>
            </a:r>
            <a:r>
              <a:rPr kumimoji="1" lang="ja-JP" altLang="en-US" sz="700" dirty="0" smtClean="0">
                <a:latin typeface="メイリオ" panose="020B0604030504040204" pitchFamily="50" charset="-128"/>
                <a:ea typeface="メイリオ" panose="020B0604030504040204" pitchFamily="50" charset="-128"/>
              </a:rPr>
              <a:t>ジャパン</a:t>
            </a:r>
            <a:r>
              <a:rPr kumimoji="1" lang="ja-JP" altLang="en-US" sz="700" dirty="0">
                <a:latin typeface="メイリオ" panose="020B0604030504040204" pitchFamily="50" charset="-128"/>
                <a:ea typeface="メイリオ" panose="020B0604030504040204" pitchFamily="50" charset="-128"/>
              </a:rPr>
              <a:t>・ビルディング・コスト・インフォメーション</a:t>
            </a:r>
            <a:r>
              <a:rPr kumimoji="1" lang="en-US" altLang="ja-JP" sz="700" dirty="0">
                <a:latin typeface="メイリオ" panose="020B0604030504040204" pitchFamily="50" charset="-128"/>
                <a:ea typeface="メイリオ" panose="020B0604030504040204" pitchFamily="50" charset="-128"/>
              </a:rPr>
              <a:t>2016</a:t>
            </a:r>
            <a:r>
              <a:rPr kumimoji="1" lang="ja-JP" altLang="en-US" sz="700" dirty="0">
                <a:latin typeface="メイリオ" panose="020B0604030504040204" pitchFamily="50" charset="-128"/>
                <a:ea typeface="メイリオ" panose="020B0604030504040204" pitchFamily="50" charset="-128"/>
              </a:rPr>
              <a:t>（</a:t>
            </a:r>
            <a:r>
              <a:rPr kumimoji="1" lang="en-US" altLang="ja-JP" sz="700" dirty="0">
                <a:latin typeface="メイリオ" panose="020B0604030504040204" pitchFamily="50" charset="-128"/>
                <a:ea typeface="メイリオ" panose="020B0604030504040204" pitchFamily="50" charset="-128"/>
              </a:rPr>
              <a:t>JBCI2016</a:t>
            </a:r>
            <a:r>
              <a:rPr kumimoji="1" lang="ja-JP" altLang="en-US" sz="700" dirty="0">
                <a:latin typeface="メイリオ" panose="020B0604030504040204" pitchFamily="50" charset="-128"/>
                <a:ea typeface="メイリオ" panose="020B0604030504040204" pitchFamily="50" charset="-128"/>
              </a:rPr>
              <a:t>）</a:t>
            </a:r>
            <a:r>
              <a:rPr kumimoji="1" lang="ja-JP" altLang="en-US" sz="700" dirty="0" smtClean="0">
                <a:latin typeface="メイリオ" panose="020B0604030504040204" pitchFamily="50" charset="-128"/>
                <a:ea typeface="メイリオ" panose="020B0604030504040204" pitchFamily="50" charset="-128"/>
              </a:rPr>
              <a:t>）の</a:t>
            </a:r>
            <a:r>
              <a:rPr kumimoji="1" lang="ja-JP" altLang="en-US" sz="700" dirty="0">
                <a:latin typeface="メイリオ" panose="020B0604030504040204" pitchFamily="50" charset="-128"/>
                <a:ea typeface="メイリオ" panose="020B0604030504040204" pitchFamily="50" charset="-128"/>
              </a:rPr>
              <a:t>平均的なデータ（単位床面積あたりの費用）を使用</a:t>
            </a:r>
            <a:r>
              <a:rPr kumimoji="1" lang="ja-JP" altLang="en-US" sz="700" dirty="0" smtClean="0">
                <a:latin typeface="メイリオ" panose="020B0604030504040204" pitchFamily="50" charset="-128"/>
                <a:ea typeface="メイリオ" panose="020B0604030504040204" pitchFamily="50" charset="-128"/>
              </a:rPr>
              <a:t>。概算</a:t>
            </a:r>
            <a:r>
              <a:rPr kumimoji="1" lang="ja-JP" altLang="en-US" sz="700" dirty="0">
                <a:latin typeface="メイリオ" panose="020B0604030504040204" pitchFamily="50" charset="-128"/>
                <a:ea typeface="メイリオ" panose="020B0604030504040204" pitchFamily="50" charset="-128"/>
              </a:rPr>
              <a:t>費用は、本ガイドラインにおけるケーススタディでのモデルビルを対象とした試算</a:t>
            </a:r>
            <a:r>
              <a:rPr kumimoji="1" lang="ja-JP" altLang="en-US" sz="700" dirty="0" smtClean="0">
                <a:latin typeface="メイリオ" panose="020B0604030504040204" pitchFamily="50" charset="-128"/>
                <a:ea typeface="メイリオ" panose="020B0604030504040204" pitchFamily="50" charset="-128"/>
              </a:rPr>
              <a:t>結果で</a:t>
            </a:r>
            <a:r>
              <a:rPr kumimoji="1" lang="ja-JP" altLang="en-US" sz="700" dirty="0">
                <a:latin typeface="メイリオ" panose="020B0604030504040204" pitchFamily="50" charset="-128"/>
                <a:ea typeface="メイリオ" panose="020B0604030504040204" pitchFamily="50" charset="-128"/>
              </a:rPr>
              <a:t>あり、経済状況に伴う物価変動や建物仕様の変更等により、概算費用結果も変動する可能性が</a:t>
            </a:r>
            <a:r>
              <a:rPr kumimoji="1" lang="ja-JP" altLang="en-US" sz="700" dirty="0" smtClean="0">
                <a:latin typeface="メイリオ" panose="020B0604030504040204" pitchFamily="50" charset="-128"/>
                <a:ea typeface="メイリオ" panose="020B0604030504040204" pitchFamily="50" charset="-128"/>
              </a:rPr>
              <a:t>ある</a:t>
            </a:r>
            <a:r>
              <a:rPr kumimoji="1" lang="ja-JP" altLang="en-US" sz="700" dirty="0">
                <a:latin typeface="メイリオ" panose="020B0604030504040204" pitchFamily="50" charset="-128"/>
                <a:ea typeface="メイリオ" panose="020B0604030504040204" pitchFamily="50" charset="-128"/>
              </a:rPr>
              <a:t>。また、</a:t>
            </a:r>
            <a:r>
              <a:rPr kumimoji="1" lang="en-US" altLang="ja-JP" sz="700" dirty="0">
                <a:latin typeface="メイリオ" panose="020B0604030504040204" pitchFamily="50" charset="-128"/>
                <a:ea typeface="メイリオ" panose="020B0604030504040204" pitchFamily="50" charset="-128"/>
              </a:rPr>
              <a:t>ZEB </a:t>
            </a:r>
            <a:r>
              <a:rPr kumimoji="1" lang="en-US" altLang="ja-JP" sz="700" dirty="0" smtClean="0">
                <a:latin typeface="メイリオ" panose="020B0604030504040204" pitchFamily="50" charset="-128"/>
                <a:ea typeface="メイリオ" panose="020B0604030504040204" pitchFamily="50" charset="-128"/>
              </a:rPr>
              <a:t>Ready</a:t>
            </a:r>
            <a:r>
              <a:rPr kumimoji="1" lang="ja-JP" altLang="en-US" sz="700" dirty="0" smtClean="0">
                <a:latin typeface="メイリオ" panose="020B0604030504040204" pitchFamily="50" charset="-128"/>
                <a:ea typeface="メイリオ" panose="020B0604030504040204" pitchFamily="50" charset="-128"/>
              </a:rPr>
              <a:t>を</a:t>
            </a:r>
            <a:r>
              <a:rPr kumimoji="1" lang="ja-JP" altLang="en-US" sz="700" dirty="0">
                <a:latin typeface="メイリオ" panose="020B0604030504040204" pitchFamily="50" charset="-128"/>
                <a:ea typeface="メイリオ" panose="020B0604030504040204" pitchFamily="50" charset="-128"/>
              </a:rPr>
              <a:t>超えるビルを設計する上では、省エネ効果が</a:t>
            </a:r>
            <a:r>
              <a:rPr kumimoji="1" lang="ja-JP" altLang="en-US" sz="700" dirty="0" smtClean="0">
                <a:latin typeface="メイリオ" panose="020B0604030504040204" pitchFamily="50" charset="-128"/>
                <a:ea typeface="メイリオ" panose="020B0604030504040204" pitchFamily="50" charset="-128"/>
              </a:rPr>
              <a:t>高いが</a:t>
            </a:r>
            <a:r>
              <a:rPr kumimoji="1" lang="ja-JP" altLang="en-US" sz="700" dirty="0">
                <a:latin typeface="メイリオ" panose="020B0604030504040204" pitchFamily="50" charset="-128"/>
                <a:ea typeface="メイリオ" panose="020B0604030504040204" pitchFamily="50" charset="-128"/>
              </a:rPr>
              <a:t>初期費用も高い建築的</a:t>
            </a:r>
            <a:r>
              <a:rPr kumimoji="1" lang="ja-JP" altLang="en-US" sz="700" dirty="0" smtClean="0">
                <a:latin typeface="メイリオ" panose="020B0604030504040204" pitchFamily="50" charset="-128"/>
                <a:ea typeface="メイリオ" panose="020B0604030504040204" pitchFamily="50" charset="-128"/>
              </a:rPr>
              <a:t>手法の</a:t>
            </a:r>
            <a:r>
              <a:rPr kumimoji="1" lang="ja-JP" altLang="en-US" sz="700" dirty="0">
                <a:latin typeface="メイリオ" panose="020B0604030504040204" pitchFamily="50" charset="-128"/>
                <a:ea typeface="メイリオ" panose="020B0604030504040204" pitchFamily="50" charset="-128"/>
              </a:rPr>
              <a:t>導入も検討</a:t>
            </a:r>
            <a:r>
              <a:rPr kumimoji="1" lang="ja-JP" altLang="en-US" sz="700" dirty="0" smtClean="0">
                <a:latin typeface="メイリオ" panose="020B0604030504040204" pitchFamily="50" charset="-128"/>
                <a:ea typeface="メイリオ" panose="020B0604030504040204" pitchFamily="50" charset="-128"/>
              </a:rPr>
              <a:t>する</a:t>
            </a:r>
            <a:r>
              <a:rPr kumimoji="1" lang="ja-JP" altLang="en-US" sz="700" dirty="0">
                <a:latin typeface="メイリオ" panose="020B0604030504040204" pitchFamily="50" charset="-128"/>
                <a:ea typeface="メイリオ" panose="020B0604030504040204" pitchFamily="50" charset="-128"/>
              </a:rPr>
              <a:t>必要性が</a:t>
            </a:r>
            <a:r>
              <a:rPr kumimoji="1" lang="ja-JP" altLang="en-US" sz="700" dirty="0" smtClean="0">
                <a:latin typeface="メイリオ" panose="020B0604030504040204" pitchFamily="50" charset="-128"/>
                <a:ea typeface="メイリオ" panose="020B0604030504040204" pitchFamily="50" charset="-128"/>
              </a:rPr>
              <a:t>ある。</a:t>
            </a:r>
            <a:r>
              <a:rPr kumimoji="1" lang="en-US" altLang="ja-JP" sz="700" dirty="0">
                <a:latin typeface="メイリオ" panose="020B0604030504040204" pitchFamily="50" charset="-128"/>
                <a:ea typeface="メイリオ" panose="020B0604030504040204" pitchFamily="50" charset="-128"/>
              </a:rPr>
              <a:t>BEMS</a:t>
            </a:r>
            <a:r>
              <a:rPr kumimoji="1" lang="ja-JP" altLang="en-US" sz="700" dirty="0">
                <a:latin typeface="メイリオ" panose="020B0604030504040204" pitchFamily="50" charset="-128"/>
                <a:ea typeface="メイリオ" panose="020B0604030504040204" pitchFamily="50" charset="-128"/>
              </a:rPr>
              <a:t>を運用することで、使用電力量や空調機、熱源機や照明等についてエネルギー使用状況を把握することができるが、</a:t>
            </a:r>
            <a:r>
              <a:rPr kumimoji="1" lang="en-US" altLang="ja-JP" sz="700" dirty="0">
                <a:latin typeface="メイリオ" panose="020B0604030504040204" pitchFamily="50" charset="-128"/>
                <a:ea typeface="メイリオ" panose="020B0604030504040204" pitchFamily="50" charset="-128"/>
              </a:rPr>
              <a:t>BEMS</a:t>
            </a:r>
            <a:r>
              <a:rPr kumimoji="1" lang="ja-JP" altLang="en-US" sz="700" dirty="0">
                <a:latin typeface="メイリオ" panose="020B0604030504040204" pitchFamily="50" charset="-128"/>
                <a:ea typeface="メイリオ" panose="020B0604030504040204" pitchFamily="50" charset="-128"/>
              </a:rPr>
              <a:t>についても本概算金額では考慮していない。</a:t>
            </a:r>
          </a:p>
        </p:txBody>
      </p:sp>
      <p:sp>
        <p:nvSpPr>
          <p:cNvPr id="7" name="下矢印 6"/>
          <p:cNvSpPr/>
          <p:nvPr/>
        </p:nvSpPr>
        <p:spPr>
          <a:xfrm>
            <a:off x="7968023" y="927931"/>
            <a:ext cx="441340" cy="517742"/>
          </a:xfrm>
          <a:prstGeom prst="downArrow">
            <a:avLst>
              <a:gd name="adj1" fmla="val 7468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t>8%</a:t>
            </a:r>
            <a:endParaRPr kumimoji="1" lang="ja-JP" altLang="en-US" sz="1100" dirty="0"/>
          </a:p>
        </p:txBody>
      </p:sp>
      <p:sp>
        <p:nvSpPr>
          <p:cNvPr id="8" name="下矢印 7"/>
          <p:cNvSpPr/>
          <p:nvPr/>
        </p:nvSpPr>
        <p:spPr>
          <a:xfrm>
            <a:off x="7968023" y="1445673"/>
            <a:ext cx="437794" cy="2326501"/>
          </a:xfrm>
          <a:prstGeom prst="downArrow">
            <a:avLst>
              <a:gd name="adj1" fmla="val 7468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t>27%</a:t>
            </a:r>
            <a:endParaRPr kumimoji="1" lang="ja-JP" altLang="en-US" sz="1100" dirty="0"/>
          </a:p>
        </p:txBody>
      </p:sp>
      <p:sp>
        <p:nvSpPr>
          <p:cNvPr id="9" name="下矢印 8"/>
          <p:cNvSpPr/>
          <p:nvPr/>
        </p:nvSpPr>
        <p:spPr>
          <a:xfrm>
            <a:off x="7964477" y="3772174"/>
            <a:ext cx="441340" cy="988192"/>
          </a:xfrm>
          <a:prstGeom prst="downArrow">
            <a:avLst>
              <a:gd name="adj1" fmla="val 7468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t>16%</a:t>
            </a:r>
            <a:endParaRPr kumimoji="1" lang="ja-JP" altLang="en-US" sz="1100" dirty="0"/>
          </a:p>
        </p:txBody>
      </p:sp>
      <p:sp>
        <p:nvSpPr>
          <p:cNvPr id="10" name="下矢印 9"/>
          <p:cNvSpPr/>
          <p:nvPr/>
        </p:nvSpPr>
        <p:spPr>
          <a:xfrm>
            <a:off x="7964477" y="4788456"/>
            <a:ext cx="441340" cy="658373"/>
          </a:xfrm>
          <a:prstGeom prst="downArrow">
            <a:avLst>
              <a:gd name="adj1" fmla="val 7468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t>4%</a:t>
            </a:r>
            <a:endParaRPr kumimoji="1" lang="ja-JP" altLang="en-US" sz="1100" dirty="0"/>
          </a:p>
        </p:txBody>
      </p:sp>
      <p:sp>
        <p:nvSpPr>
          <p:cNvPr id="12" name="左中かっこ 11"/>
          <p:cNvSpPr/>
          <p:nvPr/>
        </p:nvSpPr>
        <p:spPr>
          <a:xfrm>
            <a:off x="7863841" y="927931"/>
            <a:ext cx="100636" cy="33855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テキスト ボックス 12"/>
          <p:cNvSpPr txBox="1"/>
          <p:nvPr/>
        </p:nvSpPr>
        <p:spPr>
          <a:xfrm>
            <a:off x="7029633" y="927931"/>
            <a:ext cx="935915" cy="461665"/>
          </a:xfrm>
          <a:prstGeom prst="rect">
            <a:avLst/>
          </a:prstGeom>
          <a:noFill/>
        </p:spPr>
        <p:txBody>
          <a:bodyPr wrap="square" rtlCol="0">
            <a:spAutoFit/>
          </a:bodyPr>
          <a:lstStyle/>
          <a:p>
            <a:r>
              <a:rPr kumimoji="1" lang="ja-JP" altLang="en-US" sz="800" dirty="0" smtClean="0"/>
              <a:t>ﾌﾙﾊｲﾄ化</a:t>
            </a:r>
            <a:endParaRPr kumimoji="1" lang="en-US" altLang="ja-JP" sz="800" dirty="0" smtClean="0"/>
          </a:p>
          <a:p>
            <a:r>
              <a:rPr kumimoji="1" lang="ja-JP" altLang="en-US" sz="800" dirty="0" smtClean="0"/>
              <a:t>（開口部比率増）</a:t>
            </a:r>
            <a:endParaRPr kumimoji="1" lang="en-US" altLang="ja-JP" sz="800" dirty="0" smtClean="0"/>
          </a:p>
          <a:p>
            <a:r>
              <a:rPr kumimoji="1" lang="ja-JP" altLang="en-US" sz="800" dirty="0" smtClean="0"/>
              <a:t>　　　５％</a:t>
            </a:r>
            <a:endParaRPr kumimoji="1" lang="ja-JP" altLang="en-US" sz="800" dirty="0"/>
          </a:p>
        </p:txBody>
      </p:sp>
      <p:sp>
        <p:nvSpPr>
          <p:cNvPr id="14" name="下矢印 13"/>
          <p:cNvSpPr/>
          <p:nvPr/>
        </p:nvSpPr>
        <p:spPr>
          <a:xfrm>
            <a:off x="8586191" y="927931"/>
            <a:ext cx="441340" cy="517742"/>
          </a:xfrm>
          <a:prstGeom prst="downArrow">
            <a:avLst>
              <a:gd name="adj1" fmla="val 7468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t>1%</a:t>
            </a:r>
            <a:endParaRPr kumimoji="1" lang="ja-JP" altLang="en-US" sz="1100" dirty="0"/>
          </a:p>
        </p:txBody>
      </p:sp>
      <p:sp>
        <p:nvSpPr>
          <p:cNvPr id="15" name="下矢印 14"/>
          <p:cNvSpPr/>
          <p:nvPr/>
        </p:nvSpPr>
        <p:spPr>
          <a:xfrm>
            <a:off x="8586191" y="1445673"/>
            <a:ext cx="437794" cy="2326501"/>
          </a:xfrm>
          <a:prstGeom prst="downArrow">
            <a:avLst>
              <a:gd name="adj1" fmla="val 7468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t>35%</a:t>
            </a:r>
            <a:endParaRPr kumimoji="1" lang="ja-JP" altLang="en-US" sz="1100" dirty="0"/>
          </a:p>
        </p:txBody>
      </p:sp>
      <p:sp>
        <p:nvSpPr>
          <p:cNvPr id="16" name="下矢印 15"/>
          <p:cNvSpPr/>
          <p:nvPr/>
        </p:nvSpPr>
        <p:spPr>
          <a:xfrm>
            <a:off x="8582645" y="3772174"/>
            <a:ext cx="441340" cy="988192"/>
          </a:xfrm>
          <a:prstGeom prst="downArrow">
            <a:avLst>
              <a:gd name="adj1" fmla="val 7468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t>15%</a:t>
            </a:r>
            <a:endParaRPr kumimoji="1" lang="ja-JP" altLang="en-US" sz="1100" dirty="0"/>
          </a:p>
        </p:txBody>
      </p:sp>
      <p:sp>
        <p:nvSpPr>
          <p:cNvPr id="18" name="テキスト ボックス 17"/>
          <p:cNvSpPr txBox="1"/>
          <p:nvPr/>
        </p:nvSpPr>
        <p:spPr>
          <a:xfrm>
            <a:off x="6167419" y="6494720"/>
            <a:ext cx="2402006" cy="246221"/>
          </a:xfrm>
          <a:prstGeom prst="rect">
            <a:avLst/>
          </a:prstGeom>
          <a:noFill/>
        </p:spPr>
        <p:txBody>
          <a:bodyPr wrap="square" rtlCol="0">
            <a:spAutoFit/>
          </a:bodyPr>
          <a:lstStyle/>
          <a:p>
            <a:pPr algn="r"/>
            <a:r>
              <a:rPr kumimoji="1" lang="ja-JP" altLang="en-US" sz="1000" b="1" dirty="0"/>
              <a:t>住宅まちづくり部</a:t>
            </a:r>
          </a:p>
        </p:txBody>
      </p:sp>
      <p:sp>
        <p:nvSpPr>
          <p:cNvPr id="19" name="スライド番号プレースホルダー 1"/>
          <p:cNvSpPr>
            <a:spLocks noGrp="1"/>
          </p:cNvSpPr>
          <p:nvPr>
            <p:ph type="sldNum" sz="quarter" idx="12"/>
          </p:nvPr>
        </p:nvSpPr>
        <p:spPr>
          <a:xfrm>
            <a:off x="8077416" y="6435269"/>
            <a:ext cx="984019" cy="365125"/>
          </a:xfrm>
        </p:spPr>
        <p:txBody>
          <a:bodyPr/>
          <a:lstStyle/>
          <a:p>
            <a:fld id="{139EBC2B-BF77-430A-B67D-4C5A4847E674}" type="slidenum">
              <a:rPr kumimoji="1" lang="ja-JP" altLang="en-US" sz="2400" smtClean="0"/>
              <a:t>10</a:t>
            </a:fld>
            <a:endParaRPr kumimoji="1" lang="ja-JP" altLang="en-US" sz="2400" dirty="0"/>
          </a:p>
        </p:txBody>
      </p:sp>
      <p:sp>
        <p:nvSpPr>
          <p:cNvPr id="2" name="テキスト ボックス 1"/>
          <p:cNvSpPr txBox="1"/>
          <p:nvPr/>
        </p:nvSpPr>
        <p:spPr>
          <a:xfrm>
            <a:off x="7552739" y="5242163"/>
            <a:ext cx="632408" cy="276999"/>
          </a:xfrm>
          <a:prstGeom prst="rect">
            <a:avLst/>
          </a:prstGeom>
          <a:noFill/>
        </p:spPr>
        <p:txBody>
          <a:bodyPr wrap="square" rtlCol="0">
            <a:spAutoFit/>
          </a:bodyPr>
          <a:lstStyle/>
          <a:p>
            <a:r>
              <a:rPr kumimoji="1" lang="ja-JP" altLang="en-US" sz="1200" dirty="0" smtClean="0"/>
              <a:t>▲</a:t>
            </a:r>
            <a:r>
              <a:rPr kumimoji="1" lang="en-US" altLang="ja-JP" sz="1200" dirty="0" smtClean="0"/>
              <a:t>50%</a:t>
            </a:r>
            <a:endParaRPr kumimoji="1" lang="ja-JP" altLang="en-US" sz="1200" dirty="0"/>
          </a:p>
        </p:txBody>
      </p:sp>
      <p:sp>
        <p:nvSpPr>
          <p:cNvPr id="20" name="テキスト ボックス 19"/>
          <p:cNvSpPr txBox="1"/>
          <p:nvPr/>
        </p:nvSpPr>
        <p:spPr>
          <a:xfrm>
            <a:off x="8501351" y="4749035"/>
            <a:ext cx="632408" cy="276999"/>
          </a:xfrm>
          <a:prstGeom prst="rect">
            <a:avLst/>
          </a:prstGeom>
          <a:noFill/>
        </p:spPr>
        <p:txBody>
          <a:bodyPr wrap="square" rtlCol="0">
            <a:spAutoFit/>
          </a:bodyPr>
          <a:lstStyle/>
          <a:p>
            <a:r>
              <a:rPr kumimoji="1" lang="ja-JP" altLang="en-US" sz="1200" dirty="0" smtClean="0"/>
              <a:t>▲</a:t>
            </a:r>
            <a:r>
              <a:rPr kumimoji="1" lang="en-US" altLang="ja-JP" sz="1200" dirty="0" smtClean="0"/>
              <a:t>51%</a:t>
            </a:r>
            <a:endParaRPr kumimoji="1" lang="ja-JP" altLang="en-US" sz="1200" dirty="0"/>
          </a:p>
        </p:txBody>
      </p:sp>
    </p:spTree>
    <p:extLst>
      <p:ext uri="{BB962C8B-B14F-4D97-AF65-F5344CB8AC3E}">
        <p14:creationId xmlns:p14="http://schemas.microsoft.com/office/powerpoint/2010/main" val="921315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51552"/>
            <a:ext cx="9061435" cy="369332"/>
          </a:xfrm>
          <a:prstGeom prst="rect">
            <a:avLst/>
          </a:prstGeom>
          <a:noFill/>
        </p:spPr>
        <p:txBody>
          <a:bodyPr wrap="square" rtlCol="0">
            <a:spAutoFit/>
          </a:bodyPr>
          <a:lstStyle/>
          <a:p>
            <a:r>
              <a:rPr kumimoji="1" lang="ja-JP" altLang="en-US" dirty="0" smtClean="0">
                <a:ln>
                  <a:solidFill>
                    <a:schemeClr val="accent2"/>
                  </a:solidFill>
                </a:ln>
                <a:latin typeface="Meiryo UI" panose="020B0604030504040204" pitchFamily="50" charset="-128"/>
                <a:ea typeface="Meiryo UI" panose="020B0604030504040204" pitchFamily="50" charset="-128"/>
              </a:rPr>
              <a:t>コストアップシミュレーションにおける仕様等前提条件　　（集合住宅編）　　　　　　　        </a:t>
            </a:r>
            <a:endParaRPr kumimoji="1" lang="ja-JP" altLang="en-US" dirty="0">
              <a:ln>
                <a:solidFill>
                  <a:schemeClr val="accent2"/>
                </a:solidFill>
              </a:ln>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0" y="390168"/>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graphicFrame>
        <p:nvGraphicFramePr>
          <p:cNvPr id="7" name="表 6"/>
          <p:cNvGraphicFramePr>
            <a:graphicFrameLocks noGrp="1"/>
          </p:cNvGraphicFramePr>
          <p:nvPr>
            <p:extLst>
              <p:ext uri="{D42A27DB-BD31-4B8C-83A1-F6EECF244321}">
                <p14:modId xmlns:p14="http://schemas.microsoft.com/office/powerpoint/2010/main" val="2559049312"/>
              </p:ext>
            </p:extLst>
          </p:nvPr>
        </p:nvGraphicFramePr>
        <p:xfrm>
          <a:off x="61429" y="436723"/>
          <a:ext cx="6449540" cy="478545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880839641"/>
                    </a:ext>
                  </a:extLst>
                </a:gridCol>
                <a:gridCol w="208280">
                  <a:extLst>
                    <a:ext uri="{9D8B030D-6E8A-4147-A177-3AD203B41FA5}">
                      <a16:colId xmlns:a16="http://schemas.microsoft.com/office/drawing/2014/main" val="2471637101"/>
                    </a:ext>
                  </a:extLst>
                </a:gridCol>
                <a:gridCol w="414377">
                  <a:extLst>
                    <a:ext uri="{9D8B030D-6E8A-4147-A177-3AD203B41FA5}">
                      <a16:colId xmlns:a16="http://schemas.microsoft.com/office/drawing/2014/main" val="2174644601"/>
                    </a:ext>
                  </a:extLst>
                </a:gridCol>
                <a:gridCol w="2842352">
                  <a:extLst>
                    <a:ext uri="{9D8B030D-6E8A-4147-A177-3AD203B41FA5}">
                      <a16:colId xmlns:a16="http://schemas.microsoft.com/office/drawing/2014/main" val="1775968038"/>
                    </a:ext>
                  </a:extLst>
                </a:gridCol>
                <a:gridCol w="2776251">
                  <a:extLst>
                    <a:ext uri="{9D8B030D-6E8A-4147-A177-3AD203B41FA5}">
                      <a16:colId xmlns:a16="http://schemas.microsoft.com/office/drawing/2014/main" val="2464463117"/>
                    </a:ext>
                  </a:extLst>
                </a:gridCol>
              </a:tblGrid>
              <a:tr h="251105">
                <a:tc>
                  <a:txBody>
                    <a:bodyPr/>
                    <a:lstStyle/>
                    <a:p>
                      <a:endParaRPr kumimoji="1" lang="ja-JP" altLang="en-US" sz="800" dirty="0"/>
                    </a:p>
                  </a:txBody>
                  <a:tcPr/>
                </a:tc>
                <a:tc>
                  <a:txBody>
                    <a:bodyPr/>
                    <a:lstStyle/>
                    <a:p>
                      <a:endParaRPr kumimoji="1" lang="ja-JP" altLang="en-US" sz="800" dirty="0"/>
                    </a:p>
                  </a:txBody>
                  <a:tcPr/>
                </a:tc>
                <a:tc>
                  <a:txBody>
                    <a:bodyPr/>
                    <a:lstStyle/>
                    <a:p>
                      <a:endParaRPr kumimoji="1" lang="ja-JP" altLang="en-US" sz="800"/>
                    </a:p>
                  </a:txBody>
                  <a:tcPr/>
                </a:tc>
                <a:tc>
                  <a:txBody>
                    <a:bodyPr/>
                    <a:lstStyle/>
                    <a:p>
                      <a:r>
                        <a:rPr kumimoji="1" lang="ja-JP" altLang="en-US" sz="1050" dirty="0" smtClean="0"/>
                        <a:t>　　平成</a:t>
                      </a:r>
                      <a:r>
                        <a:rPr kumimoji="1" lang="en-US" altLang="ja-JP" sz="1050" dirty="0" smtClean="0"/>
                        <a:t>28</a:t>
                      </a:r>
                      <a:r>
                        <a:rPr kumimoji="1" lang="ja-JP" altLang="en-US" sz="1050" dirty="0" smtClean="0"/>
                        <a:t>年度基準　項目別　仕様概要</a:t>
                      </a:r>
                      <a:endParaRPr kumimoji="1" lang="ja-JP" alt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　　　　　</a:t>
                      </a:r>
                      <a:r>
                        <a:rPr kumimoji="1" lang="en-US" altLang="ja-JP" sz="1050" dirty="0" smtClean="0"/>
                        <a:t>ZEH</a:t>
                      </a:r>
                      <a:r>
                        <a:rPr kumimoji="1" lang="ja-JP" altLang="en-US" sz="1050" dirty="0" smtClean="0"/>
                        <a:t>　</a:t>
                      </a:r>
                      <a:r>
                        <a:rPr kumimoji="1" lang="en-US" altLang="ja-JP" sz="1050" dirty="0" smtClean="0"/>
                        <a:t>Oriented</a:t>
                      </a:r>
                      <a:r>
                        <a:rPr kumimoji="1" lang="ja-JP" altLang="en-US" sz="1050" dirty="0" smtClean="0"/>
                        <a:t>　　</a:t>
                      </a:r>
                      <a:r>
                        <a:rPr kumimoji="1" lang="ja-JP" altLang="en-US" sz="1050" b="1" i="0" u="none" strike="noStrike" kern="1200" cap="none" spc="0" normalizeH="0" baseline="0" noProof="0" dirty="0" smtClean="0">
                          <a:ln>
                            <a:noFill/>
                          </a:ln>
                          <a:solidFill>
                            <a:prstClr val="white"/>
                          </a:solidFill>
                          <a:effectLst/>
                          <a:uLnTx/>
                          <a:uFillTx/>
                          <a:latin typeface="+mn-lt"/>
                          <a:ea typeface="+mn-ea"/>
                          <a:cs typeface="+mn-cs"/>
                        </a:rPr>
                        <a:t>項目別　仕様概要</a:t>
                      </a:r>
                      <a:endParaRPr kumimoji="1" lang="ja-JP" altLang="en-US" sz="1050" b="1" i="0" u="none" strike="noStrike" kern="1200" cap="none" spc="0" normalizeH="0" baseline="0" noProof="0" dirty="0">
                        <a:ln>
                          <a:noFill/>
                        </a:ln>
                        <a:solidFill>
                          <a:prstClr val="white"/>
                        </a:solidFill>
                        <a:effectLst/>
                        <a:uLnTx/>
                        <a:uFillTx/>
                        <a:latin typeface="+mn-lt"/>
                        <a:ea typeface="+mn-ea"/>
                        <a:cs typeface="+mn-cs"/>
                      </a:endParaRPr>
                    </a:p>
                  </a:txBody>
                  <a:tcPr/>
                </a:tc>
                <a:extLst>
                  <a:ext uri="{0D108BD9-81ED-4DB2-BD59-A6C34878D82A}">
                    <a16:rowId xmlns:a16="http://schemas.microsoft.com/office/drawing/2014/main" val="2324472579"/>
                  </a:ext>
                </a:extLst>
              </a:tr>
              <a:tr h="374756">
                <a:tc rowSpan="10">
                  <a:txBody>
                    <a:bodyPr/>
                    <a:lstStyle/>
                    <a:p>
                      <a:pPr algn="ctr"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専有部</a:t>
                      </a:r>
                    </a:p>
                  </a:txBody>
                  <a:tcPr marL="9525" marR="9525" marT="9525" marB="0" anchor="ctr"/>
                </a:tc>
                <a:tc rowSpan="4">
                  <a:txBody>
                    <a:bodyPr/>
                    <a:lstStyle/>
                    <a:p>
                      <a:pPr algn="ctr"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断熱材</a:t>
                      </a:r>
                    </a:p>
                  </a:txBody>
                  <a:tcPr marL="9525" marR="9525" marT="9525" marB="0" anchor="ctr"/>
                </a:tc>
                <a:tc>
                  <a:txBody>
                    <a:bodyPr/>
                    <a:lstStyle/>
                    <a:p>
                      <a:pPr algn="ctr"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屋根</a:t>
                      </a:r>
                    </a:p>
                  </a:txBody>
                  <a:tcPr marL="9525" marR="9525" marT="9525" marB="0" anchor="ctr"/>
                </a:tc>
                <a:tc>
                  <a:txBody>
                    <a:bodyPr/>
                    <a:lstStyle/>
                    <a:p>
                      <a:pPr algn="l"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硬質ウレタンフォーム断熱材</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2</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種</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2</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号</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50mm</a:t>
                      </a:r>
                      <a:b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b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押出法ポリスチレンフォーム断熱材</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3</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種</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bA60mm</a:t>
                      </a:r>
                      <a:b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b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吹付け硬質ウレタンフォーム断熱材</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A</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種</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1H 20mm</a:t>
                      </a:r>
                    </a:p>
                  </a:txBody>
                  <a:tcPr marL="9525" marR="9525" marT="9525" marB="0" anchor="ctr"/>
                </a:tc>
                <a:tc>
                  <a:txBody>
                    <a:bodyPr/>
                    <a:lstStyle/>
                    <a:p>
                      <a:pPr algn="l"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硬貨ウレタンフォーム断熱材</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2</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種</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2</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号</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50mm</a:t>
                      </a:r>
                      <a:b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b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押出法ポリスチレンフォーム断熱材</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3</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種</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bA60mm</a:t>
                      </a:r>
                      <a:b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b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吹付け硬質ウレタンフォーム断熱材</a:t>
                      </a: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A</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種</a:t>
                      </a: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1H 70mm</a:t>
                      </a:r>
                    </a:p>
                  </a:txBody>
                  <a:tcPr marL="9525" marR="9525" marT="9525" marB="0" anchor="ctr"/>
                </a:tc>
                <a:extLst>
                  <a:ext uri="{0D108BD9-81ED-4DB2-BD59-A6C34878D82A}">
                    <a16:rowId xmlns:a16="http://schemas.microsoft.com/office/drawing/2014/main" val="72079478"/>
                  </a:ext>
                </a:extLst>
              </a:tr>
              <a:tr h="374756">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外壁</a:t>
                      </a:r>
                    </a:p>
                  </a:txBody>
                  <a:tcPr marL="9525" marR="9525" marT="9525" marB="0" anchor="ctr"/>
                </a:tc>
                <a:tc>
                  <a:txBody>
                    <a:bodyPr/>
                    <a:lstStyle/>
                    <a:p>
                      <a:pPr algn="l"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吹付け硬質ウレタンフォーム断熱材</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A</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種</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1H 40mm</a:t>
                      </a:r>
                      <a:b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b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エントランス：吹付け硬質ウレタンフォーム断熱材</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A</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種</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1H 20mm</a:t>
                      </a:r>
                    </a:p>
                  </a:txBody>
                  <a:tcPr marL="9525" marR="9525" marT="9525" marB="0" anchor="ctr"/>
                </a:tc>
                <a:tc>
                  <a:txBody>
                    <a:bodyPr/>
                    <a:lstStyle/>
                    <a:p>
                      <a:pPr algn="l" fontAlgn="ct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吹付け硬質ウレタンフォーム断熱材</a:t>
                      </a: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A</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種</a:t>
                      </a: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1H 60mm</a:t>
                      </a:r>
                      <a:b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b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エントランス：吹付け硬質ウレタンフォーム断熱材</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A</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種</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1H 20mm</a:t>
                      </a:r>
                    </a:p>
                  </a:txBody>
                  <a:tcPr marL="9525" marR="9525" marT="9525" marB="0" anchor="ctr"/>
                </a:tc>
                <a:extLst>
                  <a:ext uri="{0D108BD9-81ED-4DB2-BD59-A6C34878D82A}">
                    <a16:rowId xmlns:a16="http://schemas.microsoft.com/office/drawing/2014/main" val="3555799923"/>
                  </a:ext>
                </a:extLst>
              </a:tr>
              <a:tr h="253008">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床</a:t>
                      </a:r>
                    </a:p>
                  </a:txBody>
                  <a:tcPr marL="9525" marR="9525" marT="9525" marB="0" anchor="ctr"/>
                </a:tc>
                <a:tc>
                  <a:txBody>
                    <a:bodyPr/>
                    <a:lstStyle/>
                    <a:p>
                      <a:pPr algn="l" fontAlgn="ct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押出法ポリスチレンフォーム断熱材</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3</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種</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bA60mm</a:t>
                      </a:r>
                    </a:p>
                  </a:txBody>
                  <a:tcPr marL="9525" marR="9525" marT="9525" marB="0" anchor="ctr"/>
                </a:tc>
                <a:tc>
                  <a:txBody>
                    <a:bodyPr/>
                    <a:lstStyle/>
                    <a:p>
                      <a:pPr algn="l" fontAlgn="ct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押出法ポリスチレンフォーム断熱材</a:t>
                      </a: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3</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種</a:t>
                      </a: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bA75mm</a:t>
                      </a:r>
                      <a:b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b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押出法ポリスチレンフォーム断熱材</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3</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種</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bA60mm</a:t>
                      </a:r>
                    </a:p>
                  </a:txBody>
                  <a:tcPr marL="9525" marR="9525" marT="9525" marB="0" anchor="ctr"/>
                </a:tc>
                <a:extLst>
                  <a:ext uri="{0D108BD9-81ED-4DB2-BD59-A6C34878D82A}">
                    <a16:rowId xmlns:a16="http://schemas.microsoft.com/office/drawing/2014/main" val="10667681"/>
                  </a:ext>
                </a:extLst>
              </a:tr>
              <a:tr h="20393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界床</a:t>
                      </a:r>
                    </a:p>
                  </a:txBody>
                  <a:tcPr marL="9525" marR="9525" marT="9525" marB="0" anchor="ctr"/>
                </a:tc>
                <a:tc>
                  <a:txBody>
                    <a:bodyPr/>
                    <a:lstStyle/>
                    <a:p>
                      <a:pPr algn="l" fontAlgn="ctr"/>
                      <a:r>
                        <a:rPr lang="ja-JP" altLang="en-US" sz="800" b="0" i="0" u="none" strike="noStrike" dirty="0" err="1">
                          <a:solidFill>
                            <a:srgbClr val="000000"/>
                          </a:solidFill>
                          <a:effectLst/>
                          <a:latin typeface="メイリオ" panose="020B0604030504040204" pitchFamily="50" charset="-128"/>
                          <a:ea typeface="メイリオ" panose="020B0604030504040204" pitchFamily="50" charset="-128"/>
                        </a:rPr>
                        <a:t>ー</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吹付け硬質ウレタンフォーム断熱材</a:t>
                      </a: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A</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種</a:t>
                      </a: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1H20mm</a:t>
                      </a:r>
                    </a:p>
                  </a:txBody>
                  <a:tcPr marL="9525" marR="9525" marT="9525" marB="0" anchor="ctr"/>
                </a:tc>
                <a:extLst>
                  <a:ext uri="{0D108BD9-81ED-4DB2-BD59-A6C34878D82A}">
                    <a16:rowId xmlns:a16="http://schemas.microsoft.com/office/drawing/2014/main" val="1684997341"/>
                  </a:ext>
                </a:extLst>
              </a:tr>
              <a:tr h="374756">
                <a:tc vMerge="1">
                  <a:txBody>
                    <a:bodyPr/>
                    <a:lstStyle/>
                    <a:p>
                      <a:endParaRPr kumimoji="1" lang="ja-JP" altLang="en-US"/>
                    </a:p>
                  </a:txBody>
                  <a:tcPr/>
                </a:tc>
                <a:tc rowSpan="2">
                  <a:txBody>
                    <a:bodyPr/>
                    <a:lstStyle/>
                    <a:p>
                      <a:pPr algn="ctr"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開口部</a:t>
                      </a:r>
                    </a:p>
                  </a:txBody>
                  <a:tcPr marL="9525" marR="9525" marT="9525" marB="0" anchor="ctr"/>
                </a:tc>
                <a:tc>
                  <a:txBody>
                    <a:bodyPr/>
                    <a:lstStyle/>
                    <a:p>
                      <a:pPr algn="ctr"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窓</a:t>
                      </a:r>
                    </a:p>
                  </a:txBody>
                  <a:tcPr marL="9525" marR="9525" marT="9525" marB="0" anchor="ctr"/>
                </a:tc>
                <a:tc>
                  <a:txBody>
                    <a:bodyPr/>
                    <a:lstStyle/>
                    <a:p>
                      <a:pPr algn="l" fontAlgn="ct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一重窓</a:t>
                      </a:r>
                      <a:b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b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金属製建具＋複層ガラス（</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U</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値：</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4.65</a:t>
                      </a:r>
                      <a:r>
                        <a:rPr lang="ja-JP" altLang="en-US" sz="800" b="0" i="0" u="none" strike="noStrike" dirty="0" err="1">
                          <a:solidFill>
                            <a:srgbClr val="000000"/>
                          </a:solidFill>
                          <a:effectLst/>
                          <a:latin typeface="メイリオ" panose="020B0604030504040204" pitchFamily="50" charset="-128"/>
                          <a:ea typeface="メイリオ" panose="020B0604030504040204" pitchFamily="50" charset="-128"/>
                        </a:rPr>
                        <a:t>、</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A4</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以上</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A10</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未満）</a:t>
                      </a:r>
                    </a:p>
                  </a:txBody>
                  <a:tcPr marL="9525" marR="9525" marT="9525" marB="0" anchor="ctr"/>
                </a:tc>
                <a:tc>
                  <a:txBody>
                    <a:bodyPr/>
                    <a:lstStyle/>
                    <a:p>
                      <a:pPr algn="l" fontAlgn="ct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一重窓</a:t>
                      </a:r>
                      <a:b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b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樹脂金属複合建具＋</a:t>
                      </a: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Low-E</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複層ガラス（</a:t>
                      </a: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U</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値：</a:t>
                      </a: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2.15</a:t>
                      </a:r>
                      <a:r>
                        <a:rPr lang="ja-JP" altLang="en-US" sz="800" b="1" i="0" u="none" strike="noStrike" dirty="0" err="1">
                          <a:solidFill>
                            <a:srgbClr val="000000"/>
                          </a:solidFill>
                          <a:effectLst/>
                          <a:latin typeface="メイリオ" panose="020B0604030504040204" pitchFamily="50" charset="-128"/>
                          <a:ea typeface="メイリオ" panose="020B0604030504040204" pitchFamily="50" charset="-128"/>
                        </a:rPr>
                        <a:t>、</a:t>
                      </a: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G16</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以上）日射取得型</a:t>
                      </a:r>
                    </a:p>
                  </a:txBody>
                  <a:tcPr marL="9525" marR="9525" marT="9525" marB="0" anchor="ctr"/>
                </a:tc>
                <a:extLst>
                  <a:ext uri="{0D108BD9-81ED-4DB2-BD59-A6C34878D82A}">
                    <a16:rowId xmlns:a16="http://schemas.microsoft.com/office/drawing/2014/main" val="2512610181"/>
                  </a:ext>
                </a:extLst>
              </a:tr>
              <a:tr h="160577">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ドア</a:t>
                      </a:r>
                    </a:p>
                  </a:txBody>
                  <a:tcPr marL="9525" marR="9525" marT="9525" marB="0" anchor="ctr"/>
                </a:tc>
                <a:tc>
                  <a:txBody>
                    <a:bodyPr/>
                    <a:lstStyle/>
                    <a:p>
                      <a:pPr algn="l" fontAlgn="ctr"/>
                      <a:r>
                        <a:rPr lang="en-US" altLang="ja-JP" sz="800" b="0" i="0" u="none" strike="noStrike" dirty="0" smtClean="0">
                          <a:solidFill>
                            <a:srgbClr val="000000"/>
                          </a:solidFill>
                          <a:effectLst/>
                          <a:latin typeface="メイリオ" panose="020B0604030504040204" pitchFamily="50" charset="-128"/>
                          <a:ea typeface="メイリオ" panose="020B0604030504040204" pitchFamily="50" charset="-128"/>
                        </a:rPr>
                        <a:t>•</a:t>
                      </a:r>
                      <a:r>
                        <a:rPr lang="ja-JP" altLang="en-US" sz="800" b="0" i="0" u="none" strike="noStrike" dirty="0" smtClean="0">
                          <a:solidFill>
                            <a:srgbClr val="000000"/>
                          </a:solidFill>
                          <a:effectLst/>
                          <a:latin typeface="メイリオ" panose="020B0604030504040204" pitchFamily="50" charset="-128"/>
                          <a:ea typeface="メイリオ" panose="020B0604030504040204" pitchFamily="50" charset="-128"/>
                        </a:rPr>
                        <a:t>金属製</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ハニカムフラッシュ構造の戸（</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U</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値：</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4.65</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a:t>
                      </a:r>
                    </a:p>
                  </a:txBody>
                  <a:tcPr marL="9525" marR="9525" marT="9525" marB="0" anchor="ctr"/>
                </a:tc>
                <a:tc>
                  <a:txBody>
                    <a:bodyPr/>
                    <a:lstStyle/>
                    <a:p>
                      <a:pPr algn="l"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金属製ハニカムフラッシュ構造の戸（</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U</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値：</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4.65</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a:t>
                      </a:r>
                    </a:p>
                  </a:txBody>
                  <a:tcPr marL="9525" marR="9525" marT="9525" marB="0" anchor="ctr"/>
                </a:tc>
                <a:extLst>
                  <a:ext uri="{0D108BD9-81ED-4DB2-BD59-A6C34878D82A}">
                    <a16:rowId xmlns:a16="http://schemas.microsoft.com/office/drawing/2014/main" val="1321172994"/>
                  </a:ext>
                </a:extLst>
              </a:tr>
              <a:tr h="232565">
                <a:tc vMerge="1">
                  <a:txBody>
                    <a:bodyPr/>
                    <a:lstStyle/>
                    <a:p>
                      <a:endParaRPr kumimoji="1" lang="ja-JP" altLang="en-US"/>
                    </a:p>
                  </a:txBody>
                  <a:tcPr/>
                </a:tc>
                <a:tc gridSpan="2">
                  <a:txBody>
                    <a:bodyPr/>
                    <a:lstStyle/>
                    <a:p>
                      <a:pPr algn="ctr"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空調</a:t>
                      </a:r>
                    </a:p>
                  </a:txBody>
                  <a:tcPr marL="9525" marR="9525" marT="9525" marB="0" anchor="ctr"/>
                </a:tc>
                <a:tc hMerge="1">
                  <a:txBody>
                    <a:bodyPr/>
                    <a:lstStyle/>
                    <a:p>
                      <a:endParaRPr kumimoji="1" lang="ja-JP" altLang="en-US"/>
                    </a:p>
                  </a:txBody>
                  <a:tcPr/>
                </a:tc>
                <a:tc>
                  <a:txBody>
                    <a:bodyPr/>
                    <a:lstStyle/>
                    <a:p>
                      <a:pPr algn="l" fontAlgn="ctr"/>
                      <a:r>
                        <a:rPr lang="en-US" altLang="ja-JP" sz="800" b="0" i="0" u="none" strike="noStrike" dirty="0" smtClean="0">
                          <a:solidFill>
                            <a:srgbClr val="000000"/>
                          </a:solidFill>
                          <a:effectLst/>
                          <a:latin typeface="メイリオ" panose="020B0604030504040204" pitchFamily="50" charset="-128"/>
                          <a:ea typeface="メイリオ" panose="020B0604030504040204" pitchFamily="50" charset="-128"/>
                        </a:rPr>
                        <a:t>•</a:t>
                      </a:r>
                      <a:r>
                        <a:rPr lang="ja-JP" altLang="en-US" sz="800" b="0" i="0" u="none" strike="noStrike" dirty="0" smtClean="0">
                          <a:solidFill>
                            <a:srgbClr val="000000"/>
                          </a:solidFill>
                          <a:effectLst/>
                          <a:latin typeface="メイリオ" panose="020B0604030504040204" pitchFamily="50" charset="-128"/>
                          <a:ea typeface="メイリオ" panose="020B0604030504040204" pitchFamily="50" charset="-128"/>
                        </a:rPr>
                        <a:t>ルームエアコンディショナー（主たる居室に「区分</a:t>
                      </a:r>
                      <a:r>
                        <a:rPr lang="ja-JP" altLang="en-US" sz="800" b="0" i="0" u="none" strike="noStrike" dirty="0" err="1" smtClean="0">
                          <a:solidFill>
                            <a:srgbClr val="000000"/>
                          </a:solidFill>
                          <a:effectLst/>
                          <a:latin typeface="メイリオ" panose="020B0604030504040204" pitchFamily="50" charset="-128"/>
                          <a:ea typeface="メイリオ" panose="020B0604030504040204" pitchFamily="50" charset="-128"/>
                        </a:rPr>
                        <a:t>ろ</a:t>
                      </a:r>
                      <a:r>
                        <a:rPr lang="ja-JP" altLang="en-US" sz="800" b="0" i="0" u="none" strike="noStrike" dirty="0" smtClean="0">
                          <a:solidFill>
                            <a:srgbClr val="000000"/>
                          </a:solidFill>
                          <a:effectLst/>
                          <a:latin typeface="メイリオ" panose="020B0604030504040204" pitchFamily="50" charset="-128"/>
                          <a:ea typeface="メイリオ" panose="020B0604030504040204" pitchFamily="50" charset="-128"/>
                        </a:rPr>
                        <a:t>」）</a:t>
                      </a:r>
                      <a:br>
                        <a:rPr lang="ja-JP" altLang="en-US" sz="800" b="0" i="0" u="none" strike="noStrike" dirty="0" smtClean="0">
                          <a:solidFill>
                            <a:srgbClr val="000000"/>
                          </a:solidFill>
                          <a:effectLst/>
                          <a:latin typeface="メイリオ" panose="020B0604030504040204" pitchFamily="50" charset="-128"/>
                          <a:ea typeface="メイリオ" panose="020B0604030504040204" pitchFamily="50" charset="-128"/>
                        </a:rPr>
                      </a:br>
                      <a:r>
                        <a:rPr lang="en-US" altLang="ja-JP" sz="800" b="0" i="0" u="none" strike="noStrike" dirty="0" smtClean="0">
                          <a:solidFill>
                            <a:srgbClr val="000000"/>
                          </a:solidFill>
                          <a:effectLst/>
                          <a:latin typeface="メイリオ" panose="020B0604030504040204" pitchFamily="50" charset="-128"/>
                          <a:ea typeface="メイリオ" panose="020B0604030504040204" pitchFamily="50" charset="-128"/>
                        </a:rPr>
                        <a:t>•</a:t>
                      </a:r>
                      <a:r>
                        <a:rPr lang="ja-JP" altLang="en-US" sz="800" b="0" i="0" u="none" strike="noStrike" dirty="0" smtClean="0">
                          <a:solidFill>
                            <a:srgbClr val="000000"/>
                          </a:solidFill>
                          <a:effectLst/>
                          <a:latin typeface="メイリオ" panose="020B0604030504040204" pitchFamily="50" charset="-128"/>
                          <a:ea typeface="メイリオ" panose="020B0604030504040204" pitchFamily="50" charset="-128"/>
                        </a:rPr>
                        <a:t>温水</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床暖房</a:t>
                      </a:r>
                      <a:b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（敷設率：</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LDK</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に対して</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42%</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52%</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程度、上面放熱率：</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92</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a:t>
                      </a:r>
                    </a:p>
                  </a:txBody>
                  <a:tcPr marL="9525" marR="9525" marT="9525" marB="0" anchor="ctr"/>
                </a:tc>
                <a:tc>
                  <a:txBody>
                    <a:bodyPr/>
                    <a:lstStyle/>
                    <a:p>
                      <a:pPr algn="l" fontAlgn="ct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ルームエアコンディショナー（主たる居室に「区分</a:t>
                      </a:r>
                      <a:r>
                        <a:rPr lang="ja-JP" altLang="en-US" sz="800" b="1" i="0" u="none" strike="noStrike" dirty="0" err="1">
                          <a:solidFill>
                            <a:srgbClr val="000000"/>
                          </a:solidFill>
                          <a:effectLst/>
                          <a:latin typeface="メイリオ" panose="020B0604030504040204" pitchFamily="50" charset="-128"/>
                          <a:ea typeface="メイリオ" panose="020B0604030504040204" pitchFamily="50" charset="-128"/>
                        </a:rPr>
                        <a:t>い</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a:t>
                      </a:r>
                      <a:b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b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温水床暖房（敷設率：</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LDK</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に対して</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42%</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52%</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程度、主たる居室に「区分</a:t>
                      </a:r>
                      <a:r>
                        <a:rPr lang="ja-JP" altLang="en-US" sz="800" b="0" i="0" u="none" strike="noStrike" dirty="0" err="1">
                          <a:solidFill>
                            <a:srgbClr val="000000"/>
                          </a:solidFill>
                          <a:effectLst/>
                          <a:latin typeface="メイリオ" panose="020B0604030504040204" pitchFamily="50" charset="-128"/>
                          <a:ea typeface="メイリオ" panose="020B0604030504040204" pitchFamily="50" charset="-128"/>
                        </a:rPr>
                        <a:t>い</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a:t>
                      </a:r>
                    </a:p>
                  </a:txBody>
                  <a:tcPr marL="0" marR="0" marT="0" marB="0" anchor="ctr"/>
                </a:tc>
                <a:extLst>
                  <a:ext uri="{0D108BD9-81ED-4DB2-BD59-A6C34878D82A}">
                    <a16:rowId xmlns:a16="http://schemas.microsoft.com/office/drawing/2014/main" val="1629481920"/>
                  </a:ext>
                </a:extLst>
              </a:tr>
              <a:tr h="370003">
                <a:tc vMerge="1">
                  <a:txBody>
                    <a:bodyPr/>
                    <a:lstStyle/>
                    <a:p>
                      <a:endParaRPr kumimoji="1" lang="ja-JP" altLang="en-US"/>
                    </a:p>
                  </a:txBody>
                  <a:tcPr/>
                </a:tc>
                <a:tc gridSpan="2">
                  <a:txBody>
                    <a:bodyPr/>
                    <a:lstStyle/>
                    <a:p>
                      <a:pPr algn="ctr"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換気</a:t>
                      </a:r>
                    </a:p>
                  </a:txBody>
                  <a:tcPr marL="9525" marR="9525" marT="9525" marB="0" anchor="ctr"/>
                </a:tc>
                <a:tc hMerge="1">
                  <a:txBody>
                    <a:bodyPr/>
                    <a:lstStyle/>
                    <a:p>
                      <a:endParaRPr kumimoji="1" lang="ja-JP" altLang="en-US"/>
                    </a:p>
                  </a:txBody>
                  <a:tcPr/>
                </a:tc>
                <a:tc>
                  <a:txBody>
                    <a:bodyPr/>
                    <a:lstStyle/>
                    <a:p>
                      <a:pPr algn="l" fontAlgn="ct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ダクト式第二種またはダクト式第三種換気設備</a:t>
                      </a:r>
                      <a:b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b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径の太いダクトを使用（</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75mm</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以上</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a:t>
                      </a:r>
                    </a:p>
                  </a:txBody>
                  <a:tcPr marL="9525" marR="9525" marT="9525" marB="0" anchor="ctr"/>
                </a:tc>
                <a:tc>
                  <a:txBody>
                    <a:bodyPr/>
                    <a:lstStyle/>
                    <a:p>
                      <a:pPr algn="l" fontAlgn="ct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ダクト式第二種またはダクト式第三種換気設備</a:t>
                      </a:r>
                      <a:b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（径の太いダクトを使用（</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75mm</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以上）かつ</a:t>
                      </a: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DC</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モーターの採用）</a:t>
                      </a:r>
                    </a:p>
                  </a:txBody>
                  <a:tcPr marL="0" marR="0" marT="0" marB="0" anchor="ctr"/>
                </a:tc>
                <a:extLst>
                  <a:ext uri="{0D108BD9-81ED-4DB2-BD59-A6C34878D82A}">
                    <a16:rowId xmlns:a16="http://schemas.microsoft.com/office/drawing/2014/main" val="569436244"/>
                  </a:ext>
                </a:extLst>
              </a:tr>
              <a:tr h="370003">
                <a:tc vMerge="1">
                  <a:txBody>
                    <a:bodyPr/>
                    <a:lstStyle/>
                    <a:p>
                      <a:endParaRPr kumimoji="1" lang="ja-JP" altLang="en-US"/>
                    </a:p>
                  </a:txBody>
                  <a:tcPr/>
                </a:tc>
                <a:tc gridSpan="2">
                  <a:txBody>
                    <a:bodyPr/>
                    <a:lstStyle/>
                    <a:p>
                      <a:pPr algn="ctr"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照明</a:t>
                      </a:r>
                    </a:p>
                  </a:txBody>
                  <a:tcPr marL="9525" marR="9525" marT="9525" marB="0" anchor="ctr"/>
                </a:tc>
                <a:tc hMerge="1">
                  <a:txBody>
                    <a:bodyPr/>
                    <a:lstStyle/>
                    <a:p>
                      <a:endParaRPr kumimoji="1" lang="ja-JP" altLang="en-US"/>
                    </a:p>
                  </a:txBody>
                  <a:tcPr/>
                </a:tc>
                <a:tc>
                  <a:txBody>
                    <a:bodyPr/>
                    <a:lstStyle/>
                    <a:p>
                      <a:pPr algn="l" fontAlgn="ct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•LED</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照明（すべての機器において）</a:t>
                      </a:r>
                    </a:p>
                  </a:txBody>
                  <a:tcPr marL="9525" marR="9525" marT="9525" marB="0" anchor="ctr"/>
                </a:tc>
                <a:tc>
                  <a:txBody>
                    <a:bodyPr/>
                    <a:lstStyle/>
                    <a:p>
                      <a:pPr algn="l" fontAlgn="ct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•LED</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照明（すべての機器において）</a:t>
                      </a:r>
                      <a:b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b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LED</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照明（人感センサー）</a:t>
                      </a:r>
                    </a:p>
                  </a:txBody>
                  <a:tcPr marL="0" marR="0" marT="0" marB="0" anchor="ctr"/>
                </a:tc>
                <a:extLst>
                  <a:ext uri="{0D108BD9-81ED-4DB2-BD59-A6C34878D82A}">
                    <a16:rowId xmlns:a16="http://schemas.microsoft.com/office/drawing/2014/main" val="4280358295"/>
                  </a:ext>
                </a:extLst>
              </a:tr>
              <a:tr h="852237">
                <a:tc vMerge="1">
                  <a:txBody>
                    <a:bodyPr/>
                    <a:lstStyle/>
                    <a:p>
                      <a:endParaRPr kumimoji="1" lang="ja-JP" altLang="en-US"/>
                    </a:p>
                  </a:txBody>
                  <a:tcPr/>
                </a:tc>
                <a:tc gridSpan="2">
                  <a:txBody>
                    <a:bodyPr/>
                    <a:lstStyle/>
                    <a:p>
                      <a:pPr algn="ctr"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給湯</a:t>
                      </a:r>
                    </a:p>
                  </a:txBody>
                  <a:tcPr marL="9525" marR="9525" marT="9525" marB="0" anchor="ctr"/>
                </a:tc>
                <a:tc hMerge="1">
                  <a:txBody>
                    <a:bodyPr/>
                    <a:lstStyle/>
                    <a:p>
                      <a:endParaRPr kumimoji="1" lang="ja-JP" altLang="en-US"/>
                    </a:p>
                  </a:txBody>
                  <a:tcPr/>
                </a:tc>
                <a:tc>
                  <a:txBody>
                    <a:bodyPr/>
                    <a:lstStyle/>
                    <a:p>
                      <a:pPr algn="l"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給湯・温水暖房一体型ガス潜熱回収型給湯温水暖房機（エネルギー消費効率暖房部</a:t>
                      </a: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87.0%/</a:t>
                      </a: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給湯部</a:t>
                      </a: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93.0</a:t>
                      </a: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a:t>
                      </a:r>
                      <a:br>
                        <a:rPr lang="ja-JP" altLang="en-US" sz="800" b="0" i="0" u="none" strike="noStrike">
                          <a:solidFill>
                            <a:srgbClr val="000000"/>
                          </a:solidFill>
                          <a:effectLst/>
                          <a:latin typeface="メイリオ" panose="020B0604030504040204" pitchFamily="50" charset="-128"/>
                          <a:ea typeface="メイリオ" panose="020B0604030504040204" pitchFamily="50" charset="-128"/>
                        </a:rPr>
                      </a:b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ふろ給湯器（追焚あり）</a:t>
                      </a:r>
                      <a:br>
                        <a:rPr lang="ja-JP" altLang="en-US" sz="800" b="0" i="0" u="none" strike="noStrike">
                          <a:solidFill>
                            <a:srgbClr val="000000"/>
                          </a:solidFill>
                          <a:effectLst/>
                          <a:latin typeface="メイリオ" panose="020B0604030504040204" pitchFamily="50" charset="-128"/>
                          <a:ea typeface="メイリオ" panose="020B0604030504040204" pitchFamily="50" charset="-128"/>
                        </a:rPr>
                      </a:b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先分岐方式配管</a:t>
                      </a:r>
                    </a:p>
                  </a:txBody>
                  <a:tcPr marL="9525" marR="9525" marT="9525" marB="0" anchor="ctr"/>
                </a:tc>
                <a:tc>
                  <a:txBody>
                    <a:bodyPr/>
                    <a:lstStyle/>
                    <a:p>
                      <a:pPr algn="l" fontAlgn="ct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給湯・温水暖房一体型ガス潜熱回収型給湯温水暖房機（エネルギー消費効率暖房部</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87.0%/</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給湯部</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93.0</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a:t>
                      </a:r>
                      <a:b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b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ふろ給湯器（追焚あり）</a:t>
                      </a:r>
                      <a:b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b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先分岐方式配管</a:t>
                      </a:r>
                      <a:b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b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保温浴槽（</a:t>
                      </a: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UB</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に高断熱浴槽採用）</a:t>
                      </a:r>
                      <a:b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b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節湯水栓（台所水栓に節湯</a:t>
                      </a: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C1</a:t>
                      </a:r>
                      <a:r>
                        <a:rPr lang="ja-JP" altLang="en-US" sz="800" b="1" i="0" u="none" strike="noStrike" dirty="0" err="1">
                          <a:solidFill>
                            <a:srgbClr val="000000"/>
                          </a:solidFill>
                          <a:effectLst/>
                          <a:latin typeface="メイリオ" panose="020B0604030504040204" pitchFamily="50" charset="-128"/>
                          <a:ea typeface="メイリオ" panose="020B0604030504040204" pitchFamily="50" charset="-128"/>
                        </a:rPr>
                        <a:t>、</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浴室シャワー水栓に節湯</a:t>
                      </a: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A1</a:t>
                      </a:r>
                      <a:r>
                        <a:rPr lang="ja-JP" altLang="en-US" sz="800" b="1" i="0" u="none" strike="noStrike" dirty="0" err="1">
                          <a:solidFill>
                            <a:srgbClr val="000000"/>
                          </a:solidFill>
                          <a:effectLst/>
                          <a:latin typeface="メイリオ" panose="020B0604030504040204" pitchFamily="50" charset="-128"/>
                          <a:ea typeface="メイリオ" panose="020B0604030504040204" pitchFamily="50" charset="-128"/>
                        </a:rPr>
                        <a:t>、</a:t>
                      </a: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B1</a:t>
                      </a:r>
                      <a:r>
                        <a:rPr lang="ja-JP" altLang="en-US" sz="800" b="1" i="0" u="none" strike="noStrike" dirty="0" err="1">
                          <a:solidFill>
                            <a:srgbClr val="000000"/>
                          </a:solidFill>
                          <a:effectLst/>
                          <a:latin typeface="メイリオ" panose="020B0604030504040204" pitchFamily="50" charset="-128"/>
                          <a:ea typeface="メイリオ" panose="020B0604030504040204" pitchFamily="50" charset="-128"/>
                        </a:rPr>
                        <a:t>、</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洗面水栓に</a:t>
                      </a: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C1</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a:t>
                      </a:r>
                    </a:p>
                  </a:txBody>
                  <a:tcPr marL="0" marR="0" marT="0" marB="0" anchor="ctr"/>
                </a:tc>
                <a:extLst>
                  <a:ext uri="{0D108BD9-81ED-4DB2-BD59-A6C34878D82A}">
                    <a16:rowId xmlns:a16="http://schemas.microsoft.com/office/drawing/2014/main" val="3058966970"/>
                  </a:ext>
                </a:extLst>
              </a:tr>
              <a:tr h="259539">
                <a:tc rowSpan="3">
                  <a:txBody>
                    <a:bodyPr/>
                    <a:lstStyle/>
                    <a:p>
                      <a:pPr algn="ctr"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共用部</a:t>
                      </a:r>
                    </a:p>
                  </a:txBody>
                  <a:tcPr marL="9525" marR="9525" marT="9525" marB="0" anchor="ctr"/>
                </a:tc>
                <a:tc gridSpan="2">
                  <a:txBody>
                    <a:bodyPr/>
                    <a:lstStyle/>
                    <a:p>
                      <a:pPr algn="ctr"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空調</a:t>
                      </a:r>
                    </a:p>
                  </a:txBody>
                  <a:tcPr marL="9525" marR="9525" marT="9525" marB="0" anchor="ctr"/>
                </a:tc>
                <a:tc hMerge="1">
                  <a:txBody>
                    <a:bodyPr/>
                    <a:lstStyle/>
                    <a:p>
                      <a:endParaRPr kumimoji="1" lang="ja-JP" altLang="en-US"/>
                    </a:p>
                  </a:txBody>
                  <a:tcPr/>
                </a:tc>
                <a:tc>
                  <a:txBody>
                    <a:bodyPr/>
                    <a:lstStyle/>
                    <a:p>
                      <a:pPr algn="l"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空冷式パッケージエアコンディショナー（</a:t>
                      </a: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COP:3.10</a:t>
                      </a: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a:t>
                      </a:r>
                    </a:p>
                  </a:txBody>
                  <a:tcPr marL="9525" marR="9525" marT="9525" marB="0" anchor="ctr"/>
                </a:tc>
                <a:tc>
                  <a:txBody>
                    <a:bodyPr/>
                    <a:lstStyle/>
                    <a:p>
                      <a:pPr algn="l" fontAlgn="ct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空冷式パッケージエアコンディショナー（</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COP:3.10</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a:t>
                      </a:r>
                    </a:p>
                  </a:txBody>
                  <a:tcPr marL="0" marR="0" marT="0" marB="0" anchor="ctr"/>
                </a:tc>
                <a:extLst>
                  <a:ext uri="{0D108BD9-81ED-4DB2-BD59-A6C34878D82A}">
                    <a16:rowId xmlns:a16="http://schemas.microsoft.com/office/drawing/2014/main" val="2779102972"/>
                  </a:ext>
                </a:extLst>
              </a:tr>
              <a:tr h="254471">
                <a:tc vMerge="1">
                  <a:txBody>
                    <a:bodyPr/>
                    <a:lstStyle/>
                    <a:p>
                      <a:endParaRPr kumimoji="1" lang="ja-JP" altLang="en-US"/>
                    </a:p>
                  </a:txBody>
                  <a:tcPr/>
                </a:tc>
                <a:tc gridSpan="2">
                  <a:txBody>
                    <a:bodyPr/>
                    <a:lstStyle/>
                    <a:p>
                      <a:pPr algn="ctr"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照明</a:t>
                      </a:r>
                    </a:p>
                  </a:txBody>
                  <a:tcPr marL="9525" marR="9525" marT="9525" marB="0" anchor="ctr"/>
                </a:tc>
                <a:tc hMerge="1">
                  <a:txBody>
                    <a:bodyPr/>
                    <a:lstStyle/>
                    <a:p>
                      <a:endParaRPr kumimoji="1" lang="ja-JP" altLang="en-US"/>
                    </a:p>
                  </a:txBody>
                  <a:tcPr/>
                </a:tc>
                <a:tc>
                  <a:txBody>
                    <a:bodyPr/>
                    <a:lstStyle/>
                    <a:p>
                      <a:pPr algn="l"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•LED</a:t>
                      </a: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照明（すべての機器において）</a:t>
                      </a:r>
                    </a:p>
                  </a:txBody>
                  <a:tcPr marL="9525" marR="9525" marT="9525" marB="0" anchor="ctr"/>
                </a:tc>
                <a:tc>
                  <a:txBody>
                    <a:bodyPr/>
                    <a:lstStyle/>
                    <a:p>
                      <a:pPr algn="l" fontAlgn="ct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•LED</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照明（すべての機器において）</a:t>
                      </a:r>
                    </a:p>
                  </a:txBody>
                  <a:tcPr marL="0" marR="0" marT="0" marB="0" anchor="ctr"/>
                </a:tc>
                <a:extLst>
                  <a:ext uri="{0D108BD9-81ED-4DB2-BD59-A6C34878D82A}">
                    <a16:rowId xmlns:a16="http://schemas.microsoft.com/office/drawing/2014/main" val="1749841134"/>
                  </a:ext>
                </a:extLst>
              </a:tr>
              <a:tr h="185597">
                <a:tc vMerge="1">
                  <a:txBody>
                    <a:bodyPr/>
                    <a:lstStyle/>
                    <a:p>
                      <a:endParaRPr kumimoji="1" lang="ja-JP" altLang="en-US"/>
                    </a:p>
                  </a:txBody>
                  <a:tcPr/>
                </a:tc>
                <a:tc gridSpan="2">
                  <a:txBody>
                    <a:bodyPr/>
                    <a:lstStyle/>
                    <a:p>
                      <a:pPr algn="ctr"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昇降機</a:t>
                      </a:r>
                    </a:p>
                  </a:txBody>
                  <a:tcPr marL="9525" marR="9525" marT="9525" marB="0" anchor="ctr"/>
                </a:tc>
                <a:tc hMerge="1">
                  <a:txBody>
                    <a:bodyPr/>
                    <a:lstStyle/>
                    <a:p>
                      <a:endParaRPr kumimoji="1" lang="ja-JP" altLang="en-US"/>
                    </a:p>
                  </a:txBody>
                  <a:tcPr/>
                </a:tc>
                <a:tc>
                  <a:txBody>
                    <a:bodyPr/>
                    <a:lstStyle/>
                    <a:p>
                      <a:pPr algn="l" fontAlgn="ctr"/>
                      <a:r>
                        <a:rPr lang="en-US" sz="800" b="0" i="0" u="none" strike="noStrike" dirty="0">
                          <a:solidFill>
                            <a:srgbClr val="000000"/>
                          </a:solidFill>
                          <a:effectLst/>
                          <a:latin typeface="メイリオ" panose="020B0604030504040204" pitchFamily="50" charset="-128"/>
                          <a:ea typeface="メイリオ" panose="020B0604030504040204" pitchFamily="50" charset="-128"/>
                        </a:rPr>
                        <a:t>•VVVF</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方式（可変電圧可変周波数制御方式）</a:t>
                      </a:r>
                    </a:p>
                  </a:txBody>
                  <a:tcPr marL="9525" marR="9525" marT="9525" marB="0" anchor="ctr"/>
                </a:tc>
                <a:tc>
                  <a:txBody>
                    <a:bodyPr/>
                    <a:lstStyle/>
                    <a:p>
                      <a:pPr algn="l"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VVVF</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方式（可変電圧可変周波数制御方式）</a:t>
                      </a:r>
                    </a:p>
                  </a:txBody>
                  <a:tcPr marL="0" marR="0" marT="0" marB="0" anchor="ctr"/>
                </a:tc>
                <a:extLst>
                  <a:ext uri="{0D108BD9-81ED-4DB2-BD59-A6C34878D82A}">
                    <a16:rowId xmlns:a16="http://schemas.microsoft.com/office/drawing/2014/main" val="1010602748"/>
                  </a:ext>
                </a:extLst>
              </a:tr>
            </a:tbl>
          </a:graphicData>
        </a:graphic>
      </p:graphicFrame>
      <p:sp>
        <p:nvSpPr>
          <p:cNvPr id="12" name="テキスト ボックス 11"/>
          <p:cNvSpPr txBox="1"/>
          <p:nvPr/>
        </p:nvSpPr>
        <p:spPr>
          <a:xfrm>
            <a:off x="90722" y="5195944"/>
            <a:ext cx="8903970" cy="1323439"/>
          </a:xfrm>
          <a:prstGeom prst="rect">
            <a:avLst/>
          </a:prstGeom>
          <a:noFill/>
        </p:spPr>
        <p:txBody>
          <a:bodyPr wrap="square" rtlCol="0">
            <a:spAutoFit/>
          </a:bodyPr>
          <a:lstStyle/>
          <a:p>
            <a:r>
              <a:rPr kumimoji="1" lang="ja-JP" altLang="en-US" sz="800" dirty="0" smtClean="0">
                <a:latin typeface="メイリオ" panose="020B0604030504040204" pitchFamily="50" charset="-128"/>
                <a:ea typeface="メイリオ" panose="020B0604030504040204" pitchFamily="50" charset="-128"/>
              </a:rPr>
              <a:t>本シミュレーションは、「集合住宅における</a:t>
            </a:r>
            <a:r>
              <a:rPr kumimoji="1" lang="en-US" altLang="ja-JP" sz="800" dirty="0" smtClean="0">
                <a:latin typeface="メイリオ" panose="020B0604030504040204" pitchFamily="50" charset="-128"/>
                <a:ea typeface="メイリオ" panose="020B0604030504040204" pitchFamily="50" charset="-128"/>
              </a:rPr>
              <a:t>ZEH</a:t>
            </a:r>
            <a:r>
              <a:rPr kumimoji="1" lang="ja-JP" altLang="en-US" sz="800" dirty="0" smtClean="0">
                <a:latin typeface="メイリオ" panose="020B0604030504040204" pitchFamily="50" charset="-128"/>
                <a:ea typeface="メイリオ" panose="020B0604030504040204" pitchFamily="50" charset="-128"/>
              </a:rPr>
              <a:t>の設計ガイドライン　</a:t>
            </a:r>
            <a:r>
              <a:rPr kumimoji="1" lang="en-US" altLang="ja-JP" sz="800" dirty="0" smtClean="0">
                <a:latin typeface="メイリオ" panose="020B0604030504040204" pitchFamily="50" charset="-128"/>
                <a:ea typeface="メイリオ" panose="020B0604030504040204" pitchFamily="50" charset="-128"/>
              </a:rPr>
              <a:t>2020</a:t>
            </a:r>
            <a:r>
              <a:rPr kumimoji="1" lang="ja-JP" altLang="en-US" sz="800" dirty="0" smtClean="0">
                <a:latin typeface="メイリオ" panose="020B0604030504040204" pitchFamily="50" charset="-128"/>
                <a:ea typeface="メイリオ" panose="020B0604030504040204" pitchFamily="50" charset="-128"/>
              </a:rPr>
              <a:t>年</a:t>
            </a:r>
            <a:r>
              <a:rPr kumimoji="1" lang="en-US" altLang="ja-JP" sz="800" dirty="0" smtClean="0">
                <a:latin typeface="メイリオ" panose="020B0604030504040204" pitchFamily="50" charset="-128"/>
                <a:ea typeface="メイリオ" panose="020B0604030504040204" pitchFamily="50" charset="-128"/>
              </a:rPr>
              <a:t>3</a:t>
            </a:r>
            <a:r>
              <a:rPr kumimoji="1" lang="ja-JP" altLang="en-US" sz="800" dirty="0" smtClean="0">
                <a:latin typeface="メイリオ" panose="020B0604030504040204" pitchFamily="50" charset="-128"/>
                <a:ea typeface="メイリオ" panose="020B0604030504040204" pitchFamily="50" charset="-128"/>
              </a:rPr>
              <a:t>月（集合住宅における</a:t>
            </a:r>
            <a:r>
              <a:rPr kumimoji="1" lang="en-US" altLang="ja-JP" sz="800" dirty="0" smtClean="0">
                <a:latin typeface="メイリオ" panose="020B0604030504040204" pitchFamily="50" charset="-128"/>
                <a:ea typeface="メイリオ" panose="020B0604030504040204" pitchFamily="50" charset="-128"/>
              </a:rPr>
              <a:t>ZEH</a:t>
            </a:r>
            <a:r>
              <a:rPr kumimoji="1" lang="ja-JP" altLang="en-US" sz="800" dirty="0" smtClean="0">
                <a:latin typeface="メイリオ" panose="020B0604030504040204" pitchFamily="50" charset="-128"/>
                <a:ea typeface="メイリオ" panose="020B0604030504040204" pitchFamily="50" charset="-128"/>
              </a:rPr>
              <a:t>ﾛｰﾄﾞﾏｯﾌﾟﾌｫﾛｰｱｯﾌﾟ委員会編」資料より作成。本ケーススタディ</a:t>
            </a:r>
            <a:r>
              <a:rPr kumimoji="1" lang="ja-JP" altLang="en-US" sz="800" dirty="0">
                <a:latin typeface="メイリオ" panose="020B0604030504040204" pitchFamily="50" charset="-128"/>
                <a:ea typeface="メイリオ" panose="020B0604030504040204" pitchFamily="50" charset="-128"/>
              </a:rPr>
              <a:t>では、温暖地における高層住宅（</a:t>
            </a:r>
            <a:r>
              <a:rPr kumimoji="1" lang="en-US" altLang="ja-JP" sz="800" dirty="0">
                <a:latin typeface="メイリオ" panose="020B0604030504040204" pitchFamily="50" charset="-128"/>
                <a:ea typeface="メイリオ" panose="020B0604030504040204" pitchFamily="50" charset="-128"/>
              </a:rPr>
              <a:t>6</a:t>
            </a:r>
            <a:r>
              <a:rPr kumimoji="1" lang="ja-JP" altLang="en-US" sz="800" dirty="0">
                <a:latin typeface="メイリオ" panose="020B0604030504040204" pitchFamily="50" charset="-128"/>
                <a:ea typeface="メイリオ" panose="020B0604030504040204" pitchFamily="50" charset="-128"/>
              </a:rPr>
              <a:t>～</a:t>
            </a:r>
            <a:r>
              <a:rPr kumimoji="1" lang="en-US" altLang="ja-JP" sz="800" dirty="0">
                <a:latin typeface="メイリオ" panose="020B0604030504040204" pitchFamily="50" charset="-128"/>
                <a:ea typeface="メイリオ" panose="020B0604030504040204" pitchFamily="50" charset="-128"/>
              </a:rPr>
              <a:t>20</a:t>
            </a:r>
            <a:r>
              <a:rPr kumimoji="1" lang="ja-JP" altLang="en-US" sz="800" dirty="0">
                <a:latin typeface="メイリオ" panose="020B0604030504040204" pitchFamily="50" charset="-128"/>
                <a:ea typeface="メイリオ" panose="020B0604030504040204" pitchFamily="50" charset="-128"/>
              </a:rPr>
              <a:t>階）を対象に、建築物省エネ法におけるエネルギー消費性能計算プログラム（</a:t>
            </a:r>
            <a:r>
              <a:rPr kumimoji="1" lang="en-US" altLang="ja-JP" sz="800" dirty="0">
                <a:latin typeface="メイリオ" panose="020B0604030504040204" pitchFamily="50" charset="-128"/>
                <a:ea typeface="メイリオ" panose="020B0604030504040204" pitchFamily="50" charset="-128"/>
              </a:rPr>
              <a:t>WEB</a:t>
            </a:r>
            <a:r>
              <a:rPr kumimoji="1" lang="ja-JP" altLang="en-US" sz="800" dirty="0">
                <a:latin typeface="メイリオ" panose="020B0604030504040204" pitchFamily="50" charset="-128"/>
                <a:ea typeface="メイリオ" panose="020B0604030504040204" pitchFamily="50" charset="-128"/>
              </a:rPr>
              <a:t>プログラム）の計算結果に基づき、以下</a:t>
            </a:r>
            <a:r>
              <a:rPr kumimoji="1" lang="ja-JP" altLang="en-US" sz="800" dirty="0" smtClean="0">
                <a:latin typeface="メイリオ" panose="020B0604030504040204" pitchFamily="50" charset="-128"/>
                <a:ea typeface="メイリオ" panose="020B0604030504040204" pitchFamily="50" charset="-128"/>
              </a:rPr>
              <a:t>の２パターン</a:t>
            </a:r>
            <a:r>
              <a:rPr kumimoji="1" lang="ja-JP" altLang="en-US" sz="800" dirty="0">
                <a:latin typeface="メイリオ" panose="020B0604030504040204" pitchFamily="50" charset="-128"/>
                <a:ea typeface="メイリオ" panose="020B0604030504040204" pitchFamily="50" charset="-128"/>
              </a:rPr>
              <a:t>について、必要な外皮（断熱材及び開口部仕様）及び設備の仕様、エネルギー性能評価結果を</a:t>
            </a:r>
            <a:r>
              <a:rPr kumimoji="1" lang="ja-JP" altLang="en-US" sz="800" dirty="0" smtClean="0">
                <a:latin typeface="メイリオ" panose="020B0604030504040204" pitchFamily="50" charset="-128"/>
                <a:ea typeface="メイリオ" panose="020B0604030504040204" pitchFamily="50" charset="-128"/>
              </a:rPr>
              <a:t>示す資料である。①平成</a:t>
            </a:r>
            <a:r>
              <a:rPr kumimoji="1" lang="en-US" altLang="ja-JP" sz="800" dirty="0" smtClean="0">
                <a:latin typeface="メイリオ" panose="020B0604030504040204" pitchFamily="50" charset="-128"/>
                <a:ea typeface="メイリオ" panose="020B0604030504040204" pitchFamily="50" charset="-128"/>
              </a:rPr>
              <a:t>28</a:t>
            </a:r>
            <a:r>
              <a:rPr kumimoji="1" lang="ja-JP" altLang="en-US" sz="800" dirty="0">
                <a:latin typeface="メイリオ" panose="020B0604030504040204" pitchFamily="50" charset="-128"/>
                <a:ea typeface="メイリオ" panose="020B0604030504040204" pitchFamily="50" charset="-128"/>
              </a:rPr>
              <a:t>年度省エネ基準、</a:t>
            </a:r>
            <a:r>
              <a:rPr kumimoji="1" lang="ja-JP" altLang="en-US" sz="800" dirty="0" smtClean="0">
                <a:latin typeface="メイリオ" panose="020B0604030504040204" pitchFamily="50" charset="-128"/>
                <a:ea typeface="メイリオ" panose="020B0604030504040204" pitchFamily="50" charset="-128"/>
              </a:rPr>
              <a:t>②</a:t>
            </a:r>
            <a:r>
              <a:rPr kumimoji="1" lang="en-US" altLang="ja-JP" sz="800" dirty="0" smtClean="0">
                <a:latin typeface="メイリオ" panose="020B0604030504040204" pitchFamily="50" charset="-128"/>
                <a:ea typeface="メイリオ" panose="020B0604030504040204" pitchFamily="50" charset="-128"/>
              </a:rPr>
              <a:t>ZEH-M </a:t>
            </a:r>
            <a:r>
              <a:rPr kumimoji="1" lang="en-US" altLang="ja-JP" sz="800" dirty="0">
                <a:latin typeface="メイリオ" panose="020B0604030504040204" pitchFamily="50" charset="-128"/>
                <a:ea typeface="メイリオ" panose="020B0604030504040204" pitchFamily="50" charset="-128"/>
              </a:rPr>
              <a:t>Oriented</a:t>
            </a:r>
            <a:r>
              <a:rPr kumimoji="1" lang="ja-JP" altLang="en-US" sz="800" dirty="0">
                <a:latin typeface="メイリオ" panose="020B0604030504040204" pitchFamily="50" charset="-128"/>
                <a:ea typeface="メイリオ" panose="020B0604030504040204" pitchFamily="50" charset="-128"/>
              </a:rPr>
              <a:t>（再エネを除いて</a:t>
            </a:r>
            <a:r>
              <a:rPr kumimoji="1" lang="en-US" altLang="ja-JP" sz="800" dirty="0">
                <a:latin typeface="メイリオ" panose="020B0604030504040204" pitchFamily="50" charset="-128"/>
                <a:ea typeface="メイリオ" panose="020B0604030504040204" pitchFamily="50" charset="-128"/>
              </a:rPr>
              <a:t>20</a:t>
            </a:r>
            <a:r>
              <a:rPr kumimoji="1" lang="ja-JP" altLang="en-US" sz="800" dirty="0">
                <a:latin typeface="メイリオ" panose="020B0604030504040204" pitchFamily="50" charset="-128"/>
                <a:ea typeface="メイリオ" panose="020B0604030504040204" pitchFamily="50" charset="-128"/>
              </a:rPr>
              <a:t>％以上削減）なお、ケーススタディのモデル建物は、経済産業省資源エネルギー庁の「平成</a:t>
            </a:r>
            <a:r>
              <a:rPr kumimoji="1" lang="en-US" altLang="ja-JP" sz="800" dirty="0">
                <a:latin typeface="メイリオ" panose="020B0604030504040204" pitchFamily="50" charset="-128"/>
                <a:ea typeface="メイリオ" panose="020B0604030504040204" pitchFamily="50" charset="-128"/>
              </a:rPr>
              <a:t>30</a:t>
            </a:r>
            <a:r>
              <a:rPr kumimoji="1" lang="ja-JP" altLang="en-US" sz="800" dirty="0">
                <a:latin typeface="メイリオ" panose="020B0604030504040204" pitchFamily="50" charset="-128"/>
                <a:ea typeface="メイリオ" panose="020B0604030504040204" pitchFamily="50" charset="-128"/>
              </a:rPr>
              <a:t>年度高層</a:t>
            </a:r>
            <a:r>
              <a:rPr kumimoji="1" lang="en-US" altLang="ja-JP" sz="800" dirty="0">
                <a:latin typeface="メイリオ" panose="020B0604030504040204" pitchFamily="50" charset="-128"/>
                <a:ea typeface="メイリオ" panose="020B0604030504040204" pitchFamily="50" charset="-128"/>
              </a:rPr>
              <a:t>ZEH-M</a:t>
            </a:r>
            <a:r>
              <a:rPr kumimoji="1" lang="ja-JP" altLang="en-US" sz="800" dirty="0">
                <a:latin typeface="メイリオ" panose="020B0604030504040204" pitchFamily="50" charset="-128"/>
                <a:ea typeface="メイリオ" panose="020B0604030504040204" pitchFamily="50" charset="-128"/>
              </a:rPr>
              <a:t>（ゼッチ・マンション）実証事業」における申請事例をベースに、</a:t>
            </a:r>
            <a:r>
              <a:rPr kumimoji="1" lang="ja-JP" altLang="en-US" sz="800" dirty="0" smtClean="0">
                <a:latin typeface="メイリオ" panose="020B0604030504040204" pitchFamily="50" charset="-128"/>
                <a:ea typeface="メイリオ" panose="020B0604030504040204" pitchFamily="50" charset="-128"/>
              </a:rPr>
              <a:t>上記２パターン</a:t>
            </a:r>
            <a:r>
              <a:rPr kumimoji="1" lang="ja-JP" altLang="en-US" sz="800" dirty="0">
                <a:latin typeface="メイリオ" panose="020B0604030504040204" pitchFamily="50" charset="-128"/>
                <a:ea typeface="メイリオ" panose="020B0604030504040204" pitchFamily="50" charset="-128"/>
              </a:rPr>
              <a:t>を満たすと想定される外皮・設備仕様を設定</a:t>
            </a:r>
            <a:r>
              <a:rPr kumimoji="1" lang="ja-JP" altLang="en-US" sz="800" dirty="0" smtClean="0">
                <a:latin typeface="メイリオ" panose="020B0604030504040204" pitchFamily="50" charset="-128"/>
                <a:ea typeface="メイリオ" panose="020B0604030504040204" pitchFamily="50" charset="-128"/>
              </a:rPr>
              <a:t>した</a:t>
            </a:r>
            <a:endParaRPr kumimoji="1" lang="en-US" altLang="ja-JP" sz="800" dirty="0" smtClean="0">
              <a:latin typeface="メイリオ" panose="020B0604030504040204" pitchFamily="50" charset="-128"/>
              <a:ea typeface="メイリオ" panose="020B0604030504040204" pitchFamily="50" charset="-128"/>
            </a:endParaRPr>
          </a:p>
          <a:p>
            <a:r>
              <a:rPr kumimoji="1" lang="ja-JP" altLang="en-US" sz="800" dirty="0" smtClean="0">
                <a:latin typeface="メイリオ" panose="020B0604030504040204" pitchFamily="50" charset="-128"/>
                <a:ea typeface="メイリオ" panose="020B0604030504040204" pitchFamily="50" charset="-128"/>
              </a:rPr>
              <a:t>（概算</a:t>
            </a:r>
            <a:r>
              <a:rPr kumimoji="1" lang="ja-JP" altLang="en-US" sz="800" dirty="0">
                <a:latin typeface="メイリオ" panose="020B0604030504040204" pitchFamily="50" charset="-128"/>
                <a:ea typeface="メイリオ" panose="020B0604030504040204" pitchFamily="50" charset="-128"/>
              </a:rPr>
              <a:t>費用</a:t>
            </a:r>
            <a:r>
              <a:rPr kumimoji="1" lang="ja-JP" altLang="en-US" sz="800" dirty="0" smtClean="0">
                <a:latin typeface="メイリオ" panose="020B0604030504040204" pitchFamily="50" charset="-128"/>
                <a:ea typeface="メイリオ" panose="020B0604030504040204" pitchFamily="50" charset="-128"/>
              </a:rPr>
              <a:t>の算出）</a:t>
            </a:r>
            <a:endParaRPr kumimoji="1" lang="en-US" altLang="ja-JP" sz="800" dirty="0" smtClean="0">
              <a:latin typeface="メイリオ" panose="020B0604030504040204" pitchFamily="50" charset="-128"/>
              <a:ea typeface="メイリオ" panose="020B0604030504040204" pitchFamily="50" charset="-128"/>
            </a:endParaRPr>
          </a:p>
          <a:p>
            <a:r>
              <a:rPr kumimoji="1" lang="ja-JP" altLang="en-US" sz="800" dirty="0" smtClean="0">
                <a:latin typeface="メイリオ" panose="020B0604030504040204" pitchFamily="50" charset="-128"/>
                <a:ea typeface="メイリオ" panose="020B0604030504040204" pitchFamily="50" charset="-128"/>
              </a:rPr>
              <a:t>本</a:t>
            </a:r>
            <a:r>
              <a:rPr kumimoji="1" lang="ja-JP" altLang="en-US" sz="800" dirty="0">
                <a:latin typeface="メイリオ" panose="020B0604030504040204" pitchFamily="50" charset="-128"/>
                <a:ea typeface="メイリオ" panose="020B0604030504040204" pitchFamily="50" charset="-128"/>
              </a:rPr>
              <a:t>シミュレーション</a:t>
            </a:r>
            <a:r>
              <a:rPr kumimoji="1" lang="ja-JP" altLang="en-US" sz="800" dirty="0" smtClean="0">
                <a:latin typeface="メイリオ" panose="020B0604030504040204" pitchFamily="50" charset="-128"/>
                <a:ea typeface="メイリオ" panose="020B0604030504040204" pitchFamily="50" charset="-128"/>
              </a:rPr>
              <a:t>は、一般社団法人建設物価調査会が運営する建設物価本であるジャパン・ビルディングコスト・インフォメーション</a:t>
            </a:r>
            <a:r>
              <a:rPr kumimoji="1" lang="en-US" altLang="ja-JP" sz="800" dirty="0" smtClean="0">
                <a:latin typeface="メイリオ" panose="020B0604030504040204" pitchFamily="50" charset="-128"/>
                <a:ea typeface="メイリオ" panose="020B0604030504040204" pitchFamily="50" charset="-128"/>
              </a:rPr>
              <a:t>2016(JBCI2016</a:t>
            </a:r>
            <a:r>
              <a:rPr kumimoji="1" lang="ja-JP" altLang="en-US" sz="800" dirty="0" smtClean="0">
                <a:latin typeface="メイリオ" panose="020B0604030504040204" pitchFamily="50" charset="-128"/>
                <a:ea typeface="メイリオ" panose="020B0604030504040204" pitchFamily="50" charset="-128"/>
              </a:rPr>
              <a:t>）における「分譲マンション関東・東京圏の平均的なデータ</a:t>
            </a:r>
            <a:r>
              <a:rPr kumimoji="1" lang="en-US" altLang="ja-JP" sz="800" dirty="0" smtClean="0">
                <a:latin typeface="メイリオ" panose="020B0604030504040204" pitchFamily="50" charset="-128"/>
                <a:ea typeface="メイリオ" panose="020B0604030504040204" pitchFamily="50" charset="-128"/>
              </a:rPr>
              <a:t>(</a:t>
            </a:r>
            <a:r>
              <a:rPr kumimoji="1" lang="ja-JP" altLang="en-US" sz="800" dirty="0" smtClean="0">
                <a:latin typeface="メイリオ" panose="020B0604030504040204" pitchFamily="50" charset="-128"/>
                <a:ea typeface="メイリオ" panose="020B0604030504040204" pitchFamily="50" charset="-128"/>
              </a:rPr>
              <a:t>単位床面積当たりの費用）を使用。</a:t>
            </a:r>
            <a:endParaRPr kumimoji="1" lang="en-US" altLang="ja-JP" sz="800" dirty="0" smtClean="0">
              <a:latin typeface="メイリオ" panose="020B0604030504040204" pitchFamily="50" charset="-128"/>
              <a:ea typeface="メイリオ" panose="020B0604030504040204" pitchFamily="50" charset="-128"/>
            </a:endParaRPr>
          </a:p>
          <a:p>
            <a:r>
              <a:rPr kumimoji="1" lang="ja-JP" altLang="en-US" sz="800" dirty="0" smtClean="0">
                <a:latin typeface="メイリオ" panose="020B0604030504040204" pitchFamily="50" charset="-128"/>
                <a:ea typeface="メイリオ" panose="020B0604030504040204" pitchFamily="50" charset="-128"/>
              </a:rPr>
              <a:t>なお、概算費用は、本ケーススタディを対象とした結果であり、経済状況に伴う物価変動や建物仕様の変更等により概査費用結果も変動する可能性がある。</a:t>
            </a:r>
            <a:endParaRPr kumimoji="1" lang="en-US" altLang="ja-JP" sz="800" dirty="0" smtClean="0">
              <a:latin typeface="メイリオ" panose="020B0604030504040204" pitchFamily="50" charset="-128"/>
              <a:ea typeface="メイリオ" panose="020B0604030504040204" pitchFamily="50" charset="-128"/>
            </a:endParaRPr>
          </a:p>
          <a:p>
            <a:endParaRPr kumimoji="1" lang="ja-JP" altLang="en-US" sz="800" dirty="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6167419" y="6494720"/>
            <a:ext cx="2402006" cy="246221"/>
          </a:xfrm>
          <a:prstGeom prst="rect">
            <a:avLst/>
          </a:prstGeom>
          <a:noFill/>
        </p:spPr>
        <p:txBody>
          <a:bodyPr wrap="square" rtlCol="0">
            <a:spAutoFit/>
          </a:bodyPr>
          <a:lstStyle/>
          <a:p>
            <a:pPr algn="r"/>
            <a:r>
              <a:rPr kumimoji="1" lang="ja-JP" altLang="en-US" sz="1000" b="1" dirty="0"/>
              <a:t>住宅まちづくり部</a:t>
            </a:r>
          </a:p>
        </p:txBody>
      </p:sp>
      <p:sp>
        <p:nvSpPr>
          <p:cNvPr id="15" name="スライド番号プレースホルダー 1"/>
          <p:cNvSpPr>
            <a:spLocks noGrp="1"/>
          </p:cNvSpPr>
          <p:nvPr>
            <p:ph type="sldNum" sz="quarter" idx="12"/>
          </p:nvPr>
        </p:nvSpPr>
        <p:spPr>
          <a:xfrm>
            <a:off x="8077416" y="6435269"/>
            <a:ext cx="984019" cy="365125"/>
          </a:xfrm>
        </p:spPr>
        <p:txBody>
          <a:bodyPr/>
          <a:lstStyle/>
          <a:p>
            <a:fld id="{139EBC2B-BF77-430A-B67D-4C5A4847E674}" type="slidenum">
              <a:rPr kumimoji="1" lang="ja-JP" altLang="en-US" sz="2400" smtClean="0"/>
              <a:t>11</a:t>
            </a:fld>
            <a:endParaRPr kumimoji="1" lang="ja-JP" altLang="en-US" sz="2400" dirty="0"/>
          </a:p>
        </p:txBody>
      </p:sp>
      <p:pic>
        <p:nvPicPr>
          <p:cNvPr id="2" name="図 1"/>
          <p:cNvPicPr>
            <a:picLocks noChangeAspect="1"/>
          </p:cNvPicPr>
          <p:nvPr/>
        </p:nvPicPr>
        <p:blipFill rotWithShape="1">
          <a:blip r:embed="rId2"/>
          <a:srcRect l="35436" t="24812" r="28155" b="5911"/>
          <a:stretch/>
        </p:blipFill>
        <p:spPr>
          <a:xfrm>
            <a:off x="6528330" y="1106946"/>
            <a:ext cx="2571602" cy="3867440"/>
          </a:xfrm>
          <a:prstGeom prst="rect">
            <a:avLst/>
          </a:prstGeom>
        </p:spPr>
      </p:pic>
      <p:sp>
        <p:nvSpPr>
          <p:cNvPr id="3" name="正方形/長方形 2"/>
          <p:cNvSpPr/>
          <p:nvPr/>
        </p:nvSpPr>
        <p:spPr>
          <a:xfrm>
            <a:off x="8005229" y="3419374"/>
            <a:ext cx="356573" cy="10036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8014131" y="3519741"/>
            <a:ext cx="347671" cy="29030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8569425" y="2877502"/>
            <a:ext cx="492010" cy="21366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8569425" y="3111249"/>
            <a:ext cx="492010" cy="24237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p:nvPr/>
        </p:nvCxnSpPr>
        <p:spPr>
          <a:xfrm flipH="1">
            <a:off x="8183515" y="2964415"/>
            <a:ext cx="385910" cy="4806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a:off x="8239031" y="3285192"/>
            <a:ext cx="330394" cy="3889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8560745" y="1876808"/>
            <a:ext cx="694063" cy="230832"/>
          </a:xfrm>
          <a:prstGeom prst="rect">
            <a:avLst/>
          </a:prstGeom>
          <a:noFill/>
        </p:spPr>
        <p:txBody>
          <a:bodyPr wrap="square" rtlCol="0">
            <a:spAutoFit/>
          </a:bodyPr>
          <a:lstStyle/>
          <a:p>
            <a:r>
              <a:rPr kumimoji="1" lang="ja-JP" altLang="en-US" sz="900" dirty="0" smtClean="0"/>
              <a:t>空調</a:t>
            </a:r>
            <a:endParaRPr kumimoji="1" lang="ja-JP" altLang="en-US" sz="900" dirty="0"/>
          </a:p>
        </p:txBody>
      </p:sp>
      <p:sp>
        <p:nvSpPr>
          <p:cNvPr id="21" name="正方形/長方形 20"/>
          <p:cNvSpPr/>
          <p:nvPr/>
        </p:nvSpPr>
        <p:spPr>
          <a:xfrm>
            <a:off x="7326218" y="2589372"/>
            <a:ext cx="350778" cy="22033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7326012" y="2846535"/>
            <a:ext cx="350779" cy="76801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p:cNvCxnSpPr>
            <a:endCxn id="3" idx="1"/>
          </p:cNvCxnSpPr>
          <p:nvPr/>
        </p:nvCxnSpPr>
        <p:spPr>
          <a:xfrm>
            <a:off x="7694357" y="2589372"/>
            <a:ext cx="310872" cy="88018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7683641" y="2808473"/>
            <a:ext cx="304227" cy="72053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7694152" y="3538306"/>
            <a:ext cx="237663" cy="27174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7649757" y="4568941"/>
            <a:ext cx="326455" cy="2509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940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テキスト ボックス 48"/>
          <p:cNvSpPr txBox="1"/>
          <p:nvPr/>
        </p:nvSpPr>
        <p:spPr>
          <a:xfrm>
            <a:off x="2608866" y="643640"/>
            <a:ext cx="1224000" cy="5472000"/>
          </a:xfrm>
          <a:prstGeom prst="rect">
            <a:avLst/>
          </a:prstGeom>
          <a:solidFill>
            <a:schemeClr val="accent6">
              <a:lumMod val="20000"/>
              <a:lumOff val="80000"/>
            </a:schemeClr>
          </a:solidFill>
          <a:ln>
            <a:noFill/>
          </a:ln>
        </p:spPr>
        <p:txBody>
          <a:bodyPr wrap="square" rtlCol="0" anchor="ctr" anchorCtr="0">
            <a:spAutoFit/>
          </a:bodyPr>
          <a:lstStyle/>
          <a:p>
            <a:pPr algn="ctr"/>
            <a:endParaRPr kumimoji="1" lang="ja-JP" altLang="en-US" sz="1100"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1248462" y="624982"/>
            <a:ext cx="1224000" cy="5472000"/>
          </a:xfrm>
          <a:prstGeom prst="rect">
            <a:avLst/>
          </a:prstGeom>
          <a:solidFill>
            <a:schemeClr val="accent1">
              <a:lumMod val="20000"/>
              <a:lumOff val="80000"/>
            </a:schemeClr>
          </a:solidFill>
          <a:ln>
            <a:noFill/>
          </a:ln>
        </p:spPr>
        <p:txBody>
          <a:bodyPr wrap="square" rtlCol="0" anchor="ctr" anchorCtr="0">
            <a:spAutoFit/>
          </a:bodyPr>
          <a:lstStyle/>
          <a:p>
            <a:pPr algn="ctr"/>
            <a:endParaRPr kumimoji="1" lang="ja-JP" altLang="en-US" sz="1100"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1191986" y="832212"/>
            <a:ext cx="2688378" cy="720000"/>
          </a:xfrm>
          <a:prstGeom prst="rect">
            <a:avLst/>
          </a:prstGeom>
          <a:noFill/>
          <a:ln>
            <a:solidFill>
              <a:schemeClr val="tx1"/>
            </a:solidFill>
            <a:prstDash val="dash"/>
          </a:ln>
        </p:spPr>
        <p:txBody>
          <a:bodyPr wrap="square" rtlCol="0">
            <a:spAutoFit/>
          </a:bodyPr>
          <a:lstStyle/>
          <a:p>
            <a:endParaRPr kumimoji="1" lang="ja-JP" altLang="en-US" dirty="0"/>
          </a:p>
        </p:txBody>
      </p:sp>
      <p:sp>
        <p:nvSpPr>
          <p:cNvPr id="6" name="テキスト ボックス 5"/>
          <p:cNvSpPr txBox="1"/>
          <p:nvPr/>
        </p:nvSpPr>
        <p:spPr>
          <a:xfrm>
            <a:off x="7581385" y="6495172"/>
            <a:ext cx="1187355"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住宅まちづくり部</a:t>
            </a:r>
          </a:p>
        </p:txBody>
      </p:sp>
      <p:sp>
        <p:nvSpPr>
          <p:cNvPr id="7" name="スライド番号プレースホルダー 1"/>
          <p:cNvSpPr txBox="1">
            <a:spLocks/>
          </p:cNvSpPr>
          <p:nvPr/>
        </p:nvSpPr>
        <p:spPr>
          <a:xfrm>
            <a:off x="8138421" y="6435721"/>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9EBC2B-BF77-430A-B67D-4C5A4847E674}" type="slidenum">
              <a:rPr kumimoji="1" lang="ja-JP" altLang="en-US" sz="2400" smtClean="0"/>
              <a:pPr/>
              <a:t>12</a:t>
            </a:fld>
            <a:endParaRPr kumimoji="1" lang="ja-JP" altLang="en-US" sz="2400" dirty="0"/>
          </a:p>
        </p:txBody>
      </p:sp>
      <p:cxnSp>
        <p:nvCxnSpPr>
          <p:cNvPr id="8" name="直線コネクタ 7"/>
          <p:cNvCxnSpPr/>
          <p:nvPr/>
        </p:nvCxnSpPr>
        <p:spPr>
          <a:xfrm flipV="1">
            <a:off x="-14109" y="529733"/>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12" name="二等辺三角形 11"/>
          <p:cNvSpPr/>
          <p:nvPr/>
        </p:nvSpPr>
        <p:spPr bwMode="white">
          <a:xfrm rot="20728778">
            <a:off x="750504" y="1179613"/>
            <a:ext cx="337691" cy="237815"/>
          </a:xfrm>
          <a:prstGeom prst="triangle">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eaLnBrk="0" hangingPunct="0"/>
            <a:endParaRPr kumimoji="1" lang="ja-JP" altLang="en-US" sz="2000" dirty="0">
              <a:solidFill>
                <a:srgbClr val="000000"/>
              </a:solidFill>
              <a:latin typeface="ＭＳ ゴシック" pitchFamily="49" charset="-128"/>
              <a:ea typeface="ＭＳ ゴシック" pitchFamily="49" charset="-128"/>
              <a:cs typeface="Courier New" pitchFamily="49" charset="0"/>
            </a:endParaRPr>
          </a:p>
        </p:txBody>
      </p:sp>
      <p:sp>
        <p:nvSpPr>
          <p:cNvPr id="13" name="正方形/長方形 12"/>
          <p:cNvSpPr/>
          <p:nvPr/>
        </p:nvSpPr>
        <p:spPr bwMode="white">
          <a:xfrm>
            <a:off x="690524" y="1161143"/>
            <a:ext cx="146926" cy="180563"/>
          </a:xfrm>
          <a:prstGeom prst="rect">
            <a:avLst/>
          </a:prstGeom>
          <a:solidFill>
            <a:schemeClr val="bg1"/>
          </a:solidFill>
          <a:ln>
            <a:solidFill>
              <a:schemeClr val="bg1"/>
            </a:solidFill>
          </a:ln>
        </p:spPr>
        <p:txBody>
          <a:bodyPr wrap="square" rtlCol="0" anchor="ctr">
            <a:spAutoFit/>
          </a:bodyPr>
          <a:lstStyle/>
          <a:p>
            <a:pPr algn="ctr" eaLnBrk="0" hangingPunct="0"/>
            <a:endParaRPr kumimoji="1" lang="ja-JP" altLang="en-US" sz="2000" dirty="0">
              <a:solidFill>
                <a:srgbClr val="000000"/>
              </a:solidFill>
              <a:latin typeface="ＭＳ ゴシック" pitchFamily="49" charset="-128"/>
              <a:ea typeface="ＭＳ ゴシック" pitchFamily="49" charset="-128"/>
              <a:cs typeface="Courier New" pitchFamily="49" charset="0"/>
            </a:endParaRPr>
          </a:p>
        </p:txBody>
      </p:sp>
      <p:pic>
        <p:nvPicPr>
          <p:cNvPr id="14" name="図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410897" y="878973"/>
            <a:ext cx="1942470" cy="2543892"/>
          </a:xfrm>
          <a:prstGeom prst="rect">
            <a:avLst/>
          </a:prstGeom>
        </p:spPr>
      </p:pic>
      <p:pic>
        <p:nvPicPr>
          <p:cNvPr id="15" name="図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68370" y="799121"/>
            <a:ext cx="2127044" cy="2730005"/>
          </a:xfrm>
          <a:prstGeom prst="rect">
            <a:avLst/>
          </a:prstGeom>
        </p:spPr>
      </p:pic>
      <p:pic>
        <p:nvPicPr>
          <p:cNvPr id="21" name="図 2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226442" y="3590515"/>
            <a:ext cx="2298063" cy="2703288"/>
          </a:xfrm>
          <a:prstGeom prst="rect">
            <a:avLst/>
          </a:prstGeom>
        </p:spPr>
      </p:pic>
      <p:pic>
        <p:nvPicPr>
          <p:cNvPr id="22" name="図 2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730570" y="3590515"/>
            <a:ext cx="2317367" cy="2679368"/>
          </a:xfrm>
          <a:prstGeom prst="rect">
            <a:avLst/>
          </a:prstGeom>
        </p:spPr>
      </p:pic>
      <p:sp>
        <p:nvSpPr>
          <p:cNvPr id="3" name="正方形/長方形 2"/>
          <p:cNvSpPr/>
          <p:nvPr/>
        </p:nvSpPr>
        <p:spPr>
          <a:xfrm>
            <a:off x="4016768" y="617882"/>
            <a:ext cx="5105672" cy="5652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4393022" y="6017131"/>
            <a:ext cx="2067934" cy="392415"/>
          </a:xfrm>
          <a:prstGeom prst="rect">
            <a:avLst/>
          </a:prstGeom>
          <a:noFill/>
          <a:ln>
            <a:noFill/>
          </a:ln>
        </p:spPr>
        <p:txBody>
          <a:bodyPr wrap="square" rtlCol="0" anchor="ctr">
            <a:noAutofit/>
          </a:bodyPr>
          <a:lstStyle/>
          <a:p>
            <a:pPr algn="ctr"/>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＜省エネ基準に</a:t>
            </a:r>
            <a:r>
              <a:rPr lang="ja-JP" altLang="en-US" sz="9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適合</a:t>
            </a:r>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している場合＞</a:t>
            </a:r>
          </a:p>
        </p:txBody>
      </p:sp>
      <p:sp>
        <p:nvSpPr>
          <p:cNvPr id="25" name="テキスト ボックス 24"/>
          <p:cNvSpPr txBox="1"/>
          <p:nvPr/>
        </p:nvSpPr>
        <p:spPr>
          <a:xfrm>
            <a:off x="6652868" y="6025418"/>
            <a:ext cx="2525729" cy="392415"/>
          </a:xfrm>
          <a:prstGeom prst="rect">
            <a:avLst/>
          </a:prstGeom>
          <a:noFill/>
          <a:ln>
            <a:noFill/>
          </a:ln>
        </p:spPr>
        <p:txBody>
          <a:bodyPr wrap="square" rtlCol="0" anchor="ctr">
            <a:noAutofit/>
          </a:bodyPr>
          <a:lstStyle/>
          <a:p>
            <a:pPr algn="ctr"/>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＜省エネ基準に</a:t>
            </a:r>
            <a:r>
              <a:rPr lang="ja-JP" altLang="en-US" sz="9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不適合</a:t>
            </a:r>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の場合＞</a:t>
            </a:r>
          </a:p>
        </p:txBody>
      </p:sp>
      <p:sp>
        <p:nvSpPr>
          <p:cNvPr id="26" name="テキスト ボックス 25"/>
          <p:cNvSpPr txBox="1"/>
          <p:nvPr/>
        </p:nvSpPr>
        <p:spPr>
          <a:xfrm>
            <a:off x="6106812" y="3168642"/>
            <a:ext cx="596142" cy="316615"/>
          </a:xfrm>
          <a:prstGeom prst="rect">
            <a:avLst/>
          </a:prstGeom>
          <a:noFill/>
          <a:ln>
            <a:noFill/>
          </a:ln>
        </p:spPr>
        <p:txBody>
          <a:bodyPr wrap="square" rtlCol="0" anchor="ctr">
            <a:noAutofit/>
          </a:bodyPr>
          <a:lstStyle/>
          <a:p>
            <a:pPr algn="ct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表面</a:t>
            </a:r>
          </a:p>
        </p:txBody>
      </p:sp>
      <p:sp>
        <p:nvSpPr>
          <p:cNvPr id="27" name="テキスト ボックス 26"/>
          <p:cNvSpPr txBox="1"/>
          <p:nvPr/>
        </p:nvSpPr>
        <p:spPr>
          <a:xfrm>
            <a:off x="8594623" y="3205051"/>
            <a:ext cx="636892" cy="324075"/>
          </a:xfrm>
          <a:prstGeom prst="rect">
            <a:avLst/>
          </a:prstGeom>
          <a:noFill/>
          <a:ln>
            <a:noFill/>
          </a:ln>
        </p:spPr>
        <p:txBody>
          <a:bodyPr wrap="square" rtlCol="0" anchor="ctr">
            <a:noAutofit/>
          </a:bodyPr>
          <a:lstStyle/>
          <a:p>
            <a:pPr algn="ct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裏面</a:t>
            </a:r>
          </a:p>
        </p:txBody>
      </p:sp>
      <p:cxnSp>
        <p:nvCxnSpPr>
          <p:cNvPr id="5" name="直線コネクタ 4"/>
          <p:cNvCxnSpPr>
            <a:stCxn id="3" idx="1"/>
            <a:endCxn id="3" idx="3"/>
          </p:cNvCxnSpPr>
          <p:nvPr/>
        </p:nvCxnSpPr>
        <p:spPr>
          <a:xfrm>
            <a:off x="4016768" y="3443882"/>
            <a:ext cx="510567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37874" y="96402"/>
            <a:ext cx="7813627" cy="369332"/>
          </a:xfrm>
          <a:prstGeom prst="rect">
            <a:avLst/>
          </a:prstGeom>
        </p:spPr>
        <p:txBody>
          <a:bodyPr wrap="square">
            <a:spAutoFit/>
          </a:bodyPr>
          <a:lstStyle/>
          <a:p>
            <a:r>
              <a:rPr kumimoji="1" lang="ja-JP" altLang="en-US" dirty="0">
                <a:ln>
                  <a:solidFill>
                    <a:schemeClr val="accent2"/>
                  </a:solidFill>
                </a:ln>
                <a:latin typeface="Meiryo UI" panose="020B0604030504040204" pitchFamily="50" charset="-128"/>
                <a:ea typeface="Meiryo UI" panose="020B0604030504040204" pitchFamily="50" charset="-128"/>
              </a:rPr>
              <a:t>法による建築士の建築主への説明</a:t>
            </a:r>
            <a:r>
              <a:rPr kumimoji="1" lang="ja-JP" altLang="en-US" dirty="0" smtClean="0">
                <a:ln>
                  <a:solidFill>
                    <a:schemeClr val="accent2"/>
                  </a:solidFill>
                </a:ln>
                <a:latin typeface="Meiryo UI" panose="020B0604030504040204" pitchFamily="50" charset="-128"/>
                <a:ea typeface="Meiryo UI" panose="020B0604030504040204" pitchFamily="50" charset="-128"/>
              </a:rPr>
              <a:t>義務制度</a:t>
            </a:r>
            <a:endParaRPr kumimoji="1" lang="ja-JP" altLang="en-US" dirty="0">
              <a:ln>
                <a:solidFill>
                  <a:schemeClr val="accent2"/>
                </a:solidFill>
              </a:ln>
              <a:latin typeface="Meiryo UI" panose="020B0604030504040204" pitchFamily="50" charset="-128"/>
              <a:ea typeface="Meiryo UI" panose="020B0604030504040204" pitchFamily="50" charset="-128"/>
            </a:endParaRPr>
          </a:p>
        </p:txBody>
      </p:sp>
      <p:sp>
        <p:nvSpPr>
          <p:cNvPr id="9" name="ホームベース 8"/>
          <p:cNvSpPr/>
          <p:nvPr/>
        </p:nvSpPr>
        <p:spPr>
          <a:xfrm rot="5400000">
            <a:off x="-770260" y="1652659"/>
            <a:ext cx="2014607" cy="333290"/>
          </a:xfrm>
          <a:prstGeom prst="homePlat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事</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相</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談</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0" name="山形 9"/>
          <p:cNvSpPr/>
          <p:nvPr/>
        </p:nvSpPr>
        <p:spPr>
          <a:xfrm rot="5400000">
            <a:off x="-283027" y="3099675"/>
            <a:ext cx="1040139" cy="333292"/>
          </a:xfrm>
          <a:prstGeom prst="chevr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設</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計</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契</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約</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29" name="山形 28"/>
          <p:cNvSpPr/>
          <p:nvPr/>
        </p:nvSpPr>
        <p:spPr>
          <a:xfrm rot="5400000">
            <a:off x="-958755" y="4734541"/>
            <a:ext cx="2391592" cy="333293"/>
          </a:xfrm>
          <a:prstGeom prst="chevr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基</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本</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設</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計</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実</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施</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設</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計</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382527" y="905146"/>
            <a:ext cx="952713" cy="430887"/>
          </a:xfrm>
          <a:prstGeom prst="rect">
            <a:avLst/>
          </a:prstGeom>
          <a:noFill/>
        </p:spPr>
        <p:txBody>
          <a:bodyPr wrap="square" rtlCol="0">
            <a:spAutoFit/>
          </a:bodyPr>
          <a:lstStyle/>
          <a:p>
            <a:r>
              <a:rPr kumimoji="1" lang="en-US" altLang="ja-JP" sz="1100" dirty="0" smtClean="0">
                <a:latin typeface="Meiryo UI" panose="020B0604030504040204" pitchFamily="50" charset="-128"/>
                <a:ea typeface="Meiryo UI" panose="020B0604030504040204" pitchFamily="50" charset="-128"/>
              </a:rPr>
              <a:t>STEP1</a:t>
            </a:r>
          </a:p>
          <a:p>
            <a:r>
              <a:rPr kumimoji="1" lang="ja-JP" altLang="en-US" sz="1100" dirty="0" smtClean="0">
                <a:latin typeface="Meiryo UI" panose="020B0604030504040204" pitchFamily="50" charset="-128"/>
                <a:ea typeface="Meiryo UI" panose="020B0604030504040204" pitchFamily="50" charset="-128"/>
              </a:rPr>
              <a:t>情報</a:t>
            </a:r>
            <a:r>
              <a:rPr kumimoji="1" lang="ja-JP" altLang="en-US" sz="1100" dirty="0">
                <a:latin typeface="Meiryo UI" panose="020B0604030504040204" pitchFamily="50" charset="-128"/>
                <a:ea typeface="Meiryo UI" panose="020B0604030504040204" pitchFamily="50" charset="-128"/>
              </a:rPr>
              <a:t>提供</a:t>
            </a:r>
          </a:p>
        </p:txBody>
      </p:sp>
      <p:sp>
        <p:nvSpPr>
          <p:cNvPr id="30" name="テキスト ボックス 29"/>
          <p:cNvSpPr txBox="1"/>
          <p:nvPr/>
        </p:nvSpPr>
        <p:spPr>
          <a:xfrm>
            <a:off x="393065" y="1777125"/>
            <a:ext cx="872236" cy="600164"/>
          </a:xfrm>
          <a:prstGeom prst="rect">
            <a:avLst/>
          </a:prstGeom>
          <a:noFill/>
        </p:spPr>
        <p:txBody>
          <a:bodyPr wrap="square" rtlCol="0">
            <a:spAutoFit/>
          </a:bodyPr>
          <a:lstStyle/>
          <a:p>
            <a:r>
              <a:rPr kumimoji="1" lang="en-US" altLang="ja-JP" sz="1100" dirty="0" smtClean="0">
                <a:latin typeface="Meiryo UI" panose="020B0604030504040204" pitchFamily="50" charset="-128"/>
                <a:ea typeface="Meiryo UI" panose="020B0604030504040204" pitchFamily="50" charset="-128"/>
              </a:rPr>
              <a:t>STEP2</a:t>
            </a:r>
          </a:p>
          <a:p>
            <a:r>
              <a:rPr kumimoji="1" lang="ja-JP" altLang="en-US" sz="1100" dirty="0" smtClean="0">
                <a:latin typeface="Meiryo UI" panose="020B0604030504040204" pitchFamily="50" charset="-128"/>
                <a:ea typeface="Meiryo UI" panose="020B0604030504040204" pitchFamily="50" charset="-128"/>
              </a:rPr>
              <a:t>建築主の</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意思確認</a:t>
            </a:r>
            <a:endParaRPr kumimoji="1" lang="ja-JP" altLang="en-US" sz="110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383736" y="3945398"/>
            <a:ext cx="924535" cy="600164"/>
          </a:xfrm>
          <a:prstGeom prst="rect">
            <a:avLst/>
          </a:prstGeom>
          <a:noFill/>
        </p:spPr>
        <p:txBody>
          <a:bodyPr wrap="square" rtlCol="0">
            <a:spAutoFit/>
          </a:bodyPr>
          <a:lstStyle/>
          <a:p>
            <a:r>
              <a:rPr kumimoji="1" lang="en-US" altLang="ja-JP" sz="1100" dirty="0" smtClean="0">
                <a:latin typeface="Meiryo UI" panose="020B0604030504040204" pitchFamily="50" charset="-128"/>
                <a:ea typeface="Meiryo UI" panose="020B0604030504040204" pitchFamily="50" charset="-128"/>
              </a:rPr>
              <a:t>STEP3</a:t>
            </a:r>
          </a:p>
          <a:p>
            <a:r>
              <a:rPr kumimoji="1" lang="ja-JP" altLang="en-US" sz="1100" dirty="0" smtClean="0">
                <a:latin typeface="Meiryo UI" panose="020B0604030504040204" pitchFamily="50" charset="-128"/>
                <a:ea typeface="Meiryo UI" panose="020B0604030504040204" pitchFamily="50" charset="-128"/>
              </a:rPr>
              <a:t>省エネ性能</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の評価</a:t>
            </a:r>
            <a:endParaRPr kumimoji="1" lang="ja-JP" altLang="en-US" sz="11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367721" y="5047453"/>
            <a:ext cx="945261" cy="600164"/>
          </a:xfrm>
          <a:prstGeom prst="rect">
            <a:avLst/>
          </a:prstGeom>
          <a:noFill/>
        </p:spPr>
        <p:txBody>
          <a:bodyPr wrap="square" rtlCol="0">
            <a:spAutoFit/>
          </a:bodyPr>
          <a:lstStyle/>
          <a:p>
            <a:r>
              <a:rPr kumimoji="1" lang="en-US" altLang="ja-JP" sz="1100" dirty="0" smtClean="0">
                <a:latin typeface="Meiryo UI" panose="020B0604030504040204" pitchFamily="50" charset="-128"/>
                <a:ea typeface="Meiryo UI" panose="020B0604030504040204" pitchFamily="50" charset="-128"/>
              </a:rPr>
              <a:t>STEP4</a:t>
            </a:r>
          </a:p>
          <a:p>
            <a:r>
              <a:rPr kumimoji="1" lang="ja-JP" altLang="en-US" sz="1100" dirty="0" smtClean="0">
                <a:latin typeface="Meiryo UI" panose="020B0604030504040204" pitchFamily="50" charset="-128"/>
                <a:ea typeface="Meiryo UI" panose="020B0604030504040204" pitchFamily="50" charset="-128"/>
              </a:rPr>
              <a:t>評価結果の</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説明</a:t>
            </a:r>
            <a:endParaRPr kumimoji="1" lang="ja-JP" altLang="en-US" sz="11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3860977" y="517729"/>
            <a:ext cx="5103608" cy="476661"/>
          </a:xfrm>
          <a:prstGeom prst="rect">
            <a:avLst/>
          </a:prstGeom>
          <a:noFill/>
          <a:ln>
            <a:noFill/>
          </a:ln>
        </p:spPr>
        <p:txBody>
          <a:bodyPr wrap="square" rtlCol="0" anchor="ctr">
            <a:noAutofit/>
          </a:bodyPr>
          <a:lstStyle/>
          <a:p>
            <a:pPr algn="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参考様式</a:t>
            </a:r>
            <a:r>
              <a:rPr lang="en-US" altLang="ja-JP" sz="1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)STEP1</a:t>
            </a:r>
            <a:r>
              <a:rPr lang="ja-JP" altLang="en-US" sz="1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の情報提供と</a:t>
            </a:r>
            <a:r>
              <a:rPr lang="en-US" altLang="ja-JP" sz="1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STEP2</a:t>
            </a:r>
            <a:r>
              <a:rPr lang="ja-JP" altLang="en-US" sz="1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の意思確認を併せて行うためのリーフレット</a:t>
            </a:r>
            <a:endParaRPr lang="en-US" altLang="ja-JP" sz="1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テキスト ボックス 33"/>
          <p:cNvSpPr txBox="1"/>
          <p:nvPr/>
        </p:nvSpPr>
        <p:spPr>
          <a:xfrm>
            <a:off x="3786726" y="3329187"/>
            <a:ext cx="3371118" cy="476661"/>
          </a:xfrm>
          <a:prstGeom prst="rect">
            <a:avLst/>
          </a:prstGeom>
          <a:noFill/>
          <a:ln>
            <a:noFill/>
          </a:ln>
        </p:spPr>
        <p:txBody>
          <a:bodyPr wrap="square" rtlCol="0" anchor="ctr">
            <a:noAutofit/>
          </a:bodyPr>
          <a:lstStyle/>
          <a:p>
            <a:pPr algn="ctr"/>
            <a:r>
              <a:rPr lang="ja-JP" altLang="en-US" sz="1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（参考様式）</a:t>
            </a:r>
            <a:r>
              <a:rPr lang="en-US" altLang="ja-JP" sz="1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STEP4</a:t>
            </a:r>
            <a:r>
              <a:rPr lang="ja-JP" altLang="en-US" sz="1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評価結果を建築主へ説明</a:t>
            </a:r>
            <a:endPar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テキスト ボックス 35"/>
          <p:cNvSpPr txBox="1"/>
          <p:nvPr/>
        </p:nvSpPr>
        <p:spPr>
          <a:xfrm>
            <a:off x="1602368" y="602025"/>
            <a:ext cx="940568" cy="261610"/>
          </a:xfrm>
          <a:prstGeom prst="rect">
            <a:avLst/>
          </a:prstGeom>
          <a:noFill/>
        </p:spPr>
        <p:txBody>
          <a:bodyPr wrap="square" rtlCol="0">
            <a:spAutoFit/>
          </a:bodyPr>
          <a:lstStyle/>
          <a:p>
            <a:r>
              <a:rPr kumimoji="1" lang="ja-JP" altLang="en-US" sz="1050" b="1" dirty="0" smtClean="0">
                <a:latin typeface="Meiryo UI" panose="020B0604030504040204" pitchFamily="50" charset="-128"/>
                <a:ea typeface="Meiryo UI" panose="020B0604030504040204" pitchFamily="50" charset="-128"/>
              </a:rPr>
              <a:t>建築士</a:t>
            </a:r>
            <a:endParaRPr kumimoji="1" lang="ja-JP" altLang="en-US" sz="1050" b="1"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2958974" y="599132"/>
            <a:ext cx="765599" cy="262372"/>
          </a:xfrm>
          <a:prstGeom prst="rect">
            <a:avLst/>
          </a:prstGeom>
          <a:noFill/>
        </p:spPr>
        <p:txBody>
          <a:bodyPr wrap="square" rtlCol="0">
            <a:spAutoFit/>
          </a:bodyPr>
          <a:lstStyle/>
          <a:p>
            <a:r>
              <a:rPr kumimoji="1" lang="ja-JP" altLang="en-US" sz="1050" b="1" dirty="0" smtClean="0">
                <a:latin typeface="Meiryo UI" panose="020B0604030504040204" pitchFamily="50" charset="-128"/>
                <a:ea typeface="Meiryo UI" panose="020B0604030504040204" pitchFamily="50" charset="-128"/>
              </a:rPr>
              <a:t>建築主</a:t>
            </a:r>
            <a:endParaRPr kumimoji="1" lang="ja-JP" altLang="en-US" sz="1050" b="1" dirty="0">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1191986" y="1654607"/>
            <a:ext cx="2680756" cy="1080000"/>
          </a:xfrm>
          <a:prstGeom prst="rect">
            <a:avLst/>
          </a:prstGeom>
          <a:noFill/>
          <a:ln>
            <a:solidFill>
              <a:schemeClr val="tx1"/>
            </a:solidFill>
            <a:prstDash val="dash"/>
          </a:ln>
        </p:spPr>
        <p:txBody>
          <a:bodyPr wrap="square" rtlCol="0">
            <a:spAutoFit/>
          </a:bodyPr>
          <a:lstStyle/>
          <a:p>
            <a:endParaRPr kumimoji="1" lang="ja-JP" altLang="en-US" dirty="0"/>
          </a:p>
        </p:txBody>
      </p:sp>
      <p:sp>
        <p:nvSpPr>
          <p:cNvPr id="51" name="テキスト ボックス 50"/>
          <p:cNvSpPr txBox="1"/>
          <p:nvPr/>
        </p:nvSpPr>
        <p:spPr>
          <a:xfrm>
            <a:off x="1205362" y="4777283"/>
            <a:ext cx="2675002" cy="1224000"/>
          </a:xfrm>
          <a:prstGeom prst="rect">
            <a:avLst/>
          </a:prstGeom>
          <a:noFill/>
          <a:ln>
            <a:solidFill>
              <a:schemeClr val="tx1"/>
            </a:solidFill>
            <a:prstDash val="dash"/>
          </a:ln>
        </p:spPr>
        <p:txBody>
          <a:bodyPr wrap="square" rtlCol="0">
            <a:spAutoFit/>
          </a:bodyPr>
          <a:lstStyle/>
          <a:p>
            <a:endParaRPr kumimoji="1" lang="ja-JP" altLang="en-US" dirty="0"/>
          </a:p>
        </p:txBody>
      </p:sp>
      <p:sp>
        <p:nvSpPr>
          <p:cNvPr id="53" name="テキスト ボックス 52"/>
          <p:cNvSpPr txBox="1"/>
          <p:nvPr/>
        </p:nvSpPr>
        <p:spPr>
          <a:xfrm>
            <a:off x="1212563" y="3833301"/>
            <a:ext cx="2660179" cy="720000"/>
          </a:xfrm>
          <a:prstGeom prst="rect">
            <a:avLst/>
          </a:prstGeom>
          <a:noFill/>
          <a:ln>
            <a:solidFill>
              <a:schemeClr val="tx1"/>
            </a:solidFill>
            <a:prstDash val="dash"/>
          </a:ln>
        </p:spPr>
        <p:txBody>
          <a:bodyPr wrap="square" rtlCol="0">
            <a:spAutoFit/>
          </a:bodyPr>
          <a:lstStyle/>
          <a:p>
            <a:endParaRPr kumimoji="1" lang="ja-JP" altLang="en-US" dirty="0"/>
          </a:p>
        </p:txBody>
      </p:sp>
      <p:sp>
        <p:nvSpPr>
          <p:cNvPr id="55" name="テキスト ボックス 54"/>
          <p:cNvSpPr txBox="1"/>
          <p:nvPr/>
        </p:nvSpPr>
        <p:spPr>
          <a:xfrm>
            <a:off x="1803940" y="2746251"/>
            <a:ext cx="2220998" cy="430887"/>
          </a:xfrm>
          <a:prstGeom prst="rect">
            <a:avLst/>
          </a:prstGeom>
          <a:noFill/>
        </p:spPr>
        <p:txBody>
          <a:bodyPr wrap="square" rtlCol="0">
            <a:spAutoFit/>
          </a:bodyPr>
          <a:lstStyle/>
          <a:p>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評価・説明は不要との意思表明</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があった場合に限る</a:t>
            </a:r>
            <a:endParaRPr kumimoji="1" lang="ja-JP" altLang="en-US" sz="1050" dirty="0">
              <a:latin typeface="Meiryo UI" panose="020B0604030504040204" pitchFamily="50" charset="-128"/>
              <a:ea typeface="Meiryo UI" panose="020B0604030504040204" pitchFamily="50" charset="-128"/>
            </a:endParaRPr>
          </a:p>
        </p:txBody>
      </p:sp>
      <p:sp>
        <p:nvSpPr>
          <p:cNvPr id="74" name="右矢印 73"/>
          <p:cNvSpPr/>
          <p:nvPr/>
        </p:nvSpPr>
        <p:spPr>
          <a:xfrm>
            <a:off x="2400116" y="1045443"/>
            <a:ext cx="324000" cy="142412"/>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右矢印 74"/>
          <p:cNvSpPr/>
          <p:nvPr/>
        </p:nvSpPr>
        <p:spPr>
          <a:xfrm rot="10800000">
            <a:off x="2400893" y="1233697"/>
            <a:ext cx="324000" cy="1440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右矢印 75"/>
          <p:cNvSpPr/>
          <p:nvPr/>
        </p:nvSpPr>
        <p:spPr>
          <a:xfrm rot="5400000">
            <a:off x="3032320" y="1515728"/>
            <a:ext cx="360000" cy="1440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右矢印 76"/>
          <p:cNvSpPr/>
          <p:nvPr/>
        </p:nvSpPr>
        <p:spPr>
          <a:xfrm rot="5400000">
            <a:off x="1678475" y="1515171"/>
            <a:ext cx="360000" cy="1440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右矢印 77"/>
          <p:cNvSpPr/>
          <p:nvPr/>
        </p:nvSpPr>
        <p:spPr>
          <a:xfrm rot="5400000">
            <a:off x="1148984" y="3221149"/>
            <a:ext cx="1404000" cy="1440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右矢印 78"/>
          <p:cNvSpPr/>
          <p:nvPr/>
        </p:nvSpPr>
        <p:spPr>
          <a:xfrm rot="5400000">
            <a:off x="1605729" y="4589154"/>
            <a:ext cx="504000" cy="1440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右矢印 79"/>
          <p:cNvSpPr/>
          <p:nvPr/>
        </p:nvSpPr>
        <p:spPr>
          <a:xfrm rot="10800000">
            <a:off x="2373661" y="2311436"/>
            <a:ext cx="360000" cy="1440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右矢印 80"/>
          <p:cNvSpPr/>
          <p:nvPr/>
        </p:nvSpPr>
        <p:spPr>
          <a:xfrm rot="10800000">
            <a:off x="2411369" y="5628314"/>
            <a:ext cx="360000" cy="1440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右矢印 81"/>
          <p:cNvSpPr/>
          <p:nvPr/>
        </p:nvSpPr>
        <p:spPr>
          <a:xfrm>
            <a:off x="2369210" y="1858666"/>
            <a:ext cx="360000" cy="142412"/>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右矢印 82"/>
          <p:cNvSpPr/>
          <p:nvPr/>
        </p:nvSpPr>
        <p:spPr>
          <a:xfrm>
            <a:off x="2366554" y="5114718"/>
            <a:ext cx="360000" cy="142412"/>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1314254" y="936096"/>
            <a:ext cx="1068336" cy="468000"/>
          </a:xfrm>
          <a:prstGeom prst="rect">
            <a:avLst/>
          </a:prstGeom>
          <a:solidFill>
            <a:schemeClr val="accent1">
              <a:lumMod val="40000"/>
              <a:lumOff val="60000"/>
            </a:schemeClr>
          </a:solidFill>
          <a:ln>
            <a:solidFill>
              <a:schemeClr val="tx1"/>
            </a:solidFill>
          </a:ln>
        </p:spPr>
        <p:txBody>
          <a:bodyPr wrap="square" rtlCol="0" anchor="ctr" anchorCtr="1">
            <a:spAutoFit/>
          </a:bodyPr>
          <a:lstStyle/>
          <a:p>
            <a:pPr algn="ctr"/>
            <a:r>
              <a:rPr kumimoji="1" lang="ja-JP" altLang="en-US" sz="1100" dirty="0" smtClean="0">
                <a:latin typeface="Meiryo UI" panose="020B0604030504040204" pitchFamily="50" charset="-128"/>
                <a:ea typeface="Meiryo UI" panose="020B0604030504040204" pitchFamily="50" charset="-128"/>
              </a:rPr>
              <a:t>情報提供</a:t>
            </a:r>
            <a:endParaRPr kumimoji="1" lang="ja-JP" altLang="en-US" sz="1100" dirty="0">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2715981" y="954652"/>
            <a:ext cx="1010437" cy="468000"/>
          </a:xfrm>
          <a:prstGeom prst="rect">
            <a:avLst/>
          </a:prstGeom>
          <a:solidFill>
            <a:schemeClr val="bg1"/>
          </a:solidFill>
          <a:ln>
            <a:solidFill>
              <a:schemeClr val="tx1"/>
            </a:solidFill>
          </a:ln>
        </p:spPr>
        <p:txBody>
          <a:bodyPr wrap="square" rtlCol="0" anchor="ctr" anchorCtr="1">
            <a:spAutoFit/>
          </a:bodyPr>
          <a:lstStyle/>
          <a:p>
            <a:pPr algn="ctr"/>
            <a:r>
              <a:rPr kumimoji="1" lang="ja-JP" altLang="en-US" sz="1100" dirty="0" smtClean="0">
                <a:latin typeface="Meiryo UI" panose="020B0604030504040204" pitchFamily="50" charset="-128"/>
                <a:ea typeface="Meiryo UI" panose="020B0604030504040204" pitchFamily="50" charset="-128"/>
              </a:rPr>
              <a:t>省エネ意識</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の向上</a:t>
            </a:r>
            <a:endParaRPr kumimoji="1" lang="ja-JP" altLang="en-US" sz="1100"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1311907" y="1769349"/>
            <a:ext cx="1062973" cy="261610"/>
          </a:xfrm>
          <a:prstGeom prst="rect">
            <a:avLst/>
          </a:prstGeom>
          <a:solidFill>
            <a:schemeClr val="accent1">
              <a:lumMod val="40000"/>
              <a:lumOff val="60000"/>
            </a:schemeClr>
          </a:solidFill>
          <a:ln>
            <a:solidFill>
              <a:schemeClr val="tx1"/>
            </a:solidFill>
          </a:ln>
        </p:spPr>
        <p:txBody>
          <a:bodyPr wrap="square" rtlCol="0" anchor="ctr" anchorCtr="0">
            <a:spAutoFit/>
          </a:bodyPr>
          <a:lstStyle/>
          <a:p>
            <a:pPr algn="ctr"/>
            <a:r>
              <a:rPr kumimoji="1" lang="ja-JP" altLang="en-US" sz="1100" dirty="0" smtClean="0">
                <a:latin typeface="Meiryo UI" panose="020B0604030504040204" pitchFamily="50" charset="-128"/>
                <a:ea typeface="Meiryo UI" panose="020B0604030504040204" pitchFamily="50" charset="-128"/>
              </a:rPr>
              <a:t>意思確認</a:t>
            </a:r>
            <a:endParaRPr kumimoji="1" lang="ja-JP" altLang="en-US" sz="1100" dirty="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1314254" y="2161285"/>
            <a:ext cx="1060626" cy="430887"/>
          </a:xfrm>
          <a:prstGeom prst="rect">
            <a:avLst/>
          </a:prstGeom>
          <a:solidFill>
            <a:schemeClr val="accent1">
              <a:lumMod val="40000"/>
              <a:lumOff val="60000"/>
            </a:schemeClr>
          </a:solidFill>
          <a:ln>
            <a:solidFill>
              <a:schemeClr val="tx1"/>
            </a:solidFill>
          </a:ln>
        </p:spPr>
        <p:txBody>
          <a:bodyPr wrap="square" rtlCol="0">
            <a:spAutoFit/>
          </a:bodyPr>
          <a:lstStyle/>
          <a:p>
            <a:pPr algn="ctr"/>
            <a:r>
              <a:rPr kumimoji="1" lang="ja-JP" altLang="en-US" sz="1100" dirty="0" smtClean="0">
                <a:latin typeface="Meiryo UI" panose="020B0604030504040204" pitchFamily="50" charset="-128"/>
                <a:ea typeface="Meiryo UI" panose="020B0604030504040204" pitchFamily="50" charset="-128"/>
              </a:rPr>
              <a:t>意思表明書面</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を保存</a:t>
            </a:r>
            <a:endParaRPr kumimoji="1" lang="ja-JP" altLang="en-US" sz="1100"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2715979" y="1767859"/>
            <a:ext cx="1010437" cy="810000"/>
          </a:xfrm>
          <a:prstGeom prst="rect">
            <a:avLst/>
          </a:prstGeom>
          <a:solidFill>
            <a:schemeClr val="bg1"/>
          </a:solidFill>
          <a:ln>
            <a:solidFill>
              <a:schemeClr val="tx1"/>
            </a:solidFill>
          </a:ln>
        </p:spPr>
        <p:txBody>
          <a:bodyPr wrap="square" rtlCol="0" anchor="ctr" anchorCtr="1">
            <a:spAutoFit/>
          </a:bodyPr>
          <a:lstStyle/>
          <a:p>
            <a:pPr algn="ctr"/>
            <a:r>
              <a:rPr kumimoji="1" lang="ja-JP" altLang="en-US" sz="1100" dirty="0" smtClean="0">
                <a:latin typeface="Meiryo UI" panose="020B0604030504040204" pitchFamily="50" charset="-128"/>
                <a:ea typeface="Meiryo UI" panose="020B0604030504040204" pitchFamily="50" charset="-128"/>
              </a:rPr>
              <a:t>意思表明</a:t>
            </a:r>
            <a:endParaRPr kumimoji="1" lang="ja-JP" altLang="en-US" sz="1100"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1340012" y="4915535"/>
            <a:ext cx="1068336" cy="432000"/>
          </a:xfrm>
          <a:prstGeom prst="rect">
            <a:avLst/>
          </a:prstGeom>
          <a:solidFill>
            <a:schemeClr val="accent1">
              <a:lumMod val="40000"/>
              <a:lumOff val="60000"/>
            </a:schemeClr>
          </a:solidFill>
          <a:ln>
            <a:solidFill>
              <a:schemeClr val="tx1"/>
            </a:solidFill>
          </a:ln>
        </p:spPr>
        <p:txBody>
          <a:bodyPr wrap="square" rtlCol="0" anchor="ctr" anchorCtr="0">
            <a:spAutoFit/>
          </a:bodyPr>
          <a:lstStyle/>
          <a:p>
            <a:pPr algn="ctr"/>
            <a:r>
              <a:rPr kumimoji="1" lang="ja-JP" altLang="en-US" sz="1100" dirty="0" smtClean="0">
                <a:latin typeface="Meiryo UI" panose="020B0604030504040204" pitchFamily="50" charset="-128"/>
                <a:ea typeface="Meiryo UI" panose="020B0604030504040204" pitchFamily="50" charset="-128"/>
              </a:rPr>
              <a:t>説明</a:t>
            </a:r>
            <a:endParaRPr kumimoji="1" lang="ja-JP" altLang="en-US" sz="1100" dirty="0">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1337665" y="5460820"/>
            <a:ext cx="1068336" cy="430887"/>
          </a:xfrm>
          <a:prstGeom prst="rect">
            <a:avLst/>
          </a:prstGeom>
          <a:solidFill>
            <a:schemeClr val="accent1">
              <a:lumMod val="40000"/>
              <a:lumOff val="60000"/>
            </a:schemeClr>
          </a:solidFill>
          <a:ln>
            <a:solidFill>
              <a:schemeClr val="tx1"/>
            </a:solidFill>
          </a:ln>
        </p:spPr>
        <p:txBody>
          <a:bodyPr wrap="square" rtlCol="0" anchor="ctr" anchorCtr="0">
            <a:spAutoFit/>
          </a:bodyPr>
          <a:lstStyle/>
          <a:p>
            <a:pPr algn="ctr"/>
            <a:r>
              <a:rPr kumimoji="1" lang="ja-JP" altLang="en-US" sz="1100" dirty="0" smtClean="0">
                <a:latin typeface="Meiryo UI" panose="020B0604030504040204" pitchFamily="50" charset="-128"/>
                <a:ea typeface="Meiryo UI" panose="020B0604030504040204" pitchFamily="50" charset="-128"/>
              </a:rPr>
              <a:t>説明書面の</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写しを保存</a:t>
            </a:r>
            <a:endParaRPr kumimoji="1" lang="ja-JP" altLang="en-US" sz="1100"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2715980" y="4921283"/>
            <a:ext cx="1010437" cy="972000"/>
          </a:xfrm>
          <a:prstGeom prst="rect">
            <a:avLst/>
          </a:prstGeom>
          <a:solidFill>
            <a:schemeClr val="bg1"/>
          </a:solidFill>
          <a:ln>
            <a:solidFill>
              <a:schemeClr val="tx1"/>
            </a:solidFill>
          </a:ln>
        </p:spPr>
        <p:txBody>
          <a:bodyPr wrap="square" rtlCol="0" anchor="ctr" anchorCtr="1">
            <a:spAutoFit/>
          </a:bodyPr>
          <a:lstStyle/>
          <a:p>
            <a:pPr algn="ctr"/>
            <a:r>
              <a:rPr kumimoji="1" lang="ja-JP" altLang="en-US" sz="1100" dirty="0" smtClean="0">
                <a:latin typeface="Meiryo UI" panose="020B0604030504040204" pitchFamily="50" charset="-128"/>
                <a:ea typeface="Meiryo UI" panose="020B0604030504040204" pitchFamily="50" charset="-128"/>
              </a:rPr>
              <a:t>説明書面</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を受領</a:t>
            </a:r>
            <a:endParaRPr kumimoji="1" lang="ja-JP" altLang="en-US" sz="1100"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1326094" y="3993742"/>
            <a:ext cx="1068336" cy="432000"/>
          </a:xfrm>
          <a:prstGeom prst="rect">
            <a:avLst/>
          </a:prstGeom>
          <a:solidFill>
            <a:schemeClr val="accent1">
              <a:lumMod val="40000"/>
              <a:lumOff val="60000"/>
            </a:schemeClr>
          </a:solidFill>
          <a:ln>
            <a:solidFill>
              <a:schemeClr val="tx1"/>
            </a:solidFill>
          </a:ln>
        </p:spPr>
        <p:txBody>
          <a:bodyPr wrap="square" rtlCol="0" anchor="ctr" anchorCtr="0">
            <a:spAutoFit/>
          </a:bodyPr>
          <a:lstStyle/>
          <a:p>
            <a:pPr algn="ctr"/>
            <a:r>
              <a:rPr kumimoji="1" lang="ja-JP" altLang="en-US" sz="1100" dirty="0" smtClean="0">
                <a:latin typeface="Meiryo UI" panose="020B0604030504040204" pitchFamily="50" charset="-128"/>
                <a:ea typeface="Meiryo UI" panose="020B0604030504040204" pitchFamily="50" charset="-128"/>
              </a:rPr>
              <a:t>評価</a:t>
            </a:r>
            <a:endParaRPr kumimoji="1" lang="ja-JP" altLang="en-US" sz="1100" dirty="0">
              <a:latin typeface="Meiryo UI" panose="020B0604030504040204" pitchFamily="50" charset="-128"/>
              <a:ea typeface="Meiryo UI" panose="020B0604030504040204" pitchFamily="50" charset="-128"/>
            </a:endParaRPr>
          </a:p>
        </p:txBody>
      </p:sp>
      <p:sp>
        <p:nvSpPr>
          <p:cNvPr id="84" name="テキスト ボックス 83"/>
          <p:cNvSpPr txBox="1"/>
          <p:nvPr/>
        </p:nvSpPr>
        <p:spPr>
          <a:xfrm>
            <a:off x="8264198" y="759332"/>
            <a:ext cx="967317" cy="362290"/>
          </a:xfrm>
          <a:prstGeom prst="rect">
            <a:avLst/>
          </a:prstGeom>
          <a:noFill/>
          <a:ln>
            <a:noFill/>
          </a:ln>
        </p:spPr>
        <p:txBody>
          <a:bodyPr wrap="square" rtlCol="0" anchor="ctr">
            <a:noAutofit/>
          </a:bodyPr>
          <a:lstStyle/>
          <a:p>
            <a:pPr algn="r"/>
            <a:r>
              <a:rPr lang="ja-JP" altLang="en-US" sz="1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（国作成）</a:t>
            </a:r>
            <a:endParaRPr lang="en-US" altLang="ja-JP" sz="1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5" name="テキスト ボックス 84"/>
          <p:cNvSpPr txBox="1"/>
          <p:nvPr/>
        </p:nvSpPr>
        <p:spPr>
          <a:xfrm>
            <a:off x="1602368" y="6079429"/>
            <a:ext cx="2170030" cy="261610"/>
          </a:xfrm>
          <a:prstGeom prst="rect">
            <a:avLst/>
          </a:prstGeom>
          <a:noFill/>
        </p:spPr>
        <p:txBody>
          <a:bodyPr wrap="square" rtlCol="0">
            <a:spAutoFit/>
          </a:bodyPr>
          <a:lstStyle/>
          <a:p>
            <a:r>
              <a:rPr kumimoji="1" lang="ja-JP" altLang="en-US" sz="1100" b="1" dirty="0" smtClean="0">
                <a:latin typeface="Meiryo UI" panose="020B0604030504040204" pitchFamily="50" charset="-128"/>
                <a:ea typeface="Meiryo UI" panose="020B0604030504040204" pitchFamily="50" charset="-128"/>
              </a:rPr>
              <a:t>説明義務制度の</a:t>
            </a:r>
            <a:r>
              <a:rPr kumimoji="1" lang="en-US" altLang="ja-JP" sz="1100" b="1" dirty="0" smtClean="0">
                <a:latin typeface="Meiryo UI" panose="020B0604030504040204" pitchFamily="50" charset="-128"/>
                <a:ea typeface="Meiryo UI" panose="020B0604030504040204" pitchFamily="50" charset="-128"/>
              </a:rPr>
              <a:t>4</a:t>
            </a:r>
            <a:r>
              <a:rPr kumimoji="1" lang="ja-JP" altLang="en-US" sz="1100" b="1" dirty="0" err="1" smtClean="0">
                <a:latin typeface="Meiryo UI" panose="020B0604030504040204" pitchFamily="50" charset="-128"/>
                <a:ea typeface="Meiryo UI" panose="020B0604030504040204" pitchFamily="50" charset="-128"/>
              </a:rPr>
              <a:t>つの</a:t>
            </a:r>
            <a:r>
              <a:rPr kumimoji="1" lang="ja-JP" altLang="en-US" sz="1100" b="1" dirty="0" smtClean="0">
                <a:latin typeface="Meiryo UI" panose="020B0604030504040204" pitchFamily="50" charset="-128"/>
                <a:ea typeface="Meiryo UI" panose="020B0604030504040204" pitchFamily="50" charset="-128"/>
              </a:rPr>
              <a:t>ステップ</a:t>
            </a:r>
            <a:endParaRPr kumimoji="1" lang="ja-JP" altLang="en-US" sz="1100" b="1"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6905499" y="2638938"/>
            <a:ext cx="1852785" cy="765594"/>
          </a:xfrm>
          <a:prstGeom prst="rect">
            <a:avLst/>
          </a:prstGeom>
          <a:solidFill>
            <a:schemeClr val="bg1"/>
          </a:solidFill>
          <a:ln>
            <a:solidFill>
              <a:schemeClr val="tx1"/>
            </a:solidFill>
            <a:prstDash val="dash"/>
          </a:ln>
        </p:spPr>
        <p:txBody>
          <a:bodyPr wrap="square" rtlCol="0">
            <a:spAutoFit/>
          </a:bodyPr>
          <a:lstStyle/>
          <a:p>
            <a:pPr algn="r">
              <a:lnSpc>
                <a:spcPct val="150000"/>
              </a:lnSpc>
            </a:pPr>
            <a:r>
              <a:rPr kumimoji="1" lang="ja-JP" altLang="en-US" sz="350" dirty="0"/>
              <a:t>　</a:t>
            </a:r>
            <a:r>
              <a:rPr kumimoji="1" lang="ja-JP" altLang="en-US" sz="350" dirty="0" smtClean="0"/>
              <a:t>年　月　日</a:t>
            </a:r>
            <a:endParaRPr kumimoji="1" lang="en-US" altLang="ja-JP" sz="350" dirty="0" smtClean="0"/>
          </a:p>
          <a:p>
            <a:pPr>
              <a:lnSpc>
                <a:spcPct val="150000"/>
              </a:lnSpc>
            </a:pPr>
            <a:r>
              <a:rPr kumimoji="1" lang="ja-JP" altLang="en-US" sz="350" dirty="0" smtClean="0"/>
              <a:t>建築士の氏名</a:t>
            </a:r>
            <a:r>
              <a:rPr kumimoji="1" lang="ja-JP" altLang="en-US" sz="350" u="sng" dirty="0" smtClean="0"/>
              <a:t>　　　　　　　　　　</a:t>
            </a:r>
            <a:r>
              <a:rPr kumimoji="1" lang="ja-JP" altLang="en-US" sz="350" dirty="0" smtClean="0"/>
              <a:t>殿</a:t>
            </a:r>
            <a:endParaRPr kumimoji="1" lang="en-US" altLang="ja-JP" sz="350" dirty="0"/>
          </a:p>
          <a:p>
            <a:pPr>
              <a:lnSpc>
                <a:spcPct val="150000"/>
              </a:lnSpc>
            </a:pPr>
            <a:r>
              <a:rPr kumimoji="1" lang="ja-JP" altLang="en-US" sz="350" u="sng" dirty="0" smtClean="0"/>
              <a:t>　　　</a:t>
            </a:r>
            <a:r>
              <a:rPr kumimoji="1" lang="ja-JP" altLang="en-US" sz="350" dirty="0" smtClean="0"/>
              <a:t>建築士</a:t>
            </a:r>
            <a:r>
              <a:rPr kumimoji="1" lang="ja-JP" altLang="en-US" sz="350" u="sng" dirty="0" smtClean="0"/>
              <a:t>　　　　　</a:t>
            </a:r>
            <a:r>
              <a:rPr kumimoji="1" lang="ja-JP" altLang="en-US" sz="350" dirty="0" smtClean="0"/>
              <a:t>登録　　第</a:t>
            </a:r>
            <a:r>
              <a:rPr kumimoji="1" lang="ja-JP" altLang="en-US" sz="350" u="sng" dirty="0" smtClean="0"/>
              <a:t>　　　</a:t>
            </a:r>
            <a:r>
              <a:rPr kumimoji="1" lang="ja-JP" altLang="en-US" sz="350" dirty="0" smtClean="0"/>
              <a:t>号</a:t>
            </a:r>
            <a:endParaRPr kumimoji="1" lang="en-US" altLang="ja-JP" sz="350" dirty="0" smtClean="0"/>
          </a:p>
          <a:p>
            <a:pPr>
              <a:lnSpc>
                <a:spcPct val="150000"/>
              </a:lnSpc>
            </a:pPr>
            <a:r>
              <a:rPr kumimoji="1" lang="ja-JP" altLang="en-US" sz="350" dirty="0" smtClean="0"/>
              <a:t>建築主の氏名</a:t>
            </a:r>
            <a:r>
              <a:rPr kumimoji="1" lang="ja-JP" altLang="en-US" sz="350" u="sng" dirty="0" smtClean="0"/>
              <a:t>　　　　　　　　　　</a:t>
            </a:r>
            <a:r>
              <a:rPr kumimoji="1" lang="ja-JP" altLang="en-US" sz="350" u="sng" dirty="0" smtClean="0">
                <a:solidFill>
                  <a:schemeClr val="bg1"/>
                </a:solidFill>
              </a:rPr>
              <a:t>あ</a:t>
            </a:r>
            <a:r>
              <a:rPr kumimoji="1" lang="ja-JP" altLang="en-US" sz="350" u="sng" dirty="0" smtClean="0"/>
              <a:t>　　　　　　　　　　　　</a:t>
            </a:r>
            <a:r>
              <a:rPr kumimoji="1" lang="ja-JP" altLang="en-US" sz="350" u="sng" dirty="0"/>
              <a:t>　　　</a:t>
            </a:r>
            <a:r>
              <a:rPr kumimoji="1" lang="ja-JP" altLang="en-US" sz="350" u="sng" dirty="0" smtClean="0"/>
              <a:t>　</a:t>
            </a:r>
            <a:r>
              <a:rPr kumimoji="1" lang="ja-JP" altLang="en-US" sz="350" u="sng" dirty="0"/>
              <a:t>　　</a:t>
            </a:r>
            <a:r>
              <a:rPr kumimoji="1" lang="ja-JP" altLang="en-US" sz="350" u="sng" dirty="0" smtClean="0"/>
              <a:t>　　　　　　　　　　　　　　　</a:t>
            </a:r>
            <a:r>
              <a:rPr kumimoji="1" lang="ja-JP" altLang="en-US" sz="350" u="sng" dirty="0"/>
              <a:t>　　　　　　　　　　　　　　　　</a:t>
            </a:r>
            <a:endParaRPr kumimoji="1" lang="en-US" altLang="ja-JP" sz="350" u="sng" dirty="0"/>
          </a:p>
          <a:p>
            <a:pPr>
              <a:lnSpc>
                <a:spcPct val="150000"/>
              </a:lnSpc>
            </a:pPr>
            <a:r>
              <a:rPr kumimoji="1" lang="ja-JP" altLang="en-US" sz="350" dirty="0" smtClean="0"/>
              <a:t>建築物の地名及び地番</a:t>
            </a:r>
            <a:r>
              <a:rPr kumimoji="1" lang="ja-JP" altLang="en-US" sz="350" u="sng" dirty="0" smtClean="0"/>
              <a:t>　　　　　　　　　　　　　　　　　　　　　　　　　　　　　　　　</a:t>
            </a:r>
            <a:r>
              <a:rPr kumimoji="1" lang="ja-JP" altLang="en-US" sz="350" u="sng" dirty="0" smtClean="0">
                <a:solidFill>
                  <a:schemeClr val="bg1"/>
                </a:solidFill>
              </a:rPr>
              <a:t>あ</a:t>
            </a:r>
            <a:r>
              <a:rPr kumimoji="1" lang="ja-JP" altLang="en-US" sz="350" dirty="0" smtClean="0"/>
              <a:t>　　　　</a:t>
            </a:r>
            <a:r>
              <a:rPr kumimoji="1" lang="ja-JP" altLang="en-US" sz="350" u="sng" dirty="0" smtClean="0"/>
              <a:t>　　　　　</a:t>
            </a:r>
            <a:endParaRPr kumimoji="1" lang="en-US" altLang="ja-JP" sz="350" u="sng" dirty="0" smtClean="0"/>
          </a:p>
          <a:p>
            <a:pPr>
              <a:lnSpc>
                <a:spcPct val="150000"/>
              </a:lnSpc>
            </a:pPr>
            <a:r>
              <a:rPr kumimoji="1" lang="ja-JP" altLang="en-US" sz="350" dirty="0" smtClean="0"/>
              <a:t>□評価及び説明を要しません</a:t>
            </a:r>
            <a:endParaRPr kumimoji="1" lang="en-US" altLang="ja-JP" sz="350" dirty="0" smtClean="0"/>
          </a:p>
          <a:p>
            <a:r>
              <a:rPr kumimoji="1" lang="ja-JP" altLang="en-US" sz="350" dirty="0" smtClean="0"/>
              <a:t>（説明を不要とする理由）</a:t>
            </a:r>
            <a:endParaRPr kumimoji="1" lang="en-US" altLang="ja-JP" sz="350" dirty="0" smtClean="0"/>
          </a:p>
          <a:p>
            <a:endParaRPr kumimoji="1" lang="en-US" altLang="ja-JP" sz="350" dirty="0" smtClean="0"/>
          </a:p>
          <a:p>
            <a:pPr>
              <a:lnSpc>
                <a:spcPct val="150000"/>
              </a:lnSpc>
            </a:pPr>
            <a:endParaRPr kumimoji="1" lang="en-US" altLang="ja-JP" sz="350" dirty="0"/>
          </a:p>
        </p:txBody>
      </p:sp>
      <p:sp>
        <p:nvSpPr>
          <p:cNvPr id="59" name="テキスト ボックス 58"/>
          <p:cNvSpPr txBox="1"/>
          <p:nvPr/>
        </p:nvSpPr>
        <p:spPr>
          <a:xfrm>
            <a:off x="6895071" y="2570633"/>
            <a:ext cx="1852785" cy="53861"/>
          </a:xfrm>
          <a:prstGeom prst="rect">
            <a:avLst/>
          </a:prstGeom>
          <a:solidFill>
            <a:schemeClr val="bg1"/>
          </a:solidFill>
          <a:ln>
            <a:noFill/>
            <a:prstDash val="dash"/>
          </a:ln>
        </p:spPr>
        <p:txBody>
          <a:bodyPr wrap="square" lIns="36000" tIns="0" rIns="36000" bIns="0" rtlCol="0">
            <a:spAutoFit/>
          </a:bodyPr>
          <a:lstStyle/>
          <a:p>
            <a:r>
              <a:rPr kumimoji="1" lang="ja-JP" altLang="en-US" sz="350" dirty="0" smtClean="0"/>
              <a:t>建築士からの評価及び説明を希望しない場合には、以下についてご記入ください。</a:t>
            </a:r>
            <a:endParaRPr kumimoji="1" lang="en-US" altLang="ja-JP" sz="350" dirty="0"/>
          </a:p>
        </p:txBody>
      </p:sp>
      <p:sp>
        <p:nvSpPr>
          <p:cNvPr id="60" name="テキスト ボックス 59"/>
          <p:cNvSpPr txBox="1"/>
          <p:nvPr/>
        </p:nvSpPr>
        <p:spPr>
          <a:xfrm>
            <a:off x="6905499" y="2371332"/>
            <a:ext cx="1852785" cy="141953"/>
          </a:xfrm>
          <a:prstGeom prst="rect">
            <a:avLst/>
          </a:prstGeom>
          <a:solidFill>
            <a:schemeClr val="bg1"/>
          </a:solidFill>
          <a:ln>
            <a:solidFill>
              <a:schemeClr val="tx1">
                <a:lumMod val="50000"/>
                <a:lumOff val="50000"/>
              </a:schemeClr>
            </a:solidFill>
            <a:prstDash val="solid"/>
          </a:ln>
        </p:spPr>
        <p:txBody>
          <a:bodyPr wrap="square" lIns="72000" tIns="36000" rIns="72000" bIns="36000" rtlCol="0">
            <a:spAutoFit/>
          </a:bodyPr>
          <a:lstStyle/>
          <a:p>
            <a:r>
              <a:rPr kumimoji="1" lang="ja-JP" altLang="en-US" sz="450" b="1" dirty="0" smtClean="0">
                <a:latin typeface="+mn-ea"/>
              </a:rPr>
              <a:t>☑ 省エネ基準への適合を希望します。</a:t>
            </a:r>
            <a:r>
              <a:rPr kumimoji="1" lang="ja-JP" altLang="en-US" sz="350" dirty="0" smtClean="0"/>
              <a:t>　　　　氏名</a:t>
            </a:r>
            <a:endParaRPr kumimoji="1" lang="en-US" altLang="ja-JP" sz="350" dirty="0"/>
          </a:p>
        </p:txBody>
      </p:sp>
      <p:sp>
        <p:nvSpPr>
          <p:cNvPr id="4" name="爆発 2 3"/>
          <p:cNvSpPr/>
          <p:nvPr/>
        </p:nvSpPr>
        <p:spPr>
          <a:xfrm>
            <a:off x="1335240" y="954652"/>
            <a:ext cx="1059190" cy="474527"/>
          </a:xfrm>
          <a:prstGeom prst="irregularSeal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爆発 2 60"/>
          <p:cNvSpPr/>
          <p:nvPr/>
        </p:nvSpPr>
        <p:spPr>
          <a:xfrm>
            <a:off x="1350276" y="1747280"/>
            <a:ext cx="1059190" cy="388023"/>
          </a:xfrm>
          <a:prstGeom prst="irregularSeal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爆発 2 61"/>
          <p:cNvSpPr/>
          <p:nvPr/>
        </p:nvSpPr>
        <p:spPr>
          <a:xfrm>
            <a:off x="1356082" y="4963867"/>
            <a:ext cx="1059190" cy="388023"/>
          </a:xfrm>
          <a:prstGeom prst="irregularSeal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448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7581385" y="6495172"/>
            <a:ext cx="1187355"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住宅まちづくり部</a:t>
            </a:r>
          </a:p>
        </p:txBody>
      </p:sp>
      <p:sp>
        <p:nvSpPr>
          <p:cNvPr id="7" name="スライド番号プレースホルダー 1"/>
          <p:cNvSpPr txBox="1">
            <a:spLocks/>
          </p:cNvSpPr>
          <p:nvPr/>
        </p:nvSpPr>
        <p:spPr>
          <a:xfrm>
            <a:off x="8138421" y="6435721"/>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9EBC2B-BF77-430A-B67D-4C5A4847E674}" type="slidenum">
              <a:rPr kumimoji="1" lang="ja-JP" altLang="en-US" sz="2400" smtClean="0"/>
              <a:pPr/>
              <a:t>13</a:t>
            </a:fld>
            <a:endParaRPr kumimoji="1" lang="ja-JP" altLang="en-US" sz="2400" dirty="0"/>
          </a:p>
        </p:txBody>
      </p:sp>
      <p:cxnSp>
        <p:nvCxnSpPr>
          <p:cNvPr id="8" name="直線コネクタ 7"/>
          <p:cNvCxnSpPr/>
          <p:nvPr/>
        </p:nvCxnSpPr>
        <p:spPr>
          <a:xfrm flipV="1">
            <a:off x="-14109" y="529733"/>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12" name="二等辺三角形 11"/>
          <p:cNvSpPr/>
          <p:nvPr/>
        </p:nvSpPr>
        <p:spPr bwMode="white">
          <a:xfrm rot="20728778">
            <a:off x="750504" y="1179613"/>
            <a:ext cx="337691" cy="237815"/>
          </a:xfrm>
          <a:prstGeom prst="triangle">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eaLnBrk="0" hangingPunct="0"/>
            <a:endParaRPr kumimoji="1" lang="ja-JP" altLang="en-US" sz="2000" dirty="0">
              <a:solidFill>
                <a:srgbClr val="000000"/>
              </a:solidFill>
              <a:latin typeface="ＭＳ ゴシック" pitchFamily="49" charset="-128"/>
              <a:ea typeface="ＭＳ ゴシック" pitchFamily="49" charset="-128"/>
              <a:cs typeface="Courier New" pitchFamily="49" charset="0"/>
            </a:endParaRPr>
          </a:p>
        </p:txBody>
      </p:sp>
      <p:sp>
        <p:nvSpPr>
          <p:cNvPr id="13" name="正方形/長方形 12"/>
          <p:cNvSpPr/>
          <p:nvPr/>
        </p:nvSpPr>
        <p:spPr bwMode="white">
          <a:xfrm>
            <a:off x="690524" y="1161143"/>
            <a:ext cx="146926" cy="180563"/>
          </a:xfrm>
          <a:prstGeom prst="rect">
            <a:avLst/>
          </a:prstGeom>
          <a:solidFill>
            <a:schemeClr val="bg1"/>
          </a:solidFill>
          <a:ln>
            <a:solidFill>
              <a:schemeClr val="bg1"/>
            </a:solidFill>
          </a:ln>
        </p:spPr>
        <p:txBody>
          <a:bodyPr wrap="square" rtlCol="0" anchor="ctr">
            <a:spAutoFit/>
          </a:bodyPr>
          <a:lstStyle/>
          <a:p>
            <a:pPr algn="ctr" eaLnBrk="0" hangingPunct="0"/>
            <a:endParaRPr kumimoji="1" lang="ja-JP" altLang="en-US" sz="2000" dirty="0">
              <a:solidFill>
                <a:srgbClr val="000000"/>
              </a:solidFill>
              <a:latin typeface="ＭＳ ゴシック" pitchFamily="49" charset="-128"/>
              <a:ea typeface="ＭＳ ゴシック" pitchFamily="49" charset="-128"/>
              <a:cs typeface="Courier New" pitchFamily="49" charset="0"/>
            </a:endParaRPr>
          </a:p>
        </p:txBody>
      </p:sp>
      <p:sp>
        <p:nvSpPr>
          <p:cNvPr id="26" name="テキスト ボックス 25"/>
          <p:cNvSpPr txBox="1"/>
          <p:nvPr/>
        </p:nvSpPr>
        <p:spPr>
          <a:xfrm>
            <a:off x="3479506" y="5933399"/>
            <a:ext cx="762941" cy="437928"/>
          </a:xfrm>
          <a:prstGeom prst="rect">
            <a:avLst/>
          </a:prstGeom>
          <a:noFill/>
          <a:ln>
            <a:noFill/>
          </a:ln>
        </p:spPr>
        <p:txBody>
          <a:bodyPr wrap="square" rtlCol="0" anchor="ctr">
            <a:noAutofit/>
          </a:bodyPr>
          <a:lstStyle/>
          <a:p>
            <a:pPr algn="ct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表面</a:t>
            </a:r>
          </a:p>
        </p:txBody>
      </p:sp>
      <p:sp>
        <p:nvSpPr>
          <p:cNvPr id="27" name="テキスト ボックス 26"/>
          <p:cNvSpPr txBox="1"/>
          <p:nvPr/>
        </p:nvSpPr>
        <p:spPr>
          <a:xfrm>
            <a:off x="8297786" y="5868493"/>
            <a:ext cx="665287" cy="542701"/>
          </a:xfrm>
          <a:prstGeom prst="rect">
            <a:avLst/>
          </a:prstGeom>
          <a:noFill/>
          <a:ln>
            <a:noFill/>
          </a:ln>
        </p:spPr>
        <p:txBody>
          <a:bodyPr wrap="square" rtlCol="0" anchor="ctr">
            <a:noAutofit/>
          </a:bodyPr>
          <a:lstStyle/>
          <a:p>
            <a:pPr algn="ct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裏面</a:t>
            </a:r>
          </a:p>
        </p:txBody>
      </p:sp>
      <p:sp>
        <p:nvSpPr>
          <p:cNvPr id="19" name="正方形/長方形 18"/>
          <p:cNvSpPr/>
          <p:nvPr/>
        </p:nvSpPr>
        <p:spPr>
          <a:xfrm>
            <a:off x="37874" y="96402"/>
            <a:ext cx="7813627" cy="369332"/>
          </a:xfrm>
          <a:prstGeom prst="rect">
            <a:avLst/>
          </a:prstGeom>
        </p:spPr>
        <p:txBody>
          <a:bodyPr wrap="square">
            <a:spAutoFit/>
          </a:bodyPr>
          <a:lstStyle/>
          <a:p>
            <a:r>
              <a:rPr kumimoji="1" lang="ja-JP" altLang="en-US" dirty="0">
                <a:ln>
                  <a:solidFill>
                    <a:schemeClr val="accent2"/>
                  </a:solidFill>
                </a:ln>
                <a:latin typeface="Meiryo UI" panose="020B0604030504040204" pitchFamily="50" charset="-128"/>
                <a:ea typeface="Meiryo UI" panose="020B0604030504040204" pitchFamily="50" charset="-128"/>
              </a:rPr>
              <a:t>法による建築士の建築主への説明</a:t>
            </a:r>
            <a:r>
              <a:rPr kumimoji="1" lang="ja-JP" altLang="en-US" dirty="0" smtClean="0">
                <a:ln>
                  <a:solidFill>
                    <a:schemeClr val="accent2"/>
                  </a:solidFill>
                </a:ln>
                <a:latin typeface="Meiryo UI" panose="020B0604030504040204" pitchFamily="50" charset="-128"/>
                <a:ea typeface="Meiryo UI" panose="020B0604030504040204" pitchFamily="50" charset="-128"/>
              </a:rPr>
              <a:t>義務制度</a:t>
            </a:r>
            <a:endParaRPr kumimoji="1" lang="ja-JP" altLang="en-US" dirty="0">
              <a:ln>
                <a:solidFill>
                  <a:schemeClr val="accent2"/>
                </a:solidFill>
              </a:ln>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475835" y="512799"/>
            <a:ext cx="6185572" cy="476661"/>
          </a:xfrm>
          <a:prstGeom prst="rect">
            <a:avLst/>
          </a:prstGeom>
          <a:noFill/>
          <a:ln>
            <a:noFill/>
          </a:ln>
        </p:spPr>
        <p:txBody>
          <a:bodyPr wrap="square" rtlCol="0" anchor="ctr">
            <a:noAutofit/>
          </a:bodyPr>
          <a:lstStyle/>
          <a:p>
            <a:pPr algn="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参考様式</a:t>
            </a:r>
            <a:r>
              <a:rPr lang="en-US" altLang="ja-JP" sz="1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)STEP1</a:t>
            </a:r>
            <a:r>
              <a:rPr lang="ja-JP" altLang="en-US" sz="1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の情報提供と</a:t>
            </a:r>
            <a:r>
              <a:rPr lang="en-US" altLang="ja-JP" sz="1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STEP2</a:t>
            </a:r>
            <a:r>
              <a:rPr lang="ja-JP" altLang="en-US" sz="1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の意思確認を併せて行うためのリーフレット（拡大）</a:t>
            </a:r>
            <a:endParaRPr lang="en-US" altLang="ja-JP" sz="1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4735750" y="4453086"/>
            <a:ext cx="3684350" cy="1554272"/>
          </a:xfrm>
          <a:prstGeom prst="rect">
            <a:avLst/>
          </a:prstGeom>
          <a:solidFill>
            <a:schemeClr val="bg1"/>
          </a:solidFill>
          <a:ln>
            <a:solidFill>
              <a:schemeClr val="tx1"/>
            </a:solidFill>
            <a:prstDash val="dash"/>
          </a:ln>
        </p:spPr>
        <p:txBody>
          <a:bodyPr wrap="square" rtlCol="0">
            <a:spAutoFit/>
          </a:bodyPr>
          <a:lstStyle/>
          <a:p>
            <a:pPr algn="r">
              <a:lnSpc>
                <a:spcPct val="150000"/>
              </a:lnSpc>
            </a:pPr>
            <a:r>
              <a:rPr kumimoji="1" lang="ja-JP" altLang="en-US" sz="350" dirty="0"/>
              <a:t>　</a:t>
            </a:r>
            <a:r>
              <a:rPr kumimoji="1" lang="ja-JP" altLang="en-US" sz="600" dirty="0" smtClean="0"/>
              <a:t>年　月　日</a:t>
            </a:r>
            <a:endParaRPr kumimoji="1" lang="en-US" altLang="ja-JP" sz="600" dirty="0" smtClean="0"/>
          </a:p>
          <a:p>
            <a:pPr>
              <a:lnSpc>
                <a:spcPct val="150000"/>
              </a:lnSpc>
            </a:pPr>
            <a:r>
              <a:rPr kumimoji="1" lang="ja-JP" altLang="en-US" sz="600" dirty="0" smtClean="0"/>
              <a:t>建築士の氏名</a:t>
            </a:r>
            <a:r>
              <a:rPr kumimoji="1" lang="ja-JP" altLang="en-US" sz="600" u="sng" dirty="0" smtClean="0"/>
              <a:t>　　　　　　　　　　　　　　　</a:t>
            </a:r>
            <a:r>
              <a:rPr kumimoji="1" lang="ja-JP" altLang="en-US" sz="600" dirty="0" smtClean="0"/>
              <a:t>殿</a:t>
            </a:r>
            <a:endParaRPr kumimoji="1" lang="en-US" altLang="ja-JP" sz="600" dirty="0"/>
          </a:p>
          <a:p>
            <a:pPr>
              <a:lnSpc>
                <a:spcPct val="150000"/>
              </a:lnSpc>
            </a:pPr>
            <a:r>
              <a:rPr kumimoji="1" lang="ja-JP" altLang="en-US" sz="600" u="sng" dirty="0" smtClean="0"/>
              <a:t>　　　　</a:t>
            </a:r>
            <a:r>
              <a:rPr kumimoji="1" lang="ja-JP" altLang="en-US" sz="600" dirty="0" smtClean="0"/>
              <a:t>建築士</a:t>
            </a:r>
            <a:r>
              <a:rPr kumimoji="1" lang="ja-JP" altLang="en-US" sz="600" u="sng" dirty="0" smtClean="0"/>
              <a:t>　　　　　　　</a:t>
            </a:r>
            <a:r>
              <a:rPr kumimoji="1" lang="ja-JP" altLang="en-US" sz="600" dirty="0" smtClean="0"/>
              <a:t>登録　　第</a:t>
            </a:r>
            <a:r>
              <a:rPr kumimoji="1" lang="ja-JP" altLang="en-US" sz="600" u="sng" dirty="0" smtClean="0"/>
              <a:t>　　　　　</a:t>
            </a:r>
            <a:r>
              <a:rPr kumimoji="1" lang="ja-JP" altLang="en-US" sz="600" dirty="0" smtClean="0"/>
              <a:t>号</a:t>
            </a:r>
            <a:endParaRPr kumimoji="1" lang="en-US" altLang="ja-JP" sz="600" dirty="0" smtClean="0"/>
          </a:p>
          <a:p>
            <a:pPr>
              <a:lnSpc>
                <a:spcPct val="150000"/>
              </a:lnSpc>
            </a:pPr>
            <a:r>
              <a:rPr kumimoji="1" lang="ja-JP" altLang="en-US" sz="600" dirty="0" smtClean="0"/>
              <a:t>建築主の氏名</a:t>
            </a:r>
            <a:r>
              <a:rPr kumimoji="1" lang="ja-JP" altLang="en-US" sz="600" u="sng" dirty="0" smtClean="0"/>
              <a:t>　　　　　　　　　　　　　</a:t>
            </a:r>
            <a:r>
              <a:rPr kumimoji="1" lang="ja-JP" altLang="en-US" sz="600" u="sng" dirty="0" smtClean="0">
                <a:solidFill>
                  <a:schemeClr val="bg1"/>
                </a:solidFill>
              </a:rPr>
              <a:t>あ</a:t>
            </a:r>
            <a:r>
              <a:rPr kumimoji="1" lang="ja-JP" altLang="en-US" sz="600" u="sng" dirty="0" smtClean="0"/>
              <a:t>　　　　　　　　　　　　</a:t>
            </a:r>
            <a:r>
              <a:rPr kumimoji="1" lang="ja-JP" altLang="en-US" sz="600" u="sng" dirty="0"/>
              <a:t>　　　</a:t>
            </a:r>
            <a:r>
              <a:rPr kumimoji="1" lang="ja-JP" altLang="en-US" sz="600" u="sng" dirty="0" smtClean="0"/>
              <a:t>　</a:t>
            </a:r>
            <a:r>
              <a:rPr kumimoji="1" lang="ja-JP" altLang="en-US" sz="600" u="sng" dirty="0"/>
              <a:t>　　</a:t>
            </a:r>
            <a:r>
              <a:rPr kumimoji="1" lang="ja-JP" altLang="en-US" sz="600" u="sng" dirty="0" smtClean="0"/>
              <a:t>　　　　　　　　　　　　　　　</a:t>
            </a:r>
            <a:r>
              <a:rPr kumimoji="1" lang="ja-JP" altLang="en-US" sz="600" u="sng" dirty="0"/>
              <a:t>　　　　　　　　　　　　　　　　</a:t>
            </a:r>
            <a:endParaRPr kumimoji="1" lang="en-US" altLang="ja-JP" sz="600" u="sng" dirty="0"/>
          </a:p>
          <a:p>
            <a:pPr>
              <a:lnSpc>
                <a:spcPct val="150000"/>
              </a:lnSpc>
            </a:pPr>
            <a:r>
              <a:rPr kumimoji="1" lang="ja-JP" altLang="en-US" sz="600" dirty="0" smtClean="0"/>
              <a:t>建築物の地名及び地番</a:t>
            </a:r>
            <a:r>
              <a:rPr kumimoji="1" lang="ja-JP" altLang="en-US" sz="600" u="sng" dirty="0" smtClean="0"/>
              <a:t>　　　　　　　　　　　　　　　　　　　　　　　　　　　　　　　　</a:t>
            </a:r>
            <a:r>
              <a:rPr kumimoji="1" lang="ja-JP" altLang="en-US" sz="600" u="sng" dirty="0" smtClean="0">
                <a:solidFill>
                  <a:schemeClr val="bg1"/>
                </a:solidFill>
              </a:rPr>
              <a:t>あ</a:t>
            </a:r>
            <a:r>
              <a:rPr kumimoji="1" lang="ja-JP" altLang="en-US" sz="600" dirty="0" smtClean="0"/>
              <a:t>　　　　</a:t>
            </a:r>
            <a:r>
              <a:rPr kumimoji="1" lang="ja-JP" altLang="en-US" sz="600" u="sng" dirty="0" smtClean="0"/>
              <a:t>　　　　　</a:t>
            </a:r>
            <a:endParaRPr kumimoji="1" lang="en-US" altLang="ja-JP" sz="600" u="sng" dirty="0" smtClean="0"/>
          </a:p>
          <a:p>
            <a:pPr>
              <a:lnSpc>
                <a:spcPct val="150000"/>
              </a:lnSpc>
            </a:pPr>
            <a:r>
              <a:rPr kumimoji="1" lang="ja-JP" altLang="en-US" sz="600" dirty="0" smtClean="0"/>
              <a:t>□評価及び説明を要しません</a:t>
            </a:r>
            <a:endParaRPr kumimoji="1" lang="en-US" altLang="ja-JP" sz="600" dirty="0" smtClean="0"/>
          </a:p>
          <a:p>
            <a:r>
              <a:rPr kumimoji="1" lang="ja-JP" altLang="en-US" sz="600" dirty="0" smtClean="0"/>
              <a:t>（説明を不要とする理由）</a:t>
            </a:r>
            <a:endParaRPr kumimoji="1" lang="en-US" altLang="ja-JP" sz="600" dirty="0" smtClean="0"/>
          </a:p>
          <a:p>
            <a:endParaRPr kumimoji="1" lang="en-US" altLang="ja-JP" sz="350" dirty="0" smtClean="0"/>
          </a:p>
          <a:p>
            <a:pPr>
              <a:lnSpc>
                <a:spcPct val="150000"/>
              </a:lnSpc>
            </a:pPr>
            <a:endParaRPr kumimoji="1" lang="en-US" altLang="ja-JP" sz="350" dirty="0" smtClean="0"/>
          </a:p>
          <a:p>
            <a:pPr>
              <a:lnSpc>
                <a:spcPct val="150000"/>
              </a:lnSpc>
            </a:pPr>
            <a:endParaRPr kumimoji="1" lang="en-US" altLang="ja-JP" sz="350" dirty="0"/>
          </a:p>
          <a:p>
            <a:pPr>
              <a:lnSpc>
                <a:spcPct val="150000"/>
              </a:lnSpc>
            </a:pPr>
            <a:endParaRPr kumimoji="1" lang="en-US" altLang="ja-JP" sz="350" dirty="0" smtClean="0"/>
          </a:p>
          <a:p>
            <a:pPr>
              <a:lnSpc>
                <a:spcPct val="150000"/>
              </a:lnSpc>
            </a:pPr>
            <a:endParaRPr kumimoji="1" lang="en-US" altLang="ja-JP" sz="350" dirty="0"/>
          </a:p>
          <a:p>
            <a:pPr>
              <a:lnSpc>
                <a:spcPct val="150000"/>
              </a:lnSpc>
            </a:pPr>
            <a:endParaRPr kumimoji="1" lang="en-US" altLang="ja-JP" sz="350" dirty="0"/>
          </a:p>
          <a:p>
            <a:pPr>
              <a:lnSpc>
                <a:spcPct val="150000"/>
              </a:lnSpc>
            </a:pPr>
            <a:endParaRPr kumimoji="1" lang="en-US" altLang="ja-JP" sz="350" dirty="0" smtClean="0"/>
          </a:p>
        </p:txBody>
      </p:sp>
      <p:sp>
        <p:nvSpPr>
          <p:cNvPr id="59" name="テキスト ボックス 58"/>
          <p:cNvSpPr txBox="1"/>
          <p:nvPr/>
        </p:nvSpPr>
        <p:spPr>
          <a:xfrm>
            <a:off x="4756299" y="4301302"/>
            <a:ext cx="2763867" cy="92333"/>
          </a:xfrm>
          <a:prstGeom prst="rect">
            <a:avLst/>
          </a:prstGeom>
          <a:solidFill>
            <a:schemeClr val="bg1"/>
          </a:solidFill>
          <a:ln>
            <a:noFill/>
            <a:prstDash val="dash"/>
          </a:ln>
        </p:spPr>
        <p:txBody>
          <a:bodyPr wrap="square" lIns="36000" tIns="0" rIns="36000" bIns="0" rtlCol="0">
            <a:spAutoFit/>
          </a:bodyPr>
          <a:lstStyle/>
          <a:p>
            <a:r>
              <a:rPr kumimoji="1" lang="ja-JP" altLang="en-US" sz="600" dirty="0" smtClean="0"/>
              <a:t>建築士からの評価及び説明を希望しない場合には、以下についてご記入ください。</a:t>
            </a:r>
            <a:endParaRPr kumimoji="1" lang="en-US" altLang="ja-JP" sz="600" dirty="0"/>
          </a:p>
        </p:txBody>
      </p:sp>
      <p:sp>
        <p:nvSpPr>
          <p:cNvPr id="16" name="正方形/長方形 15"/>
          <p:cNvSpPr/>
          <p:nvPr/>
        </p:nvSpPr>
        <p:spPr>
          <a:xfrm>
            <a:off x="4735750" y="3900543"/>
            <a:ext cx="3684350" cy="3168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777754" y="3957262"/>
            <a:ext cx="3455194" cy="215444"/>
          </a:xfrm>
          <a:prstGeom prst="rect">
            <a:avLst/>
          </a:prstGeom>
          <a:solidFill>
            <a:schemeClr val="bg1"/>
          </a:solidFill>
          <a:ln w="3175">
            <a:solidFill>
              <a:schemeClr val="tx1">
                <a:alpha val="0"/>
              </a:schemeClr>
            </a:solidFill>
          </a:ln>
        </p:spPr>
        <p:txBody>
          <a:bodyPr wrap="square" rtlCol="0">
            <a:spAutoFit/>
          </a:bodyPr>
          <a:lstStyle/>
          <a:p>
            <a:r>
              <a:rPr kumimoji="1" lang="ja-JP" altLang="en-US" sz="800" b="1" dirty="0">
                <a:latin typeface="+mn-ea"/>
              </a:rPr>
              <a:t>☑ 省エネ基準への適合を希望します。</a:t>
            </a:r>
            <a:r>
              <a:rPr kumimoji="1" lang="ja-JP" altLang="en-US" sz="800" dirty="0"/>
              <a:t>　　　　氏名</a:t>
            </a:r>
            <a:endParaRPr kumimoji="1" lang="en-US" altLang="ja-JP" sz="800" dirty="0"/>
          </a:p>
        </p:txBody>
      </p:sp>
      <p:sp>
        <p:nvSpPr>
          <p:cNvPr id="5" name="正方形/長方形 4"/>
          <p:cNvSpPr/>
          <p:nvPr/>
        </p:nvSpPr>
        <p:spPr>
          <a:xfrm>
            <a:off x="5164428" y="656463"/>
            <a:ext cx="545309" cy="132688"/>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4766575" y="569984"/>
            <a:ext cx="1030837" cy="362290"/>
          </a:xfrm>
          <a:prstGeom prst="rect">
            <a:avLst/>
          </a:prstGeom>
          <a:noFill/>
          <a:ln>
            <a:noFill/>
          </a:ln>
        </p:spPr>
        <p:txBody>
          <a:bodyPr wrap="square" rtlCol="0" anchor="ctr">
            <a:noAutofit/>
          </a:bodyPr>
          <a:lstStyle/>
          <a:p>
            <a:pPr algn="r"/>
            <a:r>
              <a:rPr lang="ja-JP" altLang="en-US" sz="1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（国作成）</a:t>
            </a:r>
            <a:endParaRPr lang="en-US" altLang="ja-JP" sz="1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吹き出し 10"/>
          <p:cNvSpPr/>
          <p:nvPr/>
        </p:nvSpPr>
        <p:spPr>
          <a:xfrm>
            <a:off x="7851501" y="4604013"/>
            <a:ext cx="1494251" cy="474738"/>
          </a:xfrm>
          <a:prstGeom prst="wedgeRoundRectCallout">
            <a:avLst>
              <a:gd name="adj1" fmla="val -55542"/>
              <a:gd name="adj2" fmla="val 11719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説明を受けない理由記載欄を追加</a:t>
            </a:r>
          </a:p>
        </p:txBody>
      </p:sp>
      <p:pic>
        <p:nvPicPr>
          <p:cNvPr id="18" name="図 17"/>
          <p:cNvPicPr>
            <a:picLocks noChangeAspect="1"/>
          </p:cNvPicPr>
          <p:nvPr/>
        </p:nvPicPr>
        <p:blipFill>
          <a:blip r:embed="rId2"/>
          <a:stretch>
            <a:fillRect/>
          </a:stretch>
        </p:blipFill>
        <p:spPr>
          <a:xfrm>
            <a:off x="4795400" y="5356663"/>
            <a:ext cx="3487214" cy="652329"/>
          </a:xfrm>
          <a:prstGeom prst="rect">
            <a:avLst/>
          </a:prstGeom>
        </p:spPr>
      </p:pic>
      <p:pic>
        <p:nvPicPr>
          <p:cNvPr id="20" name="図 19"/>
          <p:cNvPicPr>
            <a:picLocks noChangeAspect="1"/>
          </p:cNvPicPr>
          <p:nvPr/>
        </p:nvPicPr>
        <p:blipFill>
          <a:blip r:embed="rId3"/>
          <a:stretch>
            <a:fillRect/>
          </a:stretch>
        </p:blipFill>
        <p:spPr>
          <a:xfrm>
            <a:off x="349113" y="932274"/>
            <a:ext cx="3920068" cy="5139373"/>
          </a:xfrm>
          <a:prstGeom prst="rect">
            <a:avLst/>
          </a:prstGeom>
        </p:spPr>
      </p:pic>
      <p:pic>
        <p:nvPicPr>
          <p:cNvPr id="21" name="図 20"/>
          <p:cNvPicPr>
            <a:picLocks noChangeAspect="1"/>
          </p:cNvPicPr>
          <p:nvPr/>
        </p:nvPicPr>
        <p:blipFill>
          <a:blip r:embed="rId4"/>
          <a:stretch>
            <a:fillRect/>
          </a:stretch>
        </p:blipFill>
        <p:spPr>
          <a:xfrm>
            <a:off x="4456333" y="859120"/>
            <a:ext cx="4243184" cy="2999492"/>
          </a:xfrm>
          <a:prstGeom prst="rect">
            <a:avLst/>
          </a:prstGeom>
        </p:spPr>
      </p:pic>
    </p:spTree>
    <p:extLst>
      <p:ext uri="{BB962C8B-B14F-4D97-AF65-F5344CB8AC3E}">
        <p14:creationId xmlns:p14="http://schemas.microsoft.com/office/powerpoint/2010/main" val="2338204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7581385" y="6495172"/>
            <a:ext cx="1187355"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住宅まちづくり部</a:t>
            </a:r>
          </a:p>
        </p:txBody>
      </p:sp>
      <p:sp>
        <p:nvSpPr>
          <p:cNvPr id="7" name="スライド番号プレースホルダー 1"/>
          <p:cNvSpPr txBox="1">
            <a:spLocks/>
          </p:cNvSpPr>
          <p:nvPr/>
        </p:nvSpPr>
        <p:spPr>
          <a:xfrm>
            <a:off x="8138421" y="6435721"/>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9EBC2B-BF77-430A-B67D-4C5A4847E674}" type="slidenum">
              <a:rPr kumimoji="1" lang="ja-JP" altLang="en-US" sz="2400" smtClean="0"/>
              <a:pPr/>
              <a:t>14</a:t>
            </a:fld>
            <a:endParaRPr kumimoji="1" lang="ja-JP" altLang="en-US" sz="2400" dirty="0"/>
          </a:p>
        </p:txBody>
      </p:sp>
      <p:cxnSp>
        <p:nvCxnSpPr>
          <p:cNvPr id="8" name="直線コネクタ 7"/>
          <p:cNvCxnSpPr/>
          <p:nvPr/>
        </p:nvCxnSpPr>
        <p:spPr>
          <a:xfrm flipV="1">
            <a:off x="-14109" y="529733"/>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12" name="二等辺三角形 11"/>
          <p:cNvSpPr/>
          <p:nvPr/>
        </p:nvSpPr>
        <p:spPr bwMode="white">
          <a:xfrm rot="20728778">
            <a:off x="750504" y="1179613"/>
            <a:ext cx="337691" cy="237815"/>
          </a:xfrm>
          <a:prstGeom prst="triangle">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eaLnBrk="0" hangingPunct="0"/>
            <a:endParaRPr kumimoji="1" lang="ja-JP" altLang="en-US" sz="2000" dirty="0">
              <a:solidFill>
                <a:srgbClr val="000000"/>
              </a:solidFill>
              <a:latin typeface="ＭＳ ゴシック" pitchFamily="49" charset="-128"/>
              <a:ea typeface="ＭＳ ゴシック" pitchFamily="49" charset="-128"/>
              <a:cs typeface="Courier New" pitchFamily="49" charset="0"/>
            </a:endParaRPr>
          </a:p>
        </p:txBody>
      </p:sp>
      <p:sp>
        <p:nvSpPr>
          <p:cNvPr id="13" name="正方形/長方形 12"/>
          <p:cNvSpPr/>
          <p:nvPr/>
        </p:nvSpPr>
        <p:spPr bwMode="white">
          <a:xfrm>
            <a:off x="690524" y="1161143"/>
            <a:ext cx="146926" cy="180563"/>
          </a:xfrm>
          <a:prstGeom prst="rect">
            <a:avLst/>
          </a:prstGeom>
          <a:solidFill>
            <a:schemeClr val="bg1"/>
          </a:solidFill>
          <a:ln>
            <a:solidFill>
              <a:schemeClr val="bg1"/>
            </a:solidFill>
          </a:ln>
        </p:spPr>
        <p:txBody>
          <a:bodyPr wrap="square" rtlCol="0" anchor="ctr">
            <a:spAutoFit/>
          </a:bodyPr>
          <a:lstStyle/>
          <a:p>
            <a:pPr algn="ctr" eaLnBrk="0" hangingPunct="0"/>
            <a:endParaRPr kumimoji="1" lang="ja-JP" altLang="en-US" sz="2000" dirty="0">
              <a:solidFill>
                <a:srgbClr val="000000"/>
              </a:solidFill>
              <a:latin typeface="ＭＳ ゴシック" pitchFamily="49" charset="-128"/>
              <a:ea typeface="ＭＳ ゴシック" pitchFamily="49" charset="-128"/>
              <a:cs typeface="Courier New" pitchFamily="49" charset="0"/>
            </a:endParaRPr>
          </a:p>
        </p:txBody>
      </p:sp>
      <p:sp>
        <p:nvSpPr>
          <p:cNvPr id="19" name="正方形/長方形 18"/>
          <p:cNvSpPr/>
          <p:nvPr/>
        </p:nvSpPr>
        <p:spPr>
          <a:xfrm>
            <a:off x="37874" y="96402"/>
            <a:ext cx="7813627" cy="369332"/>
          </a:xfrm>
          <a:prstGeom prst="rect">
            <a:avLst/>
          </a:prstGeom>
        </p:spPr>
        <p:txBody>
          <a:bodyPr wrap="square">
            <a:spAutoFit/>
          </a:bodyPr>
          <a:lstStyle/>
          <a:p>
            <a:r>
              <a:rPr kumimoji="1" lang="ja-JP" altLang="en-US" dirty="0">
                <a:ln>
                  <a:solidFill>
                    <a:schemeClr val="accent2"/>
                  </a:solidFill>
                </a:ln>
                <a:latin typeface="Meiryo UI" panose="020B0604030504040204" pitchFamily="50" charset="-128"/>
                <a:ea typeface="Meiryo UI" panose="020B0604030504040204" pitchFamily="50" charset="-128"/>
              </a:rPr>
              <a:t>横浜市</a:t>
            </a:r>
            <a:r>
              <a:rPr kumimoji="1" lang="ja-JP" altLang="en-US" dirty="0" smtClean="0">
                <a:ln>
                  <a:solidFill>
                    <a:schemeClr val="accent2"/>
                  </a:solidFill>
                </a:ln>
                <a:latin typeface="Meiryo UI" panose="020B0604030504040204" pitchFamily="50" charset="-128"/>
                <a:ea typeface="Meiryo UI" panose="020B0604030504040204" pitchFamily="50" charset="-128"/>
              </a:rPr>
              <a:t>の</a:t>
            </a:r>
            <a:r>
              <a:rPr kumimoji="1" lang="ja-JP" altLang="en-US" dirty="0">
                <a:ln>
                  <a:solidFill>
                    <a:schemeClr val="accent2"/>
                  </a:solidFill>
                </a:ln>
                <a:latin typeface="Meiryo UI" panose="020B0604030504040204" pitchFamily="50" charset="-128"/>
                <a:ea typeface="Meiryo UI" panose="020B0604030504040204" pitchFamily="50" charset="-128"/>
              </a:rPr>
              <a:t>事例</a:t>
            </a:r>
          </a:p>
        </p:txBody>
      </p:sp>
      <p:sp>
        <p:nvSpPr>
          <p:cNvPr id="33" name="テキスト ボックス 32"/>
          <p:cNvSpPr txBox="1"/>
          <p:nvPr/>
        </p:nvSpPr>
        <p:spPr>
          <a:xfrm>
            <a:off x="-384781" y="730986"/>
            <a:ext cx="9528781" cy="476661"/>
          </a:xfrm>
          <a:prstGeom prst="rect">
            <a:avLst/>
          </a:prstGeom>
          <a:noFill/>
          <a:ln>
            <a:noFill/>
          </a:ln>
        </p:spPr>
        <p:txBody>
          <a:bodyPr wrap="square" rtlCol="0" anchor="ctr">
            <a:noAutofit/>
          </a:bodyPr>
          <a:lstStyle/>
          <a:p>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〇「なっとく、省エネ住宅を選ぶべき６つの理由」</a:t>
            </a:r>
          </a:p>
          <a:p>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省エネ</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啓発冊子を市民および建築業者、設計事務所を対象に配布し</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、啓発活動</a:t>
            </a: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5164428" y="656463"/>
            <a:ext cx="545309" cy="132688"/>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2"/>
          <a:stretch>
            <a:fillRect/>
          </a:stretch>
        </p:blipFill>
        <p:spPr>
          <a:xfrm>
            <a:off x="328768" y="1279778"/>
            <a:ext cx="7809653" cy="4919898"/>
          </a:xfrm>
          <a:prstGeom prst="rect">
            <a:avLst/>
          </a:prstGeom>
        </p:spPr>
      </p:pic>
    </p:spTree>
    <p:extLst>
      <p:ext uri="{BB962C8B-B14F-4D97-AF65-F5344CB8AC3E}">
        <p14:creationId xmlns:p14="http://schemas.microsoft.com/office/powerpoint/2010/main" val="857852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 y="180304"/>
            <a:ext cx="6619743" cy="369332"/>
          </a:xfrm>
          <a:prstGeom prst="rect">
            <a:avLst/>
          </a:prstGeom>
          <a:noFill/>
        </p:spPr>
        <p:txBody>
          <a:bodyPr wrap="square" rtlCol="0">
            <a:spAutoFit/>
          </a:bodyPr>
          <a:lstStyle/>
          <a:p>
            <a:r>
              <a:rPr kumimoji="1" lang="ja-JP" altLang="en-US" dirty="0">
                <a:ln>
                  <a:solidFill>
                    <a:schemeClr val="accent2"/>
                  </a:solidFill>
                </a:ln>
                <a:latin typeface="Meiryo UI" panose="020B0604030504040204" pitchFamily="50" charset="-128"/>
                <a:ea typeface="Meiryo UI" panose="020B0604030504040204" pitchFamily="50" charset="-128"/>
              </a:rPr>
              <a:t>大阪府域における省エネ基準適合状況</a:t>
            </a:r>
          </a:p>
        </p:txBody>
      </p:sp>
      <p:cxnSp>
        <p:nvCxnSpPr>
          <p:cNvPr id="5" name="直線コネクタ 4"/>
          <p:cNvCxnSpPr/>
          <p:nvPr/>
        </p:nvCxnSpPr>
        <p:spPr>
          <a:xfrm flipV="1">
            <a:off x="0" y="656823"/>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7" name="テキスト ボックス 6"/>
          <p:cNvSpPr txBox="1"/>
          <p:nvPr/>
        </p:nvSpPr>
        <p:spPr>
          <a:xfrm>
            <a:off x="6314291" y="6585362"/>
            <a:ext cx="2402006" cy="246221"/>
          </a:xfrm>
          <a:prstGeom prst="rect">
            <a:avLst/>
          </a:prstGeom>
          <a:noFill/>
        </p:spPr>
        <p:txBody>
          <a:bodyPr wrap="square" rtlCol="0">
            <a:spAutoFit/>
          </a:bodyPr>
          <a:lstStyle/>
          <a:p>
            <a:pPr algn="r"/>
            <a:r>
              <a:rPr kumimoji="1" lang="ja-JP" altLang="en-US" sz="1000" b="1" dirty="0"/>
              <a:t>住宅まちづくり部</a:t>
            </a:r>
          </a:p>
        </p:txBody>
      </p:sp>
      <p:sp>
        <p:nvSpPr>
          <p:cNvPr id="3" name="テキスト ボックス 2"/>
          <p:cNvSpPr txBox="1"/>
          <p:nvPr/>
        </p:nvSpPr>
        <p:spPr>
          <a:xfrm>
            <a:off x="14271" y="745634"/>
            <a:ext cx="8791482" cy="369332"/>
          </a:xfrm>
          <a:prstGeom prst="rect">
            <a:avLst/>
          </a:prstGeom>
          <a:noFill/>
          <a:ln>
            <a:noFill/>
          </a:ln>
        </p:spPr>
        <p:txBody>
          <a:bodyPr wrap="square" rtlCol="0">
            <a:spAutoFit/>
          </a:bodyPr>
          <a:lstStyle/>
          <a:p>
            <a:r>
              <a:rPr lang="ja-JP" altLang="en-US" b="1" u="sng"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b="1" u="sng" kern="100" dirty="0">
                <a:latin typeface="Meiryo UI" panose="020B0604030504040204" pitchFamily="50" charset="-128"/>
                <a:ea typeface="Meiryo UI" panose="020B0604030504040204" pitchFamily="50" charset="-128"/>
                <a:cs typeface="Times New Roman" panose="02020603050405020304" pitchFamily="18" charset="0"/>
              </a:rPr>
              <a:t>住宅（大阪府全域）</a:t>
            </a:r>
            <a:endParaRPr lang="ja-JP" altLang="en-US" b="1" u="sng"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193522" y="1248867"/>
            <a:ext cx="8641397" cy="830997"/>
          </a:xfrm>
          <a:prstGeom prst="rect">
            <a:avLst/>
          </a:prstGeom>
          <a:noFill/>
          <a:ln>
            <a:solidFill>
              <a:schemeClr val="tx1"/>
            </a:solidFill>
            <a:prstDash val="dash"/>
          </a:ln>
        </p:spPr>
        <p:txBody>
          <a:bodyPr wrap="square" rtlCol="0">
            <a:spAutoFit/>
          </a:bodyPr>
          <a:lstStyle/>
          <a:p>
            <a:r>
              <a:rPr kumimoji="1" lang="en-US" altLang="ja-JP" sz="1600" dirty="0">
                <a:latin typeface="Meiryo UI" panose="020B0604030504040204" pitchFamily="50" charset="-128"/>
                <a:ea typeface="Meiryo UI" panose="020B0604030504040204" pitchFamily="50" charset="-128"/>
              </a:rPr>
              <a:t>10,000</a:t>
            </a:r>
            <a:r>
              <a:rPr kumimoji="1" lang="ja-JP" altLang="en-US" sz="1600" dirty="0">
                <a:latin typeface="Meiryo UI" panose="020B0604030504040204" pitchFamily="50" charset="-128"/>
                <a:ea typeface="Meiryo UI" panose="020B0604030504040204" pitchFamily="50" charset="-128"/>
              </a:rPr>
              <a:t>㎡以上かつ高さ</a:t>
            </a:r>
            <a:r>
              <a:rPr kumimoji="1" lang="en-US" altLang="ja-JP" sz="1600" dirty="0">
                <a:latin typeface="Meiryo UI" panose="020B0604030504040204" pitchFamily="50" charset="-128"/>
                <a:ea typeface="Meiryo UI" panose="020B0604030504040204" pitchFamily="50" charset="-128"/>
              </a:rPr>
              <a:t>60m</a:t>
            </a:r>
            <a:r>
              <a:rPr kumimoji="1" lang="ja-JP" altLang="en-US" sz="1600" dirty="0">
                <a:latin typeface="Meiryo UI" panose="020B0604030504040204" pitchFamily="50" charset="-128"/>
                <a:ea typeface="Meiryo UI" panose="020B0604030504040204" pitchFamily="50" charset="-128"/>
              </a:rPr>
              <a:t>超については、適合率</a:t>
            </a:r>
            <a:r>
              <a:rPr kumimoji="1" lang="en-US" altLang="ja-JP" sz="1600" dirty="0">
                <a:latin typeface="Meiryo UI" panose="020B0604030504040204" pitchFamily="50" charset="-128"/>
                <a:ea typeface="Meiryo UI" panose="020B0604030504040204" pitchFamily="50" charset="-128"/>
              </a:rPr>
              <a:t>100</a:t>
            </a:r>
            <a:r>
              <a:rPr kumimoji="1" lang="ja-JP" altLang="en-US" sz="1600" dirty="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a:p>
            <a:r>
              <a:rPr kumimoji="1" lang="en-US" altLang="ja-JP" sz="1600" dirty="0">
                <a:latin typeface="Meiryo UI" panose="020B0604030504040204" pitchFamily="50" charset="-128"/>
                <a:ea typeface="Meiryo UI" panose="020B0604030504040204" pitchFamily="50" charset="-128"/>
              </a:rPr>
              <a:t>10,000</a:t>
            </a:r>
            <a:r>
              <a:rPr kumimoji="1" lang="ja-JP" altLang="en-US" sz="1600" dirty="0">
                <a:latin typeface="Meiryo UI" panose="020B0604030504040204" pitchFamily="50" charset="-128"/>
                <a:ea typeface="Meiryo UI" panose="020B0604030504040204" pitchFamily="50" charset="-128"/>
              </a:rPr>
              <a:t>㎡以上（高さ</a:t>
            </a:r>
            <a:r>
              <a:rPr kumimoji="1" lang="en-US" altLang="ja-JP" sz="1600" dirty="0">
                <a:latin typeface="Meiryo UI" panose="020B0604030504040204" pitchFamily="50" charset="-128"/>
                <a:ea typeface="Meiryo UI" panose="020B0604030504040204" pitchFamily="50" charset="-128"/>
              </a:rPr>
              <a:t>60m</a:t>
            </a:r>
            <a:r>
              <a:rPr kumimoji="1" lang="ja-JP" altLang="en-US" sz="1600" dirty="0">
                <a:latin typeface="Meiryo UI" panose="020B0604030504040204" pitchFamily="50" charset="-128"/>
                <a:ea typeface="Meiryo UI" panose="020B0604030504040204" pitchFamily="50" charset="-128"/>
              </a:rPr>
              <a:t>超は除く）については、適合率が</a:t>
            </a:r>
            <a:r>
              <a:rPr kumimoji="1" lang="en-US" altLang="ja-JP" sz="1600" dirty="0">
                <a:latin typeface="Meiryo UI" panose="020B0604030504040204" pitchFamily="50" charset="-128"/>
                <a:ea typeface="Meiryo UI" panose="020B0604030504040204" pitchFamily="50" charset="-128"/>
              </a:rPr>
              <a:t>45</a:t>
            </a:r>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76</a:t>
            </a:r>
            <a:r>
              <a:rPr kumimoji="1" lang="ja-JP" altLang="en-US" sz="1600" dirty="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届出件数が</a:t>
            </a:r>
            <a:r>
              <a:rPr kumimoji="1" lang="en-US" altLang="ja-JP" sz="1600" dirty="0">
                <a:latin typeface="Meiryo UI" panose="020B0604030504040204" pitchFamily="50" charset="-128"/>
                <a:ea typeface="Meiryo UI" panose="020B0604030504040204" pitchFamily="50" charset="-128"/>
              </a:rPr>
              <a:t>10</a:t>
            </a:r>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30</a:t>
            </a:r>
            <a:r>
              <a:rPr kumimoji="1" lang="ja-JP" altLang="en-US" sz="1600" dirty="0">
                <a:latin typeface="Meiryo UI" panose="020B0604030504040204" pitchFamily="50" charset="-128"/>
                <a:ea typeface="Meiryo UI" panose="020B0604030504040204" pitchFamily="50" charset="-128"/>
              </a:rPr>
              <a:t>件と少ないため、</a:t>
            </a:r>
            <a:r>
              <a:rPr kumimoji="1" lang="en-US" altLang="ja-JP" sz="1600" dirty="0">
                <a:latin typeface="Meiryo UI" panose="020B0604030504040204" pitchFamily="50" charset="-128"/>
                <a:ea typeface="Meiryo UI" panose="020B0604030504040204" pitchFamily="50" charset="-128"/>
              </a:rPr>
              <a:t>1</a:t>
            </a:r>
            <a:r>
              <a:rPr kumimoji="1" lang="ja-JP" altLang="en-US" sz="1600" dirty="0">
                <a:latin typeface="Meiryo UI" panose="020B0604030504040204" pitchFamily="50" charset="-128"/>
                <a:ea typeface="Meiryo UI" panose="020B0604030504040204" pitchFamily="50" charset="-128"/>
              </a:rPr>
              <a:t>件の適合・不適合により、適合率が左右される。</a:t>
            </a:r>
          </a:p>
        </p:txBody>
      </p:sp>
      <p:sp>
        <p:nvSpPr>
          <p:cNvPr id="14" name="正方形/長方形 13"/>
          <p:cNvSpPr/>
          <p:nvPr/>
        </p:nvSpPr>
        <p:spPr>
          <a:xfrm>
            <a:off x="304631" y="2568298"/>
            <a:ext cx="646331"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200" dirty="0"/>
              <a:t>（件）</a:t>
            </a:r>
          </a:p>
        </p:txBody>
      </p:sp>
      <p:sp>
        <p:nvSpPr>
          <p:cNvPr id="18" name="正方形/長方形 17"/>
          <p:cNvSpPr/>
          <p:nvPr/>
        </p:nvSpPr>
        <p:spPr>
          <a:xfrm>
            <a:off x="4634511" y="2658105"/>
            <a:ext cx="646331"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200" dirty="0"/>
              <a:t>（件）</a:t>
            </a:r>
          </a:p>
        </p:txBody>
      </p:sp>
      <p:sp>
        <p:nvSpPr>
          <p:cNvPr id="19" name="正方形/長方形 18"/>
          <p:cNvSpPr/>
          <p:nvPr/>
        </p:nvSpPr>
        <p:spPr>
          <a:xfrm>
            <a:off x="3427272" y="4519173"/>
            <a:ext cx="646331"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200" dirty="0"/>
              <a:t>（年度）</a:t>
            </a:r>
          </a:p>
        </p:txBody>
      </p:sp>
      <p:sp>
        <p:nvSpPr>
          <p:cNvPr id="20" name="正方形/長方形 19"/>
          <p:cNvSpPr/>
          <p:nvPr/>
        </p:nvSpPr>
        <p:spPr>
          <a:xfrm>
            <a:off x="7928997" y="4380673"/>
            <a:ext cx="646331"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200" dirty="0"/>
              <a:t>（年度）</a:t>
            </a:r>
          </a:p>
        </p:txBody>
      </p:sp>
      <p:sp>
        <p:nvSpPr>
          <p:cNvPr id="21" name="正方形/長方形 20"/>
          <p:cNvSpPr/>
          <p:nvPr/>
        </p:nvSpPr>
        <p:spPr>
          <a:xfrm>
            <a:off x="3674905" y="2488153"/>
            <a:ext cx="807000"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200" dirty="0"/>
              <a:t>（適合率）</a:t>
            </a:r>
          </a:p>
        </p:txBody>
      </p:sp>
      <p:sp>
        <p:nvSpPr>
          <p:cNvPr id="22" name="正方形/長方形 21"/>
          <p:cNvSpPr/>
          <p:nvPr/>
        </p:nvSpPr>
        <p:spPr>
          <a:xfrm>
            <a:off x="8121760" y="2547542"/>
            <a:ext cx="807000"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200" dirty="0"/>
              <a:t>（適合率）</a:t>
            </a:r>
          </a:p>
        </p:txBody>
      </p:sp>
      <p:sp>
        <p:nvSpPr>
          <p:cNvPr id="28" name="スライド番号プレースホルダー 1"/>
          <p:cNvSpPr>
            <a:spLocks noGrp="1"/>
          </p:cNvSpPr>
          <p:nvPr>
            <p:ph type="sldNum" sz="quarter" idx="12"/>
          </p:nvPr>
        </p:nvSpPr>
        <p:spPr>
          <a:xfrm>
            <a:off x="8077416" y="6435269"/>
            <a:ext cx="984019" cy="365125"/>
          </a:xfrm>
        </p:spPr>
        <p:txBody>
          <a:bodyPr/>
          <a:lstStyle/>
          <a:p>
            <a:fld id="{139EBC2B-BF77-430A-B67D-4C5A4847E674}" type="slidenum">
              <a:rPr kumimoji="1" lang="ja-JP" altLang="en-US" sz="2400" smtClean="0"/>
              <a:t>2</a:t>
            </a:fld>
            <a:endParaRPr kumimoji="1" lang="ja-JP" altLang="en-US" sz="2400" dirty="0"/>
          </a:p>
        </p:txBody>
      </p:sp>
      <p:sp>
        <p:nvSpPr>
          <p:cNvPr id="29" name="角丸四角形 28"/>
          <p:cNvSpPr/>
          <p:nvPr/>
        </p:nvSpPr>
        <p:spPr>
          <a:xfrm>
            <a:off x="6258057" y="225636"/>
            <a:ext cx="3039419" cy="3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r>
              <a:rPr lang="ja-JP" altLang="en-US" sz="1400" dirty="0" smtClean="0">
                <a:solidFill>
                  <a:schemeClr val="accent2">
                    <a:lumMod val="75000"/>
                  </a:schemeClr>
                </a:solidFill>
                <a:latin typeface="メイリオ" panose="020B0604030504040204" pitchFamily="50" charset="-128"/>
                <a:ea typeface="メイリオ" panose="020B0604030504040204" pitchFamily="50" charset="-128"/>
              </a:rPr>
              <a:t>第</a:t>
            </a:r>
            <a:r>
              <a:rPr lang="ja-JP" altLang="en-US" sz="1400" dirty="0">
                <a:solidFill>
                  <a:schemeClr val="accent2">
                    <a:lumMod val="75000"/>
                  </a:schemeClr>
                </a:solidFill>
                <a:latin typeface="メイリオ" panose="020B0604030504040204" pitchFamily="50" charset="-128"/>
                <a:ea typeface="メイリオ" panose="020B0604030504040204" pitchFamily="50" charset="-128"/>
              </a:rPr>
              <a:t>３</a:t>
            </a:r>
            <a:r>
              <a:rPr lang="ja-JP" altLang="en-US" sz="1400" dirty="0" smtClean="0">
                <a:solidFill>
                  <a:schemeClr val="accent2">
                    <a:lumMod val="75000"/>
                  </a:schemeClr>
                </a:solidFill>
                <a:latin typeface="メイリオ" panose="020B0604030504040204" pitchFamily="50" charset="-128"/>
                <a:ea typeface="メイリオ" panose="020B0604030504040204" pitchFamily="50" charset="-128"/>
              </a:rPr>
              <a:t>回部会（</a:t>
            </a:r>
            <a:r>
              <a:rPr lang="en-US" altLang="ja-JP" sz="1400" dirty="0">
                <a:solidFill>
                  <a:schemeClr val="accent2">
                    <a:lumMod val="75000"/>
                  </a:schemeClr>
                </a:solidFill>
                <a:latin typeface="メイリオ" panose="020B0604030504040204" pitchFamily="50" charset="-128"/>
                <a:ea typeface="メイリオ" panose="020B0604030504040204" pitchFamily="50" charset="-128"/>
              </a:rPr>
              <a:t>9</a:t>
            </a:r>
            <a:r>
              <a:rPr lang="ja-JP" altLang="en-US" sz="1400" dirty="0" smtClean="0">
                <a:solidFill>
                  <a:schemeClr val="accent2">
                    <a:lumMod val="75000"/>
                  </a:schemeClr>
                </a:solidFill>
                <a:latin typeface="メイリオ" panose="020B0604030504040204" pitchFamily="50" charset="-128"/>
                <a:ea typeface="メイリオ" panose="020B0604030504040204" pitchFamily="50" charset="-128"/>
              </a:rPr>
              <a:t>月</a:t>
            </a:r>
            <a:r>
              <a:rPr lang="en-US" altLang="ja-JP" sz="1400" dirty="0">
                <a:solidFill>
                  <a:schemeClr val="accent2">
                    <a:lumMod val="75000"/>
                  </a:schemeClr>
                </a:solidFill>
                <a:latin typeface="メイリオ" panose="020B0604030504040204" pitchFamily="50" charset="-128"/>
                <a:ea typeface="メイリオ" panose="020B0604030504040204" pitchFamily="50" charset="-128"/>
              </a:rPr>
              <a:t>15</a:t>
            </a:r>
            <a:r>
              <a:rPr lang="ja-JP" altLang="en-US" sz="1400" dirty="0" smtClean="0">
                <a:solidFill>
                  <a:schemeClr val="accent2">
                    <a:lumMod val="75000"/>
                  </a:schemeClr>
                </a:solidFill>
                <a:latin typeface="メイリオ" panose="020B0604030504040204" pitchFamily="50" charset="-128"/>
                <a:ea typeface="メイリオ" panose="020B0604030504040204" pitchFamily="50" charset="-128"/>
              </a:rPr>
              <a:t>日）資料抜粋</a:t>
            </a:r>
            <a:endParaRPr lang="ja-JP" altLang="en-US" sz="1400" dirty="0">
              <a:solidFill>
                <a:schemeClr val="accent2">
                  <a:lumMod val="75000"/>
                </a:schemeClr>
              </a:solidFill>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2"/>
          <a:stretch>
            <a:fillRect/>
          </a:stretch>
        </p:blipFill>
        <p:spPr>
          <a:xfrm>
            <a:off x="181333" y="2677886"/>
            <a:ext cx="4237087" cy="2438611"/>
          </a:xfrm>
          <a:prstGeom prst="rect">
            <a:avLst/>
          </a:prstGeom>
        </p:spPr>
      </p:pic>
      <p:pic>
        <p:nvPicPr>
          <p:cNvPr id="6" name="図 5"/>
          <p:cNvPicPr>
            <a:picLocks noChangeAspect="1"/>
          </p:cNvPicPr>
          <p:nvPr/>
        </p:nvPicPr>
        <p:blipFill>
          <a:blip r:embed="rId3"/>
          <a:stretch>
            <a:fillRect/>
          </a:stretch>
        </p:blipFill>
        <p:spPr>
          <a:xfrm>
            <a:off x="4514220" y="2813768"/>
            <a:ext cx="4487045" cy="2310584"/>
          </a:xfrm>
          <a:prstGeom prst="rect">
            <a:avLst/>
          </a:prstGeom>
        </p:spPr>
      </p:pic>
      <p:pic>
        <p:nvPicPr>
          <p:cNvPr id="8" name="図 7"/>
          <p:cNvPicPr>
            <a:picLocks noChangeAspect="1"/>
          </p:cNvPicPr>
          <p:nvPr/>
        </p:nvPicPr>
        <p:blipFill>
          <a:blip r:embed="rId4"/>
          <a:stretch>
            <a:fillRect/>
          </a:stretch>
        </p:blipFill>
        <p:spPr>
          <a:xfrm>
            <a:off x="249606" y="5126435"/>
            <a:ext cx="4084674" cy="1018120"/>
          </a:xfrm>
          <a:prstGeom prst="rect">
            <a:avLst/>
          </a:prstGeom>
        </p:spPr>
      </p:pic>
      <p:pic>
        <p:nvPicPr>
          <p:cNvPr id="9" name="図 8"/>
          <p:cNvPicPr>
            <a:picLocks noChangeAspect="1"/>
          </p:cNvPicPr>
          <p:nvPr/>
        </p:nvPicPr>
        <p:blipFill>
          <a:blip r:embed="rId5"/>
          <a:stretch>
            <a:fillRect/>
          </a:stretch>
        </p:blipFill>
        <p:spPr>
          <a:xfrm>
            <a:off x="4687141" y="5124352"/>
            <a:ext cx="3865199" cy="1018120"/>
          </a:xfrm>
          <a:prstGeom prst="rect">
            <a:avLst/>
          </a:prstGeom>
        </p:spPr>
      </p:pic>
      <p:pic>
        <p:nvPicPr>
          <p:cNvPr id="10" name="図 9"/>
          <p:cNvPicPr>
            <a:picLocks noChangeAspect="1"/>
          </p:cNvPicPr>
          <p:nvPr/>
        </p:nvPicPr>
        <p:blipFill>
          <a:blip r:embed="rId6"/>
          <a:stretch>
            <a:fillRect/>
          </a:stretch>
        </p:blipFill>
        <p:spPr>
          <a:xfrm>
            <a:off x="36183" y="2161476"/>
            <a:ext cx="4535817" cy="475529"/>
          </a:xfrm>
          <a:prstGeom prst="rect">
            <a:avLst/>
          </a:prstGeom>
        </p:spPr>
      </p:pic>
      <p:pic>
        <p:nvPicPr>
          <p:cNvPr id="11" name="図 10"/>
          <p:cNvPicPr>
            <a:picLocks noChangeAspect="1"/>
          </p:cNvPicPr>
          <p:nvPr/>
        </p:nvPicPr>
        <p:blipFill>
          <a:blip r:embed="rId7"/>
          <a:stretch>
            <a:fillRect/>
          </a:stretch>
        </p:blipFill>
        <p:spPr>
          <a:xfrm>
            <a:off x="4360067" y="2172557"/>
            <a:ext cx="4474852" cy="475529"/>
          </a:xfrm>
          <a:prstGeom prst="rect">
            <a:avLst/>
          </a:prstGeom>
        </p:spPr>
      </p:pic>
    </p:spTree>
    <p:extLst>
      <p:ext uri="{BB962C8B-B14F-4D97-AF65-F5344CB8AC3E}">
        <p14:creationId xmlns:p14="http://schemas.microsoft.com/office/powerpoint/2010/main" val="558118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 y="180304"/>
            <a:ext cx="6249986" cy="369332"/>
          </a:xfrm>
          <a:prstGeom prst="rect">
            <a:avLst/>
          </a:prstGeom>
          <a:noFill/>
        </p:spPr>
        <p:txBody>
          <a:bodyPr wrap="square" rtlCol="0">
            <a:spAutoFit/>
          </a:bodyPr>
          <a:lstStyle/>
          <a:p>
            <a:r>
              <a:rPr kumimoji="1" lang="ja-JP" altLang="en-US" dirty="0">
                <a:ln>
                  <a:solidFill>
                    <a:schemeClr val="accent2"/>
                  </a:solidFill>
                </a:ln>
                <a:latin typeface="Meiryo UI" panose="020B0604030504040204" pitchFamily="50" charset="-128"/>
                <a:ea typeface="Meiryo UI" panose="020B0604030504040204" pitchFamily="50" charset="-128"/>
              </a:rPr>
              <a:t>大阪府域における省エネ基準適合状況</a:t>
            </a:r>
          </a:p>
        </p:txBody>
      </p:sp>
      <p:cxnSp>
        <p:nvCxnSpPr>
          <p:cNvPr id="5" name="直線コネクタ 4"/>
          <p:cNvCxnSpPr/>
          <p:nvPr/>
        </p:nvCxnSpPr>
        <p:spPr>
          <a:xfrm flipV="1">
            <a:off x="0" y="656823"/>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7" name="テキスト ボックス 6"/>
          <p:cNvSpPr txBox="1"/>
          <p:nvPr/>
        </p:nvSpPr>
        <p:spPr>
          <a:xfrm>
            <a:off x="6249984" y="6611779"/>
            <a:ext cx="2402006" cy="246221"/>
          </a:xfrm>
          <a:prstGeom prst="rect">
            <a:avLst/>
          </a:prstGeom>
          <a:noFill/>
        </p:spPr>
        <p:txBody>
          <a:bodyPr wrap="square" rtlCol="0">
            <a:spAutoFit/>
          </a:bodyPr>
          <a:lstStyle/>
          <a:p>
            <a:pPr algn="r"/>
            <a:r>
              <a:rPr kumimoji="1" lang="ja-JP" altLang="en-US" sz="1000" b="1" dirty="0"/>
              <a:t>住宅まちづくり部</a:t>
            </a:r>
          </a:p>
        </p:txBody>
      </p:sp>
      <p:sp>
        <p:nvSpPr>
          <p:cNvPr id="3" name="テキスト ボックス 2"/>
          <p:cNvSpPr txBox="1"/>
          <p:nvPr/>
        </p:nvSpPr>
        <p:spPr>
          <a:xfrm>
            <a:off x="14271" y="745634"/>
            <a:ext cx="8791482" cy="369332"/>
          </a:xfrm>
          <a:prstGeom prst="rect">
            <a:avLst/>
          </a:prstGeom>
          <a:noFill/>
          <a:ln>
            <a:noFill/>
          </a:ln>
        </p:spPr>
        <p:txBody>
          <a:bodyPr wrap="square" rtlCol="0">
            <a:spAutoFit/>
          </a:bodyPr>
          <a:lstStyle/>
          <a:p>
            <a:r>
              <a:rPr lang="ja-JP" altLang="en-US" b="1" u="sng"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b="1" u="sng" kern="100" dirty="0">
                <a:latin typeface="Meiryo UI" panose="020B0604030504040204" pitchFamily="50" charset="-128"/>
                <a:ea typeface="Meiryo UI" panose="020B0604030504040204" pitchFamily="50" charset="-128"/>
                <a:cs typeface="Times New Roman" panose="02020603050405020304" pitchFamily="18" charset="0"/>
              </a:rPr>
              <a:t>住宅（大阪府全域）</a:t>
            </a:r>
            <a:endParaRPr lang="ja-JP" altLang="en-US" b="1" u="sng" dirty="0">
              <a:latin typeface="Meiryo UI" panose="020B0604030504040204" pitchFamily="50" charset="-128"/>
              <a:ea typeface="Meiryo UI" panose="020B0604030504040204" pitchFamily="50" charset="-128"/>
            </a:endParaRPr>
          </a:p>
        </p:txBody>
      </p:sp>
      <p:sp>
        <p:nvSpPr>
          <p:cNvPr id="16" name="テキスト ボックス 7"/>
          <p:cNvSpPr txBox="1"/>
          <p:nvPr/>
        </p:nvSpPr>
        <p:spPr>
          <a:xfrm>
            <a:off x="4514220" y="1992459"/>
            <a:ext cx="4329625" cy="40595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20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300</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㎡以上</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2,000</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㎡未満の件数</a:t>
            </a:r>
          </a:p>
          <a:p>
            <a:pPr algn="ctr"/>
            <a:r>
              <a:rPr lang="en-US" sz="160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6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1"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1"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17" name="テキスト ボックス 6"/>
          <p:cNvSpPr txBox="1"/>
          <p:nvPr/>
        </p:nvSpPr>
        <p:spPr>
          <a:xfrm>
            <a:off x="-22283" y="2120397"/>
            <a:ext cx="4536503" cy="3204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a:t>
            </a:r>
            <a:r>
              <a:rPr lang="en-US" sz="1600" kern="100" dirty="0">
                <a:latin typeface="Meiryo UI" panose="020B0604030504040204" pitchFamily="50" charset="-128"/>
                <a:ea typeface="Meiryo UI" panose="020B0604030504040204" pitchFamily="50" charset="-128"/>
                <a:cs typeface="Times New Roman" panose="02020603050405020304" pitchFamily="18" charset="0"/>
              </a:rPr>
              <a:t>,000</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㎡以上</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10,000㎡</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未満の件数</a:t>
            </a:r>
            <a:r>
              <a:rPr lang="en-US" sz="1600"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en-US"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en-US" sz="1051"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1"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20" name="テキスト ボックス 19"/>
          <p:cNvSpPr txBox="1"/>
          <p:nvPr/>
        </p:nvSpPr>
        <p:spPr>
          <a:xfrm>
            <a:off x="193522" y="1207923"/>
            <a:ext cx="8641397" cy="584775"/>
          </a:xfrm>
          <a:prstGeom prst="rect">
            <a:avLst/>
          </a:prstGeom>
          <a:noFill/>
          <a:ln>
            <a:solidFill>
              <a:schemeClr val="tx1"/>
            </a:solidFill>
            <a:prstDash val="dash"/>
          </a:ln>
        </p:spPr>
        <p:txBody>
          <a:bodyPr wrap="square" rtlCol="0">
            <a:spAutoFit/>
          </a:bodyPr>
          <a:lstStyle/>
          <a:p>
            <a:r>
              <a:rPr kumimoji="1" lang="en-US" altLang="ja-JP" sz="1600" dirty="0">
                <a:latin typeface="Meiryo UI" panose="020B0604030504040204" pitchFamily="50" charset="-128"/>
                <a:ea typeface="Meiryo UI" panose="020B0604030504040204" pitchFamily="50" charset="-128"/>
              </a:rPr>
              <a:t>2,000</a:t>
            </a:r>
            <a:r>
              <a:rPr kumimoji="1" lang="ja-JP" altLang="en-US" sz="1600" dirty="0">
                <a:latin typeface="Meiryo UI" panose="020B0604030504040204" pitchFamily="50" charset="-128"/>
                <a:ea typeface="Meiryo UI" panose="020B0604030504040204" pitchFamily="50" charset="-128"/>
              </a:rPr>
              <a:t>㎡以上</a:t>
            </a:r>
            <a:r>
              <a:rPr kumimoji="1" lang="en-US" altLang="ja-JP" sz="1600" dirty="0">
                <a:latin typeface="Meiryo UI" panose="020B0604030504040204" pitchFamily="50" charset="-128"/>
                <a:ea typeface="Meiryo UI" panose="020B0604030504040204" pitchFamily="50" charset="-128"/>
              </a:rPr>
              <a:t>10,000</a:t>
            </a: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未満に</a:t>
            </a:r>
            <a:r>
              <a:rPr kumimoji="1" lang="ja-JP" altLang="en-US" sz="1600" dirty="0">
                <a:latin typeface="Meiryo UI" panose="020B0604030504040204" pitchFamily="50" charset="-128"/>
                <a:ea typeface="Meiryo UI" panose="020B0604030504040204" pitchFamily="50" charset="-128"/>
              </a:rPr>
              <a:t>ついては、適合率</a:t>
            </a:r>
            <a:r>
              <a:rPr kumimoji="1" lang="en-US" altLang="ja-JP" sz="1600" dirty="0">
                <a:latin typeface="Meiryo UI" panose="020B0604030504040204" pitchFamily="50" charset="-128"/>
                <a:ea typeface="Meiryo UI" panose="020B0604030504040204" pitchFamily="50" charset="-128"/>
              </a:rPr>
              <a:t>20%</a:t>
            </a:r>
            <a:r>
              <a:rPr kumimoji="1" lang="ja-JP" altLang="en-US" sz="1600" dirty="0">
                <a:latin typeface="Meiryo UI" panose="020B0604030504040204" pitchFamily="50" charset="-128"/>
                <a:ea typeface="Meiryo UI" panose="020B0604030504040204" pitchFamily="50" charset="-128"/>
              </a:rPr>
              <a:t>台。</a:t>
            </a:r>
            <a:endParaRPr kumimoji="1" lang="en-US" altLang="ja-JP" sz="1600" dirty="0">
              <a:latin typeface="Meiryo UI" panose="020B0604030504040204" pitchFamily="50" charset="-128"/>
              <a:ea typeface="Meiryo UI" panose="020B0604030504040204" pitchFamily="50" charset="-128"/>
            </a:endParaRPr>
          </a:p>
          <a:p>
            <a:r>
              <a:rPr kumimoji="1" lang="en-US" altLang="ja-JP" sz="1600" dirty="0">
                <a:latin typeface="Meiryo UI" panose="020B0604030504040204" pitchFamily="50" charset="-128"/>
                <a:ea typeface="Meiryo UI" panose="020B0604030504040204" pitchFamily="50" charset="-128"/>
              </a:rPr>
              <a:t>300</a:t>
            </a:r>
            <a:r>
              <a:rPr kumimoji="1" lang="ja-JP" altLang="en-US" sz="1600" dirty="0">
                <a:latin typeface="Meiryo UI" panose="020B0604030504040204" pitchFamily="50" charset="-128"/>
                <a:ea typeface="Meiryo UI" panose="020B0604030504040204" pitchFamily="50" charset="-128"/>
              </a:rPr>
              <a:t>㎡以上</a:t>
            </a:r>
            <a:r>
              <a:rPr kumimoji="1" lang="en-US" altLang="ja-JP" sz="1600" dirty="0">
                <a:latin typeface="Meiryo UI" panose="020B0604030504040204" pitchFamily="50" charset="-128"/>
                <a:ea typeface="Meiryo UI" panose="020B0604030504040204" pitchFamily="50" charset="-128"/>
              </a:rPr>
              <a:t>2,000</a:t>
            </a:r>
            <a:r>
              <a:rPr kumimoji="1" lang="ja-JP" altLang="en-US" sz="1600" dirty="0">
                <a:latin typeface="Meiryo UI" panose="020B0604030504040204" pitchFamily="50" charset="-128"/>
                <a:ea typeface="Meiryo UI" panose="020B0604030504040204" pitchFamily="50" charset="-128"/>
              </a:rPr>
              <a:t>㎡未満については、適合率</a:t>
            </a:r>
            <a:r>
              <a:rPr kumimoji="1" lang="en-US" altLang="ja-JP" sz="1600" dirty="0">
                <a:latin typeface="Meiryo UI" panose="020B0604030504040204" pitchFamily="50" charset="-128"/>
                <a:ea typeface="Meiryo UI" panose="020B0604030504040204" pitchFamily="50" charset="-128"/>
              </a:rPr>
              <a:t>70</a:t>
            </a:r>
            <a:r>
              <a:rPr kumimoji="1" lang="ja-JP" altLang="en-US" sz="1600" dirty="0">
                <a:latin typeface="Meiryo UI" panose="020B0604030504040204" pitchFamily="50" charset="-128"/>
                <a:ea typeface="Meiryo UI" panose="020B0604030504040204" pitchFamily="50" charset="-128"/>
              </a:rPr>
              <a:t>％台。</a:t>
            </a:r>
          </a:p>
        </p:txBody>
      </p:sp>
      <p:sp>
        <p:nvSpPr>
          <p:cNvPr id="14" name="正方形/長方形 13"/>
          <p:cNvSpPr/>
          <p:nvPr/>
        </p:nvSpPr>
        <p:spPr>
          <a:xfrm>
            <a:off x="277952" y="2474163"/>
            <a:ext cx="646331"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200" dirty="0"/>
              <a:t>（件）</a:t>
            </a:r>
          </a:p>
        </p:txBody>
      </p:sp>
      <p:sp>
        <p:nvSpPr>
          <p:cNvPr id="15" name="正方形/長方形 14"/>
          <p:cNvSpPr/>
          <p:nvPr/>
        </p:nvSpPr>
        <p:spPr>
          <a:xfrm>
            <a:off x="5369015" y="2581037"/>
            <a:ext cx="646331"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200" dirty="0"/>
              <a:t>（件）</a:t>
            </a:r>
          </a:p>
        </p:txBody>
      </p:sp>
      <p:sp>
        <p:nvSpPr>
          <p:cNvPr id="23" name="正方形/長方形 22"/>
          <p:cNvSpPr/>
          <p:nvPr/>
        </p:nvSpPr>
        <p:spPr>
          <a:xfrm>
            <a:off x="3634687" y="4581163"/>
            <a:ext cx="646331"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200" dirty="0"/>
              <a:t>（年度）</a:t>
            </a:r>
          </a:p>
        </p:txBody>
      </p:sp>
      <p:sp>
        <p:nvSpPr>
          <p:cNvPr id="24" name="正方形/長方形 23"/>
          <p:cNvSpPr/>
          <p:nvPr/>
        </p:nvSpPr>
        <p:spPr>
          <a:xfrm>
            <a:off x="3929457" y="2425597"/>
            <a:ext cx="822855"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200" dirty="0"/>
              <a:t>（適合率）</a:t>
            </a:r>
          </a:p>
        </p:txBody>
      </p:sp>
      <p:sp>
        <p:nvSpPr>
          <p:cNvPr id="25" name="正方形/長方形 24"/>
          <p:cNvSpPr/>
          <p:nvPr/>
        </p:nvSpPr>
        <p:spPr>
          <a:xfrm>
            <a:off x="8354043" y="2415959"/>
            <a:ext cx="822855"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200" dirty="0"/>
              <a:t>（適合率）</a:t>
            </a:r>
          </a:p>
        </p:txBody>
      </p:sp>
      <p:sp>
        <p:nvSpPr>
          <p:cNvPr id="21" name="スライド番号プレースホルダー 1"/>
          <p:cNvSpPr>
            <a:spLocks noGrp="1"/>
          </p:cNvSpPr>
          <p:nvPr>
            <p:ph type="sldNum" sz="quarter" idx="12"/>
          </p:nvPr>
        </p:nvSpPr>
        <p:spPr>
          <a:xfrm>
            <a:off x="8077416" y="6435269"/>
            <a:ext cx="984019" cy="365125"/>
          </a:xfrm>
        </p:spPr>
        <p:txBody>
          <a:bodyPr/>
          <a:lstStyle/>
          <a:p>
            <a:fld id="{139EBC2B-BF77-430A-B67D-4C5A4847E674}" type="slidenum">
              <a:rPr kumimoji="1" lang="ja-JP" altLang="en-US" sz="2400" smtClean="0"/>
              <a:t>3</a:t>
            </a:fld>
            <a:endParaRPr kumimoji="1" lang="ja-JP" altLang="en-US" sz="2400" dirty="0"/>
          </a:p>
        </p:txBody>
      </p:sp>
      <p:sp>
        <p:nvSpPr>
          <p:cNvPr id="27" name="角丸四角形 26"/>
          <p:cNvSpPr/>
          <p:nvPr/>
        </p:nvSpPr>
        <p:spPr>
          <a:xfrm>
            <a:off x="6258057" y="225636"/>
            <a:ext cx="3039419" cy="3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r>
              <a:rPr lang="ja-JP" altLang="en-US" sz="1400" dirty="0" smtClean="0">
                <a:solidFill>
                  <a:schemeClr val="accent2">
                    <a:lumMod val="75000"/>
                  </a:schemeClr>
                </a:solidFill>
                <a:latin typeface="メイリオ" panose="020B0604030504040204" pitchFamily="50" charset="-128"/>
                <a:ea typeface="メイリオ" panose="020B0604030504040204" pitchFamily="50" charset="-128"/>
              </a:rPr>
              <a:t>第</a:t>
            </a:r>
            <a:r>
              <a:rPr lang="ja-JP" altLang="en-US" sz="1400" dirty="0">
                <a:solidFill>
                  <a:schemeClr val="accent2">
                    <a:lumMod val="75000"/>
                  </a:schemeClr>
                </a:solidFill>
                <a:latin typeface="メイリオ" panose="020B0604030504040204" pitchFamily="50" charset="-128"/>
                <a:ea typeface="メイリオ" panose="020B0604030504040204" pitchFamily="50" charset="-128"/>
              </a:rPr>
              <a:t>３</a:t>
            </a:r>
            <a:r>
              <a:rPr lang="ja-JP" altLang="en-US" sz="1400" dirty="0" smtClean="0">
                <a:solidFill>
                  <a:schemeClr val="accent2">
                    <a:lumMod val="75000"/>
                  </a:schemeClr>
                </a:solidFill>
                <a:latin typeface="メイリオ" panose="020B0604030504040204" pitchFamily="50" charset="-128"/>
                <a:ea typeface="メイリオ" panose="020B0604030504040204" pitchFamily="50" charset="-128"/>
              </a:rPr>
              <a:t>回部会（</a:t>
            </a:r>
            <a:r>
              <a:rPr lang="en-US" altLang="ja-JP" sz="1400" dirty="0">
                <a:solidFill>
                  <a:schemeClr val="accent2">
                    <a:lumMod val="75000"/>
                  </a:schemeClr>
                </a:solidFill>
                <a:latin typeface="メイリオ" panose="020B0604030504040204" pitchFamily="50" charset="-128"/>
                <a:ea typeface="メイリオ" panose="020B0604030504040204" pitchFamily="50" charset="-128"/>
              </a:rPr>
              <a:t>9</a:t>
            </a:r>
            <a:r>
              <a:rPr lang="ja-JP" altLang="en-US" sz="1400" dirty="0" smtClean="0">
                <a:solidFill>
                  <a:schemeClr val="accent2">
                    <a:lumMod val="75000"/>
                  </a:schemeClr>
                </a:solidFill>
                <a:latin typeface="メイリオ" panose="020B0604030504040204" pitchFamily="50" charset="-128"/>
                <a:ea typeface="メイリオ" panose="020B0604030504040204" pitchFamily="50" charset="-128"/>
              </a:rPr>
              <a:t>月</a:t>
            </a:r>
            <a:r>
              <a:rPr lang="en-US" altLang="ja-JP" sz="1400" dirty="0">
                <a:solidFill>
                  <a:schemeClr val="accent2">
                    <a:lumMod val="75000"/>
                  </a:schemeClr>
                </a:solidFill>
                <a:latin typeface="メイリオ" panose="020B0604030504040204" pitchFamily="50" charset="-128"/>
                <a:ea typeface="メイリオ" panose="020B0604030504040204" pitchFamily="50" charset="-128"/>
              </a:rPr>
              <a:t>15</a:t>
            </a:r>
            <a:r>
              <a:rPr lang="ja-JP" altLang="en-US" sz="1400" dirty="0" smtClean="0">
                <a:solidFill>
                  <a:schemeClr val="accent2">
                    <a:lumMod val="75000"/>
                  </a:schemeClr>
                </a:solidFill>
                <a:latin typeface="メイリオ" panose="020B0604030504040204" pitchFamily="50" charset="-128"/>
                <a:ea typeface="メイリオ" panose="020B0604030504040204" pitchFamily="50" charset="-128"/>
              </a:rPr>
              <a:t>日）資料抜粋</a:t>
            </a:r>
            <a:endParaRPr lang="ja-JP" altLang="en-US" sz="1400" dirty="0">
              <a:solidFill>
                <a:schemeClr val="accent2">
                  <a:lumMod val="75000"/>
                </a:schemeClr>
              </a:solidFill>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2"/>
          <a:stretch>
            <a:fillRect/>
          </a:stretch>
        </p:blipFill>
        <p:spPr>
          <a:xfrm>
            <a:off x="49995" y="2578195"/>
            <a:ext cx="4084674" cy="2523963"/>
          </a:xfrm>
          <a:prstGeom prst="rect">
            <a:avLst/>
          </a:prstGeom>
        </p:spPr>
      </p:pic>
      <p:pic>
        <p:nvPicPr>
          <p:cNvPr id="6" name="図 5"/>
          <p:cNvPicPr>
            <a:picLocks noChangeAspect="1"/>
          </p:cNvPicPr>
          <p:nvPr/>
        </p:nvPicPr>
        <p:blipFill>
          <a:blip r:embed="rId3"/>
          <a:stretch>
            <a:fillRect/>
          </a:stretch>
        </p:blipFill>
        <p:spPr>
          <a:xfrm>
            <a:off x="4959851" y="2680282"/>
            <a:ext cx="3974937" cy="2426418"/>
          </a:xfrm>
          <a:prstGeom prst="rect">
            <a:avLst/>
          </a:prstGeom>
        </p:spPr>
      </p:pic>
      <p:pic>
        <p:nvPicPr>
          <p:cNvPr id="9" name="図 8"/>
          <p:cNvPicPr>
            <a:picLocks noChangeAspect="1"/>
          </p:cNvPicPr>
          <p:nvPr/>
        </p:nvPicPr>
        <p:blipFill>
          <a:blip r:embed="rId4"/>
          <a:stretch>
            <a:fillRect/>
          </a:stretch>
        </p:blipFill>
        <p:spPr>
          <a:xfrm>
            <a:off x="319241" y="5088205"/>
            <a:ext cx="4090771" cy="1219306"/>
          </a:xfrm>
          <a:prstGeom prst="rect">
            <a:avLst/>
          </a:prstGeom>
        </p:spPr>
      </p:pic>
      <p:pic>
        <p:nvPicPr>
          <p:cNvPr id="10" name="図 9"/>
          <p:cNvPicPr>
            <a:picLocks noChangeAspect="1"/>
          </p:cNvPicPr>
          <p:nvPr/>
        </p:nvPicPr>
        <p:blipFill>
          <a:blip r:embed="rId5"/>
          <a:stretch>
            <a:fillRect/>
          </a:stretch>
        </p:blipFill>
        <p:spPr>
          <a:xfrm>
            <a:off x="4788141" y="5102158"/>
            <a:ext cx="4017612" cy="1207113"/>
          </a:xfrm>
          <a:prstGeom prst="rect">
            <a:avLst/>
          </a:prstGeom>
        </p:spPr>
      </p:pic>
    </p:spTree>
    <p:extLst>
      <p:ext uri="{BB962C8B-B14F-4D97-AF65-F5344CB8AC3E}">
        <p14:creationId xmlns:p14="http://schemas.microsoft.com/office/powerpoint/2010/main" val="998238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167419" y="6494720"/>
            <a:ext cx="2402006" cy="246221"/>
          </a:xfrm>
          <a:prstGeom prst="rect">
            <a:avLst/>
          </a:prstGeom>
          <a:noFill/>
        </p:spPr>
        <p:txBody>
          <a:bodyPr wrap="square" rtlCol="0">
            <a:spAutoFit/>
          </a:bodyPr>
          <a:lstStyle/>
          <a:p>
            <a:pPr algn="r"/>
            <a:r>
              <a:rPr kumimoji="1" lang="ja-JP" altLang="en-US" sz="1000" b="1" dirty="0"/>
              <a:t>住宅まちづくり部</a:t>
            </a:r>
          </a:p>
        </p:txBody>
      </p:sp>
      <p:sp>
        <p:nvSpPr>
          <p:cNvPr id="4" name="テキスト ボックス 3"/>
          <p:cNvSpPr txBox="1"/>
          <p:nvPr/>
        </p:nvSpPr>
        <p:spPr>
          <a:xfrm>
            <a:off x="0" y="51552"/>
            <a:ext cx="9826388" cy="369332"/>
          </a:xfrm>
          <a:prstGeom prst="rect">
            <a:avLst/>
          </a:prstGeom>
          <a:noFill/>
        </p:spPr>
        <p:txBody>
          <a:bodyPr wrap="square" rtlCol="0">
            <a:spAutoFit/>
          </a:bodyPr>
          <a:lstStyle/>
          <a:p>
            <a:r>
              <a:rPr kumimoji="1" lang="ja-JP" altLang="en-US" dirty="0" smtClean="0">
                <a:ln>
                  <a:solidFill>
                    <a:schemeClr val="accent2"/>
                  </a:solidFill>
                </a:ln>
                <a:latin typeface="Meiryo UI" panose="020B0604030504040204" pitchFamily="50" charset="-128"/>
                <a:ea typeface="Meiryo UI" panose="020B0604030504040204" pitchFamily="50" charset="-128"/>
              </a:rPr>
              <a:t>大阪府内の地域</a:t>
            </a:r>
            <a:r>
              <a:rPr kumimoji="1" lang="ja-JP" altLang="en-US" dirty="0">
                <a:ln>
                  <a:solidFill>
                    <a:schemeClr val="accent2"/>
                  </a:solidFill>
                </a:ln>
                <a:latin typeface="Meiryo UI" panose="020B0604030504040204" pitchFamily="50" charset="-128"/>
                <a:ea typeface="Meiryo UI" panose="020B0604030504040204" pitchFamily="50" charset="-128"/>
              </a:rPr>
              <a:t>区分</a:t>
            </a:r>
            <a:r>
              <a:rPr kumimoji="1" lang="ja-JP" altLang="en-US" dirty="0" smtClean="0">
                <a:ln>
                  <a:solidFill>
                    <a:schemeClr val="accent2"/>
                  </a:solidFill>
                </a:ln>
                <a:latin typeface="Meiryo UI" panose="020B0604030504040204" pitchFamily="50" charset="-128"/>
                <a:ea typeface="Meiryo UI" panose="020B0604030504040204" pitchFamily="50" charset="-128"/>
              </a:rPr>
              <a:t>        </a:t>
            </a:r>
            <a:endParaRPr kumimoji="1" lang="ja-JP" altLang="en-US" dirty="0">
              <a:ln>
                <a:solidFill>
                  <a:schemeClr val="accent2"/>
                </a:solidFill>
              </a:ln>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0" y="498897"/>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graphicFrame>
        <p:nvGraphicFramePr>
          <p:cNvPr id="9" name="表 8"/>
          <p:cNvGraphicFramePr>
            <a:graphicFrameLocks noGrp="1"/>
          </p:cNvGraphicFramePr>
          <p:nvPr>
            <p:extLst>
              <p:ext uri="{D42A27DB-BD31-4B8C-83A1-F6EECF244321}">
                <p14:modId xmlns:p14="http://schemas.microsoft.com/office/powerpoint/2010/main" val="3792476157"/>
              </p:ext>
            </p:extLst>
          </p:nvPr>
        </p:nvGraphicFramePr>
        <p:xfrm>
          <a:off x="127299" y="1261802"/>
          <a:ext cx="8889402" cy="2114389"/>
        </p:xfrm>
        <a:graphic>
          <a:graphicData uri="http://schemas.openxmlformats.org/drawingml/2006/table">
            <a:tbl>
              <a:tblPr firstRow="1" bandRow="1">
                <a:tableStyleId>{5C22544A-7EE6-4342-B048-85BDC9FD1C3A}</a:tableStyleId>
              </a:tblPr>
              <a:tblGrid>
                <a:gridCol w="1421963">
                  <a:extLst>
                    <a:ext uri="{9D8B030D-6E8A-4147-A177-3AD203B41FA5}">
                      <a16:colId xmlns:a16="http://schemas.microsoft.com/office/drawing/2014/main" val="2657354208"/>
                    </a:ext>
                  </a:extLst>
                </a:gridCol>
                <a:gridCol w="7467439">
                  <a:extLst>
                    <a:ext uri="{9D8B030D-6E8A-4147-A177-3AD203B41FA5}">
                      <a16:colId xmlns:a16="http://schemas.microsoft.com/office/drawing/2014/main" val="2546820838"/>
                    </a:ext>
                  </a:extLst>
                </a:gridCol>
              </a:tblGrid>
              <a:tr h="316069">
                <a:tc>
                  <a:txBody>
                    <a:bodyPr/>
                    <a:lstStyle/>
                    <a:p>
                      <a:r>
                        <a:rPr kumimoji="1" lang="ja-JP" altLang="en-US" sz="1600" dirty="0" smtClean="0">
                          <a:latin typeface="Meiryo UI" panose="020B0604030504040204" pitchFamily="50" charset="-128"/>
                          <a:ea typeface="Meiryo UI" panose="020B0604030504040204" pitchFamily="50" charset="-128"/>
                        </a:rPr>
                        <a:t>地域区分</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r>
                        <a:rPr kumimoji="1" lang="ja-JP" altLang="en-US" sz="1600" dirty="0" smtClean="0">
                          <a:latin typeface="Meiryo UI" panose="020B0604030504040204" pitchFamily="50" charset="-128"/>
                          <a:ea typeface="Meiryo UI" panose="020B0604030504040204" pitchFamily="50" charset="-128"/>
                        </a:rPr>
                        <a:t>市町村</a:t>
                      </a:r>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217667000"/>
                  </a:ext>
                </a:extLst>
              </a:tr>
              <a:tr h="316069">
                <a:tc>
                  <a:txBody>
                    <a:bodyPr/>
                    <a:lstStyle/>
                    <a:p>
                      <a:r>
                        <a:rPr kumimoji="1" lang="ja-JP" altLang="en-US" sz="1400" dirty="0" smtClean="0">
                          <a:latin typeface="Meiryo UI" panose="020B0604030504040204" pitchFamily="50" charset="-128"/>
                          <a:ea typeface="Meiryo UI" panose="020B0604030504040204" pitchFamily="50" charset="-128"/>
                        </a:rPr>
                        <a:t>５地域</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rPr>
                        <a:t>豊能町、能勢町</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20370845"/>
                  </a:ext>
                </a:extLst>
              </a:tr>
              <a:tr h="648537">
                <a:tc>
                  <a:txBody>
                    <a:bodyPr/>
                    <a:lstStyle/>
                    <a:p>
                      <a:r>
                        <a:rPr kumimoji="1" lang="ja-JP" altLang="en-US" sz="1400" dirty="0" smtClean="0">
                          <a:latin typeface="Meiryo UI" panose="020B0604030504040204" pitchFamily="50" charset="-128"/>
                          <a:ea typeface="Meiryo UI" panose="020B0604030504040204" pitchFamily="50" charset="-128"/>
                        </a:rPr>
                        <a:t>６地域</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zh-TW" altLang="en-US" sz="1400" dirty="0" smtClean="0">
                          <a:latin typeface="Meiryo UI" panose="020B0604030504040204" pitchFamily="50" charset="-128"/>
                          <a:ea typeface="Meiryo UI" panose="020B0604030504040204" pitchFamily="50" charset="-128"/>
                        </a:rPr>
                        <a:t>大阪市、堺市（旧堺市）、堺市（旧美原町）、岸和田市、豊中市、池田市、吹田市、泉大津市、高槻市、貝塚市、守口市、枚方市、茨木市、八尾市、泉佐野市、富田林市、寝屋川市、河内長野市、松原市、大東市、和泉市、箕面市、柏原市、羽曳野市、門真市、摂津市、高石市、藤井寺市、東大阪市、泉南市、四條畷市、交野市、大阪狭山市、阪南市、島本町、忠岡町、熊取町、田尻町、太子町、河南町、千早赤阪村</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657513988"/>
                  </a:ext>
                </a:extLst>
              </a:tr>
              <a:tr h="203877">
                <a:tc>
                  <a:txBody>
                    <a:bodyPr/>
                    <a:lstStyle/>
                    <a:p>
                      <a:r>
                        <a:rPr kumimoji="1" lang="ja-JP" altLang="en-US" sz="1400" dirty="0" smtClean="0">
                          <a:latin typeface="Meiryo UI" panose="020B0604030504040204" pitchFamily="50" charset="-128"/>
                          <a:ea typeface="Meiryo UI" panose="020B0604030504040204" pitchFamily="50" charset="-128"/>
                        </a:rPr>
                        <a:t>７地域</a:t>
                      </a:r>
                      <a:endParaRPr kumimoji="1" lang="en-US" altLang="ja-JP" sz="1400" dirty="0" smtClean="0">
                        <a:latin typeface="Meiryo UI" panose="020B0604030504040204" pitchFamily="50" charset="-128"/>
                        <a:ea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rPr>
                        <a:t>岬町</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626905577"/>
                  </a:ext>
                </a:extLst>
              </a:tr>
            </a:tbl>
          </a:graphicData>
        </a:graphic>
      </p:graphicFrame>
      <p:sp>
        <p:nvSpPr>
          <p:cNvPr id="8" name="スライド番号プレースホルダー 1"/>
          <p:cNvSpPr>
            <a:spLocks noGrp="1"/>
          </p:cNvSpPr>
          <p:nvPr>
            <p:ph type="sldNum" sz="quarter" idx="12"/>
          </p:nvPr>
        </p:nvSpPr>
        <p:spPr>
          <a:xfrm>
            <a:off x="8077416" y="6435269"/>
            <a:ext cx="984019" cy="365125"/>
          </a:xfrm>
        </p:spPr>
        <p:txBody>
          <a:bodyPr/>
          <a:lstStyle/>
          <a:p>
            <a:fld id="{139EBC2B-BF77-430A-B67D-4C5A4847E674}" type="slidenum">
              <a:rPr kumimoji="1" lang="ja-JP" altLang="en-US" sz="2400" smtClean="0"/>
              <a:t>4</a:t>
            </a:fld>
            <a:endParaRPr kumimoji="1" lang="ja-JP" altLang="en-US" sz="2400" dirty="0"/>
          </a:p>
        </p:txBody>
      </p:sp>
      <p:sp>
        <p:nvSpPr>
          <p:cNvPr id="10" name="テキスト ボックス 9"/>
          <p:cNvSpPr txBox="1"/>
          <p:nvPr/>
        </p:nvSpPr>
        <p:spPr>
          <a:xfrm>
            <a:off x="127299" y="665860"/>
            <a:ext cx="8885605" cy="523220"/>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建築物エネルギー消費性能基準等を定める省令における算出方法等に係る事項</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（国土交通省告示第</a:t>
            </a:r>
            <a:r>
              <a:rPr kumimoji="1" lang="en-US" altLang="ja-JP" sz="1400" dirty="0" smtClean="0">
                <a:latin typeface="Meiryo UI" panose="020B0604030504040204" pitchFamily="50" charset="-128"/>
                <a:ea typeface="Meiryo UI" panose="020B0604030504040204" pitchFamily="50" charset="-128"/>
              </a:rPr>
              <a:t>265</a:t>
            </a:r>
            <a:r>
              <a:rPr kumimoji="1" lang="ja-JP" altLang="en-US" sz="1400" dirty="0" smtClean="0">
                <a:latin typeface="Meiryo UI" panose="020B0604030504040204" pitchFamily="50" charset="-128"/>
                <a:ea typeface="Meiryo UI" panose="020B0604030504040204" pitchFamily="50" charset="-128"/>
              </a:rPr>
              <a:t>号　別表</a:t>
            </a:r>
            <a:r>
              <a:rPr kumimoji="1" lang="en-US" altLang="ja-JP" sz="1400" dirty="0" smtClean="0">
                <a:latin typeface="Meiryo UI" panose="020B0604030504040204" pitchFamily="50" charset="-128"/>
                <a:ea typeface="Meiryo UI" panose="020B0604030504040204" pitchFamily="50" charset="-128"/>
              </a:rPr>
              <a:t>10</a:t>
            </a:r>
            <a:r>
              <a:rPr kumimoji="1" lang="ja-JP" altLang="en-US" sz="1400" dirty="0" smtClean="0">
                <a:latin typeface="Meiryo UI" panose="020B0604030504040204" pitchFamily="50" charset="-128"/>
                <a:ea typeface="Meiryo UI" panose="020B0604030504040204" pitchFamily="50" charset="-128"/>
              </a:rPr>
              <a:t>より抜粋）</a:t>
            </a:r>
            <a:endParaRPr kumimoji="1" lang="ja-JP" altLang="en-US" sz="1400"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75830" y="3496588"/>
            <a:ext cx="8885605" cy="754053"/>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cs typeface="Arial Unicode MS" panose="020B0604020202020204" pitchFamily="50" charset="-128"/>
              </a:rPr>
              <a:t>（</a:t>
            </a:r>
            <a:r>
              <a:rPr kumimoji="1" lang="ja-JP" altLang="en-US" sz="1050" dirty="0" smtClean="0">
                <a:latin typeface="Meiryo UI" panose="020B0604030504040204" pitchFamily="50" charset="-128"/>
                <a:ea typeface="Meiryo UI" panose="020B0604030504040204" pitchFamily="50" charset="-128"/>
                <a:cs typeface="Arial Unicode MS" panose="020B0604020202020204" pitchFamily="50" charset="-128"/>
              </a:rPr>
              <a:t>参考）</a:t>
            </a:r>
            <a:endParaRPr kumimoji="1" lang="en-US" altLang="ja-JP" sz="1050" dirty="0" smtClean="0">
              <a:latin typeface="Meiryo UI" panose="020B0604030504040204" pitchFamily="50" charset="-128"/>
              <a:ea typeface="Meiryo UI" panose="020B0604030504040204" pitchFamily="50" charset="-128"/>
              <a:cs typeface="Arial Unicode MS" panose="020B0604020202020204" pitchFamily="50" charset="-128"/>
            </a:endParaRPr>
          </a:p>
          <a:p>
            <a:r>
              <a:rPr kumimoji="1" lang="ja-JP" altLang="en-US" sz="1050" dirty="0">
                <a:latin typeface="Meiryo UI" panose="020B0604030504040204" pitchFamily="50" charset="-128"/>
                <a:ea typeface="Meiryo UI" panose="020B0604030504040204" pitchFamily="50" charset="-128"/>
                <a:cs typeface="Arial Unicode MS" panose="020B0604020202020204" pitchFamily="50" charset="-128"/>
              </a:rPr>
              <a:t>　</a:t>
            </a:r>
            <a:r>
              <a:rPr kumimoji="1" lang="ja-JP" altLang="en-US" sz="1050" dirty="0" smtClean="0">
                <a:latin typeface="Meiryo UI" panose="020B0604030504040204" pitchFamily="50" charset="-128"/>
                <a:ea typeface="Meiryo UI" panose="020B0604030504040204" pitchFamily="50" charset="-128"/>
                <a:cs typeface="Arial Unicode MS" panose="020B0604020202020204" pitchFamily="50" charset="-128"/>
              </a:rPr>
              <a:t>地域区分とは</a:t>
            </a:r>
            <a:endParaRPr kumimoji="1" lang="en-US" altLang="ja-JP" sz="1050" dirty="0" smtClean="0">
              <a:latin typeface="Meiryo UI" panose="020B0604030504040204" pitchFamily="50" charset="-128"/>
              <a:ea typeface="Meiryo UI" panose="020B0604030504040204" pitchFamily="50" charset="-128"/>
              <a:cs typeface="Arial Unicode MS" panose="020B0604020202020204" pitchFamily="50" charset="-128"/>
            </a:endParaRPr>
          </a:p>
          <a:p>
            <a:r>
              <a:rPr kumimoji="1" lang="ja-JP" altLang="en-US" sz="1200" dirty="0">
                <a:latin typeface="Meiryo UI" panose="020B0604030504040204" pitchFamily="50" charset="-128"/>
                <a:ea typeface="Meiryo UI" panose="020B0604030504040204" pitchFamily="50" charset="-128"/>
                <a:cs typeface="Arial Unicode MS" panose="020B0604020202020204" pitchFamily="50" charset="-128"/>
              </a:rPr>
              <a:t>　</a:t>
            </a:r>
            <a:r>
              <a:rPr kumimoji="1" lang="ja-JP" altLang="en-US" sz="1200" dirty="0" smtClean="0">
                <a:latin typeface="Meiryo UI" panose="020B0604030504040204" pitchFamily="50" charset="-128"/>
                <a:ea typeface="Meiryo UI" panose="020B0604030504040204" pitchFamily="50" charset="-128"/>
                <a:cs typeface="Arial Unicode MS" panose="020B0604020202020204" pitchFamily="50" charset="-128"/>
              </a:rPr>
              <a:t>　</a:t>
            </a:r>
            <a:r>
              <a:rPr kumimoji="1" lang="ja-JP" altLang="en-US" sz="1000" dirty="0">
                <a:latin typeface="Meiryo UI" panose="020B0604030504040204" pitchFamily="50" charset="-128"/>
                <a:ea typeface="Meiryo UI" panose="020B0604030504040204" pitchFamily="50" charset="-128"/>
                <a:cs typeface="Arial Unicode MS" panose="020B0604020202020204" pitchFamily="50" charset="-128"/>
              </a:rPr>
              <a:t>全国</a:t>
            </a:r>
            <a:r>
              <a:rPr kumimoji="1" lang="ja-JP" altLang="en-US" sz="1000" dirty="0" smtClean="0">
                <a:latin typeface="Meiryo UI" panose="020B0604030504040204" pitchFamily="50" charset="-128"/>
                <a:ea typeface="Meiryo UI" panose="020B0604030504040204" pitchFamily="50" charset="-128"/>
                <a:cs typeface="Arial Unicode MS" panose="020B0604020202020204" pitchFamily="50" charset="-128"/>
              </a:rPr>
              <a:t>を気象条件の違いに応じて大きく</a:t>
            </a:r>
            <a:r>
              <a:rPr kumimoji="1" lang="en-US" altLang="ja-JP" sz="1000" dirty="0" smtClean="0">
                <a:latin typeface="Meiryo UI" panose="020B0604030504040204" pitchFamily="50" charset="-128"/>
                <a:ea typeface="Meiryo UI" panose="020B0604030504040204" pitchFamily="50" charset="-128"/>
                <a:cs typeface="Arial Unicode MS" panose="020B0604020202020204" pitchFamily="50" charset="-128"/>
              </a:rPr>
              <a:t>8</a:t>
            </a:r>
            <a:r>
              <a:rPr kumimoji="1" lang="ja-JP" altLang="en-US" sz="1000" dirty="0" err="1" smtClean="0">
                <a:latin typeface="Meiryo UI" panose="020B0604030504040204" pitchFamily="50" charset="-128"/>
                <a:ea typeface="Meiryo UI" panose="020B0604030504040204" pitchFamily="50" charset="-128"/>
                <a:cs typeface="Arial Unicode MS" panose="020B0604020202020204" pitchFamily="50" charset="-128"/>
              </a:rPr>
              <a:t>つの</a:t>
            </a:r>
            <a:r>
              <a:rPr kumimoji="1" lang="ja-JP" altLang="en-US" sz="1000" dirty="0" smtClean="0">
                <a:latin typeface="Meiryo UI" panose="020B0604030504040204" pitchFamily="50" charset="-128"/>
                <a:ea typeface="Meiryo UI" panose="020B0604030504040204" pitchFamily="50" charset="-128"/>
                <a:cs typeface="Arial Unicode MS" panose="020B0604020202020204" pitchFamily="50" charset="-128"/>
              </a:rPr>
              <a:t>地域に分け、市町村界により設定している。</a:t>
            </a:r>
            <a:endParaRPr kumimoji="1" lang="en-US" altLang="ja-JP" sz="1000" dirty="0" smtClean="0">
              <a:latin typeface="Meiryo UI" panose="020B0604030504040204" pitchFamily="50" charset="-128"/>
              <a:ea typeface="Meiryo UI" panose="020B0604030504040204" pitchFamily="50" charset="-128"/>
              <a:cs typeface="Arial Unicode MS" panose="020B0604020202020204" pitchFamily="50" charset="-128"/>
            </a:endParaRPr>
          </a:p>
          <a:p>
            <a:r>
              <a:rPr kumimoji="1" lang="ja-JP" altLang="en-US" sz="1000" dirty="0">
                <a:latin typeface="Meiryo UI" panose="020B0604030504040204" pitchFamily="50" charset="-128"/>
                <a:ea typeface="Meiryo UI" panose="020B0604030504040204" pitchFamily="50" charset="-128"/>
                <a:cs typeface="Arial Unicode MS" panose="020B0604020202020204" pitchFamily="50" charset="-128"/>
              </a:rPr>
              <a:t>　</a:t>
            </a:r>
            <a:r>
              <a:rPr kumimoji="1" lang="ja-JP" altLang="en-US" sz="1000" dirty="0" smtClean="0">
                <a:latin typeface="Meiryo UI" panose="020B0604030504040204" pitchFamily="50" charset="-128"/>
                <a:ea typeface="Meiryo UI" panose="020B0604030504040204" pitchFamily="50" charset="-128"/>
                <a:cs typeface="Arial Unicode MS" panose="020B0604020202020204" pitchFamily="50" charset="-128"/>
              </a:rPr>
              <a:t>　 寒い地方の北海道が１や２地域に指定され、南下するについて地域区分の数字は大きくなり、暖かい地域である沖縄が</a:t>
            </a:r>
            <a:r>
              <a:rPr kumimoji="1" lang="en-US" altLang="ja-JP" sz="1000" dirty="0" smtClean="0">
                <a:latin typeface="Meiryo UI" panose="020B0604030504040204" pitchFamily="50" charset="-128"/>
                <a:ea typeface="Meiryo UI" panose="020B0604030504040204" pitchFamily="50" charset="-128"/>
                <a:cs typeface="Arial Unicode MS" panose="020B0604020202020204" pitchFamily="50" charset="-128"/>
              </a:rPr>
              <a:t>8</a:t>
            </a:r>
            <a:r>
              <a:rPr kumimoji="1" lang="ja-JP" altLang="en-US" sz="1000" dirty="0" smtClean="0">
                <a:latin typeface="Meiryo UI" panose="020B0604030504040204" pitchFamily="50" charset="-128"/>
                <a:ea typeface="Meiryo UI" panose="020B0604030504040204" pitchFamily="50" charset="-128"/>
                <a:cs typeface="Arial Unicode MS" panose="020B0604020202020204" pitchFamily="50" charset="-128"/>
              </a:rPr>
              <a:t>地域に指定されている。</a:t>
            </a:r>
            <a:endParaRPr kumimoji="1" lang="ja-JP" altLang="en-US" sz="1000" dirty="0">
              <a:latin typeface="Meiryo UI" panose="020B0604030504040204" pitchFamily="50" charset="-128"/>
              <a:ea typeface="Meiryo UI" panose="020B0604030504040204" pitchFamily="50" charset="-128"/>
              <a:cs typeface="Arial Unicode MS" panose="020B0604020202020204" pitchFamily="50" charset="-128"/>
            </a:endParaRPr>
          </a:p>
        </p:txBody>
      </p:sp>
    </p:spTree>
    <p:extLst>
      <p:ext uri="{BB962C8B-B14F-4D97-AF65-F5344CB8AC3E}">
        <p14:creationId xmlns:p14="http://schemas.microsoft.com/office/powerpoint/2010/main" val="967151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7581385" y="6495172"/>
            <a:ext cx="1187355"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住宅まちづくり部</a:t>
            </a:r>
          </a:p>
        </p:txBody>
      </p:sp>
      <p:sp>
        <p:nvSpPr>
          <p:cNvPr id="7" name="スライド番号プレースホルダー 1"/>
          <p:cNvSpPr txBox="1">
            <a:spLocks/>
          </p:cNvSpPr>
          <p:nvPr/>
        </p:nvSpPr>
        <p:spPr>
          <a:xfrm>
            <a:off x="8138421" y="6435721"/>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9EBC2B-BF77-430A-B67D-4C5A4847E674}" type="slidenum">
              <a:rPr kumimoji="1" lang="ja-JP" altLang="en-US" sz="2400" smtClean="0"/>
              <a:pPr/>
              <a:t>5</a:t>
            </a:fld>
            <a:endParaRPr kumimoji="1" lang="ja-JP" altLang="en-US" sz="2400" dirty="0"/>
          </a:p>
        </p:txBody>
      </p:sp>
      <p:cxnSp>
        <p:nvCxnSpPr>
          <p:cNvPr id="8" name="直線コネクタ 7"/>
          <p:cNvCxnSpPr/>
          <p:nvPr/>
        </p:nvCxnSpPr>
        <p:spPr>
          <a:xfrm flipV="1">
            <a:off x="0" y="409588"/>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12" name="二等辺三角形 11"/>
          <p:cNvSpPr/>
          <p:nvPr/>
        </p:nvSpPr>
        <p:spPr bwMode="white">
          <a:xfrm rot="20728778">
            <a:off x="750504" y="1179613"/>
            <a:ext cx="337691" cy="237815"/>
          </a:xfrm>
          <a:prstGeom prst="triangle">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eaLnBrk="0" hangingPunct="0"/>
            <a:endParaRPr kumimoji="1" lang="ja-JP" altLang="en-US" sz="2000" dirty="0">
              <a:solidFill>
                <a:srgbClr val="000000"/>
              </a:solidFill>
              <a:latin typeface="ＭＳ ゴシック" pitchFamily="49" charset="-128"/>
              <a:ea typeface="ＭＳ ゴシック" pitchFamily="49" charset="-128"/>
              <a:cs typeface="Courier New" pitchFamily="49" charset="0"/>
            </a:endParaRPr>
          </a:p>
        </p:txBody>
      </p:sp>
      <p:sp>
        <p:nvSpPr>
          <p:cNvPr id="13" name="正方形/長方形 12"/>
          <p:cNvSpPr/>
          <p:nvPr/>
        </p:nvSpPr>
        <p:spPr bwMode="white">
          <a:xfrm>
            <a:off x="690524" y="1161143"/>
            <a:ext cx="146926" cy="180563"/>
          </a:xfrm>
          <a:prstGeom prst="rect">
            <a:avLst/>
          </a:prstGeom>
          <a:solidFill>
            <a:schemeClr val="bg1"/>
          </a:solidFill>
          <a:ln>
            <a:solidFill>
              <a:schemeClr val="bg1"/>
            </a:solidFill>
          </a:ln>
        </p:spPr>
        <p:txBody>
          <a:bodyPr wrap="square" rtlCol="0" anchor="ctr">
            <a:spAutoFit/>
          </a:bodyPr>
          <a:lstStyle/>
          <a:p>
            <a:pPr algn="ctr" eaLnBrk="0" hangingPunct="0"/>
            <a:endParaRPr kumimoji="1" lang="ja-JP" altLang="en-US" sz="2000" dirty="0">
              <a:solidFill>
                <a:srgbClr val="000000"/>
              </a:solidFill>
              <a:latin typeface="ＭＳ ゴシック" pitchFamily="49" charset="-128"/>
              <a:ea typeface="ＭＳ ゴシック" pitchFamily="49" charset="-128"/>
              <a:cs typeface="Courier New" pitchFamily="49" charset="0"/>
            </a:endParaRPr>
          </a:p>
        </p:txBody>
      </p:sp>
      <p:sp>
        <p:nvSpPr>
          <p:cNvPr id="19" name="正方形/長方形 18"/>
          <p:cNvSpPr/>
          <p:nvPr/>
        </p:nvSpPr>
        <p:spPr>
          <a:xfrm>
            <a:off x="148106" y="8534"/>
            <a:ext cx="7813627" cy="646331"/>
          </a:xfrm>
          <a:prstGeom prst="rect">
            <a:avLst/>
          </a:prstGeom>
        </p:spPr>
        <p:txBody>
          <a:bodyPr wrap="square">
            <a:spAutoFit/>
          </a:bodyPr>
          <a:lstStyle/>
          <a:p>
            <a:r>
              <a:rPr kumimoji="1" lang="en-US" altLang="ja-JP" dirty="0" smtClean="0">
                <a:ln>
                  <a:solidFill>
                    <a:schemeClr val="accent2"/>
                  </a:solidFill>
                </a:ln>
                <a:latin typeface="Meiryo UI" panose="020B0604030504040204" pitchFamily="50" charset="-128"/>
                <a:ea typeface="Meiryo UI" panose="020B0604030504040204" pitchFamily="50" charset="-128"/>
              </a:rPr>
              <a:t>BPI</a:t>
            </a:r>
            <a:r>
              <a:rPr kumimoji="1" lang="ja-JP" altLang="en-US" dirty="0">
                <a:ln>
                  <a:solidFill>
                    <a:schemeClr val="accent2"/>
                  </a:solidFill>
                </a:ln>
                <a:latin typeface="Meiryo UI" panose="020B0604030504040204" pitchFamily="50" charset="-128"/>
                <a:ea typeface="Meiryo UI" panose="020B0604030504040204" pitchFamily="50" charset="-128"/>
              </a:rPr>
              <a:t>・</a:t>
            </a:r>
            <a:r>
              <a:rPr kumimoji="1" lang="en-US" altLang="ja-JP" dirty="0">
                <a:ln>
                  <a:solidFill>
                    <a:schemeClr val="accent2"/>
                  </a:solidFill>
                </a:ln>
                <a:latin typeface="Meiryo UI" panose="020B0604030504040204" pitchFamily="50" charset="-128"/>
                <a:ea typeface="Meiryo UI" panose="020B0604030504040204" pitchFamily="50" charset="-128"/>
              </a:rPr>
              <a:t>BEI</a:t>
            </a:r>
            <a:r>
              <a:rPr kumimoji="1" lang="ja-JP" altLang="en-US" dirty="0">
                <a:ln>
                  <a:solidFill>
                    <a:schemeClr val="accent2"/>
                  </a:solidFill>
                </a:ln>
                <a:latin typeface="Meiryo UI" panose="020B0604030504040204" pitchFamily="50" charset="-128"/>
                <a:ea typeface="Meiryo UI" panose="020B0604030504040204" pitchFamily="50" charset="-128"/>
              </a:rPr>
              <a:t>の関係（大阪府域：</a:t>
            </a:r>
            <a:r>
              <a:rPr kumimoji="1" lang="en-US" altLang="ja-JP" dirty="0">
                <a:ln>
                  <a:solidFill>
                    <a:schemeClr val="accent2"/>
                  </a:solidFill>
                </a:ln>
                <a:latin typeface="Meiryo UI" panose="020B0604030504040204" pitchFamily="50" charset="-128"/>
                <a:ea typeface="Meiryo UI" panose="020B0604030504040204" pitchFamily="50" charset="-128"/>
              </a:rPr>
              <a:t>H30</a:t>
            </a:r>
            <a:r>
              <a:rPr kumimoji="1" lang="ja-JP" altLang="en-US" dirty="0">
                <a:ln>
                  <a:solidFill>
                    <a:schemeClr val="accent2"/>
                  </a:solidFill>
                </a:ln>
                <a:latin typeface="Meiryo UI" panose="020B0604030504040204" pitchFamily="50" charset="-128"/>
                <a:ea typeface="Meiryo UI" panose="020B0604030504040204" pitchFamily="50" charset="-128"/>
              </a:rPr>
              <a:t>年度）</a:t>
            </a:r>
          </a:p>
          <a:p>
            <a:endParaRPr kumimoji="1" lang="ja-JP" altLang="en-US" dirty="0">
              <a:ln>
                <a:solidFill>
                  <a:schemeClr val="accent2"/>
                </a:solidFill>
              </a:ln>
              <a:latin typeface="Meiryo UI" panose="020B0604030504040204" pitchFamily="50" charset="-128"/>
              <a:ea typeface="Meiryo UI" panose="020B0604030504040204" pitchFamily="50" charset="-128"/>
            </a:endParaRPr>
          </a:p>
        </p:txBody>
      </p:sp>
      <p:sp>
        <p:nvSpPr>
          <p:cNvPr id="5" name="正方形/長方形 4"/>
          <p:cNvSpPr/>
          <p:nvPr/>
        </p:nvSpPr>
        <p:spPr>
          <a:xfrm>
            <a:off x="5164428" y="656463"/>
            <a:ext cx="545309" cy="132688"/>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853199" y="530524"/>
            <a:ext cx="4567663" cy="261610"/>
          </a:xfrm>
          <a:prstGeom prst="rect">
            <a:avLst/>
          </a:prstGeom>
        </p:spPr>
        <p:txBody>
          <a:bodyPr wrap="square">
            <a:spAutoFit/>
          </a:bodyPr>
          <a:lstStyle/>
          <a:p>
            <a:pPr algn="ctr"/>
            <a:r>
              <a:rPr lang="ja-JP" altLang="en-US" sz="1100" dirty="0" smtClean="0">
                <a:latin typeface="Meiryo UI" panose="020B0604030504040204" pitchFamily="50" charset="-128"/>
                <a:ea typeface="Meiryo UI" panose="020B0604030504040204" pitchFamily="50" charset="-128"/>
              </a:rPr>
              <a:t>データ協力：</a:t>
            </a:r>
            <a:r>
              <a:rPr lang="zh-CN" altLang="en-US" sz="1100" dirty="0" smtClean="0">
                <a:latin typeface="Meiryo UI" panose="020B0604030504040204" pitchFamily="50" charset="-128"/>
                <a:ea typeface="Meiryo UI" panose="020B0604030504040204" pitchFamily="50" charset="-128"/>
              </a:rPr>
              <a:t>国土</a:t>
            </a:r>
            <a:r>
              <a:rPr lang="zh-CN" altLang="en-US" sz="1100" dirty="0">
                <a:latin typeface="Meiryo UI" panose="020B0604030504040204" pitchFamily="50" charset="-128"/>
                <a:ea typeface="Meiryo UI" panose="020B0604030504040204" pitchFamily="50" charset="-128"/>
              </a:rPr>
              <a:t>交通省 国土技術政策総合</a:t>
            </a:r>
            <a:r>
              <a:rPr lang="zh-CN" altLang="en-US" sz="1100" dirty="0" smtClean="0">
                <a:latin typeface="Meiryo UI" panose="020B0604030504040204" pitchFamily="50" charset="-128"/>
                <a:ea typeface="Meiryo UI" panose="020B0604030504040204" pitchFamily="50" charset="-128"/>
              </a:rPr>
              <a:t>研究所</a:t>
            </a:r>
            <a:r>
              <a:rPr lang="ja-JP" altLang="en-US" sz="1100" dirty="0" smtClean="0">
                <a:latin typeface="Meiryo UI" panose="020B0604030504040204" pitchFamily="50" charset="-128"/>
                <a:ea typeface="Meiryo UI" panose="020B0604030504040204" pitchFamily="50" charset="-128"/>
              </a:rPr>
              <a:t>（大阪府作成）</a:t>
            </a:r>
            <a:endParaRPr lang="ja-JP" altLang="en-US" sz="11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883091" y="1036910"/>
            <a:ext cx="540912" cy="261610"/>
          </a:xfrm>
          <a:prstGeom prst="rect">
            <a:avLst/>
          </a:prstGeom>
          <a:noFill/>
        </p:spPr>
        <p:txBody>
          <a:bodyPr wrap="square" rtlCol="0">
            <a:spAutoFit/>
          </a:bodyPr>
          <a:lstStyle/>
          <a:p>
            <a:r>
              <a:rPr kumimoji="1" lang="en-US" altLang="ja-JP" sz="1100" dirty="0" smtClean="0"/>
              <a:t>BEI</a:t>
            </a:r>
            <a:endParaRPr kumimoji="1" lang="ja-JP" altLang="en-US" sz="1100" dirty="0"/>
          </a:p>
        </p:txBody>
      </p:sp>
      <p:sp>
        <p:nvSpPr>
          <p:cNvPr id="23" name="テキスト ボックス 22"/>
          <p:cNvSpPr txBox="1"/>
          <p:nvPr/>
        </p:nvSpPr>
        <p:spPr>
          <a:xfrm>
            <a:off x="7130590" y="6007578"/>
            <a:ext cx="540912" cy="261610"/>
          </a:xfrm>
          <a:prstGeom prst="rect">
            <a:avLst/>
          </a:prstGeom>
          <a:noFill/>
        </p:spPr>
        <p:txBody>
          <a:bodyPr wrap="square" rtlCol="0">
            <a:spAutoFit/>
          </a:bodyPr>
          <a:lstStyle/>
          <a:p>
            <a:r>
              <a:rPr kumimoji="1" lang="en-US" altLang="ja-JP" sz="1100" dirty="0" smtClean="0"/>
              <a:t>BPI</a:t>
            </a:r>
            <a:endParaRPr kumimoji="1" lang="ja-JP" altLang="en-US" sz="1100" dirty="0"/>
          </a:p>
        </p:txBody>
      </p:sp>
      <p:pic>
        <p:nvPicPr>
          <p:cNvPr id="3" name="図 2"/>
          <p:cNvPicPr>
            <a:picLocks noChangeAspect="1"/>
          </p:cNvPicPr>
          <p:nvPr/>
        </p:nvPicPr>
        <p:blipFill>
          <a:blip r:embed="rId2"/>
          <a:stretch>
            <a:fillRect/>
          </a:stretch>
        </p:blipFill>
        <p:spPr>
          <a:xfrm>
            <a:off x="1774302" y="769923"/>
            <a:ext cx="5389331" cy="5395428"/>
          </a:xfrm>
          <a:prstGeom prst="rect">
            <a:avLst/>
          </a:prstGeom>
        </p:spPr>
      </p:pic>
    </p:spTree>
    <p:extLst>
      <p:ext uri="{BB962C8B-B14F-4D97-AF65-F5344CB8AC3E}">
        <p14:creationId xmlns:p14="http://schemas.microsoft.com/office/powerpoint/2010/main" val="1281271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7581385" y="6495172"/>
            <a:ext cx="1187355"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住宅まちづくり部</a:t>
            </a:r>
          </a:p>
        </p:txBody>
      </p:sp>
      <p:sp>
        <p:nvSpPr>
          <p:cNvPr id="7" name="スライド番号プレースホルダー 1"/>
          <p:cNvSpPr txBox="1">
            <a:spLocks/>
          </p:cNvSpPr>
          <p:nvPr/>
        </p:nvSpPr>
        <p:spPr>
          <a:xfrm>
            <a:off x="8138421" y="6435721"/>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9EBC2B-BF77-430A-B67D-4C5A4847E674}" type="slidenum">
              <a:rPr kumimoji="1" lang="ja-JP" altLang="en-US" sz="2400" smtClean="0"/>
              <a:pPr/>
              <a:t>6</a:t>
            </a:fld>
            <a:endParaRPr kumimoji="1" lang="ja-JP" altLang="en-US" sz="2400" dirty="0"/>
          </a:p>
        </p:txBody>
      </p:sp>
      <p:cxnSp>
        <p:nvCxnSpPr>
          <p:cNvPr id="8" name="直線コネクタ 7"/>
          <p:cNvCxnSpPr/>
          <p:nvPr/>
        </p:nvCxnSpPr>
        <p:spPr>
          <a:xfrm flipV="1">
            <a:off x="0" y="409588"/>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12" name="二等辺三角形 11"/>
          <p:cNvSpPr/>
          <p:nvPr/>
        </p:nvSpPr>
        <p:spPr bwMode="white">
          <a:xfrm rot="20728778">
            <a:off x="750504" y="1179613"/>
            <a:ext cx="337691" cy="237815"/>
          </a:xfrm>
          <a:prstGeom prst="triangle">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eaLnBrk="0" hangingPunct="0"/>
            <a:endParaRPr kumimoji="1" lang="ja-JP" altLang="en-US" sz="2000" dirty="0">
              <a:solidFill>
                <a:srgbClr val="000000"/>
              </a:solidFill>
              <a:latin typeface="ＭＳ ゴシック" pitchFamily="49" charset="-128"/>
              <a:ea typeface="ＭＳ ゴシック" pitchFamily="49" charset="-128"/>
              <a:cs typeface="Courier New" pitchFamily="49" charset="0"/>
            </a:endParaRPr>
          </a:p>
        </p:txBody>
      </p:sp>
      <p:sp>
        <p:nvSpPr>
          <p:cNvPr id="13" name="正方形/長方形 12"/>
          <p:cNvSpPr/>
          <p:nvPr/>
        </p:nvSpPr>
        <p:spPr bwMode="white">
          <a:xfrm>
            <a:off x="690524" y="1161143"/>
            <a:ext cx="146926" cy="180563"/>
          </a:xfrm>
          <a:prstGeom prst="rect">
            <a:avLst/>
          </a:prstGeom>
          <a:solidFill>
            <a:schemeClr val="bg1"/>
          </a:solidFill>
          <a:ln>
            <a:solidFill>
              <a:schemeClr val="bg1"/>
            </a:solidFill>
          </a:ln>
        </p:spPr>
        <p:txBody>
          <a:bodyPr wrap="square" rtlCol="0" anchor="ctr">
            <a:spAutoFit/>
          </a:bodyPr>
          <a:lstStyle/>
          <a:p>
            <a:pPr algn="ctr" eaLnBrk="0" hangingPunct="0"/>
            <a:endParaRPr kumimoji="1" lang="ja-JP" altLang="en-US" sz="2000" dirty="0">
              <a:solidFill>
                <a:srgbClr val="000000"/>
              </a:solidFill>
              <a:latin typeface="ＭＳ ゴシック" pitchFamily="49" charset="-128"/>
              <a:ea typeface="ＭＳ ゴシック" pitchFamily="49" charset="-128"/>
              <a:cs typeface="Courier New" pitchFamily="49" charset="0"/>
            </a:endParaRPr>
          </a:p>
        </p:txBody>
      </p:sp>
      <p:sp>
        <p:nvSpPr>
          <p:cNvPr id="19" name="正方形/長方形 18"/>
          <p:cNvSpPr/>
          <p:nvPr/>
        </p:nvSpPr>
        <p:spPr>
          <a:xfrm>
            <a:off x="62633" y="45623"/>
            <a:ext cx="7813627" cy="646331"/>
          </a:xfrm>
          <a:prstGeom prst="rect">
            <a:avLst/>
          </a:prstGeom>
        </p:spPr>
        <p:txBody>
          <a:bodyPr wrap="square">
            <a:spAutoFit/>
          </a:bodyPr>
          <a:lstStyle/>
          <a:p>
            <a:r>
              <a:rPr kumimoji="1" lang="ja-JP" altLang="en-US" dirty="0">
                <a:ln>
                  <a:solidFill>
                    <a:schemeClr val="accent2"/>
                  </a:solidFill>
                </a:ln>
                <a:latin typeface="Meiryo UI" panose="020B0604030504040204" pitchFamily="50" charset="-128"/>
                <a:ea typeface="Meiryo UI" panose="020B0604030504040204" pitchFamily="50" charset="-128"/>
              </a:rPr>
              <a:t>事務所・物販店舗の規模別</a:t>
            </a:r>
            <a:r>
              <a:rPr kumimoji="1" lang="en-US" altLang="ja-JP" dirty="0">
                <a:ln>
                  <a:solidFill>
                    <a:schemeClr val="accent2"/>
                  </a:solidFill>
                </a:ln>
                <a:latin typeface="Meiryo UI" panose="020B0604030504040204" pitchFamily="50" charset="-128"/>
                <a:ea typeface="Meiryo UI" panose="020B0604030504040204" pitchFamily="50" charset="-128"/>
              </a:rPr>
              <a:t>BPI</a:t>
            </a:r>
            <a:r>
              <a:rPr kumimoji="1" lang="ja-JP" altLang="en-US" dirty="0">
                <a:ln>
                  <a:solidFill>
                    <a:schemeClr val="accent2"/>
                  </a:solidFill>
                </a:ln>
                <a:latin typeface="Meiryo UI" panose="020B0604030504040204" pitchFamily="50" charset="-128"/>
                <a:ea typeface="Meiryo UI" panose="020B0604030504040204" pitchFamily="50" charset="-128"/>
              </a:rPr>
              <a:t>・</a:t>
            </a:r>
            <a:r>
              <a:rPr kumimoji="1" lang="en-US" altLang="ja-JP" dirty="0">
                <a:ln>
                  <a:solidFill>
                    <a:schemeClr val="accent2"/>
                  </a:solidFill>
                </a:ln>
                <a:latin typeface="Meiryo UI" panose="020B0604030504040204" pitchFamily="50" charset="-128"/>
                <a:ea typeface="Meiryo UI" panose="020B0604030504040204" pitchFamily="50" charset="-128"/>
              </a:rPr>
              <a:t>BEI</a:t>
            </a:r>
            <a:r>
              <a:rPr kumimoji="1" lang="ja-JP" altLang="en-US" dirty="0">
                <a:ln>
                  <a:solidFill>
                    <a:schemeClr val="accent2"/>
                  </a:solidFill>
                </a:ln>
                <a:latin typeface="Meiryo UI" panose="020B0604030504040204" pitchFamily="50" charset="-128"/>
                <a:ea typeface="Meiryo UI" panose="020B0604030504040204" pitchFamily="50" charset="-128"/>
              </a:rPr>
              <a:t>の関係（大阪府域：</a:t>
            </a:r>
            <a:r>
              <a:rPr kumimoji="1" lang="en-US" altLang="ja-JP" dirty="0">
                <a:ln>
                  <a:solidFill>
                    <a:schemeClr val="accent2"/>
                  </a:solidFill>
                </a:ln>
                <a:latin typeface="Meiryo UI" panose="020B0604030504040204" pitchFamily="50" charset="-128"/>
                <a:ea typeface="Meiryo UI" panose="020B0604030504040204" pitchFamily="50" charset="-128"/>
              </a:rPr>
              <a:t>H30</a:t>
            </a:r>
            <a:r>
              <a:rPr kumimoji="1" lang="ja-JP" altLang="en-US" dirty="0">
                <a:ln>
                  <a:solidFill>
                    <a:schemeClr val="accent2"/>
                  </a:solidFill>
                </a:ln>
                <a:latin typeface="Meiryo UI" panose="020B0604030504040204" pitchFamily="50" charset="-128"/>
                <a:ea typeface="Meiryo UI" panose="020B0604030504040204" pitchFamily="50" charset="-128"/>
              </a:rPr>
              <a:t>年度）</a:t>
            </a:r>
          </a:p>
          <a:p>
            <a:endParaRPr kumimoji="1" lang="ja-JP" altLang="en-US" dirty="0">
              <a:ln>
                <a:solidFill>
                  <a:schemeClr val="accent2"/>
                </a:solidFill>
              </a:ln>
              <a:latin typeface="Meiryo UI" panose="020B0604030504040204" pitchFamily="50" charset="-128"/>
              <a:ea typeface="Meiryo UI" panose="020B0604030504040204" pitchFamily="50" charset="-128"/>
            </a:endParaRPr>
          </a:p>
        </p:txBody>
      </p:sp>
      <p:sp>
        <p:nvSpPr>
          <p:cNvPr id="5" name="正方形/長方形 4"/>
          <p:cNvSpPr/>
          <p:nvPr/>
        </p:nvSpPr>
        <p:spPr>
          <a:xfrm>
            <a:off x="5164428" y="656463"/>
            <a:ext cx="545309" cy="132688"/>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853199" y="530524"/>
            <a:ext cx="4567663" cy="261610"/>
          </a:xfrm>
          <a:prstGeom prst="rect">
            <a:avLst/>
          </a:prstGeom>
        </p:spPr>
        <p:txBody>
          <a:bodyPr wrap="square">
            <a:spAutoFit/>
          </a:bodyPr>
          <a:lstStyle/>
          <a:p>
            <a:pPr algn="ctr"/>
            <a:r>
              <a:rPr lang="ja-JP" altLang="en-US" sz="1100" dirty="0" smtClean="0">
                <a:latin typeface="Meiryo UI" panose="020B0604030504040204" pitchFamily="50" charset="-128"/>
                <a:ea typeface="Meiryo UI" panose="020B0604030504040204" pitchFamily="50" charset="-128"/>
              </a:rPr>
              <a:t>データ協力：</a:t>
            </a:r>
            <a:r>
              <a:rPr lang="zh-CN" altLang="en-US" sz="1100" dirty="0" smtClean="0">
                <a:latin typeface="Meiryo UI" panose="020B0604030504040204" pitchFamily="50" charset="-128"/>
                <a:ea typeface="Meiryo UI" panose="020B0604030504040204" pitchFamily="50" charset="-128"/>
              </a:rPr>
              <a:t>国土</a:t>
            </a:r>
            <a:r>
              <a:rPr lang="zh-CN" altLang="en-US" sz="1100" dirty="0">
                <a:latin typeface="Meiryo UI" panose="020B0604030504040204" pitchFamily="50" charset="-128"/>
                <a:ea typeface="Meiryo UI" panose="020B0604030504040204" pitchFamily="50" charset="-128"/>
              </a:rPr>
              <a:t>交通省 国土技術政策総合</a:t>
            </a:r>
            <a:r>
              <a:rPr lang="zh-CN" altLang="en-US" sz="1100" dirty="0" smtClean="0">
                <a:latin typeface="Meiryo UI" panose="020B0604030504040204" pitchFamily="50" charset="-128"/>
                <a:ea typeface="Meiryo UI" panose="020B0604030504040204" pitchFamily="50" charset="-128"/>
              </a:rPr>
              <a:t>研究所</a:t>
            </a:r>
            <a:r>
              <a:rPr lang="ja-JP" altLang="en-US" sz="1100" dirty="0" smtClean="0">
                <a:latin typeface="Meiryo UI" panose="020B0604030504040204" pitchFamily="50" charset="-128"/>
                <a:ea typeface="Meiryo UI" panose="020B0604030504040204" pitchFamily="50" charset="-128"/>
              </a:rPr>
              <a:t>（大阪府作成）</a:t>
            </a:r>
            <a:endParaRPr lang="ja-JP" altLang="en-US" sz="11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48106" y="886989"/>
            <a:ext cx="540912" cy="261610"/>
          </a:xfrm>
          <a:prstGeom prst="rect">
            <a:avLst/>
          </a:prstGeom>
          <a:noFill/>
        </p:spPr>
        <p:txBody>
          <a:bodyPr wrap="square" rtlCol="0">
            <a:spAutoFit/>
          </a:bodyPr>
          <a:lstStyle/>
          <a:p>
            <a:r>
              <a:rPr kumimoji="1" lang="en-US" altLang="ja-JP" sz="1100" dirty="0" smtClean="0"/>
              <a:t>BEI</a:t>
            </a:r>
            <a:endParaRPr kumimoji="1" lang="ja-JP" altLang="en-US" sz="1100" dirty="0"/>
          </a:p>
        </p:txBody>
      </p:sp>
      <p:sp>
        <p:nvSpPr>
          <p:cNvPr id="20" name="テキスト ボックス 19"/>
          <p:cNvSpPr txBox="1"/>
          <p:nvPr/>
        </p:nvSpPr>
        <p:spPr>
          <a:xfrm>
            <a:off x="148106" y="3687208"/>
            <a:ext cx="540912" cy="261610"/>
          </a:xfrm>
          <a:prstGeom prst="rect">
            <a:avLst/>
          </a:prstGeom>
          <a:noFill/>
        </p:spPr>
        <p:txBody>
          <a:bodyPr wrap="square" rtlCol="0">
            <a:spAutoFit/>
          </a:bodyPr>
          <a:lstStyle/>
          <a:p>
            <a:r>
              <a:rPr kumimoji="1" lang="en-US" altLang="ja-JP" sz="1100" dirty="0" smtClean="0"/>
              <a:t>BEI</a:t>
            </a:r>
            <a:endParaRPr kumimoji="1" lang="ja-JP" altLang="en-US" sz="1100" dirty="0"/>
          </a:p>
        </p:txBody>
      </p:sp>
      <p:sp>
        <p:nvSpPr>
          <p:cNvPr id="21" name="テキスト ボックス 20"/>
          <p:cNvSpPr txBox="1"/>
          <p:nvPr/>
        </p:nvSpPr>
        <p:spPr>
          <a:xfrm>
            <a:off x="4483984" y="3724086"/>
            <a:ext cx="540912" cy="261610"/>
          </a:xfrm>
          <a:prstGeom prst="rect">
            <a:avLst/>
          </a:prstGeom>
          <a:noFill/>
        </p:spPr>
        <p:txBody>
          <a:bodyPr wrap="square" rtlCol="0">
            <a:spAutoFit/>
          </a:bodyPr>
          <a:lstStyle/>
          <a:p>
            <a:r>
              <a:rPr kumimoji="1" lang="en-US" altLang="ja-JP" sz="1100" dirty="0" smtClean="0"/>
              <a:t>BEI</a:t>
            </a:r>
            <a:endParaRPr kumimoji="1" lang="ja-JP" altLang="en-US" sz="1100" dirty="0"/>
          </a:p>
        </p:txBody>
      </p:sp>
      <p:sp>
        <p:nvSpPr>
          <p:cNvPr id="23" name="テキスト ボックス 22"/>
          <p:cNvSpPr txBox="1"/>
          <p:nvPr/>
        </p:nvSpPr>
        <p:spPr>
          <a:xfrm>
            <a:off x="4483984" y="886898"/>
            <a:ext cx="540912" cy="261610"/>
          </a:xfrm>
          <a:prstGeom prst="rect">
            <a:avLst/>
          </a:prstGeom>
          <a:noFill/>
        </p:spPr>
        <p:txBody>
          <a:bodyPr wrap="square" rtlCol="0">
            <a:spAutoFit/>
          </a:bodyPr>
          <a:lstStyle/>
          <a:p>
            <a:r>
              <a:rPr kumimoji="1" lang="en-US" altLang="ja-JP" sz="1100" dirty="0" smtClean="0"/>
              <a:t>BEI</a:t>
            </a:r>
            <a:endParaRPr kumimoji="1" lang="ja-JP" altLang="en-US" sz="1100" dirty="0"/>
          </a:p>
        </p:txBody>
      </p:sp>
      <p:sp>
        <p:nvSpPr>
          <p:cNvPr id="24" name="テキスト ボックス 23"/>
          <p:cNvSpPr txBox="1"/>
          <p:nvPr/>
        </p:nvSpPr>
        <p:spPr>
          <a:xfrm>
            <a:off x="3952053" y="3268741"/>
            <a:ext cx="540912" cy="261610"/>
          </a:xfrm>
          <a:prstGeom prst="rect">
            <a:avLst/>
          </a:prstGeom>
          <a:noFill/>
        </p:spPr>
        <p:txBody>
          <a:bodyPr wrap="square" rtlCol="0">
            <a:spAutoFit/>
          </a:bodyPr>
          <a:lstStyle/>
          <a:p>
            <a:r>
              <a:rPr kumimoji="1" lang="en-US" altLang="ja-JP" sz="1100" dirty="0" smtClean="0"/>
              <a:t>BPI</a:t>
            </a:r>
            <a:endParaRPr kumimoji="1" lang="ja-JP" altLang="en-US" sz="1100" dirty="0"/>
          </a:p>
        </p:txBody>
      </p:sp>
      <p:sp>
        <p:nvSpPr>
          <p:cNvPr id="25" name="テキスト ボックス 24"/>
          <p:cNvSpPr txBox="1"/>
          <p:nvPr/>
        </p:nvSpPr>
        <p:spPr>
          <a:xfrm>
            <a:off x="3952053" y="6149290"/>
            <a:ext cx="540912" cy="261610"/>
          </a:xfrm>
          <a:prstGeom prst="rect">
            <a:avLst/>
          </a:prstGeom>
          <a:noFill/>
        </p:spPr>
        <p:txBody>
          <a:bodyPr wrap="square" rtlCol="0">
            <a:spAutoFit/>
          </a:bodyPr>
          <a:lstStyle/>
          <a:p>
            <a:r>
              <a:rPr kumimoji="1" lang="en-US" altLang="ja-JP" sz="1100" dirty="0" smtClean="0"/>
              <a:t>BPI</a:t>
            </a:r>
            <a:endParaRPr kumimoji="1" lang="ja-JP" altLang="en-US" sz="1100" dirty="0"/>
          </a:p>
        </p:txBody>
      </p:sp>
      <p:sp>
        <p:nvSpPr>
          <p:cNvPr id="26" name="テキスト ボックス 25"/>
          <p:cNvSpPr txBox="1"/>
          <p:nvPr/>
        </p:nvSpPr>
        <p:spPr>
          <a:xfrm>
            <a:off x="8582304" y="3353716"/>
            <a:ext cx="540912" cy="261610"/>
          </a:xfrm>
          <a:prstGeom prst="rect">
            <a:avLst/>
          </a:prstGeom>
          <a:noFill/>
        </p:spPr>
        <p:txBody>
          <a:bodyPr wrap="square" rtlCol="0">
            <a:spAutoFit/>
          </a:bodyPr>
          <a:lstStyle/>
          <a:p>
            <a:r>
              <a:rPr kumimoji="1" lang="en-US" altLang="ja-JP" sz="1100" dirty="0" smtClean="0"/>
              <a:t>BPI</a:t>
            </a:r>
            <a:endParaRPr kumimoji="1" lang="ja-JP" altLang="en-US" sz="1100" dirty="0"/>
          </a:p>
        </p:txBody>
      </p:sp>
      <p:sp>
        <p:nvSpPr>
          <p:cNvPr id="27" name="テキスト ボックス 26"/>
          <p:cNvSpPr txBox="1"/>
          <p:nvPr/>
        </p:nvSpPr>
        <p:spPr>
          <a:xfrm>
            <a:off x="8582304" y="6128569"/>
            <a:ext cx="540912" cy="261610"/>
          </a:xfrm>
          <a:prstGeom prst="rect">
            <a:avLst/>
          </a:prstGeom>
          <a:noFill/>
        </p:spPr>
        <p:txBody>
          <a:bodyPr wrap="square" rtlCol="0">
            <a:spAutoFit/>
          </a:bodyPr>
          <a:lstStyle/>
          <a:p>
            <a:r>
              <a:rPr kumimoji="1" lang="en-US" altLang="ja-JP" sz="1100" dirty="0" smtClean="0"/>
              <a:t>BPI</a:t>
            </a:r>
            <a:endParaRPr kumimoji="1" lang="ja-JP" altLang="en-US" sz="1100" dirty="0"/>
          </a:p>
        </p:txBody>
      </p:sp>
      <p:pic>
        <p:nvPicPr>
          <p:cNvPr id="2" name="図 1"/>
          <p:cNvPicPr>
            <a:picLocks noChangeAspect="1"/>
          </p:cNvPicPr>
          <p:nvPr/>
        </p:nvPicPr>
        <p:blipFill>
          <a:blip r:embed="rId2"/>
          <a:stretch>
            <a:fillRect/>
          </a:stretch>
        </p:blipFill>
        <p:spPr>
          <a:xfrm>
            <a:off x="56910" y="698226"/>
            <a:ext cx="4194412" cy="2651990"/>
          </a:xfrm>
          <a:prstGeom prst="rect">
            <a:avLst/>
          </a:prstGeom>
        </p:spPr>
      </p:pic>
      <p:pic>
        <p:nvPicPr>
          <p:cNvPr id="3" name="図 2"/>
          <p:cNvPicPr>
            <a:picLocks noChangeAspect="1"/>
          </p:cNvPicPr>
          <p:nvPr/>
        </p:nvPicPr>
        <p:blipFill>
          <a:blip r:embed="rId3"/>
          <a:stretch>
            <a:fillRect/>
          </a:stretch>
        </p:blipFill>
        <p:spPr>
          <a:xfrm>
            <a:off x="4306122" y="791076"/>
            <a:ext cx="4572396" cy="2621507"/>
          </a:xfrm>
          <a:prstGeom prst="rect">
            <a:avLst/>
          </a:prstGeom>
        </p:spPr>
      </p:pic>
      <p:pic>
        <p:nvPicPr>
          <p:cNvPr id="4" name="図 3"/>
          <p:cNvPicPr>
            <a:picLocks noChangeAspect="1"/>
          </p:cNvPicPr>
          <p:nvPr/>
        </p:nvPicPr>
        <p:blipFill>
          <a:blip r:embed="rId4"/>
          <a:stretch>
            <a:fillRect/>
          </a:stretch>
        </p:blipFill>
        <p:spPr>
          <a:xfrm>
            <a:off x="108846" y="3554011"/>
            <a:ext cx="4285859" cy="2682472"/>
          </a:xfrm>
          <a:prstGeom prst="rect">
            <a:avLst/>
          </a:prstGeom>
        </p:spPr>
      </p:pic>
      <p:pic>
        <p:nvPicPr>
          <p:cNvPr id="9" name="図 8"/>
          <p:cNvPicPr>
            <a:picLocks noChangeAspect="1"/>
          </p:cNvPicPr>
          <p:nvPr/>
        </p:nvPicPr>
        <p:blipFill>
          <a:blip r:embed="rId5"/>
          <a:stretch>
            <a:fillRect/>
          </a:stretch>
        </p:blipFill>
        <p:spPr>
          <a:xfrm>
            <a:off x="4394705" y="3632510"/>
            <a:ext cx="4572396" cy="2633700"/>
          </a:xfrm>
          <a:prstGeom prst="rect">
            <a:avLst/>
          </a:prstGeom>
        </p:spPr>
      </p:pic>
    </p:spTree>
    <p:extLst>
      <p:ext uri="{BB962C8B-B14F-4D97-AF65-F5344CB8AC3E}">
        <p14:creationId xmlns:p14="http://schemas.microsoft.com/office/powerpoint/2010/main" val="261020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1784" y="131793"/>
            <a:ext cx="7759700" cy="3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r>
              <a:rPr lang="ja-JP" altLang="en-US" b="1" dirty="0" smtClean="0">
                <a:solidFill>
                  <a:schemeClr val="accent2"/>
                </a:solidFill>
                <a:latin typeface="メイリオ" panose="020B0604030504040204" pitchFamily="50" charset="-128"/>
                <a:ea typeface="メイリオ" panose="020B0604030504040204" pitchFamily="50" charset="-128"/>
              </a:rPr>
              <a:t>再生</a:t>
            </a:r>
            <a:r>
              <a:rPr lang="ja-JP" altLang="en-US" b="1" dirty="0">
                <a:solidFill>
                  <a:schemeClr val="accent2"/>
                </a:solidFill>
                <a:latin typeface="メイリオ" panose="020B0604030504040204" pitchFamily="50" charset="-128"/>
                <a:ea typeface="メイリオ" panose="020B0604030504040204" pitchFamily="50" charset="-128"/>
              </a:rPr>
              <a:t>可能エネルギー利用設備の導入の検討</a:t>
            </a:r>
          </a:p>
        </p:txBody>
      </p:sp>
      <p:sp>
        <p:nvSpPr>
          <p:cNvPr id="3" name="コンテンツ プレースホルダー 3">
            <a:extLst>
              <a:ext uri="{FF2B5EF4-FFF2-40B4-BE49-F238E27FC236}">
                <a16:creationId xmlns:a16="http://schemas.microsoft.com/office/drawing/2014/main" id="{BC574EF9-7DC8-49F0-A65A-F107495290E4}"/>
              </a:ext>
            </a:extLst>
          </p:cNvPr>
          <p:cNvSpPr txBox="1">
            <a:spLocks/>
          </p:cNvSpPr>
          <p:nvPr/>
        </p:nvSpPr>
        <p:spPr>
          <a:xfrm>
            <a:off x="0" y="710117"/>
            <a:ext cx="9024950" cy="7697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800"/>
              </a:lnSpc>
              <a:spcBef>
                <a:spcPts val="0"/>
              </a:spcBef>
              <a:buNone/>
            </a:pPr>
            <a:r>
              <a:rPr lang="ja-JP" altLang="en-US" sz="1400" dirty="0">
                <a:latin typeface="メイリオ" panose="020B0604030504040204" pitchFamily="50" charset="-128"/>
                <a:ea typeface="メイリオ" panose="020B0604030504040204" pitchFamily="50" charset="-128"/>
              </a:rPr>
              <a:t>　</a:t>
            </a:r>
            <a:r>
              <a:rPr lang="ja-JP" altLang="en-US" sz="1400" b="1" dirty="0">
                <a:latin typeface="メイリオ" panose="020B0604030504040204" pitchFamily="50" charset="-128"/>
                <a:ea typeface="メイリオ" panose="020B0604030504040204" pitchFamily="50" charset="-128"/>
              </a:rPr>
              <a:t>○</a:t>
            </a:r>
            <a:r>
              <a:rPr lang="en-US" altLang="ja-JP" sz="1400" b="1" dirty="0">
                <a:latin typeface="メイリオ" panose="020B0604030504040204" pitchFamily="50" charset="-128"/>
                <a:ea typeface="メイリオ" panose="020B0604030504040204" pitchFamily="50" charset="-128"/>
              </a:rPr>
              <a:t> </a:t>
            </a:r>
            <a:r>
              <a:rPr lang="ja-JP" altLang="en-US" sz="1400" b="1" dirty="0">
                <a:latin typeface="メイリオ" panose="020B0604030504040204" pitchFamily="50" charset="-128"/>
                <a:ea typeface="メイリオ" panose="020B0604030504040204" pitchFamily="50" charset="-128"/>
              </a:rPr>
              <a:t>再生可能エネルギー源を利用する設備（太陽光発電設備等）の導入の検討義務化</a:t>
            </a:r>
            <a:r>
              <a:rPr lang="ja-JP" altLang="en-US" sz="1400" b="1" dirty="0">
                <a:solidFill>
                  <a:srgbClr val="FF0000"/>
                </a:solidFill>
                <a:latin typeface="メイリオ" panose="020B0604030504040204" pitchFamily="50" charset="-128"/>
                <a:ea typeface="メイリオ" panose="020B0604030504040204" pitchFamily="50" charset="-128"/>
              </a:rPr>
              <a:t>（</a:t>
            </a:r>
            <a:r>
              <a:rPr lang="en-US" altLang="ja-JP" sz="1400" b="1" dirty="0">
                <a:solidFill>
                  <a:srgbClr val="FF0000"/>
                </a:solidFill>
                <a:latin typeface="メイリオ" panose="020B0604030504040204" pitchFamily="50" charset="-128"/>
                <a:ea typeface="メイリオ" panose="020B0604030504040204" pitchFamily="50" charset="-128"/>
              </a:rPr>
              <a:t>2015</a:t>
            </a:r>
            <a:r>
              <a:rPr lang="ja-JP" altLang="en-US" sz="1400" b="1" dirty="0">
                <a:solidFill>
                  <a:srgbClr val="FF0000"/>
                </a:solidFill>
                <a:latin typeface="メイリオ" panose="020B0604030504040204" pitchFamily="50" charset="-128"/>
                <a:ea typeface="メイリオ" panose="020B0604030504040204" pitchFamily="50" charset="-128"/>
              </a:rPr>
              <a:t>年</a:t>
            </a:r>
            <a:r>
              <a:rPr lang="en-US" altLang="ja-JP" sz="1400" b="1" dirty="0">
                <a:solidFill>
                  <a:srgbClr val="FF0000"/>
                </a:solidFill>
                <a:latin typeface="メイリオ" panose="020B0604030504040204" pitchFamily="50" charset="-128"/>
                <a:ea typeface="メイリオ" panose="020B0604030504040204" pitchFamily="50" charset="-128"/>
              </a:rPr>
              <a:t>4</a:t>
            </a:r>
            <a:r>
              <a:rPr lang="ja-JP" altLang="en-US" sz="1400" b="1" dirty="0">
                <a:solidFill>
                  <a:srgbClr val="FF0000"/>
                </a:solidFill>
                <a:latin typeface="メイリオ" panose="020B0604030504040204" pitchFamily="50" charset="-128"/>
                <a:ea typeface="メイリオ" panose="020B0604030504040204" pitchFamily="50" charset="-128"/>
              </a:rPr>
              <a:t>月～）</a:t>
            </a:r>
            <a:endParaRPr lang="en-US" altLang="ja-JP" sz="1400" b="1" dirty="0">
              <a:solidFill>
                <a:srgbClr val="FF0000"/>
              </a:solidFill>
              <a:latin typeface="メイリオ" panose="020B0604030504040204" pitchFamily="50" charset="-128"/>
              <a:ea typeface="メイリオ" panose="020B0604030504040204" pitchFamily="50" charset="-128"/>
            </a:endParaRPr>
          </a:p>
          <a:p>
            <a:pPr marL="0" indent="0">
              <a:lnSpc>
                <a:spcPts val="1800"/>
              </a:lnSpc>
              <a:spcBef>
                <a:spcPts val="0"/>
              </a:spcBef>
              <a:buNone/>
            </a:pPr>
            <a:r>
              <a:rPr lang="ja-JP" altLang="en-US" sz="1200" dirty="0">
                <a:latin typeface="メイリオ" panose="020B0604030504040204" pitchFamily="50" charset="-128"/>
                <a:ea typeface="メイリオ" panose="020B0604030504040204" pitchFamily="50" charset="-128"/>
              </a:rPr>
              <a:t>　　  導入件数は</a:t>
            </a:r>
            <a:r>
              <a:rPr lang="ja-JP" altLang="en-US" sz="1200" dirty="0">
                <a:solidFill>
                  <a:srgbClr val="FF0000"/>
                </a:solidFill>
                <a:latin typeface="メイリオ" panose="020B0604030504040204" pitchFamily="50" charset="-128"/>
                <a:ea typeface="メイリオ" panose="020B0604030504040204" pitchFamily="50" charset="-128"/>
              </a:rPr>
              <a:t>年間</a:t>
            </a:r>
            <a:r>
              <a:rPr lang="en-US" altLang="ja-JP" sz="1200" dirty="0">
                <a:solidFill>
                  <a:srgbClr val="FF0000"/>
                </a:solidFill>
                <a:latin typeface="メイリオ" panose="020B0604030504040204" pitchFamily="50" charset="-128"/>
                <a:ea typeface="メイリオ" panose="020B0604030504040204" pitchFamily="50" charset="-128"/>
              </a:rPr>
              <a:t>30</a:t>
            </a:r>
            <a:r>
              <a:rPr lang="ja-JP" altLang="en-US" sz="1200" dirty="0">
                <a:solidFill>
                  <a:srgbClr val="FF0000"/>
                </a:solidFill>
                <a:latin typeface="メイリオ" panose="020B0604030504040204" pitchFamily="50" charset="-128"/>
                <a:ea typeface="メイリオ" panose="020B0604030504040204" pitchFamily="50" charset="-128"/>
              </a:rPr>
              <a:t>件前後</a:t>
            </a:r>
            <a:r>
              <a:rPr lang="ja-JP" altLang="en-US" sz="1200" dirty="0">
                <a:latin typeface="メイリオ" panose="020B0604030504040204" pitchFamily="50" charset="-128"/>
                <a:ea typeface="メイリオ" panose="020B0604030504040204" pitchFamily="50" charset="-128"/>
              </a:rPr>
              <a:t>で推移⇒</a:t>
            </a:r>
            <a:r>
              <a:rPr lang="ja-JP" altLang="en-US" sz="1200" dirty="0">
                <a:solidFill>
                  <a:srgbClr val="FF0000"/>
                </a:solidFill>
                <a:latin typeface="メイリオ" panose="020B0604030504040204" pitchFamily="50" charset="-128"/>
                <a:ea typeface="メイリオ" panose="020B0604030504040204" pitchFamily="50" charset="-128"/>
              </a:rPr>
              <a:t>建築物環境計画書の年間届出件数の</a:t>
            </a:r>
            <a:r>
              <a:rPr lang="en-US" altLang="ja-JP" sz="1200" dirty="0">
                <a:solidFill>
                  <a:srgbClr val="FF0000"/>
                </a:solidFill>
                <a:latin typeface="メイリオ" panose="020B0604030504040204" pitchFamily="50" charset="-128"/>
                <a:ea typeface="メイリオ" panose="020B0604030504040204" pitchFamily="50" charset="-128"/>
              </a:rPr>
              <a:t>5</a:t>
            </a:r>
            <a:r>
              <a:rPr lang="ja-JP" altLang="en-US" sz="1200" dirty="0">
                <a:solidFill>
                  <a:srgbClr val="FF0000"/>
                </a:solidFill>
                <a:latin typeface="メイリオ" panose="020B0604030504040204" pitchFamily="50" charset="-128"/>
                <a:ea typeface="メイリオ" panose="020B0604030504040204" pitchFamily="50" charset="-128"/>
              </a:rPr>
              <a:t>％程度</a:t>
            </a:r>
            <a:endParaRPr lang="en-US" altLang="ja-JP" sz="1200" dirty="0">
              <a:solidFill>
                <a:srgbClr val="FF0000"/>
              </a:solidFill>
              <a:latin typeface="メイリオ" panose="020B0604030504040204" pitchFamily="50" charset="-128"/>
              <a:ea typeface="メイリオ" panose="020B0604030504040204" pitchFamily="50" charset="-128"/>
            </a:endParaRPr>
          </a:p>
          <a:p>
            <a:pPr marL="0" indent="0">
              <a:lnSpc>
                <a:spcPts val="1800"/>
              </a:lnSpc>
              <a:spcBef>
                <a:spcPts val="0"/>
              </a:spcBef>
              <a:buNone/>
            </a:pPr>
            <a:r>
              <a:rPr lang="ja-JP" altLang="en-US" sz="1200" dirty="0">
                <a:solidFill>
                  <a:srgbClr val="FF0000"/>
                </a:solidFill>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そのうち、</a:t>
            </a:r>
            <a:r>
              <a:rPr lang="ja-JP" altLang="en-US" sz="1200" dirty="0">
                <a:solidFill>
                  <a:srgbClr val="FF0000"/>
                </a:solidFill>
                <a:latin typeface="メイリオ" panose="020B0604030504040204" pitchFamily="50" charset="-128"/>
                <a:ea typeface="メイリオ" panose="020B0604030504040204" pitchFamily="50" charset="-128"/>
              </a:rPr>
              <a:t>太陽光発電が</a:t>
            </a:r>
            <a:r>
              <a:rPr lang="en-US" altLang="ja-JP" sz="1200" dirty="0">
                <a:solidFill>
                  <a:srgbClr val="FF0000"/>
                </a:solidFill>
                <a:latin typeface="メイリオ" panose="020B0604030504040204" pitchFamily="50" charset="-128"/>
                <a:ea typeface="メイリオ" panose="020B0604030504040204" pitchFamily="50" charset="-128"/>
              </a:rPr>
              <a:t>9</a:t>
            </a:r>
            <a:r>
              <a:rPr lang="ja-JP" altLang="en-US" sz="1200" dirty="0">
                <a:solidFill>
                  <a:srgbClr val="FF0000"/>
                </a:solidFill>
                <a:latin typeface="メイリオ" panose="020B0604030504040204" pitchFamily="50" charset="-128"/>
                <a:ea typeface="メイリオ" panose="020B0604030504040204" pitchFamily="50" charset="-128"/>
              </a:rPr>
              <a:t>割程度</a:t>
            </a:r>
            <a:endParaRPr lang="en-US" altLang="ja-JP" sz="1200" dirty="0">
              <a:solidFill>
                <a:srgbClr val="FF0000"/>
              </a:solidFill>
              <a:latin typeface="メイリオ" panose="020B0604030504040204" pitchFamily="50" charset="-128"/>
              <a:ea typeface="メイリオ" panose="020B0604030504040204" pitchFamily="50" charset="-128"/>
            </a:endParaRPr>
          </a:p>
          <a:p>
            <a:pPr marL="0" indent="0">
              <a:lnSpc>
                <a:spcPts val="1800"/>
              </a:lnSpc>
              <a:spcBef>
                <a:spcPts val="0"/>
              </a:spcBef>
              <a:buNone/>
            </a:pPr>
            <a:endParaRPr lang="ja-JP" altLang="en-US" sz="1400"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5928730" y="3108246"/>
            <a:ext cx="776617"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（年度）</a:t>
            </a:r>
          </a:p>
        </p:txBody>
      </p:sp>
      <p:sp>
        <p:nvSpPr>
          <p:cNvPr id="10" name="テキスト ボックス 9"/>
          <p:cNvSpPr txBox="1"/>
          <p:nvPr/>
        </p:nvSpPr>
        <p:spPr>
          <a:xfrm>
            <a:off x="2093921" y="6065249"/>
            <a:ext cx="3928639" cy="259045"/>
          </a:xfrm>
          <a:prstGeom prst="rect">
            <a:avLst/>
          </a:prstGeom>
          <a:noFill/>
        </p:spPr>
        <p:txBody>
          <a:bodyPr wrap="square" rtlCol="0">
            <a:spAutoFit/>
          </a:bodyPr>
          <a:lstStyle/>
          <a:p>
            <a:pPr marL="288006" indent="-252005" algn="just">
              <a:lnSpc>
                <a:spcPts val="1300"/>
              </a:lnSpc>
              <a:spcBef>
                <a:spcPts val="600"/>
              </a:spcBef>
            </a:pPr>
            <a:r>
              <a:rPr lang="ja-JP" altLang="en-US" sz="1200" b="1" kern="100" dirty="0">
                <a:latin typeface="メイリオ" panose="020B0604030504040204" pitchFamily="50" charset="-128"/>
                <a:ea typeface="メイリオ" panose="020B0604030504040204" pitchFamily="50" charset="-128"/>
                <a:cs typeface="Times New Roman"/>
              </a:rPr>
              <a:t>　再生可能エネルギー利用設備を導入しない理由</a:t>
            </a:r>
            <a:endParaRPr lang="en-US" altLang="ja-JP" sz="1200" b="1" kern="100" dirty="0">
              <a:latin typeface="メイリオ" panose="020B0604030504040204" pitchFamily="50" charset="-128"/>
              <a:ea typeface="メイリオ" panose="020B0604030504040204" pitchFamily="50" charset="-128"/>
              <a:cs typeface="Times New Roman"/>
            </a:endParaRPr>
          </a:p>
        </p:txBody>
      </p:sp>
      <p:sp>
        <p:nvSpPr>
          <p:cNvPr id="11" name="コンテンツ プレースホルダー 3">
            <a:extLst>
              <a:ext uri="{FF2B5EF4-FFF2-40B4-BE49-F238E27FC236}">
                <a16:creationId xmlns:a16="http://schemas.microsoft.com/office/drawing/2014/main" id="{40C29E05-10D0-4FCD-992F-9DDB1043C65B}"/>
              </a:ext>
            </a:extLst>
          </p:cNvPr>
          <p:cNvSpPr txBox="1">
            <a:spLocks/>
          </p:cNvSpPr>
          <p:nvPr/>
        </p:nvSpPr>
        <p:spPr>
          <a:xfrm>
            <a:off x="1" y="3547381"/>
            <a:ext cx="9564219" cy="5199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800"/>
              </a:lnSpc>
              <a:spcBef>
                <a:spcPts val="0"/>
              </a:spcBef>
              <a:buNone/>
            </a:pPr>
            <a:r>
              <a:rPr lang="ja-JP" altLang="en-US" sz="1400" dirty="0">
                <a:latin typeface="メイリオ" panose="020B0604030504040204" pitchFamily="50" charset="-128"/>
                <a:ea typeface="メイリオ" panose="020B0604030504040204" pitchFamily="50" charset="-128"/>
              </a:rPr>
              <a:t>　</a:t>
            </a:r>
            <a:r>
              <a:rPr lang="ja-JP" altLang="en-US" sz="1400" b="1" dirty="0">
                <a:latin typeface="メイリオ" panose="020B0604030504040204" pitchFamily="50" charset="-128"/>
                <a:ea typeface="メイリオ" panose="020B0604030504040204" pitchFamily="50" charset="-128"/>
              </a:rPr>
              <a:t>○導入しない理由</a:t>
            </a:r>
            <a:endParaRPr lang="en-US" altLang="ja-JP" sz="1400" b="1" dirty="0">
              <a:latin typeface="メイリオ" panose="020B0604030504040204" pitchFamily="50" charset="-128"/>
              <a:ea typeface="メイリオ" panose="020B0604030504040204" pitchFamily="50" charset="-128"/>
            </a:endParaRPr>
          </a:p>
          <a:p>
            <a:pPr marL="0" indent="0">
              <a:lnSpc>
                <a:spcPts val="1800"/>
              </a:lnSpc>
              <a:spcBef>
                <a:spcPts val="0"/>
              </a:spcBef>
              <a:buNone/>
            </a:pPr>
            <a:r>
              <a:rPr lang="ja-JP" altLang="en-US" sz="14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「費用負担大」が最も多く、「躯体が荷重に対応できていない」が次いで多い</a:t>
            </a:r>
          </a:p>
          <a:p>
            <a:pPr marL="0" indent="0">
              <a:lnSpc>
                <a:spcPts val="1800"/>
              </a:lnSpc>
              <a:spcBef>
                <a:spcPts val="0"/>
              </a:spcBef>
              <a:buNone/>
            </a:pPr>
            <a:r>
              <a:rPr lang="ja-JP" altLang="en-US" sz="1400" b="1" dirty="0">
                <a:latin typeface="メイリオ" panose="020B0604030504040204" pitchFamily="50" charset="-128"/>
                <a:ea typeface="メイリオ" panose="020B0604030504040204" pitchFamily="50" charset="-128"/>
              </a:rPr>
              <a:t>  </a:t>
            </a:r>
            <a:endParaRPr lang="ja-JP" altLang="en-US" sz="1400" dirty="0">
              <a:latin typeface="メイリオ" panose="020B0604030504040204" pitchFamily="50" charset="-128"/>
              <a:ea typeface="メイリオ" panose="020B0604030504040204" pitchFamily="50" charset="-128"/>
            </a:endParaRPr>
          </a:p>
        </p:txBody>
      </p:sp>
      <p:cxnSp>
        <p:nvCxnSpPr>
          <p:cNvPr id="14" name="直線コネクタ 13">
            <a:extLst>
              <a:ext uri="{FF2B5EF4-FFF2-40B4-BE49-F238E27FC236}">
                <a16:creationId xmlns:a16="http://schemas.microsoft.com/office/drawing/2014/main" id="{AF8A0FCE-55E1-46FC-B57D-9426EF24FF72}"/>
              </a:ext>
            </a:extLst>
          </p:cNvPr>
          <p:cNvCxnSpPr/>
          <p:nvPr/>
        </p:nvCxnSpPr>
        <p:spPr>
          <a:xfrm flipV="1">
            <a:off x="0" y="521762"/>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16" name="スライド番号プレースホルダー 1"/>
          <p:cNvSpPr>
            <a:spLocks noGrp="1"/>
          </p:cNvSpPr>
          <p:nvPr>
            <p:ph type="sldNum" sz="quarter" idx="12"/>
          </p:nvPr>
        </p:nvSpPr>
        <p:spPr>
          <a:xfrm>
            <a:off x="8077416" y="6435269"/>
            <a:ext cx="984019" cy="365125"/>
          </a:xfrm>
        </p:spPr>
        <p:txBody>
          <a:bodyPr/>
          <a:lstStyle/>
          <a:p>
            <a:fld id="{139EBC2B-BF77-430A-B67D-4C5A4847E674}" type="slidenum">
              <a:rPr kumimoji="1" lang="ja-JP" altLang="en-US" sz="2400" smtClean="0"/>
              <a:t>7</a:t>
            </a:fld>
            <a:endParaRPr kumimoji="1" lang="ja-JP" altLang="en-US" sz="2400" dirty="0"/>
          </a:p>
        </p:txBody>
      </p:sp>
      <p:sp>
        <p:nvSpPr>
          <p:cNvPr id="17" name="テキスト ボックス 16"/>
          <p:cNvSpPr txBox="1"/>
          <p:nvPr/>
        </p:nvSpPr>
        <p:spPr>
          <a:xfrm>
            <a:off x="7588242" y="6554173"/>
            <a:ext cx="1187355"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住宅まちづくり部</a:t>
            </a:r>
          </a:p>
        </p:txBody>
      </p:sp>
      <p:sp>
        <p:nvSpPr>
          <p:cNvPr id="15" name="角丸四角形 14"/>
          <p:cNvSpPr/>
          <p:nvPr/>
        </p:nvSpPr>
        <p:spPr>
          <a:xfrm>
            <a:off x="6269320" y="211090"/>
            <a:ext cx="3039419" cy="3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r>
              <a:rPr lang="ja-JP" altLang="en-US" sz="1400" dirty="0" smtClean="0">
                <a:solidFill>
                  <a:schemeClr val="accent2">
                    <a:lumMod val="75000"/>
                  </a:schemeClr>
                </a:solidFill>
                <a:latin typeface="メイリオ" panose="020B0604030504040204" pitchFamily="50" charset="-128"/>
                <a:ea typeface="メイリオ" panose="020B0604030504040204" pitchFamily="50" charset="-128"/>
              </a:rPr>
              <a:t>第</a:t>
            </a:r>
            <a:r>
              <a:rPr lang="en-US" altLang="ja-JP" sz="1400" dirty="0" smtClean="0">
                <a:solidFill>
                  <a:schemeClr val="accent2">
                    <a:lumMod val="75000"/>
                  </a:schemeClr>
                </a:solidFill>
                <a:latin typeface="メイリオ" panose="020B0604030504040204" pitchFamily="50" charset="-128"/>
                <a:ea typeface="メイリオ" panose="020B0604030504040204" pitchFamily="50" charset="-128"/>
              </a:rPr>
              <a:t>1</a:t>
            </a:r>
            <a:r>
              <a:rPr lang="ja-JP" altLang="en-US" sz="1400" dirty="0" smtClean="0">
                <a:solidFill>
                  <a:schemeClr val="accent2">
                    <a:lumMod val="75000"/>
                  </a:schemeClr>
                </a:solidFill>
                <a:latin typeface="メイリオ" panose="020B0604030504040204" pitchFamily="50" charset="-128"/>
                <a:ea typeface="メイリオ" panose="020B0604030504040204" pitchFamily="50" charset="-128"/>
              </a:rPr>
              <a:t>回部会（</a:t>
            </a:r>
            <a:r>
              <a:rPr lang="en-US" altLang="ja-JP" sz="1400" dirty="0" smtClean="0">
                <a:solidFill>
                  <a:schemeClr val="accent2">
                    <a:lumMod val="75000"/>
                  </a:schemeClr>
                </a:solidFill>
                <a:latin typeface="メイリオ" panose="020B0604030504040204" pitchFamily="50" charset="-128"/>
                <a:ea typeface="メイリオ" panose="020B0604030504040204" pitchFamily="50" charset="-128"/>
              </a:rPr>
              <a:t>6</a:t>
            </a:r>
            <a:r>
              <a:rPr lang="ja-JP" altLang="en-US" sz="1400" dirty="0" smtClean="0">
                <a:solidFill>
                  <a:schemeClr val="accent2">
                    <a:lumMod val="75000"/>
                  </a:schemeClr>
                </a:solidFill>
                <a:latin typeface="メイリオ" panose="020B0604030504040204" pitchFamily="50" charset="-128"/>
                <a:ea typeface="メイリオ" panose="020B0604030504040204" pitchFamily="50" charset="-128"/>
              </a:rPr>
              <a:t>月</a:t>
            </a:r>
            <a:r>
              <a:rPr lang="en-US" altLang="ja-JP" sz="1400" dirty="0" smtClean="0">
                <a:solidFill>
                  <a:schemeClr val="accent2">
                    <a:lumMod val="75000"/>
                  </a:schemeClr>
                </a:solidFill>
                <a:latin typeface="メイリオ" panose="020B0604030504040204" pitchFamily="50" charset="-128"/>
                <a:ea typeface="メイリオ" panose="020B0604030504040204" pitchFamily="50" charset="-128"/>
              </a:rPr>
              <a:t>29</a:t>
            </a:r>
            <a:r>
              <a:rPr lang="ja-JP" altLang="en-US" sz="1400" dirty="0" smtClean="0">
                <a:solidFill>
                  <a:schemeClr val="accent2">
                    <a:lumMod val="75000"/>
                  </a:schemeClr>
                </a:solidFill>
                <a:latin typeface="メイリオ" panose="020B0604030504040204" pitchFamily="50" charset="-128"/>
                <a:ea typeface="メイリオ" panose="020B0604030504040204" pitchFamily="50" charset="-128"/>
              </a:rPr>
              <a:t>日）資料抜粋</a:t>
            </a:r>
            <a:endParaRPr lang="ja-JP" altLang="en-US" sz="1400" dirty="0">
              <a:solidFill>
                <a:schemeClr val="accent2">
                  <a:lumMod val="75000"/>
                </a:schemeClr>
              </a:solidFill>
              <a:latin typeface="メイリオ" panose="020B0604030504040204" pitchFamily="50" charset="-128"/>
              <a:ea typeface="メイリオ" panose="020B0604030504040204" pitchFamily="50" charset="-128"/>
            </a:endParaRPr>
          </a:p>
        </p:txBody>
      </p:sp>
      <p:pic>
        <p:nvPicPr>
          <p:cNvPr id="12" name="図 11"/>
          <p:cNvPicPr>
            <a:picLocks noChangeAspect="1"/>
          </p:cNvPicPr>
          <p:nvPr/>
        </p:nvPicPr>
        <p:blipFill>
          <a:blip r:embed="rId3"/>
          <a:stretch>
            <a:fillRect/>
          </a:stretch>
        </p:blipFill>
        <p:spPr>
          <a:xfrm>
            <a:off x="284309" y="4032207"/>
            <a:ext cx="8640750" cy="2030835"/>
          </a:xfrm>
          <a:prstGeom prst="rect">
            <a:avLst/>
          </a:prstGeom>
        </p:spPr>
      </p:pic>
      <p:pic>
        <p:nvPicPr>
          <p:cNvPr id="18" name="図 17"/>
          <p:cNvPicPr>
            <a:picLocks noChangeAspect="1"/>
          </p:cNvPicPr>
          <p:nvPr/>
        </p:nvPicPr>
        <p:blipFill>
          <a:blip r:embed="rId4"/>
          <a:stretch>
            <a:fillRect/>
          </a:stretch>
        </p:blipFill>
        <p:spPr>
          <a:xfrm>
            <a:off x="310234" y="1438069"/>
            <a:ext cx="7293667" cy="1901009"/>
          </a:xfrm>
          <a:prstGeom prst="rect">
            <a:avLst/>
          </a:prstGeom>
        </p:spPr>
      </p:pic>
      <p:sp>
        <p:nvSpPr>
          <p:cNvPr id="6" name="テキスト ボックス 5">
            <a:extLst>
              <a:ext uri="{FF2B5EF4-FFF2-40B4-BE49-F238E27FC236}">
                <a16:creationId xmlns:a16="http://schemas.microsoft.com/office/drawing/2014/main" id="{B31AFF48-830D-49B5-8DFE-C4CDFE0AB955}"/>
              </a:ext>
            </a:extLst>
          </p:cNvPr>
          <p:cNvSpPr txBox="1"/>
          <p:nvPr/>
        </p:nvSpPr>
        <p:spPr>
          <a:xfrm>
            <a:off x="2011874" y="3316343"/>
            <a:ext cx="3759520" cy="259045"/>
          </a:xfrm>
          <a:prstGeom prst="rect">
            <a:avLst/>
          </a:prstGeom>
          <a:noFill/>
        </p:spPr>
        <p:txBody>
          <a:bodyPr wrap="square" rtlCol="0">
            <a:spAutoFit/>
          </a:bodyPr>
          <a:lstStyle/>
          <a:p>
            <a:pPr marL="288006" indent="-252005" algn="just">
              <a:lnSpc>
                <a:spcPts val="1300"/>
              </a:lnSpc>
              <a:spcBef>
                <a:spcPts val="600"/>
              </a:spcBef>
            </a:pPr>
            <a:r>
              <a:rPr lang="ja-JP" altLang="en-US" sz="1200" b="1" kern="100" dirty="0">
                <a:latin typeface="メイリオ" panose="020B0604030504040204" pitchFamily="50" charset="-128"/>
                <a:ea typeface="メイリオ" panose="020B0604030504040204" pitchFamily="50" charset="-128"/>
                <a:cs typeface="Times New Roman"/>
              </a:rPr>
              <a:t>　府内の再生可能エネルギー利用設備の導入件数</a:t>
            </a:r>
            <a:endParaRPr lang="en-US" altLang="ja-JP" sz="1200" b="1" kern="100" dirty="0">
              <a:latin typeface="メイリオ" panose="020B0604030504040204" pitchFamily="50" charset="-128"/>
              <a:ea typeface="メイリオ" panose="020B0604030504040204" pitchFamily="50" charset="-128"/>
              <a:cs typeface="Times New Roman"/>
            </a:endParaRPr>
          </a:p>
        </p:txBody>
      </p:sp>
    </p:spTree>
    <p:extLst>
      <p:ext uri="{BB962C8B-B14F-4D97-AF65-F5344CB8AC3E}">
        <p14:creationId xmlns:p14="http://schemas.microsoft.com/office/powerpoint/2010/main" val="1874614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47976" y="227005"/>
            <a:ext cx="5644485" cy="2823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r>
              <a:rPr lang="ja-JP" altLang="en-US" b="1" dirty="0" smtClean="0">
                <a:solidFill>
                  <a:schemeClr val="accent2">
                    <a:lumMod val="75000"/>
                  </a:schemeClr>
                </a:solidFill>
                <a:latin typeface="メイリオ" panose="020B0604030504040204" pitchFamily="50" charset="-128"/>
                <a:ea typeface="メイリオ" panose="020B0604030504040204" pitchFamily="50" charset="-128"/>
              </a:rPr>
              <a:t>大阪府における温室効果ガス削減に向けた規程内容</a:t>
            </a:r>
            <a:endParaRPr lang="ja-JP" altLang="en-US" b="1" dirty="0">
              <a:solidFill>
                <a:schemeClr val="accent2">
                  <a:lumMod val="75000"/>
                </a:schemeClr>
              </a:solidFill>
              <a:latin typeface="メイリオ" panose="020B0604030504040204" pitchFamily="50" charset="-128"/>
              <a:ea typeface="メイリオ" panose="020B0604030504040204" pitchFamily="50" charset="-128"/>
            </a:endParaRPr>
          </a:p>
        </p:txBody>
      </p:sp>
      <p:cxnSp>
        <p:nvCxnSpPr>
          <p:cNvPr id="8" name="直線コネクタ 7"/>
          <p:cNvCxnSpPr/>
          <p:nvPr/>
        </p:nvCxnSpPr>
        <p:spPr>
          <a:xfrm flipV="1">
            <a:off x="30376" y="512735"/>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11" name="テキスト ボックス 10"/>
          <p:cNvSpPr txBox="1"/>
          <p:nvPr/>
        </p:nvSpPr>
        <p:spPr>
          <a:xfrm>
            <a:off x="6107775" y="6489117"/>
            <a:ext cx="2402006" cy="246221"/>
          </a:xfrm>
          <a:prstGeom prst="rect">
            <a:avLst/>
          </a:prstGeom>
          <a:noFill/>
        </p:spPr>
        <p:txBody>
          <a:bodyPr wrap="square" rtlCol="0">
            <a:spAutoFit/>
          </a:bodyPr>
          <a:lstStyle/>
          <a:p>
            <a:pPr algn="r"/>
            <a:r>
              <a:rPr kumimoji="1" lang="ja-JP" altLang="en-US" sz="1000" b="1" dirty="0"/>
              <a:t>住宅まちづくり部</a:t>
            </a:r>
          </a:p>
        </p:txBody>
      </p:sp>
      <p:sp>
        <p:nvSpPr>
          <p:cNvPr id="13" name="スライド番号プレースホルダー 1"/>
          <p:cNvSpPr>
            <a:spLocks noGrp="1"/>
          </p:cNvSpPr>
          <p:nvPr>
            <p:ph type="sldNum" sz="quarter" idx="12"/>
          </p:nvPr>
        </p:nvSpPr>
        <p:spPr>
          <a:xfrm>
            <a:off x="8017772" y="6396127"/>
            <a:ext cx="984019" cy="365125"/>
          </a:xfrm>
        </p:spPr>
        <p:txBody>
          <a:bodyPr/>
          <a:lstStyle/>
          <a:p>
            <a:fld id="{139EBC2B-BF77-430A-B67D-4C5A4847E674}" type="slidenum">
              <a:rPr kumimoji="1" lang="ja-JP" altLang="en-US" sz="2400" smtClean="0"/>
              <a:t>8</a:t>
            </a:fld>
            <a:endParaRPr kumimoji="1" lang="ja-JP" altLang="en-US" sz="2400" dirty="0"/>
          </a:p>
        </p:txBody>
      </p:sp>
      <p:sp>
        <p:nvSpPr>
          <p:cNvPr id="15" name="コンテンツ プレースホルダー 3">
            <a:extLst>
              <a:ext uri="{FF2B5EF4-FFF2-40B4-BE49-F238E27FC236}">
                <a16:creationId xmlns:a16="http://schemas.microsoft.com/office/drawing/2014/main" id="{BC574EF9-7DC8-49F0-A65A-F107495290E4}"/>
              </a:ext>
            </a:extLst>
          </p:cNvPr>
          <p:cNvSpPr>
            <a:spLocks noGrp="1"/>
          </p:cNvSpPr>
          <p:nvPr>
            <p:ph sz="half" idx="4294967295"/>
          </p:nvPr>
        </p:nvSpPr>
        <p:spPr>
          <a:xfrm>
            <a:off x="258282" y="4796095"/>
            <a:ext cx="8547861" cy="1463037"/>
          </a:xfrm>
          <a:ln>
            <a:solidFill>
              <a:schemeClr val="accent1"/>
            </a:solidFill>
            <a:prstDash val="dash"/>
          </a:ln>
        </p:spPr>
        <p:txBody>
          <a:bodyPr>
            <a:noAutofit/>
          </a:bodyPr>
          <a:lstStyle/>
          <a:p>
            <a:pPr marL="0" indent="0">
              <a:lnSpc>
                <a:spcPct val="100000"/>
              </a:lnSpc>
              <a:spcBef>
                <a:spcPts val="0"/>
              </a:spcBef>
              <a:buNone/>
            </a:pP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建築主等の責務）</a:t>
            </a:r>
          </a:p>
          <a:p>
            <a:pPr marL="0" indent="0">
              <a:lnSpc>
                <a:spcPct val="100000"/>
              </a:lnSpc>
              <a:spcBef>
                <a:spcPts val="0"/>
              </a:spcBef>
              <a:buNone/>
            </a:pPr>
            <a:r>
              <a:rPr lang="ja-JP" altLang="en-US" sz="1200" dirty="0">
                <a:latin typeface="メイリオ" panose="020B0604030504040204" pitchFamily="50" charset="-128"/>
                <a:ea typeface="メイリオ" panose="020B0604030504040204" pitchFamily="50" charset="-128"/>
              </a:rPr>
              <a:t>第</a:t>
            </a:r>
            <a:r>
              <a:rPr lang="en-US" altLang="ja-JP" sz="1200" dirty="0">
                <a:latin typeface="メイリオ" panose="020B0604030504040204" pitchFamily="50" charset="-128"/>
                <a:ea typeface="メイリオ" panose="020B0604030504040204" pitchFamily="50" charset="-128"/>
              </a:rPr>
              <a:t>5</a:t>
            </a:r>
            <a:r>
              <a:rPr lang="ja-JP" altLang="en-US" sz="1200" dirty="0">
                <a:latin typeface="メイリオ" panose="020B0604030504040204" pitchFamily="50" charset="-128"/>
                <a:ea typeface="メイリオ" panose="020B0604030504040204" pitchFamily="50" charset="-128"/>
              </a:rPr>
              <a:t>条　建築主は、その建築等（新築等、建築物の修繕若しくは模様替又は建築物への空気調和設備等（建築物省エネルギー法第</a:t>
            </a:r>
            <a:r>
              <a:rPr lang="en-US" altLang="ja-JP" sz="1200" dirty="0">
                <a:latin typeface="メイリオ" panose="020B0604030504040204" pitchFamily="50" charset="-128"/>
                <a:ea typeface="メイリオ" panose="020B0604030504040204" pitchFamily="50" charset="-128"/>
              </a:rPr>
              <a:t>2</a:t>
            </a:r>
            <a:r>
              <a:rPr lang="ja-JP" altLang="en-US" sz="1200" dirty="0">
                <a:latin typeface="メイリオ" panose="020B0604030504040204" pitchFamily="50" charset="-128"/>
                <a:ea typeface="メイリオ" panose="020B0604030504040204" pitchFamily="50" charset="-128"/>
              </a:rPr>
              <a:t>条第</a:t>
            </a:r>
            <a:r>
              <a:rPr lang="en-US" altLang="ja-JP" sz="1200" dirty="0">
                <a:latin typeface="メイリオ" panose="020B0604030504040204" pitchFamily="50" charset="-128"/>
                <a:ea typeface="メイリオ" panose="020B0604030504040204" pitchFamily="50" charset="-128"/>
              </a:rPr>
              <a:t>2</a:t>
            </a:r>
            <a:r>
              <a:rPr lang="ja-JP" altLang="en-US" sz="1200" dirty="0">
                <a:latin typeface="メイリオ" panose="020B0604030504040204" pitchFamily="50" charset="-128"/>
                <a:ea typeface="メイリオ" panose="020B0604030504040204" pitchFamily="50" charset="-128"/>
              </a:rPr>
              <a:t>号に規定する空気調和設備等をいう。以下同じ。）の設置若しくは建築物に設けた空気調和設備等の改修をいう。）をしようとする建築物について、建築物の所有者、管理者又は占有者は、その所有し、管理し、又は占有する建築物について、建築物の環境配慮のために</a:t>
            </a:r>
            <a:r>
              <a:rPr lang="ja-JP" altLang="en-US" sz="1200" u="sng" dirty="0">
                <a:latin typeface="メイリオ" panose="020B0604030504040204" pitchFamily="50" charset="-128"/>
                <a:ea typeface="メイリオ" panose="020B0604030504040204" pitchFamily="50" charset="-128"/>
              </a:rPr>
              <a:t>適切な措置を講ずるよう努めなければならない。</a:t>
            </a:r>
          </a:p>
          <a:p>
            <a:pPr marL="0" indent="0">
              <a:lnSpc>
                <a:spcPct val="100000"/>
              </a:lnSpc>
              <a:spcBef>
                <a:spcPts val="0"/>
              </a:spcBef>
              <a:buNone/>
            </a:pPr>
            <a:r>
              <a:rPr lang="ja-JP" altLang="en-US" sz="1200" dirty="0">
                <a:latin typeface="メイリオ" panose="020B0604030504040204" pitchFamily="50" charset="-128"/>
                <a:ea typeface="メイリオ" panose="020B0604030504040204" pitchFamily="50" charset="-128"/>
              </a:rPr>
              <a:t>２　建築主等は、府が実施する建築物の環境配慮に関する調査に</a:t>
            </a:r>
            <a:r>
              <a:rPr lang="ja-JP" altLang="en-US" sz="1200" u="sng" dirty="0">
                <a:latin typeface="メイリオ" panose="020B0604030504040204" pitchFamily="50" charset="-128"/>
                <a:ea typeface="メイリオ" panose="020B0604030504040204" pitchFamily="50" charset="-128"/>
              </a:rPr>
              <a:t>協力する責務を有する</a:t>
            </a:r>
            <a:r>
              <a:rPr lang="ja-JP" altLang="en-US" sz="1200" dirty="0">
                <a:latin typeface="メイリオ" panose="020B0604030504040204" pitchFamily="50" charset="-128"/>
                <a:ea typeface="メイリオ" panose="020B0604030504040204" pitchFamily="50" charset="-128"/>
              </a:rPr>
              <a:t>。</a:t>
            </a:r>
          </a:p>
          <a:p>
            <a:pPr marL="0" indent="0">
              <a:lnSpc>
                <a:spcPct val="100000"/>
              </a:lnSpc>
              <a:spcBef>
                <a:spcPts val="0"/>
              </a:spcBef>
              <a:buNone/>
            </a:pPr>
            <a:r>
              <a:rPr lang="ja-JP" altLang="en-US" sz="1200" dirty="0">
                <a:latin typeface="メイリオ" panose="020B0604030504040204" pitchFamily="50" charset="-128"/>
                <a:ea typeface="メイリオ" panose="020B0604030504040204" pitchFamily="50" charset="-128"/>
              </a:rPr>
              <a:t>３　前</a:t>
            </a:r>
            <a:r>
              <a:rPr lang="en-US" altLang="ja-JP" sz="1200" dirty="0">
                <a:latin typeface="メイリオ" panose="020B0604030504040204" pitchFamily="50" charset="-128"/>
                <a:ea typeface="メイリオ" panose="020B0604030504040204" pitchFamily="50" charset="-128"/>
              </a:rPr>
              <a:t>2</a:t>
            </a:r>
            <a:r>
              <a:rPr lang="ja-JP" altLang="en-US" sz="1200" dirty="0">
                <a:latin typeface="メイリオ" panose="020B0604030504040204" pitchFamily="50" charset="-128"/>
                <a:ea typeface="メイリオ" panose="020B0604030504040204" pitchFamily="50" charset="-128"/>
              </a:rPr>
              <a:t>項に定めるもののほか、建築主等は、府が実施する建築物の環境配慮に関する施策に</a:t>
            </a:r>
            <a:r>
              <a:rPr lang="ja-JP" altLang="en-US" sz="1200" u="sng" dirty="0">
                <a:latin typeface="メイリオ" panose="020B0604030504040204" pitchFamily="50" charset="-128"/>
                <a:ea typeface="メイリオ" panose="020B0604030504040204" pitchFamily="50" charset="-128"/>
              </a:rPr>
              <a:t>協力する責務を有する</a:t>
            </a:r>
            <a:r>
              <a:rPr lang="ja-JP" altLang="en-US" sz="1200" dirty="0" smtClean="0">
                <a:latin typeface="メイリオ" panose="020B0604030504040204" pitchFamily="50" charset="-128"/>
                <a:ea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endParaRPr>
          </a:p>
          <a:p>
            <a:pPr marL="0" indent="0">
              <a:lnSpc>
                <a:spcPct val="100000"/>
              </a:lnSpc>
              <a:spcBef>
                <a:spcPts val="0"/>
              </a:spcBef>
              <a:buNone/>
            </a:pPr>
            <a:r>
              <a:rPr lang="ja-JP" altLang="en-US" sz="1200" b="1" dirty="0">
                <a:latin typeface="メイリオ" panose="020B0604030504040204" pitchFamily="50" charset="-128"/>
                <a:ea typeface="メイリオ" panose="020B0604030504040204" pitchFamily="50" charset="-128"/>
              </a:rPr>
              <a:t>  </a:t>
            </a:r>
          </a:p>
        </p:txBody>
      </p:sp>
      <p:sp>
        <p:nvSpPr>
          <p:cNvPr id="2" name="テキスト ボックス 1"/>
          <p:cNvSpPr txBox="1"/>
          <p:nvPr/>
        </p:nvSpPr>
        <p:spPr>
          <a:xfrm>
            <a:off x="127713" y="587572"/>
            <a:ext cx="6130344"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大阪府地球温暖化実行計画（区域施策編）　（案）　より抜粋</a:t>
            </a:r>
            <a:endParaRPr kumimoji="1" lang="ja-JP" altLang="en-US" sz="140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296212" y="903964"/>
            <a:ext cx="8547861" cy="3600986"/>
          </a:xfrm>
          <a:prstGeom prst="rect">
            <a:avLst/>
          </a:prstGeom>
          <a:noFill/>
          <a:ln>
            <a:solidFill>
              <a:schemeClr val="tx1"/>
            </a:solidFill>
            <a:prstDash val="dash"/>
          </a:ln>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rPr>
              <a:t>(5)</a:t>
            </a:r>
            <a:r>
              <a:rPr kumimoji="1" lang="ja-JP" altLang="en-US" sz="1200" u="sng" dirty="0" smtClean="0">
                <a:latin typeface="Meiryo UI" panose="020B0604030504040204" pitchFamily="50" charset="-128"/>
                <a:ea typeface="Meiryo UI" panose="020B0604030504040204" pitchFamily="50" charset="-128"/>
              </a:rPr>
              <a:t>温室効果ガスの削減目標</a:t>
            </a:r>
            <a:endParaRPr kumimoji="1" lang="en-US" altLang="ja-JP" sz="1200" u="sng" dirty="0" smtClean="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2030</a:t>
            </a:r>
            <a:r>
              <a:rPr kumimoji="1" lang="ja-JP" altLang="en-US" sz="1200" dirty="0" smtClean="0">
                <a:latin typeface="Meiryo UI" panose="020B0604030504040204" pitchFamily="50" charset="-128"/>
                <a:ea typeface="Meiryo UI" panose="020B0604030504040204" pitchFamily="50" charset="-128"/>
              </a:rPr>
              <a:t>年度の温室効果ガス排出量の</a:t>
            </a:r>
            <a:r>
              <a:rPr kumimoji="1" lang="ja-JP" altLang="en-US" sz="1200" u="sng" dirty="0" smtClean="0">
                <a:latin typeface="Meiryo UI" panose="020B0604030504040204" pitchFamily="50" charset="-128"/>
                <a:ea typeface="Meiryo UI" panose="020B0604030504040204" pitchFamily="50" charset="-128"/>
              </a:rPr>
              <a:t>削減目標</a:t>
            </a:r>
            <a:r>
              <a:rPr kumimoji="1" lang="ja-JP" altLang="en-US" sz="1200" dirty="0" smtClean="0">
                <a:latin typeface="Meiryo UI" panose="020B0604030504040204" pitchFamily="50" charset="-128"/>
                <a:ea typeface="Meiryo UI" panose="020B0604030504040204" pitchFamily="50" charset="-128"/>
              </a:rPr>
              <a:t>について、基準年度は国の地球温暖化対策実行計画と整合させ</a:t>
            </a:r>
            <a:r>
              <a:rPr kumimoji="1" lang="en-US" altLang="ja-JP" sz="1200" dirty="0" smtClean="0">
                <a:latin typeface="Meiryo UI" panose="020B0604030504040204" pitchFamily="50" charset="-128"/>
                <a:ea typeface="Meiryo UI" panose="020B0604030504040204" pitchFamily="50" charset="-128"/>
              </a:rPr>
              <a:t>2013</a:t>
            </a:r>
            <a:r>
              <a:rPr kumimoji="1" lang="ja-JP" altLang="en-US" sz="1200" dirty="0" smtClean="0">
                <a:latin typeface="Meiryo UI" panose="020B0604030504040204" pitchFamily="50" charset="-128"/>
                <a:ea typeface="Meiryo UI" panose="020B0604030504040204" pitchFamily="50" charset="-128"/>
              </a:rPr>
              <a:t>年度とし数値目標は国による施策及び府独自の削減効果を積み上げて設定しました。</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（中略）</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〇</a:t>
            </a:r>
            <a:r>
              <a:rPr kumimoji="1" lang="en-US" altLang="ja-JP" sz="1200" dirty="0" smtClean="0">
                <a:latin typeface="Meiryo UI" panose="020B0604030504040204" pitchFamily="50" charset="-128"/>
                <a:ea typeface="Meiryo UI" panose="020B0604030504040204" pitchFamily="50" charset="-128"/>
              </a:rPr>
              <a:t>2030</a:t>
            </a:r>
            <a:r>
              <a:rPr kumimoji="1" lang="ja-JP" altLang="en-US" sz="1200" dirty="0" smtClean="0">
                <a:latin typeface="Meiryo UI" panose="020B0604030504040204" pitchFamily="50" charset="-128"/>
                <a:ea typeface="Meiryo UI" panose="020B0604030504040204" pitchFamily="50" charset="-128"/>
              </a:rPr>
              <a:t>年度の温室効果ガス</a:t>
            </a:r>
            <a:r>
              <a:rPr kumimoji="1" lang="ja-JP" altLang="en-US" sz="1200" u="sng" dirty="0" smtClean="0">
                <a:latin typeface="Meiryo UI" panose="020B0604030504040204" pitchFamily="50" charset="-128"/>
                <a:ea typeface="Meiryo UI" panose="020B0604030504040204" pitchFamily="50" charset="-128"/>
              </a:rPr>
              <a:t>排出量の削減目標等</a:t>
            </a:r>
            <a:endParaRPr kumimoji="1" lang="en-US" altLang="ja-JP" sz="1200" u="sng"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削減目標　</a:t>
            </a:r>
            <a:r>
              <a:rPr kumimoji="1" lang="en-US" altLang="ja-JP" sz="1200" dirty="0" smtClean="0">
                <a:latin typeface="Meiryo UI" panose="020B0604030504040204" pitchFamily="50" charset="-128"/>
                <a:ea typeface="Meiryo UI" panose="020B0604030504040204" pitchFamily="50" charset="-128"/>
              </a:rPr>
              <a:t>2030</a:t>
            </a:r>
            <a:r>
              <a:rPr kumimoji="1" lang="ja-JP" altLang="en-US" sz="1200" dirty="0" smtClean="0">
                <a:latin typeface="Meiryo UI" panose="020B0604030504040204" pitchFamily="50" charset="-128"/>
                <a:ea typeface="Meiryo UI" panose="020B0604030504040204" pitchFamily="50" charset="-128"/>
              </a:rPr>
              <a:t>年度の府域の温室効果ガス排出量を</a:t>
            </a:r>
            <a:r>
              <a:rPr kumimoji="1" lang="en-US" altLang="ja-JP" sz="1200" dirty="0" smtClean="0">
                <a:latin typeface="Meiryo UI" panose="020B0604030504040204" pitchFamily="50" charset="-128"/>
                <a:ea typeface="Meiryo UI" panose="020B0604030504040204" pitchFamily="50" charset="-128"/>
              </a:rPr>
              <a:t>2013</a:t>
            </a:r>
            <a:r>
              <a:rPr kumimoji="1" lang="ja-JP" altLang="en-US" sz="1200" dirty="0" smtClean="0">
                <a:latin typeface="Meiryo UI" panose="020B0604030504040204" pitchFamily="50" charset="-128"/>
                <a:ea typeface="Meiryo UI" panose="020B0604030504040204" pitchFamily="50" charset="-128"/>
              </a:rPr>
              <a:t>年度比で</a:t>
            </a:r>
            <a:r>
              <a:rPr kumimoji="1" lang="en-US" altLang="ja-JP" sz="1200" dirty="0" smtClean="0">
                <a:latin typeface="Meiryo UI" panose="020B0604030504040204" pitchFamily="50" charset="-128"/>
                <a:ea typeface="Meiryo UI" panose="020B0604030504040204" pitchFamily="50" charset="-128"/>
              </a:rPr>
              <a:t>40%</a:t>
            </a:r>
            <a:r>
              <a:rPr kumimoji="1" lang="ja-JP" altLang="en-US" sz="1200" dirty="0" smtClean="0">
                <a:latin typeface="Meiryo UI" panose="020B0604030504040204" pitchFamily="50" charset="-128"/>
                <a:ea typeface="Meiryo UI" panose="020B0604030504040204" pitchFamily="50" charset="-128"/>
              </a:rPr>
              <a:t>削減</a:t>
            </a:r>
            <a:endParaRPr kumimoji="1" lang="en-US" altLang="ja-JP" sz="1200" dirty="0" smtClean="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smtClean="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smtClean="0">
              <a:latin typeface="Meiryo UI" panose="020B0604030504040204" pitchFamily="50" charset="-128"/>
              <a:ea typeface="Meiryo UI" panose="020B0604030504040204" pitchFamily="50" charset="-128"/>
            </a:endParaRPr>
          </a:p>
          <a:p>
            <a:endParaRPr kumimoji="1" lang="en-US" altLang="ja-JP" sz="1200" dirty="0" smtClean="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smtClean="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smtClean="0">
              <a:latin typeface="Meiryo UI" panose="020B0604030504040204" pitchFamily="50" charset="-128"/>
              <a:ea typeface="Meiryo UI" panose="020B0604030504040204" pitchFamily="50" charset="-128"/>
            </a:endParaRPr>
          </a:p>
          <a:p>
            <a:endParaRPr kumimoji="1" lang="en-US" altLang="ja-JP" sz="1200" dirty="0" smtClean="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smtClean="0">
              <a:latin typeface="Meiryo UI" panose="020B0604030504040204" pitchFamily="50" charset="-128"/>
              <a:ea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47976" y="4516251"/>
            <a:ext cx="6130344"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大阪府温暖化の防止等に関する条例　より抜粋</a:t>
            </a:r>
            <a:endParaRPr kumimoji="1" lang="ja-JP" altLang="en-US" sz="1400" dirty="0">
              <a:latin typeface="Meiryo UI" panose="020B0604030504040204" pitchFamily="50" charset="-128"/>
              <a:ea typeface="Meiryo UI" panose="020B0604030504040204" pitchFamily="50" charset="-128"/>
            </a:endParaRPr>
          </a:p>
        </p:txBody>
      </p:sp>
      <p:sp>
        <p:nvSpPr>
          <p:cNvPr id="4" name="正方形/長方形 3"/>
          <p:cNvSpPr/>
          <p:nvPr/>
        </p:nvSpPr>
        <p:spPr>
          <a:xfrm>
            <a:off x="425001" y="1867900"/>
            <a:ext cx="5267460" cy="2235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コンテンツ プレースホルダー 3">
            <a:extLst>
              <a:ext uri="{FF2B5EF4-FFF2-40B4-BE49-F238E27FC236}">
                <a16:creationId xmlns:a16="http://schemas.microsoft.com/office/drawing/2014/main" id="{BC574EF9-7DC8-49F0-A65A-F107495290E4}"/>
              </a:ext>
            </a:extLst>
          </p:cNvPr>
          <p:cNvSpPr txBox="1">
            <a:spLocks/>
          </p:cNvSpPr>
          <p:nvPr/>
        </p:nvSpPr>
        <p:spPr>
          <a:xfrm>
            <a:off x="2113550" y="2100029"/>
            <a:ext cx="4977651" cy="363015"/>
          </a:xfrm>
          <a:prstGeom prst="rect">
            <a:avLst/>
          </a:prstGeom>
          <a:ln>
            <a:noFill/>
            <a:prstDash val="dash"/>
          </a:ln>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lnSpc>
                <a:spcPts val="1800"/>
              </a:lnSpc>
              <a:spcBef>
                <a:spcPts val="0"/>
              </a:spcBef>
              <a:buNone/>
            </a:pPr>
            <a:r>
              <a:rPr lang="ja-JP" altLang="ja-JP" sz="1050" dirty="0">
                <a:latin typeface="Meiryo UI" panose="020B0604030504040204" pitchFamily="50" charset="-128"/>
                <a:ea typeface="Meiryo UI" panose="020B0604030504040204" pitchFamily="50" charset="-128"/>
              </a:rPr>
              <a:t>表Ⅱ</a:t>
            </a:r>
            <a:r>
              <a:rPr lang="en-US" altLang="ja-JP" sz="1050" dirty="0">
                <a:latin typeface="Meiryo UI" panose="020B0604030504040204" pitchFamily="50" charset="-128"/>
                <a:ea typeface="Meiryo UI" panose="020B0604030504040204" pitchFamily="50" charset="-128"/>
              </a:rPr>
              <a:t>-6</a:t>
            </a:r>
            <a:r>
              <a:rPr lang="ja-JP" altLang="ja-JP" sz="1050" dirty="0">
                <a:latin typeface="Meiryo UI" panose="020B0604030504040204" pitchFamily="50" charset="-128"/>
                <a:ea typeface="Meiryo UI" panose="020B0604030504040204" pitchFamily="50" charset="-128"/>
              </a:rPr>
              <a:t>　将来推計（対策あり）における部門別の</a:t>
            </a:r>
            <a:r>
              <a:rPr lang="ja-JP" altLang="ja-JP" sz="1050" dirty="0" smtClean="0">
                <a:latin typeface="Meiryo UI" panose="020B0604030504040204" pitchFamily="50" charset="-128"/>
                <a:ea typeface="Meiryo UI" panose="020B0604030504040204" pitchFamily="50" charset="-128"/>
              </a:rPr>
              <a:t>削減量</a:t>
            </a:r>
            <a:r>
              <a:rPr lang="en-US" altLang="ja-JP" sz="1050" dirty="0" smtClean="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単位：万トン）</a:t>
            </a:r>
            <a:endParaRPr lang="ja-JP" altLang="en-US" sz="800" b="1" dirty="0">
              <a:latin typeface="Meiryo UI" panose="020B0604030504040204" pitchFamily="50" charset="-128"/>
              <a:ea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2467549726"/>
              </p:ext>
            </p:extLst>
          </p:nvPr>
        </p:nvGraphicFramePr>
        <p:xfrm>
          <a:off x="1838589" y="2381738"/>
          <a:ext cx="4536000" cy="2042325"/>
        </p:xfrm>
        <a:graphic>
          <a:graphicData uri="http://schemas.openxmlformats.org/drawingml/2006/table">
            <a:tbl>
              <a:tblPr/>
              <a:tblGrid>
                <a:gridCol w="756000">
                  <a:extLst>
                    <a:ext uri="{9D8B030D-6E8A-4147-A177-3AD203B41FA5}">
                      <a16:colId xmlns:a16="http://schemas.microsoft.com/office/drawing/2014/main" val="3209756914"/>
                    </a:ext>
                  </a:extLst>
                </a:gridCol>
                <a:gridCol w="756000">
                  <a:extLst>
                    <a:ext uri="{9D8B030D-6E8A-4147-A177-3AD203B41FA5}">
                      <a16:colId xmlns:a16="http://schemas.microsoft.com/office/drawing/2014/main" val="3103677892"/>
                    </a:ext>
                  </a:extLst>
                </a:gridCol>
                <a:gridCol w="756000">
                  <a:extLst>
                    <a:ext uri="{9D8B030D-6E8A-4147-A177-3AD203B41FA5}">
                      <a16:colId xmlns:a16="http://schemas.microsoft.com/office/drawing/2014/main" val="168179387"/>
                    </a:ext>
                  </a:extLst>
                </a:gridCol>
                <a:gridCol w="756000">
                  <a:extLst>
                    <a:ext uri="{9D8B030D-6E8A-4147-A177-3AD203B41FA5}">
                      <a16:colId xmlns:a16="http://schemas.microsoft.com/office/drawing/2014/main" val="2796157004"/>
                    </a:ext>
                  </a:extLst>
                </a:gridCol>
                <a:gridCol w="756000">
                  <a:extLst>
                    <a:ext uri="{9D8B030D-6E8A-4147-A177-3AD203B41FA5}">
                      <a16:colId xmlns:a16="http://schemas.microsoft.com/office/drawing/2014/main" val="1886105475"/>
                    </a:ext>
                  </a:extLst>
                </a:gridCol>
                <a:gridCol w="756000">
                  <a:extLst>
                    <a:ext uri="{9D8B030D-6E8A-4147-A177-3AD203B41FA5}">
                      <a16:colId xmlns:a16="http://schemas.microsoft.com/office/drawing/2014/main" val="1415542913"/>
                    </a:ext>
                  </a:extLst>
                </a:gridCol>
              </a:tblGrid>
              <a:tr h="304655">
                <a:tc>
                  <a:txBody>
                    <a:bodyPr/>
                    <a:lstStyle/>
                    <a:p>
                      <a:r>
                        <a:rPr kumimoji="1" lang="ja-JP" altLang="en-US" sz="1000" dirty="0" smtClean="0">
                          <a:latin typeface="Meiryo UI" panose="020B0604030504040204" pitchFamily="50" charset="-128"/>
                          <a:ea typeface="Meiryo UI" panose="020B0604030504040204" pitchFamily="50" charset="-128"/>
                        </a:rPr>
                        <a:t>部門</a:t>
                      </a:r>
                      <a:endParaRPr kumimoji="1" lang="ja-JP" altLang="en-US" sz="1000" dirty="0">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r>
                        <a:rPr kumimoji="1" lang="ja-JP" altLang="en-US" sz="1000" dirty="0" smtClean="0">
                          <a:latin typeface="Meiryo UI" panose="020B0604030504040204" pitchFamily="50" charset="-128"/>
                          <a:ea typeface="Meiryo UI" panose="020B0604030504040204" pitchFamily="50" charset="-128"/>
                        </a:rPr>
                        <a:t>基準年度</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2013</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r>
                        <a:rPr kumimoji="1" lang="ja-JP" altLang="en-US" sz="1000" dirty="0" smtClean="0">
                          <a:latin typeface="Meiryo UI" panose="020B0604030504040204" pitchFamily="50" charset="-128"/>
                          <a:ea typeface="Meiryo UI" panose="020B0604030504040204" pitchFamily="50" charset="-128"/>
                        </a:rPr>
                        <a:t>対策なし</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2030</a:t>
                      </a:r>
                      <a:r>
                        <a:rPr kumimoji="1" lang="ja-JP" altLang="en-US" sz="1000" dirty="0" smtClean="0">
                          <a:latin typeface="Meiryo UI" panose="020B0604030504040204" pitchFamily="50" charset="-128"/>
                          <a:ea typeface="Meiryo UI" panose="020B0604030504040204" pitchFamily="50" charset="-128"/>
                        </a:rPr>
                        <a:t>）</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r>
                        <a:rPr kumimoji="1" lang="ja-JP" altLang="en-US" sz="1000" dirty="0" smtClean="0">
                          <a:latin typeface="Meiryo UI" panose="020B0604030504040204" pitchFamily="50" charset="-128"/>
                          <a:ea typeface="Meiryo UI" panose="020B0604030504040204" pitchFamily="50" charset="-128"/>
                        </a:rPr>
                        <a:t>対策あり</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2030</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r>
                        <a:rPr kumimoji="1" lang="ja-JP" altLang="en-US" sz="1000" dirty="0" smtClean="0">
                          <a:latin typeface="Meiryo UI" panose="020B0604030504040204" pitchFamily="50" charset="-128"/>
                          <a:ea typeface="Meiryo UI" panose="020B0604030504040204" pitchFamily="50" charset="-128"/>
                        </a:rPr>
                        <a:t>削減量</a:t>
                      </a:r>
                      <a:endParaRPr kumimoji="1" lang="ja-JP" altLang="en-US" sz="1000" dirty="0">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r>
                        <a:rPr kumimoji="1" lang="ja-JP" altLang="en-US" sz="1000" dirty="0" smtClean="0">
                          <a:latin typeface="Meiryo UI" panose="020B0604030504040204" pitchFamily="50" charset="-128"/>
                          <a:ea typeface="Meiryo UI" panose="020B0604030504040204" pitchFamily="50" charset="-128"/>
                        </a:rPr>
                        <a:t>削減量</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2013</a:t>
                      </a:r>
                      <a:r>
                        <a:rPr kumimoji="1" lang="ja-JP" altLang="en-US" sz="1000" dirty="0" smtClean="0">
                          <a:latin typeface="Meiryo UI" panose="020B0604030504040204" pitchFamily="50" charset="-128"/>
                          <a:ea typeface="Meiryo UI" panose="020B0604030504040204" pitchFamily="50" charset="-128"/>
                        </a:rPr>
                        <a:t>比）</a:t>
                      </a:r>
                      <a:endParaRPr kumimoji="1" lang="ja-JP" altLang="en-US" sz="1000" dirty="0">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21171649"/>
                  </a:ext>
                </a:extLst>
              </a:tr>
              <a:tr h="216000">
                <a:tc>
                  <a:txBody>
                    <a:bodyPr/>
                    <a:lstStyle/>
                    <a:p>
                      <a:r>
                        <a:rPr kumimoji="1" lang="ja-JP" altLang="en-US" sz="1000" dirty="0" smtClean="0">
                          <a:latin typeface="Meiryo UI" panose="020B0604030504040204" pitchFamily="50" charset="-128"/>
                          <a:ea typeface="Meiryo UI" panose="020B0604030504040204" pitchFamily="50" charset="-128"/>
                        </a:rPr>
                        <a:t>産業</a:t>
                      </a:r>
                      <a:endParaRPr kumimoji="1" lang="ja-JP" altLang="en-US" sz="1000" dirty="0">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1,374</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1,432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781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650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43%</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47649979"/>
                  </a:ext>
                </a:extLst>
              </a:tr>
              <a:tr h="216000">
                <a:tc>
                  <a:txBody>
                    <a:bodyPr/>
                    <a:lstStyle/>
                    <a:p>
                      <a:r>
                        <a:rPr kumimoji="1" lang="ja-JP" altLang="en-US" sz="1000" dirty="0" smtClean="0">
                          <a:latin typeface="Meiryo UI" panose="020B0604030504040204" pitchFamily="50" charset="-128"/>
                          <a:ea typeface="Meiryo UI" panose="020B0604030504040204" pitchFamily="50" charset="-128"/>
                        </a:rPr>
                        <a:t>業務</a:t>
                      </a:r>
                      <a:endParaRPr kumimoji="1" lang="ja-JP" altLang="en-US" sz="1000" dirty="0">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1,929</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1,886</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1,120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766</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42%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03549864"/>
                  </a:ext>
                </a:extLst>
              </a:tr>
              <a:tr h="216000">
                <a:tc>
                  <a:txBody>
                    <a:bodyPr/>
                    <a:lstStyle/>
                    <a:p>
                      <a:r>
                        <a:rPr kumimoji="1" lang="ja-JP" altLang="en-US" sz="1000" dirty="0" smtClean="0">
                          <a:latin typeface="Meiryo UI" panose="020B0604030504040204" pitchFamily="50" charset="-128"/>
                          <a:ea typeface="Meiryo UI" panose="020B0604030504040204" pitchFamily="50" charset="-128"/>
                        </a:rPr>
                        <a:t>家庭</a:t>
                      </a:r>
                      <a:endParaRPr kumimoji="1" lang="en-US" altLang="ja-JP" sz="1000" dirty="0" smtClean="0">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1,295</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1,128</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700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428</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46%</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68522853"/>
                  </a:ext>
                </a:extLst>
              </a:tr>
              <a:tr h="216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dirty="0" smtClean="0">
                          <a:latin typeface="Meiryo UI" panose="020B0604030504040204" pitchFamily="50" charset="-128"/>
                          <a:ea typeface="Meiryo UI" panose="020B0604030504040204" pitchFamily="50" charset="-128"/>
                        </a:rPr>
                        <a:t>運輸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688</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662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464</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198</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33%</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54399986"/>
                  </a:ext>
                </a:extLst>
              </a:tr>
              <a:tr h="216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dirty="0" smtClean="0">
                          <a:latin typeface="Meiryo UI" panose="020B0604030504040204" pitchFamily="50" charset="-128"/>
                          <a:ea typeface="Meiryo UI" panose="020B0604030504040204" pitchFamily="50" charset="-128"/>
                        </a:rPr>
                        <a:t>ｴﾈﾙｷﾞｰ転換</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43</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40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28</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12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35%</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57979425"/>
                  </a:ext>
                </a:extLst>
              </a:tr>
              <a:tr h="216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dirty="0" smtClean="0">
                          <a:latin typeface="Meiryo UI" panose="020B0604030504040204" pitchFamily="50" charset="-128"/>
                          <a:ea typeface="Meiryo UI" panose="020B0604030504040204" pitchFamily="50" charset="-128"/>
                        </a:rPr>
                        <a:t>廃棄物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182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154</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109</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45</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40%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98868862"/>
                  </a:ext>
                </a:extLst>
              </a:tr>
              <a:tr h="216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dirty="0" smtClean="0">
                          <a:latin typeface="Meiryo UI" panose="020B0604030504040204" pitchFamily="50" charset="-128"/>
                          <a:ea typeface="Meiryo UI" panose="020B0604030504040204" pitchFamily="50" charset="-128"/>
                        </a:rPr>
                        <a:t>その他ガス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287</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525</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255</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270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11%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595242"/>
                  </a:ext>
                </a:extLst>
              </a:tr>
              <a:tr h="216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dirty="0" smtClean="0">
                          <a:latin typeface="Meiryo UI" panose="020B0604030504040204" pitchFamily="50" charset="-128"/>
                          <a:ea typeface="Meiryo UI" panose="020B0604030504040204" pitchFamily="50" charset="-128"/>
                        </a:rPr>
                        <a:t>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5,798</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5,827</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3,458</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2,369</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40%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15705935"/>
                  </a:ext>
                </a:extLst>
              </a:tr>
            </a:tbl>
          </a:graphicData>
        </a:graphic>
      </p:graphicFrame>
    </p:spTree>
    <p:extLst>
      <p:ext uri="{BB962C8B-B14F-4D97-AF65-F5344CB8AC3E}">
        <p14:creationId xmlns:p14="http://schemas.microsoft.com/office/powerpoint/2010/main" val="811804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167419" y="6494720"/>
            <a:ext cx="2402006" cy="246221"/>
          </a:xfrm>
          <a:prstGeom prst="rect">
            <a:avLst/>
          </a:prstGeom>
          <a:noFill/>
        </p:spPr>
        <p:txBody>
          <a:bodyPr wrap="square" rtlCol="0">
            <a:spAutoFit/>
          </a:bodyPr>
          <a:lstStyle/>
          <a:p>
            <a:pPr algn="r"/>
            <a:r>
              <a:rPr kumimoji="1" lang="ja-JP" altLang="en-US" sz="1000" b="1" dirty="0"/>
              <a:t>住宅まちづくり部</a:t>
            </a:r>
          </a:p>
        </p:txBody>
      </p:sp>
      <p:sp>
        <p:nvSpPr>
          <p:cNvPr id="4" name="テキスト ボックス 3"/>
          <p:cNvSpPr txBox="1"/>
          <p:nvPr/>
        </p:nvSpPr>
        <p:spPr>
          <a:xfrm>
            <a:off x="0" y="51552"/>
            <a:ext cx="9826388" cy="369332"/>
          </a:xfrm>
          <a:prstGeom prst="rect">
            <a:avLst/>
          </a:prstGeom>
          <a:noFill/>
        </p:spPr>
        <p:txBody>
          <a:bodyPr wrap="square" rtlCol="0">
            <a:spAutoFit/>
          </a:bodyPr>
          <a:lstStyle/>
          <a:p>
            <a:r>
              <a:rPr kumimoji="1" lang="ja-JP" altLang="en-US" dirty="0" smtClean="0">
                <a:ln>
                  <a:solidFill>
                    <a:schemeClr val="accent2"/>
                  </a:solidFill>
                </a:ln>
                <a:latin typeface="Meiryo UI" panose="020B0604030504040204" pitchFamily="50" charset="-128"/>
                <a:ea typeface="Meiryo UI" panose="020B0604030504040204" pitchFamily="50" charset="-128"/>
              </a:rPr>
              <a:t>施設用途別省エネに要するコストアップシミュレーション        </a:t>
            </a:r>
            <a:endParaRPr kumimoji="1" lang="ja-JP" altLang="en-US" dirty="0">
              <a:ln>
                <a:solidFill>
                  <a:schemeClr val="accent2"/>
                </a:solidFill>
              </a:ln>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0" y="420884"/>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graphicFrame>
        <p:nvGraphicFramePr>
          <p:cNvPr id="9" name="表 8"/>
          <p:cNvGraphicFramePr>
            <a:graphicFrameLocks noGrp="1"/>
          </p:cNvGraphicFramePr>
          <p:nvPr>
            <p:extLst>
              <p:ext uri="{D42A27DB-BD31-4B8C-83A1-F6EECF244321}">
                <p14:modId xmlns:p14="http://schemas.microsoft.com/office/powerpoint/2010/main" val="2227153064"/>
              </p:ext>
            </p:extLst>
          </p:nvPr>
        </p:nvGraphicFramePr>
        <p:xfrm>
          <a:off x="41284" y="460695"/>
          <a:ext cx="9061432" cy="4754880"/>
        </p:xfrm>
        <a:graphic>
          <a:graphicData uri="http://schemas.openxmlformats.org/drawingml/2006/table">
            <a:tbl>
              <a:tblPr firstRow="1" bandRow="1">
                <a:solidFill>
                  <a:schemeClr val="accent1">
                    <a:lumMod val="20000"/>
                    <a:lumOff val="80000"/>
                  </a:schemeClr>
                </a:solidFill>
                <a:tableStyleId>{5C22544A-7EE6-4342-B048-85BDC9FD1C3A}</a:tableStyleId>
              </a:tblPr>
              <a:tblGrid>
                <a:gridCol w="916706">
                  <a:extLst>
                    <a:ext uri="{9D8B030D-6E8A-4147-A177-3AD203B41FA5}">
                      <a16:colId xmlns:a16="http://schemas.microsoft.com/office/drawing/2014/main" val="2657354208"/>
                    </a:ext>
                  </a:extLst>
                </a:gridCol>
                <a:gridCol w="282975">
                  <a:extLst>
                    <a:ext uri="{9D8B030D-6E8A-4147-A177-3AD203B41FA5}">
                      <a16:colId xmlns:a16="http://schemas.microsoft.com/office/drawing/2014/main" val="2546820838"/>
                    </a:ext>
                  </a:extLst>
                </a:gridCol>
                <a:gridCol w="663654">
                  <a:extLst>
                    <a:ext uri="{9D8B030D-6E8A-4147-A177-3AD203B41FA5}">
                      <a16:colId xmlns:a16="http://schemas.microsoft.com/office/drawing/2014/main" val="2588132402"/>
                    </a:ext>
                  </a:extLst>
                </a:gridCol>
                <a:gridCol w="548792">
                  <a:extLst>
                    <a:ext uri="{9D8B030D-6E8A-4147-A177-3AD203B41FA5}">
                      <a16:colId xmlns:a16="http://schemas.microsoft.com/office/drawing/2014/main" val="2135019946"/>
                    </a:ext>
                  </a:extLst>
                </a:gridCol>
                <a:gridCol w="484978">
                  <a:extLst>
                    <a:ext uri="{9D8B030D-6E8A-4147-A177-3AD203B41FA5}">
                      <a16:colId xmlns:a16="http://schemas.microsoft.com/office/drawing/2014/main" val="2700096703"/>
                    </a:ext>
                  </a:extLst>
                </a:gridCol>
                <a:gridCol w="574317">
                  <a:extLst>
                    <a:ext uri="{9D8B030D-6E8A-4147-A177-3AD203B41FA5}">
                      <a16:colId xmlns:a16="http://schemas.microsoft.com/office/drawing/2014/main" val="2672933419"/>
                    </a:ext>
                  </a:extLst>
                </a:gridCol>
                <a:gridCol w="701942">
                  <a:extLst>
                    <a:ext uri="{9D8B030D-6E8A-4147-A177-3AD203B41FA5}">
                      <a16:colId xmlns:a16="http://schemas.microsoft.com/office/drawing/2014/main" val="1020390060"/>
                    </a:ext>
                  </a:extLst>
                </a:gridCol>
                <a:gridCol w="497741">
                  <a:extLst>
                    <a:ext uri="{9D8B030D-6E8A-4147-A177-3AD203B41FA5}">
                      <a16:colId xmlns:a16="http://schemas.microsoft.com/office/drawing/2014/main" val="2955407319"/>
                    </a:ext>
                  </a:extLst>
                </a:gridCol>
                <a:gridCol w="523265">
                  <a:extLst>
                    <a:ext uri="{9D8B030D-6E8A-4147-A177-3AD203B41FA5}">
                      <a16:colId xmlns:a16="http://schemas.microsoft.com/office/drawing/2014/main" val="77737279"/>
                    </a:ext>
                  </a:extLst>
                </a:gridCol>
                <a:gridCol w="599841">
                  <a:extLst>
                    <a:ext uri="{9D8B030D-6E8A-4147-A177-3AD203B41FA5}">
                      <a16:colId xmlns:a16="http://schemas.microsoft.com/office/drawing/2014/main" val="308806133"/>
                    </a:ext>
                  </a:extLst>
                </a:gridCol>
                <a:gridCol w="548792">
                  <a:extLst>
                    <a:ext uri="{9D8B030D-6E8A-4147-A177-3AD203B41FA5}">
                      <a16:colId xmlns:a16="http://schemas.microsoft.com/office/drawing/2014/main" val="1306009859"/>
                    </a:ext>
                  </a:extLst>
                </a:gridCol>
                <a:gridCol w="536029">
                  <a:extLst>
                    <a:ext uri="{9D8B030D-6E8A-4147-A177-3AD203B41FA5}">
                      <a16:colId xmlns:a16="http://schemas.microsoft.com/office/drawing/2014/main" val="917477061"/>
                    </a:ext>
                  </a:extLst>
                </a:gridCol>
                <a:gridCol w="1528225">
                  <a:extLst>
                    <a:ext uri="{9D8B030D-6E8A-4147-A177-3AD203B41FA5}">
                      <a16:colId xmlns:a16="http://schemas.microsoft.com/office/drawing/2014/main" val="2744113114"/>
                    </a:ext>
                  </a:extLst>
                </a:gridCol>
                <a:gridCol w="654175">
                  <a:extLst>
                    <a:ext uri="{9D8B030D-6E8A-4147-A177-3AD203B41FA5}">
                      <a16:colId xmlns:a16="http://schemas.microsoft.com/office/drawing/2014/main" val="4184485753"/>
                    </a:ext>
                  </a:extLst>
                </a:gridCol>
              </a:tblGrid>
              <a:tr h="329985">
                <a:tc>
                  <a:txBody>
                    <a:bodyPr/>
                    <a:lstStyle/>
                    <a:p>
                      <a:endParaRPr kumimoji="1" lang="ja-JP" altLang="en-US" sz="1600" dirty="0">
                        <a:latin typeface="Meiryo UI" panose="020B0604030504040204" pitchFamily="50" charset="-128"/>
                        <a:ea typeface="Meiryo UI" panose="020B0604030504040204" pitchFamily="50" charset="-128"/>
                      </a:endParaRPr>
                    </a:p>
                  </a:txBody>
                  <a:tcPr/>
                </a:tc>
                <a:tc gridSpan="5">
                  <a:txBody>
                    <a:bodyPr/>
                    <a:lstStyle/>
                    <a:p>
                      <a:r>
                        <a:rPr kumimoji="1" lang="ja-JP" altLang="en-US" sz="1200" dirty="0" smtClean="0">
                          <a:latin typeface="Meiryo UI" panose="020B0604030504040204" pitchFamily="50" charset="-128"/>
                          <a:ea typeface="Meiryo UI" panose="020B0604030504040204" pitchFamily="50" charset="-128"/>
                        </a:rPr>
                        <a:t>非住宅</a:t>
                      </a:r>
                      <a:r>
                        <a:rPr kumimoji="1" lang="en-US" altLang="ja-JP" sz="1200" dirty="0" err="1" smtClean="0">
                          <a:latin typeface="Meiryo UI" panose="020B0604030504040204" pitchFamily="50" charset="-128"/>
                          <a:ea typeface="Meiryo UI" panose="020B0604030504040204" pitchFamily="50" charset="-128"/>
                        </a:rPr>
                        <a:t>ZEBReady</a:t>
                      </a:r>
                      <a:r>
                        <a:rPr kumimoji="1" lang="ja-JP" altLang="en-US" sz="1200" dirty="0" smtClean="0">
                          <a:latin typeface="Meiryo UI" panose="020B0604030504040204" pitchFamily="50" charset="-128"/>
                          <a:ea typeface="Meiryo UI" panose="020B0604030504040204" pitchFamily="50" charset="-128"/>
                        </a:rPr>
                        <a:t>  事例１</a:t>
                      </a:r>
                      <a:endParaRPr kumimoji="1" lang="en-US" altLang="ja-JP" sz="1200" dirty="0" smtClean="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r>
                        <a:rPr kumimoji="1" lang="ja-JP" altLang="en-US" sz="1200" dirty="0" smtClean="0">
                          <a:latin typeface="Meiryo UI" panose="020B0604030504040204" pitchFamily="50" charset="-128"/>
                          <a:ea typeface="Meiryo UI" panose="020B0604030504040204" pitchFamily="50" charset="-128"/>
                        </a:rPr>
                        <a:t>非住宅</a:t>
                      </a:r>
                      <a:r>
                        <a:rPr kumimoji="1" lang="en-US" altLang="ja-JP" sz="1200" dirty="0" err="1" smtClean="0">
                          <a:latin typeface="Meiryo UI" panose="020B0604030504040204" pitchFamily="50" charset="-128"/>
                          <a:ea typeface="Meiryo UI" panose="020B0604030504040204" pitchFamily="50" charset="-128"/>
                        </a:rPr>
                        <a:t>ZEBReady</a:t>
                      </a:r>
                      <a:r>
                        <a:rPr kumimoji="1" lang="ja-JP" altLang="en-US" sz="1200" dirty="0" smtClean="0">
                          <a:latin typeface="Meiryo UI" panose="020B0604030504040204" pitchFamily="50" charset="-128"/>
                          <a:ea typeface="Meiryo UI" panose="020B0604030504040204" pitchFamily="50" charset="-128"/>
                        </a:rPr>
                        <a:t>  事例２</a:t>
                      </a:r>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r>
                        <a:rPr kumimoji="1" lang="ja-JP" altLang="en-US" sz="1200" dirty="0" smtClean="0">
                          <a:latin typeface="Meiryo UI" panose="020B0604030504040204" pitchFamily="50" charset="-128"/>
                          <a:ea typeface="Meiryo UI" panose="020B0604030504040204" pitchFamily="50" charset="-128"/>
                        </a:rPr>
                        <a:t>住宅　</a:t>
                      </a:r>
                      <a:r>
                        <a:rPr kumimoji="1" lang="en-US" altLang="ja-JP" sz="1200" dirty="0" smtClean="0">
                          <a:latin typeface="Meiryo UI" panose="020B0604030504040204" pitchFamily="50" charset="-128"/>
                          <a:ea typeface="Meiryo UI" panose="020B0604030504040204" pitchFamily="50" charset="-128"/>
                        </a:rPr>
                        <a:t>ZEH-M Oriented</a:t>
                      </a:r>
                      <a:r>
                        <a:rPr kumimoji="1" lang="ja-JP" altLang="en-US" sz="1200" dirty="0" smtClean="0">
                          <a:latin typeface="Meiryo UI" panose="020B0604030504040204" pitchFamily="50" charset="-128"/>
                          <a:ea typeface="Meiryo UI" panose="020B0604030504040204" pitchFamily="50" charset="-128"/>
                        </a:rPr>
                        <a:t>　　事例</a:t>
                      </a:r>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17667000"/>
                  </a:ext>
                </a:extLst>
              </a:tr>
              <a:tr h="269988">
                <a:tc>
                  <a:txBody>
                    <a:bodyPr/>
                    <a:lstStyle/>
                    <a:p>
                      <a:pPr algn="ctr"/>
                      <a:r>
                        <a:rPr kumimoji="1" lang="ja-JP" altLang="en-US" sz="1000" dirty="0" smtClean="0">
                          <a:latin typeface="Meiryo UI" panose="020B0604030504040204" pitchFamily="50" charset="-128"/>
                          <a:ea typeface="Meiryo UI" panose="020B0604030504040204" pitchFamily="50" charset="-128"/>
                        </a:rPr>
                        <a:t>用途</a:t>
                      </a:r>
                      <a:endParaRPr kumimoji="1" lang="ja-JP" altLang="en-US" sz="1000" dirty="0">
                        <a:latin typeface="Meiryo UI" panose="020B0604030504040204" pitchFamily="50" charset="-128"/>
                        <a:ea typeface="Meiryo UI" panose="020B0604030504040204" pitchFamily="50" charset="-128"/>
                      </a:endParaRPr>
                    </a:p>
                  </a:txBody>
                  <a:tcPr/>
                </a:tc>
                <a:tc gridSpan="5">
                  <a:txBody>
                    <a:bodyPr/>
                    <a:lstStyle/>
                    <a:p>
                      <a:r>
                        <a:rPr kumimoji="1" lang="ja-JP" altLang="en-US" sz="1200" dirty="0" smtClean="0">
                          <a:latin typeface="Meiryo UI" panose="020B0604030504040204" pitchFamily="50" charset="-128"/>
                          <a:ea typeface="Meiryo UI" panose="020B0604030504040204" pitchFamily="50" charset="-128"/>
                        </a:rPr>
                        <a:t>事務所</a:t>
                      </a:r>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r>
                        <a:rPr kumimoji="1" lang="ja-JP" altLang="en-US" sz="1200" dirty="0" smtClean="0">
                          <a:latin typeface="Meiryo UI" panose="020B0604030504040204" pitchFamily="50" charset="-128"/>
                          <a:ea typeface="Meiryo UI" panose="020B0604030504040204" pitchFamily="50" charset="-128"/>
                        </a:rPr>
                        <a:t>大規模物販店</a:t>
                      </a:r>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r>
                        <a:rPr kumimoji="1" lang="ja-JP" altLang="en-US" sz="1200" dirty="0" smtClean="0">
                          <a:latin typeface="Meiryo UI" panose="020B0604030504040204" pitchFamily="50" charset="-128"/>
                          <a:ea typeface="Meiryo UI" panose="020B0604030504040204" pitchFamily="50" charset="-128"/>
                        </a:rPr>
                        <a:t>集合住宅</a:t>
                      </a:r>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0370845"/>
                  </a:ext>
                </a:extLst>
              </a:tr>
              <a:tr h="449980">
                <a:tc>
                  <a:txBody>
                    <a:bodyPr/>
                    <a:lstStyle/>
                    <a:p>
                      <a:pPr algn="ctr"/>
                      <a:r>
                        <a:rPr kumimoji="1" lang="ja-JP" altLang="en-US" sz="1000" dirty="0" smtClean="0">
                          <a:latin typeface="Meiryo UI" panose="020B0604030504040204" pitchFamily="50" charset="-128"/>
                          <a:ea typeface="Meiryo UI" panose="020B0604030504040204" pitchFamily="50" charset="-128"/>
                        </a:rPr>
                        <a:t>規模</a:t>
                      </a:r>
                      <a:endParaRPr kumimoji="1" lang="ja-JP" altLang="en-US" sz="10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gridSpan="5">
                  <a:txBody>
                    <a:bodyPr/>
                    <a:lstStyle/>
                    <a:p>
                      <a:r>
                        <a:rPr kumimoji="1" lang="en-US" altLang="ja-JP" sz="1200" dirty="0" smtClean="0">
                          <a:latin typeface="Meiryo UI" panose="020B0604030504040204" pitchFamily="50" charset="-128"/>
                          <a:ea typeface="Meiryo UI" panose="020B0604030504040204" pitchFamily="50" charset="-128"/>
                        </a:rPr>
                        <a:t>SRC</a:t>
                      </a:r>
                      <a:r>
                        <a:rPr kumimoji="1" lang="ja-JP" altLang="en-US" sz="1200" dirty="0" smtClean="0">
                          <a:latin typeface="Meiryo UI" panose="020B0604030504040204" pitchFamily="50" charset="-128"/>
                          <a:ea typeface="Meiryo UI" panose="020B0604030504040204" pitchFamily="50" charset="-128"/>
                        </a:rPr>
                        <a:t>造　</a:t>
                      </a:r>
                      <a:r>
                        <a:rPr kumimoji="1" lang="en-US" altLang="ja-JP" sz="1200" dirty="0" smtClean="0">
                          <a:latin typeface="Meiryo UI" panose="020B0604030504040204" pitchFamily="50" charset="-128"/>
                          <a:ea typeface="Meiryo UI" panose="020B0604030504040204" pitchFamily="50" charset="-128"/>
                        </a:rPr>
                        <a:t>7</a:t>
                      </a:r>
                      <a:r>
                        <a:rPr kumimoji="1" lang="ja-JP" altLang="en-US" sz="1200" dirty="0" smtClean="0">
                          <a:latin typeface="Meiryo UI" panose="020B0604030504040204" pitchFamily="50" charset="-128"/>
                          <a:ea typeface="Meiryo UI" panose="020B0604030504040204" pitchFamily="50" charset="-128"/>
                        </a:rPr>
                        <a:t>階建て</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延床面積</a:t>
                      </a:r>
                      <a:r>
                        <a:rPr kumimoji="1" lang="en-US" altLang="ja-JP" sz="1200" dirty="0" smtClean="0">
                          <a:latin typeface="Meiryo UI" panose="020B0604030504040204" pitchFamily="50" charset="-128"/>
                          <a:ea typeface="Meiryo UI" panose="020B0604030504040204" pitchFamily="50" charset="-128"/>
                        </a:rPr>
                        <a:t>10,000</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r>
                        <a:rPr kumimoji="1" lang="ja-JP" altLang="en-US" sz="1200" dirty="0" smtClean="0">
                          <a:latin typeface="Meiryo UI" panose="020B0604030504040204" pitchFamily="50" charset="-128"/>
                          <a:ea typeface="Meiryo UI" panose="020B0604030504040204" pitchFamily="50" charset="-128"/>
                        </a:rPr>
                        <a:t>Ｓ造　平屋建て</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延床面積　</a:t>
                      </a:r>
                      <a:r>
                        <a:rPr kumimoji="1" lang="en-US" altLang="ja-JP" sz="1200" dirty="0" smtClean="0">
                          <a:latin typeface="Meiryo UI" panose="020B0604030504040204" pitchFamily="50" charset="-128"/>
                          <a:ea typeface="Meiryo UI" panose="020B0604030504040204" pitchFamily="50" charset="-128"/>
                        </a:rPr>
                        <a:t>2993</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r>
                        <a:rPr kumimoji="1" lang="en-US" altLang="ja-JP" sz="1200" dirty="0" smtClean="0">
                          <a:latin typeface="Meiryo UI" panose="020B0604030504040204" pitchFamily="50" charset="-128"/>
                          <a:ea typeface="Meiryo UI" panose="020B0604030504040204" pitchFamily="50" charset="-128"/>
                        </a:rPr>
                        <a:t>RC</a:t>
                      </a:r>
                      <a:r>
                        <a:rPr kumimoji="1" lang="ja-JP" altLang="en-US" sz="1200" dirty="0" smtClean="0">
                          <a:latin typeface="Meiryo UI" panose="020B0604030504040204" pitchFamily="50" charset="-128"/>
                          <a:ea typeface="Meiryo UI" panose="020B0604030504040204" pitchFamily="50" charset="-128"/>
                        </a:rPr>
                        <a:t>造　</a:t>
                      </a:r>
                      <a:r>
                        <a:rPr kumimoji="1" lang="en-US" altLang="ja-JP" sz="1200" dirty="0" smtClean="0">
                          <a:latin typeface="Meiryo UI" panose="020B0604030504040204" pitchFamily="50" charset="-128"/>
                          <a:ea typeface="Meiryo UI" panose="020B0604030504040204" pitchFamily="50" charset="-128"/>
                        </a:rPr>
                        <a:t>6</a:t>
                      </a:r>
                      <a:r>
                        <a:rPr kumimoji="1" lang="ja-JP" altLang="en-US" sz="1200" dirty="0" smtClean="0">
                          <a:latin typeface="Meiryo UI" panose="020B0604030504040204" pitchFamily="50" charset="-128"/>
                          <a:ea typeface="Meiryo UI" panose="020B0604030504040204" pitchFamily="50" charset="-128"/>
                        </a:rPr>
                        <a:t>階建て</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延床面積　</a:t>
                      </a:r>
                      <a:r>
                        <a:rPr kumimoji="1" lang="en-US" altLang="ja-JP" sz="1200" dirty="0" smtClean="0">
                          <a:latin typeface="Meiryo UI" panose="020B0604030504040204" pitchFamily="50" charset="-128"/>
                          <a:ea typeface="Meiryo UI" panose="020B0604030504040204" pitchFamily="50" charset="-128"/>
                        </a:rPr>
                        <a:t>5568.26㎡</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64</a:t>
                      </a:r>
                      <a:r>
                        <a:rPr kumimoji="1" lang="ja-JP" altLang="en-US" sz="1200" dirty="0" smtClean="0">
                          <a:latin typeface="Meiryo UI" panose="020B0604030504040204" pitchFamily="50" charset="-128"/>
                          <a:ea typeface="Meiryo UI" panose="020B0604030504040204" pitchFamily="50" charset="-128"/>
                        </a:rPr>
                        <a:t>戸</a:t>
                      </a:r>
                      <a:endParaRPr kumimoji="1" lang="ja-JP" altLang="en-US" sz="12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57513988"/>
                  </a:ext>
                </a:extLst>
              </a:tr>
              <a:tr h="449980">
                <a:tc>
                  <a:txBody>
                    <a:bodyPr/>
                    <a:lstStyle/>
                    <a:p>
                      <a:pPr algn="ctr"/>
                      <a:r>
                        <a:rPr kumimoji="1" lang="ja-JP" altLang="en-US" sz="1000" dirty="0" smtClean="0">
                          <a:latin typeface="Meiryo UI" panose="020B0604030504040204" pitchFamily="50" charset="-128"/>
                          <a:ea typeface="Meiryo UI" panose="020B0604030504040204" pitchFamily="50" charset="-128"/>
                        </a:rPr>
                        <a:t>総建設費</a:t>
                      </a: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H28</a:t>
                      </a:r>
                      <a:r>
                        <a:rPr kumimoji="1" lang="ja-JP" altLang="en-US" sz="800" dirty="0" smtClean="0">
                          <a:latin typeface="Meiryo UI" panose="020B0604030504040204" pitchFamily="50" charset="-128"/>
                          <a:ea typeface="Meiryo UI" panose="020B0604030504040204" pitchFamily="50" charset="-128"/>
                        </a:rPr>
                        <a:t>基準）</a:t>
                      </a:r>
                      <a:endParaRPr kumimoji="1" lang="en-US" altLang="ja-JP" sz="800" dirty="0" smtClean="0">
                        <a:latin typeface="Meiryo UI" panose="020B0604030504040204" pitchFamily="50" charset="-128"/>
                        <a:ea typeface="Meiryo UI" panose="020B0604030504040204" pitchFamily="50" charset="-128"/>
                      </a:endParaRPr>
                    </a:p>
                  </a:txBody>
                  <a:tcPr/>
                </a:tc>
                <a:tc gridSpan="5">
                  <a:txBody>
                    <a:bodyPr/>
                    <a:lstStyle/>
                    <a:p>
                      <a:r>
                        <a:rPr kumimoji="1" lang="en-US" altLang="ja-JP" sz="1200" dirty="0" smtClean="0">
                          <a:latin typeface="Meiryo UI" panose="020B0604030504040204" pitchFamily="50" charset="-128"/>
                          <a:ea typeface="Meiryo UI" panose="020B0604030504040204" pitchFamily="50" charset="-128"/>
                        </a:rPr>
                        <a:t>3,521</a:t>
                      </a:r>
                      <a:r>
                        <a:rPr kumimoji="1" lang="ja-JP" altLang="en-US" sz="1200" dirty="0" smtClean="0">
                          <a:latin typeface="Meiryo UI" panose="020B0604030504040204" pitchFamily="50" charset="-128"/>
                          <a:ea typeface="Meiryo UI" panose="020B0604030504040204" pitchFamily="50" charset="-128"/>
                        </a:rPr>
                        <a:t>百万円（</a:t>
                      </a:r>
                      <a:r>
                        <a:rPr kumimoji="1" lang="en-US" altLang="ja-JP" sz="1200" dirty="0" smtClean="0">
                          <a:latin typeface="Meiryo UI" panose="020B0604030504040204" pitchFamily="50" charset="-128"/>
                          <a:ea typeface="Meiryo UI" panose="020B0604030504040204" pitchFamily="50" charset="-128"/>
                        </a:rPr>
                        <a:t>A)</a:t>
                      </a:r>
                    </a:p>
                    <a:p>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352.1</a:t>
                      </a:r>
                      <a:r>
                        <a:rPr kumimoji="1" lang="ja-JP" altLang="en-US" sz="1200" dirty="0" smtClean="0">
                          <a:latin typeface="Meiryo UI" panose="020B0604030504040204" pitchFamily="50" charset="-128"/>
                          <a:ea typeface="Meiryo UI" panose="020B0604030504040204" pitchFamily="50" charset="-128"/>
                        </a:rPr>
                        <a:t>千円</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a:t>
                      </a:r>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r>
                        <a:rPr kumimoji="1" lang="en-US" altLang="ja-JP" sz="1200" dirty="0" smtClean="0">
                          <a:latin typeface="Meiryo UI" panose="020B0604030504040204" pitchFamily="50" charset="-128"/>
                          <a:ea typeface="Meiryo UI" panose="020B0604030504040204" pitchFamily="50" charset="-128"/>
                        </a:rPr>
                        <a:t>444</a:t>
                      </a:r>
                      <a:r>
                        <a:rPr kumimoji="1" lang="ja-JP" altLang="en-US" sz="1200" dirty="0" smtClean="0">
                          <a:latin typeface="Meiryo UI" panose="020B0604030504040204" pitchFamily="50" charset="-128"/>
                          <a:ea typeface="Meiryo UI" panose="020B0604030504040204" pitchFamily="50" charset="-128"/>
                        </a:rPr>
                        <a:t>百万円 </a:t>
                      </a:r>
                      <a:r>
                        <a:rPr kumimoji="1" lang="en-US" altLang="ja-JP" sz="1200" dirty="0" smtClean="0">
                          <a:latin typeface="Meiryo UI" panose="020B0604030504040204" pitchFamily="50" charset="-128"/>
                          <a:ea typeface="Meiryo UI" panose="020B0604030504040204" pitchFamily="50" charset="-128"/>
                        </a:rPr>
                        <a:t>(A)</a:t>
                      </a:r>
                    </a:p>
                    <a:p>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148</a:t>
                      </a:r>
                      <a:r>
                        <a:rPr kumimoji="1" lang="ja-JP" altLang="en-US" sz="1200" dirty="0" smtClean="0">
                          <a:latin typeface="Meiryo UI" panose="020B0604030504040204" pitchFamily="50" charset="-128"/>
                          <a:ea typeface="Meiryo UI" panose="020B0604030504040204" pitchFamily="50" charset="-128"/>
                        </a:rPr>
                        <a:t>千円</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r>
                        <a:rPr kumimoji="1" lang="en-US" altLang="ja-JP" sz="1200" dirty="0" smtClean="0">
                          <a:latin typeface="Meiryo UI" panose="020B0604030504040204" pitchFamily="50" charset="-128"/>
                          <a:ea typeface="Meiryo UI" panose="020B0604030504040204" pitchFamily="50" charset="-128"/>
                        </a:rPr>
                        <a:t>132,280</a:t>
                      </a:r>
                      <a:r>
                        <a:rPr kumimoji="1" lang="ja-JP" altLang="en-US" sz="1200" dirty="0" smtClean="0">
                          <a:latin typeface="Meiryo UI" panose="020B0604030504040204" pitchFamily="50" charset="-128"/>
                          <a:ea typeface="Meiryo UI" panose="020B0604030504040204" pitchFamily="50" charset="-128"/>
                        </a:rPr>
                        <a:t>万円  </a:t>
                      </a:r>
                      <a:r>
                        <a:rPr kumimoji="1" lang="en-US" altLang="ja-JP" sz="1200" dirty="0" smtClean="0">
                          <a:latin typeface="Meiryo UI" panose="020B0604030504040204" pitchFamily="50" charset="-128"/>
                          <a:ea typeface="Meiryo UI" panose="020B0604030504040204" pitchFamily="50" charset="-128"/>
                        </a:rPr>
                        <a:t>(A)</a:t>
                      </a:r>
                    </a:p>
                    <a:p>
                      <a:r>
                        <a:rPr kumimoji="1" lang="zh-TW"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238</a:t>
                      </a:r>
                      <a:r>
                        <a:rPr kumimoji="1" lang="zh-TW" altLang="en-US" sz="1200" dirty="0" smtClean="0">
                          <a:latin typeface="Meiryo UI" panose="020B0604030504040204" pitchFamily="50" charset="-128"/>
                          <a:ea typeface="Meiryo UI" panose="020B0604030504040204" pitchFamily="50" charset="-128"/>
                        </a:rPr>
                        <a:t>千円</a:t>
                      </a:r>
                      <a:r>
                        <a:rPr kumimoji="1" lang="en-US" altLang="zh-TW" sz="1200" dirty="0" smtClean="0">
                          <a:latin typeface="Meiryo UI" panose="020B0604030504040204" pitchFamily="50" charset="-128"/>
                          <a:ea typeface="Meiryo UI" panose="020B0604030504040204" pitchFamily="50" charset="-128"/>
                        </a:rPr>
                        <a:t>/㎡</a:t>
                      </a:r>
                      <a:r>
                        <a:rPr kumimoji="1" lang="zh-TW" altLang="en-US"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2,067</a:t>
                      </a:r>
                      <a:r>
                        <a:rPr kumimoji="1" lang="ja-JP" altLang="en-US" sz="1200" dirty="0" smtClean="0">
                          <a:latin typeface="Meiryo UI" panose="020B0604030504040204" pitchFamily="50" charset="-128"/>
                          <a:ea typeface="Meiryo UI" panose="020B0604030504040204" pitchFamily="50" charset="-128"/>
                        </a:rPr>
                        <a:t>万円</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戸）</a:t>
                      </a:r>
                      <a:endParaRPr kumimoji="1" lang="zh-TW" altLang="en-US" sz="1200" dirty="0" smtClean="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26905577"/>
                  </a:ext>
                </a:extLst>
              </a:tr>
              <a:tr h="629972">
                <a:tc>
                  <a:txBody>
                    <a:bodyPr/>
                    <a:lstStyle/>
                    <a:p>
                      <a:pPr algn="ctr"/>
                      <a:r>
                        <a:rPr kumimoji="1" lang="ja-JP" altLang="en-US" sz="1000" dirty="0" smtClean="0">
                          <a:latin typeface="Meiryo UI" panose="020B0604030504040204" pitchFamily="50" charset="-128"/>
                          <a:ea typeface="Meiryo UI" panose="020B0604030504040204" pitchFamily="50" charset="-128"/>
                        </a:rPr>
                        <a:t>総建設費</a:t>
                      </a:r>
                      <a:r>
                        <a:rPr kumimoji="1" lang="en-US" altLang="ja-JP" sz="800" dirty="0" err="1" smtClean="0">
                          <a:latin typeface="Meiryo UI" panose="020B0604030504040204" pitchFamily="50" charset="-128"/>
                          <a:ea typeface="Meiryo UI" panose="020B0604030504040204" pitchFamily="50" charset="-128"/>
                        </a:rPr>
                        <a:t>ZEBReady</a:t>
                      </a:r>
                      <a:endParaRPr kumimoji="1" lang="en-US" altLang="ja-JP" sz="800" dirty="0" smtClean="0">
                        <a:latin typeface="Meiryo UI" panose="020B0604030504040204" pitchFamily="50" charset="-128"/>
                        <a:ea typeface="Meiryo UI" panose="020B0604030504040204" pitchFamily="50" charset="-128"/>
                      </a:endParaRPr>
                    </a:p>
                    <a:p>
                      <a:pPr algn="ctr"/>
                      <a:r>
                        <a:rPr kumimoji="1" lang="en-US" altLang="ja-JP" sz="800" dirty="0" err="1" smtClean="0">
                          <a:latin typeface="Meiryo UI" panose="020B0604030504040204" pitchFamily="50" charset="-128"/>
                          <a:ea typeface="Meiryo UI" panose="020B0604030504040204" pitchFamily="50" charset="-128"/>
                        </a:rPr>
                        <a:t>ZEHOriented</a:t>
                      </a:r>
                      <a:endParaRPr kumimoji="1" lang="en-US" altLang="ja-JP" sz="800" dirty="0" smtClean="0">
                        <a:latin typeface="Meiryo UI" panose="020B0604030504040204" pitchFamily="50" charset="-128"/>
                        <a:ea typeface="Meiryo UI" panose="020B0604030504040204" pitchFamily="50" charset="-128"/>
                      </a:endParaRPr>
                    </a:p>
                  </a:txBody>
                  <a:tcPr/>
                </a:tc>
                <a:tc gridSpan="5">
                  <a:txBody>
                    <a:bodyPr/>
                    <a:lstStyle/>
                    <a:p>
                      <a:r>
                        <a:rPr kumimoji="1" lang="en-US" altLang="ja-JP" sz="1200" dirty="0" smtClean="0">
                          <a:latin typeface="Meiryo UI" panose="020B0604030504040204" pitchFamily="50" charset="-128"/>
                          <a:ea typeface="Meiryo UI" panose="020B0604030504040204" pitchFamily="50" charset="-128"/>
                        </a:rPr>
                        <a:t>3,935</a:t>
                      </a:r>
                      <a:r>
                        <a:rPr kumimoji="1" lang="ja-JP" altLang="en-US" sz="1200" dirty="0" smtClean="0">
                          <a:latin typeface="Meiryo UI" panose="020B0604030504040204" pitchFamily="50" charset="-128"/>
                          <a:ea typeface="Meiryo UI" panose="020B0604030504040204" pitchFamily="50" charset="-128"/>
                        </a:rPr>
                        <a:t>百万円（＋</a:t>
                      </a:r>
                      <a:r>
                        <a:rPr kumimoji="1" lang="en-US" altLang="ja-JP" sz="1200" dirty="0" smtClean="0">
                          <a:latin typeface="Meiryo UI" panose="020B0604030504040204" pitchFamily="50" charset="-128"/>
                          <a:ea typeface="Meiryo UI" panose="020B0604030504040204" pitchFamily="50" charset="-128"/>
                        </a:rPr>
                        <a:t>414</a:t>
                      </a:r>
                      <a:r>
                        <a:rPr kumimoji="1" lang="ja-JP" altLang="en-US" sz="1200" dirty="0" smtClean="0">
                          <a:latin typeface="Meiryo UI" panose="020B0604030504040204" pitchFamily="50" charset="-128"/>
                          <a:ea typeface="Meiryo UI" panose="020B0604030504040204" pitchFamily="50" charset="-128"/>
                        </a:rPr>
                        <a:t>百万円）（</a:t>
                      </a:r>
                      <a:r>
                        <a:rPr kumimoji="1" lang="en-US" altLang="ja-JP" sz="1200" dirty="0" smtClean="0">
                          <a:latin typeface="Meiryo UI" panose="020B0604030504040204" pitchFamily="50" charset="-128"/>
                          <a:ea typeface="Meiryo UI" panose="020B0604030504040204" pitchFamily="50" charset="-128"/>
                        </a:rPr>
                        <a:t>B)</a:t>
                      </a:r>
                    </a:p>
                    <a:p>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393.5</a:t>
                      </a:r>
                      <a:r>
                        <a:rPr kumimoji="1" lang="ja-JP" altLang="en-US" sz="1200" dirty="0" smtClean="0">
                          <a:latin typeface="Meiryo UI" panose="020B0604030504040204" pitchFamily="50" charset="-128"/>
                          <a:ea typeface="Meiryo UI" panose="020B0604030504040204" pitchFamily="50" charset="-128"/>
                        </a:rPr>
                        <a:t>千円</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r>
                        <a:rPr kumimoji="1" lang="en-US" altLang="ja-JP" sz="1200" dirty="0" smtClean="0">
                          <a:latin typeface="Meiryo UI" panose="020B0604030504040204" pitchFamily="50" charset="-128"/>
                          <a:ea typeface="Meiryo UI" panose="020B0604030504040204" pitchFamily="50" charset="-128"/>
                        </a:rPr>
                        <a:t>523</a:t>
                      </a:r>
                      <a:r>
                        <a:rPr kumimoji="1" lang="ja-JP" altLang="en-US" sz="1200" dirty="0" smtClean="0">
                          <a:latin typeface="Meiryo UI" panose="020B0604030504040204" pitchFamily="50" charset="-128"/>
                          <a:ea typeface="Meiryo UI" panose="020B0604030504040204" pitchFamily="50" charset="-128"/>
                        </a:rPr>
                        <a:t>百万円（</a:t>
                      </a:r>
                      <a:r>
                        <a:rPr kumimoji="1" lang="en-US" altLang="ja-JP" sz="1200" dirty="0" smtClean="0">
                          <a:latin typeface="Meiryo UI" panose="020B0604030504040204" pitchFamily="50" charset="-128"/>
                          <a:ea typeface="Meiryo UI" panose="020B0604030504040204" pitchFamily="50" charset="-128"/>
                        </a:rPr>
                        <a:t>+79</a:t>
                      </a:r>
                      <a:r>
                        <a:rPr kumimoji="1" lang="ja-JP" altLang="en-US" sz="1200" dirty="0" smtClean="0">
                          <a:latin typeface="Meiryo UI" panose="020B0604030504040204" pitchFamily="50" charset="-128"/>
                          <a:ea typeface="Meiryo UI" panose="020B0604030504040204" pitchFamily="50" charset="-128"/>
                        </a:rPr>
                        <a:t>百万円）</a:t>
                      </a:r>
                      <a:r>
                        <a:rPr kumimoji="1" lang="en-US" altLang="ja-JP" sz="1200" dirty="0" smtClean="0">
                          <a:latin typeface="Meiryo UI" panose="020B0604030504040204" pitchFamily="50" charset="-128"/>
                          <a:ea typeface="Meiryo UI" panose="020B0604030504040204" pitchFamily="50" charset="-128"/>
                        </a:rPr>
                        <a:t>(B)</a:t>
                      </a:r>
                    </a:p>
                    <a:p>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174</a:t>
                      </a:r>
                      <a:r>
                        <a:rPr kumimoji="1" lang="ja-JP" altLang="en-US" sz="1200" dirty="0" smtClean="0">
                          <a:latin typeface="Meiryo UI" panose="020B0604030504040204" pitchFamily="50" charset="-128"/>
                          <a:ea typeface="Meiryo UI" panose="020B0604030504040204" pitchFamily="50" charset="-128"/>
                        </a:rPr>
                        <a:t>千円</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r>
                        <a:rPr kumimoji="1" lang="en-US" altLang="ja-JP" sz="1200" dirty="0" smtClean="0">
                          <a:latin typeface="Meiryo UI" panose="020B0604030504040204" pitchFamily="50" charset="-128"/>
                          <a:ea typeface="Meiryo UI" panose="020B0604030504040204" pitchFamily="50" charset="-128"/>
                        </a:rPr>
                        <a:t>137,889</a:t>
                      </a:r>
                      <a:r>
                        <a:rPr kumimoji="1" lang="ja-JP" altLang="en-US" sz="1200" dirty="0" smtClean="0">
                          <a:latin typeface="Meiryo UI" panose="020B0604030504040204" pitchFamily="50" charset="-128"/>
                          <a:ea typeface="Meiryo UI" panose="020B0604030504040204" pitchFamily="50" charset="-128"/>
                        </a:rPr>
                        <a:t>万円　</a:t>
                      </a:r>
                      <a:r>
                        <a:rPr kumimoji="1" lang="en-US" altLang="ja-JP" sz="1200" dirty="0" smtClean="0">
                          <a:latin typeface="Meiryo UI" panose="020B0604030504040204" pitchFamily="50" charset="-128"/>
                          <a:ea typeface="Meiryo UI" panose="020B0604030504040204" pitchFamily="50" charset="-128"/>
                        </a:rPr>
                        <a:t>(B)</a:t>
                      </a:r>
                      <a:r>
                        <a:rPr kumimoji="1" lang="en-US" altLang="ja-JP" sz="1200" baseline="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+5,609</a:t>
                      </a:r>
                      <a:r>
                        <a:rPr kumimoji="1" lang="ja-JP" altLang="en-US" sz="1200" dirty="0" smtClean="0">
                          <a:latin typeface="Meiryo UI" panose="020B0604030504040204" pitchFamily="50" charset="-128"/>
                          <a:ea typeface="Meiryo UI" panose="020B0604030504040204" pitchFamily="50" charset="-128"/>
                        </a:rPr>
                        <a:t>万円）</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248</a:t>
                      </a:r>
                      <a:r>
                        <a:rPr kumimoji="1" lang="ja-JP" altLang="en-US" sz="1200" dirty="0" smtClean="0">
                          <a:latin typeface="Meiryo UI" panose="020B0604030504040204" pitchFamily="50" charset="-128"/>
                          <a:ea typeface="Meiryo UI" panose="020B0604030504040204" pitchFamily="50" charset="-128"/>
                        </a:rPr>
                        <a:t>千円</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2,155</a:t>
                      </a:r>
                      <a:r>
                        <a:rPr kumimoji="1" lang="ja-JP" altLang="en-US" sz="1200" dirty="0" smtClean="0">
                          <a:latin typeface="Meiryo UI" panose="020B0604030504040204" pitchFamily="50" charset="-128"/>
                          <a:ea typeface="Meiryo UI" panose="020B0604030504040204" pitchFamily="50" charset="-128"/>
                        </a:rPr>
                        <a:t>万円</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戸）</a:t>
                      </a:r>
                      <a:endParaRPr kumimoji="1" lang="en-US" altLang="ja-JP" sz="1200" dirty="0" smtClean="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76856934"/>
                  </a:ext>
                </a:extLst>
              </a:tr>
              <a:tr h="269988">
                <a:tc>
                  <a:txBody>
                    <a:bodyPr/>
                    <a:lstStyle/>
                    <a:p>
                      <a:pPr algn="ctr"/>
                      <a:r>
                        <a:rPr kumimoji="1" lang="ja-JP" altLang="en-US" sz="1000" dirty="0" smtClean="0">
                          <a:latin typeface="Meiryo UI" panose="020B0604030504040204" pitchFamily="50" charset="-128"/>
                          <a:ea typeface="Meiryo UI" panose="020B0604030504040204" pitchFamily="50" charset="-128"/>
                        </a:rPr>
                        <a:t>コストアップ率</a:t>
                      </a:r>
                      <a:endParaRPr kumimoji="1" lang="en-US" altLang="ja-JP" sz="1000" dirty="0" smtClean="0">
                        <a:latin typeface="Meiryo UI" panose="020B0604030504040204" pitchFamily="50" charset="-128"/>
                        <a:ea typeface="Meiryo UI" panose="020B0604030504040204" pitchFamily="50" charset="-128"/>
                      </a:endParaRPr>
                    </a:p>
                  </a:txBody>
                  <a:tcPr/>
                </a:tc>
                <a:tc gridSpan="5">
                  <a:txBody>
                    <a:bodyPr/>
                    <a:lstStyle/>
                    <a:p>
                      <a:r>
                        <a:rPr kumimoji="1" lang="en-US" altLang="ja-JP" sz="1200" dirty="0" smtClean="0">
                          <a:latin typeface="Meiryo UI" panose="020B0604030504040204" pitchFamily="50" charset="-128"/>
                          <a:ea typeface="Meiryo UI" panose="020B0604030504040204" pitchFamily="50" charset="-128"/>
                        </a:rPr>
                        <a:t>112%</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B)/(A)</a:t>
                      </a: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r>
                        <a:rPr kumimoji="1" lang="en-US" altLang="ja-JP" sz="1200" dirty="0" smtClean="0">
                          <a:latin typeface="Meiryo UI" panose="020B0604030504040204" pitchFamily="50" charset="-128"/>
                          <a:ea typeface="Meiryo UI" panose="020B0604030504040204" pitchFamily="50" charset="-128"/>
                        </a:rPr>
                        <a:t>118%   (B)/(A)</a:t>
                      </a: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r>
                        <a:rPr kumimoji="1" lang="en-US" altLang="ja-JP" sz="1200" dirty="0" smtClean="0">
                          <a:latin typeface="Meiryo UI" panose="020B0604030504040204" pitchFamily="50" charset="-128"/>
                          <a:ea typeface="Meiryo UI" panose="020B0604030504040204" pitchFamily="50" charset="-128"/>
                        </a:rPr>
                        <a:t>104%  (B)/(A)</a:t>
                      </a: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9994826"/>
                  </a:ext>
                </a:extLst>
              </a:tr>
              <a:tr h="269988">
                <a:tc>
                  <a:txBody>
                    <a:bodyPr/>
                    <a:lstStyle/>
                    <a:p>
                      <a:pPr algn="ctr"/>
                      <a:r>
                        <a:rPr kumimoji="1" lang="ja-JP" altLang="en-US" sz="1000" dirty="0" smtClean="0">
                          <a:latin typeface="Meiryo UI" panose="020B0604030504040204" pitchFamily="50" charset="-128"/>
                          <a:ea typeface="Meiryo UI" panose="020B0604030504040204" pitchFamily="50" charset="-128"/>
                        </a:rPr>
                        <a:t>省エネ効果</a:t>
                      </a:r>
                      <a:endParaRPr kumimoji="1" lang="en-US" altLang="ja-JP" sz="1000" dirty="0" smtClean="0">
                        <a:latin typeface="Meiryo UI" panose="020B0604030504040204" pitchFamily="50" charset="-128"/>
                        <a:ea typeface="Meiryo UI" panose="020B0604030504040204" pitchFamily="50" charset="-128"/>
                      </a:endParaRPr>
                    </a:p>
                  </a:txBody>
                  <a:tcPr/>
                </a:tc>
                <a:tc gridSpan="5">
                  <a:txBody>
                    <a:bodyPr/>
                    <a:lstStyle/>
                    <a:p>
                      <a:r>
                        <a:rPr kumimoji="1" lang="en-US" altLang="ja-JP" sz="1200" dirty="0" smtClean="0">
                          <a:latin typeface="Meiryo UI" panose="020B0604030504040204" pitchFamily="50" charset="-128"/>
                          <a:ea typeface="Meiryo UI" panose="020B0604030504040204" pitchFamily="50" charset="-128"/>
                        </a:rPr>
                        <a:t>50%</a:t>
                      </a:r>
                      <a:r>
                        <a:rPr kumimoji="1" lang="ja-JP" altLang="en-US" sz="1200" dirty="0" smtClean="0">
                          <a:latin typeface="Meiryo UI" panose="020B0604030504040204" pitchFamily="50" charset="-128"/>
                          <a:ea typeface="Meiryo UI" panose="020B0604030504040204" pitchFamily="50" charset="-128"/>
                        </a:rPr>
                        <a:t>削減</a:t>
                      </a:r>
                      <a:endParaRPr kumimoji="1" lang="en-US" altLang="ja-JP" sz="1200" dirty="0" smtClean="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r>
                        <a:rPr kumimoji="1" lang="en-US" altLang="ja-JP" sz="1200" dirty="0" smtClean="0">
                          <a:latin typeface="Meiryo UI" panose="020B0604030504040204" pitchFamily="50" charset="-128"/>
                          <a:ea typeface="Meiryo UI" panose="020B0604030504040204" pitchFamily="50" charset="-128"/>
                        </a:rPr>
                        <a:t>51%</a:t>
                      </a:r>
                      <a:r>
                        <a:rPr kumimoji="1" lang="ja-JP" altLang="en-US" sz="1200" dirty="0" smtClean="0">
                          <a:latin typeface="Meiryo UI" panose="020B0604030504040204" pitchFamily="50" charset="-128"/>
                          <a:ea typeface="Meiryo UI" panose="020B0604030504040204" pitchFamily="50" charset="-128"/>
                        </a:rPr>
                        <a:t>削減</a:t>
                      </a:r>
                      <a:endParaRPr kumimoji="1" lang="en-US" altLang="ja-JP" sz="1200" dirty="0" smtClean="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r>
                        <a:rPr kumimoji="1" lang="en-US" altLang="ja-JP" sz="1200" dirty="0" smtClean="0">
                          <a:latin typeface="Meiryo UI" panose="020B0604030504040204" pitchFamily="50" charset="-128"/>
                          <a:ea typeface="Meiryo UI" panose="020B0604030504040204" pitchFamily="50" charset="-128"/>
                        </a:rPr>
                        <a:t>20%</a:t>
                      </a:r>
                      <a:r>
                        <a:rPr kumimoji="1" lang="ja-JP" altLang="en-US" sz="1200" dirty="0" smtClean="0">
                          <a:latin typeface="Meiryo UI" panose="020B0604030504040204" pitchFamily="50" charset="-128"/>
                          <a:ea typeface="Meiryo UI" panose="020B0604030504040204" pitchFamily="50" charset="-128"/>
                        </a:rPr>
                        <a:t>削減</a:t>
                      </a:r>
                      <a:endParaRPr kumimoji="1" lang="en-US" altLang="ja-JP" sz="1200" dirty="0" smtClean="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6157682"/>
                  </a:ext>
                </a:extLst>
              </a:tr>
              <a:tr h="528387">
                <a:tc rowSpan="5">
                  <a:txBody>
                    <a:bodyPr/>
                    <a:lstStyle/>
                    <a:p>
                      <a:pPr algn="ctr"/>
                      <a:r>
                        <a:rPr kumimoji="1" lang="ja-JP" altLang="en-US" sz="1000" dirty="0" smtClean="0">
                          <a:latin typeface="Meiryo UI" panose="020B0604030504040204" pitchFamily="50" charset="-128"/>
                          <a:ea typeface="Meiryo UI" panose="020B0604030504040204" pitchFamily="50" charset="-128"/>
                        </a:rPr>
                        <a:t>項目別</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効果</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内訳</a:t>
                      </a:r>
                      <a:endParaRPr kumimoji="1" lang="ja-JP" altLang="en-US" sz="10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solidFill>
                      <a:schemeClr val="accent2">
                        <a:lumMod val="40000"/>
                        <a:lumOff val="60000"/>
                      </a:schemeClr>
                    </a:solidFill>
                  </a:tcPr>
                </a:tc>
                <a:tc>
                  <a:txBody>
                    <a:bodyPr/>
                    <a:lstStyle/>
                    <a:p>
                      <a:pPr algn="ctr"/>
                      <a:r>
                        <a:rPr kumimoji="1" lang="ja-JP" altLang="en-US" sz="1000" dirty="0" smtClean="0">
                          <a:latin typeface="Meiryo UI" panose="020B0604030504040204" pitchFamily="50" charset="-128"/>
                          <a:ea typeface="Meiryo UI" panose="020B0604030504040204" pitchFamily="50" charset="-128"/>
                        </a:rPr>
                        <a:t>増額</a:t>
                      </a:r>
                      <a:endParaRPr kumimoji="1" lang="en-US" altLang="ja-JP" sz="1000" dirty="0" smtClean="0">
                        <a:latin typeface="Meiryo UI" panose="020B0604030504040204" pitchFamily="50" charset="-128"/>
                        <a:ea typeface="Meiryo UI" panose="020B0604030504040204" pitchFamily="50" charset="-128"/>
                      </a:endParaRPr>
                    </a:p>
                    <a:p>
                      <a:pPr algn="ct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百万円）</a:t>
                      </a:r>
                      <a:endParaRPr kumimoji="1" lang="ja-JP" altLang="en-US" sz="800" dirty="0">
                        <a:latin typeface="Meiryo UI" panose="020B0604030504040204" pitchFamily="50" charset="-128"/>
                        <a:ea typeface="Meiryo UI" panose="020B0604030504040204" pitchFamily="50" charset="-128"/>
                      </a:endParaRPr>
                    </a:p>
                  </a:txBody>
                  <a:tcPr>
                    <a:solidFill>
                      <a:schemeClr val="accent2">
                        <a:lumMod val="40000"/>
                        <a:lumOff val="60000"/>
                      </a:schemeClr>
                    </a:solidFill>
                  </a:tcPr>
                </a:tc>
                <a:tc>
                  <a:txBody>
                    <a:bodyPr/>
                    <a:lstStyle/>
                    <a:p>
                      <a:pPr algn="ctr"/>
                      <a:r>
                        <a:rPr kumimoji="1" lang="ja-JP" altLang="en-US" sz="800" dirty="0" smtClean="0">
                          <a:latin typeface="Meiryo UI" panose="020B0604030504040204" pitchFamily="50" charset="-128"/>
                          <a:ea typeface="Meiryo UI" panose="020B0604030504040204" pitchFamily="50" charset="-128"/>
                        </a:rPr>
                        <a:t>コスト</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アップ率</a:t>
                      </a:r>
                      <a:endParaRPr kumimoji="1" lang="en-US" altLang="ja-JP" sz="800" dirty="0" smtClean="0">
                        <a:latin typeface="Meiryo UI" panose="020B0604030504040204" pitchFamily="50" charset="-128"/>
                        <a:ea typeface="Meiryo UI" panose="020B0604030504040204" pitchFamily="50" charset="-128"/>
                      </a:endParaRPr>
                    </a:p>
                    <a:p>
                      <a:pPr algn="ctr"/>
                      <a:r>
                        <a:rPr kumimoji="1" lang="en-US" altLang="ja-JP"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a:solidFill>
                      <a:schemeClr val="accent2">
                        <a:lumMod val="40000"/>
                        <a:lumOff val="60000"/>
                      </a:schemeClr>
                    </a:solidFill>
                  </a:tcPr>
                </a:tc>
                <a:tc>
                  <a:txBody>
                    <a:bodyPr/>
                    <a:lstStyle/>
                    <a:p>
                      <a:pPr algn="ctr"/>
                      <a:r>
                        <a:rPr kumimoji="1" lang="ja-JP" altLang="en-US" sz="800" dirty="0" smtClean="0">
                          <a:latin typeface="Meiryo UI" panose="020B0604030504040204" pitchFamily="50" charset="-128"/>
                          <a:ea typeface="Meiryo UI" panose="020B0604030504040204" pitchFamily="50" charset="-128"/>
                        </a:rPr>
                        <a:t>省エネ</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効果</a:t>
                      </a:r>
                      <a:endParaRPr kumimoji="1" lang="en-US" altLang="ja-JP" sz="800" dirty="0" smtClean="0">
                        <a:latin typeface="Meiryo UI" panose="020B0604030504040204" pitchFamily="50" charset="-128"/>
                        <a:ea typeface="Meiryo UI" panose="020B0604030504040204" pitchFamily="50" charset="-128"/>
                      </a:endParaRPr>
                    </a:p>
                    <a:p>
                      <a:pPr algn="ctr"/>
                      <a:r>
                        <a:rPr kumimoji="1" lang="en-US" altLang="ja-JP" sz="800" dirty="0" smtClean="0">
                          <a:latin typeface="Meiryo UI" panose="020B0604030504040204" pitchFamily="50" charset="-128"/>
                          <a:ea typeface="Meiryo UI" panose="020B0604030504040204" pitchFamily="50" charset="-128"/>
                        </a:rPr>
                        <a:t>(%)</a:t>
                      </a:r>
                    </a:p>
                    <a:p>
                      <a:pPr algn="ct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１</a:t>
                      </a:r>
                      <a:endParaRPr kumimoji="1" lang="ja-JP" altLang="en-US" sz="800" dirty="0">
                        <a:latin typeface="Meiryo UI" panose="020B0604030504040204" pitchFamily="50" charset="-128"/>
                        <a:ea typeface="Meiryo UI" panose="020B0604030504040204" pitchFamily="50" charset="-128"/>
                      </a:endParaRPr>
                    </a:p>
                  </a:txBody>
                  <a:tcPr>
                    <a:solidFill>
                      <a:schemeClr val="accent2">
                        <a:lumMod val="40000"/>
                        <a:lumOff val="60000"/>
                      </a:schemeClr>
                    </a:solidFill>
                  </a:tcPr>
                </a:tc>
                <a:tc>
                  <a:txBody>
                    <a:bodyPr/>
                    <a:lstStyle/>
                    <a:p>
                      <a:pPr algn="ctr"/>
                      <a:r>
                        <a:rPr kumimoji="1" lang="ja-JP" altLang="en-US" sz="800" dirty="0" smtClean="0">
                          <a:latin typeface="Meiryo UI" panose="020B0604030504040204" pitchFamily="50" charset="-128"/>
                          <a:ea typeface="Meiryo UI" panose="020B0604030504040204" pitchFamily="50" charset="-128"/>
                        </a:rPr>
                        <a:t>省エネに要する</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費用</a:t>
                      </a:r>
                      <a:endParaRPr kumimoji="1" lang="en-US" altLang="ja-JP" sz="800" dirty="0" smtClean="0">
                        <a:latin typeface="Meiryo UI" panose="020B0604030504040204" pitchFamily="50" charset="-128"/>
                        <a:ea typeface="Meiryo UI" panose="020B0604030504040204" pitchFamily="50" charset="-128"/>
                      </a:endParaRPr>
                    </a:p>
                    <a:p>
                      <a:pPr algn="ct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２</a:t>
                      </a:r>
                    </a:p>
                  </a:txBody>
                  <a:tcPr>
                    <a:solidFill>
                      <a:schemeClr val="accent2">
                        <a:lumMod val="40000"/>
                        <a:lumOff val="60000"/>
                      </a:schemeClr>
                    </a:solidFill>
                  </a:tcPr>
                </a:tc>
                <a:tc>
                  <a:txBody>
                    <a:bodyPr/>
                    <a:lstStyle/>
                    <a:p>
                      <a:pPr algn="ctr"/>
                      <a:r>
                        <a:rPr kumimoji="1" lang="ja-JP" altLang="en-US" sz="1000" dirty="0" smtClean="0">
                          <a:latin typeface="Meiryo UI" panose="020B0604030504040204" pitchFamily="50" charset="-128"/>
                          <a:ea typeface="Meiryo UI" panose="020B0604030504040204" pitchFamily="50" charset="-128"/>
                        </a:rPr>
                        <a:t>増額</a:t>
                      </a:r>
                      <a:endParaRPr kumimoji="1" lang="en-US" altLang="ja-JP" sz="1000" dirty="0" smtClean="0">
                        <a:latin typeface="Meiryo UI" panose="020B0604030504040204" pitchFamily="50" charset="-128"/>
                        <a:ea typeface="Meiryo UI" panose="020B0604030504040204" pitchFamily="50" charset="-128"/>
                      </a:endParaRPr>
                    </a:p>
                    <a:p>
                      <a:pPr algn="ct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百万円）</a:t>
                      </a:r>
                      <a:endParaRPr kumimoji="1" lang="ja-JP" altLang="en-US" sz="800" dirty="0">
                        <a:latin typeface="Meiryo UI" panose="020B0604030504040204" pitchFamily="50" charset="-128"/>
                        <a:ea typeface="Meiryo UI" panose="020B0604030504040204" pitchFamily="50" charset="-128"/>
                      </a:endParaRPr>
                    </a:p>
                  </a:txBody>
                  <a:tcPr>
                    <a:solidFill>
                      <a:schemeClr val="accent2">
                        <a:lumMod val="40000"/>
                        <a:lumOff val="60000"/>
                      </a:schemeClr>
                    </a:solidFill>
                  </a:tcPr>
                </a:tc>
                <a:tc>
                  <a:txBody>
                    <a:bodyPr/>
                    <a:lstStyle/>
                    <a:p>
                      <a:pPr algn="ctr"/>
                      <a:r>
                        <a:rPr kumimoji="1" lang="ja-JP" altLang="en-US" sz="800" dirty="0" smtClean="0">
                          <a:latin typeface="Meiryo UI" panose="020B0604030504040204" pitchFamily="50" charset="-128"/>
                          <a:ea typeface="Meiryo UI" panose="020B0604030504040204" pitchFamily="50" charset="-128"/>
                        </a:rPr>
                        <a:t>コスト</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アップ率</a:t>
                      </a:r>
                      <a:endParaRPr kumimoji="1" lang="en-US" altLang="ja-JP" sz="800" dirty="0" smtClean="0">
                        <a:latin typeface="Meiryo UI" panose="020B0604030504040204" pitchFamily="50" charset="-128"/>
                        <a:ea typeface="Meiryo UI" panose="020B0604030504040204" pitchFamily="50" charset="-128"/>
                      </a:endParaRPr>
                    </a:p>
                    <a:p>
                      <a:pPr algn="ctr"/>
                      <a:r>
                        <a:rPr kumimoji="1" lang="en-US" altLang="ja-JP"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a:solidFill>
                      <a:schemeClr val="accent2">
                        <a:lumMod val="40000"/>
                        <a:lumOff val="60000"/>
                      </a:schemeClr>
                    </a:solidFill>
                  </a:tcPr>
                </a:tc>
                <a:tc>
                  <a:txBody>
                    <a:bodyPr/>
                    <a:lstStyle/>
                    <a:p>
                      <a:pPr algn="ctr"/>
                      <a:r>
                        <a:rPr kumimoji="1" lang="ja-JP" altLang="en-US" sz="800" dirty="0" smtClean="0">
                          <a:latin typeface="Meiryo UI" panose="020B0604030504040204" pitchFamily="50" charset="-128"/>
                          <a:ea typeface="Meiryo UI" panose="020B0604030504040204" pitchFamily="50" charset="-128"/>
                        </a:rPr>
                        <a:t>省エネ</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効果</a:t>
                      </a:r>
                      <a:endParaRPr kumimoji="1" lang="en-US" altLang="ja-JP" sz="800" dirty="0" smtClean="0">
                        <a:latin typeface="Meiryo UI" panose="020B0604030504040204" pitchFamily="50" charset="-128"/>
                        <a:ea typeface="Meiryo UI" panose="020B0604030504040204" pitchFamily="50" charset="-128"/>
                      </a:endParaRPr>
                    </a:p>
                    <a:p>
                      <a:pPr algn="ctr"/>
                      <a:r>
                        <a:rPr kumimoji="1" lang="en-US" altLang="ja-JP"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a:solidFill>
                      <a:schemeClr val="accent2">
                        <a:lumMod val="40000"/>
                        <a:lumOff val="60000"/>
                      </a:schemeClr>
                    </a:solidFill>
                  </a:tcPr>
                </a:tc>
                <a:tc>
                  <a:txBody>
                    <a:bodyPr/>
                    <a:lstStyle/>
                    <a:p>
                      <a:pPr algn="ctr"/>
                      <a:r>
                        <a:rPr kumimoji="1" lang="ja-JP" altLang="en-US" sz="800" dirty="0" smtClean="0">
                          <a:latin typeface="Meiryo UI" panose="020B0604030504040204" pitchFamily="50" charset="-128"/>
                          <a:ea typeface="Meiryo UI" panose="020B0604030504040204" pitchFamily="50" charset="-128"/>
                        </a:rPr>
                        <a:t>省エネに要する</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費用</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２</a:t>
                      </a:r>
                    </a:p>
                  </a:txBody>
                  <a:tcPr>
                    <a:solidFill>
                      <a:schemeClr val="accent2">
                        <a:lumMod val="40000"/>
                        <a:lumOff val="60000"/>
                      </a:schemeClr>
                    </a:solidFill>
                  </a:tcPr>
                </a:tc>
                <a:tc>
                  <a:txBody>
                    <a:bodyPr/>
                    <a:lstStyle/>
                    <a:p>
                      <a:pPr algn="ctr"/>
                      <a:r>
                        <a:rPr kumimoji="1" lang="ja-JP" altLang="en-US" sz="800" dirty="0" smtClean="0">
                          <a:latin typeface="Meiryo UI" panose="020B0604030504040204" pitchFamily="50" charset="-128"/>
                          <a:ea typeface="Meiryo UI" panose="020B0604030504040204" pitchFamily="50" charset="-128"/>
                        </a:rPr>
                        <a:t>増額</a:t>
                      </a:r>
                      <a:endParaRPr kumimoji="1" lang="en-US" altLang="ja-JP" sz="800" dirty="0" smtClean="0">
                        <a:latin typeface="Meiryo UI" panose="020B0604030504040204" pitchFamily="50" charset="-128"/>
                        <a:ea typeface="Meiryo UI" panose="020B0604030504040204" pitchFamily="50" charset="-128"/>
                      </a:endParaRPr>
                    </a:p>
                    <a:p>
                      <a:pPr algn="ct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万円）</a:t>
                      </a:r>
                      <a:endParaRPr kumimoji="1" lang="ja-JP" altLang="en-US" sz="800" dirty="0">
                        <a:latin typeface="Meiryo UI" panose="020B0604030504040204" pitchFamily="50" charset="-128"/>
                        <a:ea typeface="Meiryo UI" panose="020B0604030504040204" pitchFamily="50" charset="-128"/>
                      </a:endParaRPr>
                    </a:p>
                  </a:txBody>
                  <a:tcPr>
                    <a:solidFill>
                      <a:schemeClr val="accent2">
                        <a:lumMod val="40000"/>
                        <a:lumOff val="60000"/>
                      </a:schemeClr>
                    </a:solidFill>
                  </a:tcPr>
                </a:tc>
                <a:tc>
                  <a:txBody>
                    <a:bodyPr/>
                    <a:lstStyle/>
                    <a:p>
                      <a:pPr algn="ctr"/>
                      <a:r>
                        <a:rPr kumimoji="1" lang="ja-JP" altLang="en-US" sz="800" dirty="0" smtClean="0">
                          <a:latin typeface="Meiryo UI" panose="020B0604030504040204" pitchFamily="50" charset="-128"/>
                          <a:ea typeface="Meiryo UI" panose="020B0604030504040204" pitchFamily="50" charset="-128"/>
                        </a:rPr>
                        <a:t>コスト</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アップ率</a:t>
                      </a:r>
                      <a:endParaRPr kumimoji="1" lang="en-US" altLang="ja-JP" sz="800" dirty="0" smtClean="0">
                        <a:latin typeface="Meiryo UI" panose="020B0604030504040204" pitchFamily="50" charset="-128"/>
                        <a:ea typeface="Meiryo UI" panose="020B0604030504040204" pitchFamily="50" charset="-128"/>
                      </a:endParaRPr>
                    </a:p>
                    <a:p>
                      <a:pPr algn="ctr"/>
                      <a:r>
                        <a:rPr kumimoji="1" lang="en-US" altLang="ja-JP"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a:solidFill>
                      <a:schemeClr val="accent2">
                        <a:lumMod val="40000"/>
                        <a:lumOff val="60000"/>
                      </a:schemeClr>
                    </a:solidFill>
                  </a:tcPr>
                </a:tc>
                <a:tc>
                  <a:txBody>
                    <a:bodyPr/>
                    <a:lstStyle/>
                    <a:p>
                      <a:pPr algn="ctr"/>
                      <a:r>
                        <a:rPr kumimoji="1" lang="ja-JP" altLang="en-US" sz="800" dirty="0" smtClean="0">
                          <a:latin typeface="Meiryo UI" panose="020B0604030504040204" pitchFamily="50" charset="-128"/>
                          <a:ea typeface="Meiryo UI" panose="020B0604030504040204" pitchFamily="50" charset="-128"/>
                        </a:rPr>
                        <a:t>省エネ</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効果</a:t>
                      </a:r>
                      <a:endParaRPr kumimoji="1" lang="en-US" altLang="ja-JP" sz="800" dirty="0" smtClean="0">
                        <a:latin typeface="Meiryo UI" panose="020B0604030504040204" pitchFamily="50" charset="-128"/>
                        <a:ea typeface="Meiryo UI" panose="020B0604030504040204" pitchFamily="50" charset="-128"/>
                      </a:endParaRPr>
                    </a:p>
                  </a:txBody>
                  <a:tcPr>
                    <a:solidFill>
                      <a:schemeClr val="accent2">
                        <a:lumMod val="40000"/>
                        <a:lumOff val="60000"/>
                      </a:schemeClr>
                    </a:solidFill>
                  </a:tcPr>
                </a:tc>
                <a:tc>
                  <a:txBody>
                    <a:bodyPr/>
                    <a:lstStyle/>
                    <a:p>
                      <a:pPr algn="ctr"/>
                      <a:r>
                        <a:rPr kumimoji="1" lang="ja-JP" altLang="en-US" sz="800" dirty="0" smtClean="0">
                          <a:latin typeface="Meiryo UI" panose="020B0604030504040204" pitchFamily="50" charset="-128"/>
                          <a:ea typeface="Meiryo UI" panose="020B0604030504040204" pitchFamily="50" charset="-128"/>
                        </a:rPr>
                        <a:t>省エネに</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要する費用</a:t>
                      </a:r>
                      <a:r>
                        <a:rPr kumimoji="1" lang="en-US" altLang="ja-JP" sz="800" dirty="0" smtClean="0">
                          <a:latin typeface="Meiryo UI" panose="020B0604030504040204" pitchFamily="50" charset="-128"/>
                          <a:ea typeface="Meiryo UI" panose="020B0604030504040204" pitchFamily="50" charset="-128"/>
                        </a:rPr>
                        <a:t>※2</a:t>
                      </a:r>
                      <a:endParaRPr kumimoji="1" lang="ja-JP" altLang="en-US" sz="800" dirty="0">
                        <a:latin typeface="Meiryo UI" panose="020B0604030504040204" pitchFamily="50" charset="-128"/>
                        <a:ea typeface="Meiryo UI" panose="020B0604030504040204" pitchFamily="50" charset="-128"/>
                      </a:endParaRPr>
                    </a:p>
                  </a:txBody>
                  <a:tcPr>
                    <a:solidFill>
                      <a:schemeClr val="accent2">
                        <a:lumMod val="40000"/>
                        <a:lumOff val="60000"/>
                      </a:schemeClr>
                    </a:solidFill>
                  </a:tcPr>
                </a:tc>
                <a:extLst>
                  <a:ext uri="{0D108BD9-81ED-4DB2-BD59-A6C34878D82A}">
                    <a16:rowId xmlns:a16="http://schemas.microsoft.com/office/drawing/2014/main" val="3758181669"/>
                  </a:ext>
                </a:extLst>
              </a:tr>
              <a:tr h="306255">
                <a:tc vMerge="1">
                  <a:txBody>
                    <a:bodyPr/>
                    <a:lstStyle/>
                    <a:p>
                      <a:endParaRPr kumimoji="1" lang="ja-JP" altLang="en-US"/>
                    </a:p>
                  </a:txBody>
                  <a:tcPr/>
                </a:tc>
                <a:tc>
                  <a:txBody>
                    <a:bodyPr/>
                    <a:lstStyle/>
                    <a:p>
                      <a:r>
                        <a:rPr kumimoji="1" lang="ja-JP" altLang="en-US" sz="900" dirty="0" smtClean="0">
                          <a:latin typeface="Meiryo UI" panose="020B0604030504040204" pitchFamily="50" charset="-128"/>
                          <a:ea typeface="Meiryo UI" panose="020B0604030504040204" pitchFamily="50" charset="-128"/>
                        </a:rPr>
                        <a:t>外皮</a:t>
                      </a:r>
                      <a:endParaRPr kumimoji="1" lang="ja-JP" altLang="en-US" sz="900" dirty="0">
                        <a:latin typeface="Meiryo UI" panose="020B0604030504040204" pitchFamily="50" charset="-128"/>
                        <a:ea typeface="Meiryo UI" panose="020B0604030504040204" pitchFamily="50" charset="-128"/>
                      </a:endParaRPr>
                    </a:p>
                  </a:txBody>
                  <a:tcPr>
                    <a:solidFill>
                      <a:schemeClr val="accent2">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+120</a:t>
                      </a:r>
                      <a:endParaRPr kumimoji="1" lang="ja-JP" altLang="en-US" sz="8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103.4</a:t>
                      </a:r>
                      <a:endParaRPr kumimoji="1" lang="ja-JP" altLang="en-US" sz="8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r"/>
                      <a:r>
                        <a:rPr kumimoji="1" lang="ja-JP" altLang="en-US" sz="800" dirty="0" smtClean="0">
                          <a:latin typeface="Meiryo UI" panose="020B0604030504040204" pitchFamily="50" charset="-128"/>
                          <a:ea typeface="Meiryo UI" panose="020B0604030504040204" pitchFamily="50" charset="-128"/>
                        </a:rPr>
                        <a:t>  ▲ </a:t>
                      </a:r>
                      <a:r>
                        <a:rPr kumimoji="1" lang="en-US" altLang="ja-JP" sz="800" dirty="0" smtClean="0">
                          <a:latin typeface="Meiryo UI" panose="020B0604030504040204" pitchFamily="50" charset="-128"/>
                          <a:ea typeface="Meiryo UI" panose="020B0604030504040204" pitchFamily="50" charset="-128"/>
                        </a:rPr>
                        <a:t>8</a:t>
                      </a:r>
                      <a:endParaRPr kumimoji="1" lang="ja-JP" altLang="en-US" sz="8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r"/>
                      <a:r>
                        <a:rPr kumimoji="1" lang="ja-JP" altLang="en-US" sz="800" dirty="0" smtClean="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15</a:t>
                      </a:r>
                    </a:p>
                    <a:p>
                      <a:pPr algn="r"/>
                      <a:r>
                        <a:rPr kumimoji="1" lang="ja-JP" altLang="en-US" sz="800" dirty="0" smtClean="0">
                          <a:latin typeface="Meiryo UI" panose="020B0604030504040204" pitchFamily="50" charset="-128"/>
                          <a:ea typeface="Meiryo UI" panose="020B0604030504040204" pitchFamily="50" charset="-128"/>
                        </a:rPr>
                        <a:t>百万円</a:t>
                      </a:r>
                      <a:endParaRPr kumimoji="1" lang="ja-JP" altLang="en-US" sz="8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r"/>
                      <a:r>
                        <a:rPr kumimoji="1" lang="ja-JP" altLang="en-US" sz="800" dirty="0" smtClean="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+23</a:t>
                      </a:r>
                      <a:endParaRPr kumimoji="1" lang="ja-JP" altLang="en-US" sz="8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105.2</a:t>
                      </a:r>
                      <a:endParaRPr kumimoji="1" lang="ja-JP" altLang="en-US" sz="8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r"/>
                      <a:r>
                        <a:rPr kumimoji="1" lang="ja-JP" altLang="en-US" sz="800" dirty="0" smtClean="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1</a:t>
                      </a:r>
                      <a:endParaRPr kumimoji="1" lang="ja-JP" altLang="en-US" sz="8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r"/>
                      <a:r>
                        <a:rPr kumimoji="1" lang="ja-JP" altLang="en-US" sz="800" dirty="0" smtClean="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23</a:t>
                      </a:r>
                    </a:p>
                    <a:p>
                      <a:pPr algn="r"/>
                      <a:r>
                        <a:rPr kumimoji="1" lang="ja-JP" altLang="en-US" sz="800" dirty="0" smtClean="0">
                          <a:latin typeface="Meiryo UI" panose="020B0604030504040204" pitchFamily="50" charset="-128"/>
                          <a:ea typeface="Meiryo UI" panose="020B0604030504040204" pitchFamily="50" charset="-128"/>
                        </a:rPr>
                        <a:t>百万円</a:t>
                      </a:r>
                      <a:endParaRPr kumimoji="1" lang="ja-JP" altLang="en-US" sz="8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r"/>
                      <a:r>
                        <a:rPr kumimoji="1" lang="en-US" altLang="ja-JP" sz="800" dirty="0" smtClean="0"/>
                        <a:t>+2,958</a:t>
                      </a:r>
                      <a:endParaRPr kumimoji="1" lang="ja-JP" altLang="en-US" sz="800" dirty="0"/>
                    </a:p>
                  </a:txBody>
                  <a:tcPr>
                    <a:solidFill>
                      <a:schemeClr val="accent1">
                        <a:lumMod val="20000"/>
                        <a:lumOff val="80000"/>
                      </a:schemeClr>
                    </a:solidFill>
                  </a:tcPr>
                </a:tc>
                <a:tc>
                  <a:txBody>
                    <a:bodyPr/>
                    <a:lstStyle/>
                    <a:p>
                      <a:pPr algn="r"/>
                      <a:r>
                        <a:rPr kumimoji="1" lang="en-US" altLang="ja-JP" sz="800" dirty="0" smtClean="0"/>
                        <a:t>102.2</a:t>
                      </a:r>
                      <a:endParaRPr kumimoji="1" lang="ja-JP" altLang="en-US" sz="800" dirty="0"/>
                    </a:p>
                  </a:txBody>
                  <a:tcPr>
                    <a:solidFill>
                      <a:schemeClr val="accent1">
                        <a:lumMod val="20000"/>
                        <a:lumOff val="80000"/>
                      </a:schemeClr>
                    </a:solidFill>
                  </a:tcPr>
                </a:tc>
                <a:tc>
                  <a:txBody>
                    <a:bodyPr/>
                    <a:lstStyle/>
                    <a:p>
                      <a:pPr algn="l"/>
                      <a:r>
                        <a:rPr kumimoji="1" lang="zh-TW" altLang="en-US" sz="800" dirty="0" smtClean="0"/>
                        <a:t>外皮平均熱貫流率：</a:t>
                      </a:r>
                      <a:r>
                        <a:rPr kumimoji="1" lang="en-US" altLang="zh-TW" sz="800" dirty="0" smtClean="0"/>
                        <a:t>UA</a:t>
                      </a:r>
                      <a:r>
                        <a:rPr kumimoji="1" lang="zh-TW" altLang="en-US" sz="800" dirty="0" smtClean="0"/>
                        <a:t>値</a:t>
                      </a:r>
                      <a:endParaRPr kumimoji="1" lang="en-US" altLang="zh-TW" sz="800" dirty="0" smtClean="0"/>
                    </a:p>
                    <a:p>
                      <a:pPr algn="l"/>
                      <a:r>
                        <a:rPr kumimoji="1" lang="en-US" altLang="ja-JP" sz="800" dirty="0" smtClean="0"/>
                        <a:t>0.78</a:t>
                      </a:r>
                      <a:r>
                        <a:rPr kumimoji="1" lang="ja-JP" altLang="en-US" sz="800" dirty="0" smtClean="0"/>
                        <a:t>→</a:t>
                      </a:r>
                      <a:r>
                        <a:rPr kumimoji="1" lang="en-US" altLang="ja-JP" sz="800" dirty="0" smtClean="0"/>
                        <a:t>0.45</a:t>
                      </a:r>
                      <a:r>
                        <a:rPr kumimoji="1" lang="ja-JP" altLang="en-US" sz="800" dirty="0" smtClean="0"/>
                        <a:t>　　▲</a:t>
                      </a:r>
                      <a:r>
                        <a:rPr kumimoji="1" lang="en-US" altLang="ja-JP" sz="800" dirty="0" smtClean="0"/>
                        <a:t>0.33</a:t>
                      </a:r>
                    </a:p>
                  </a:txBody>
                  <a:tcPr>
                    <a:solidFill>
                      <a:schemeClr val="accent1">
                        <a:lumMod val="20000"/>
                        <a:lumOff val="80000"/>
                      </a:schemeClr>
                    </a:solidFill>
                  </a:tcPr>
                </a:tc>
                <a:tc>
                  <a:txBody>
                    <a:bodyPr/>
                    <a:lstStyle/>
                    <a:p>
                      <a:pPr algn="r"/>
                      <a:r>
                        <a:rPr kumimoji="1" lang="ja-JP" altLang="en-US" sz="800" dirty="0" smtClean="0"/>
                        <a:t>  </a:t>
                      </a:r>
                      <a:r>
                        <a:rPr kumimoji="1" lang="en-US" altLang="ja-JP" sz="800" dirty="0" smtClean="0"/>
                        <a:t>89.6</a:t>
                      </a:r>
                    </a:p>
                    <a:p>
                      <a:pPr algn="r"/>
                      <a:r>
                        <a:rPr kumimoji="1" lang="ja-JP" altLang="en-US" sz="800" dirty="0" smtClean="0"/>
                        <a:t>万円</a:t>
                      </a:r>
                      <a:endParaRPr kumimoji="1" lang="ja-JP" altLang="en-US" sz="800" dirty="0"/>
                    </a:p>
                  </a:txBody>
                  <a:tcPr>
                    <a:solidFill>
                      <a:schemeClr val="accent1">
                        <a:lumMod val="20000"/>
                        <a:lumOff val="80000"/>
                      </a:schemeClr>
                    </a:solidFill>
                  </a:tcPr>
                </a:tc>
                <a:extLst>
                  <a:ext uri="{0D108BD9-81ED-4DB2-BD59-A6C34878D82A}">
                    <a16:rowId xmlns:a16="http://schemas.microsoft.com/office/drawing/2014/main" val="2482776273"/>
                  </a:ext>
                </a:extLst>
              </a:tr>
              <a:tr h="359984">
                <a:tc vMerge="1">
                  <a:txBody>
                    <a:bodyPr/>
                    <a:lstStyle/>
                    <a:p>
                      <a:endParaRPr kumimoji="1" lang="ja-JP" altLang="en-US"/>
                    </a:p>
                  </a:txBody>
                  <a:tcPr/>
                </a:tc>
                <a:tc>
                  <a:txBody>
                    <a:bodyPr/>
                    <a:lstStyle/>
                    <a:p>
                      <a:r>
                        <a:rPr kumimoji="1" lang="ja-JP" altLang="en-US" sz="900" dirty="0" smtClean="0">
                          <a:latin typeface="Meiryo UI" panose="020B0604030504040204" pitchFamily="50" charset="-128"/>
                          <a:ea typeface="Meiryo UI" panose="020B0604030504040204" pitchFamily="50" charset="-128"/>
                        </a:rPr>
                        <a:t>空調</a:t>
                      </a:r>
                      <a:endParaRPr kumimoji="1" lang="ja-JP" altLang="en-US" sz="900" dirty="0">
                        <a:latin typeface="Meiryo UI" panose="020B0604030504040204" pitchFamily="50" charset="-128"/>
                        <a:ea typeface="Meiryo UI" panose="020B0604030504040204" pitchFamily="50" charset="-128"/>
                      </a:endParaRPr>
                    </a:p>
                  </a:txBody>
                  <a:tcPr>
                    <a:solidFill>
                      <a:schemeClr val="accent2">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+160</a:t>
                      </a:r>
                      <a:endParaRPr kumimoji="1" lang="ja-JP" altLang="en-US" sz="8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104.5</a:t>
                      </a:r>
                      <a:endParaRPr kumimoji="1" lang="ja-JP" altLang="en-US" sz="8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r"/>
                      <a:r>
                        <a:rPr kumimoji="1" lang="ja-JP" altLang="en-US" sz="800" dirty="0" smtClean="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27</a:t>
                      </a:r>
                      <a:endParaRPr kumimoji="1" lang="ja-JP" altLang="en-US" sz="8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r"/>
                      <a:r>
                        <a:rPr kumimoji="1" lang="ja-JP" altLang="en-US" sz="800" dirty="0" smtClean="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5.9</a:t>
                      </a:r>
                    </a:p>
                    <a:p>
                      <a:pPr algn="r"/>
                      <a:r>
                        <a:rPr kumimoji="1" lang="ja-JP" altLang="en-US" sz="800" dirty="0" smtClean="0">
                          <a:latin typeface="Meiryo UI" panose="020B0604030504040204" pitchFamily="50" charset="-128"/>
                          <a:ea typeface="Meiryo UI" panose="020B0604030504040204" pitchFamily="50" charset="-128"/>
                        </a:rPr>
                        <a:t>百万円</a:t>
                      </a:r>
                      <a:endParaRPr kumimoji="1" lang="ja-JP" altLang="en-US" sz="8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r"/>
                      <a:r>
                        <a:rPr kumimoji="1" lang="ja-JP" altLang="en-US" sz="800" dirty="0" smtClean="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+32</a:t>
                      </a:r>
                      <a:endParaRPr kumimoji="1" lang="ja-JP" altLang="en-US" sz="8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107.2</a:t>
                      </a:r>
                      <a:endParaRPr kumimoji="1" lang="ja-JP" altLang="en-US" sz="8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35</a:t>
                      </a:r>
                      <a:endParaRPr kumimoji="1" lang="ja-JP" altLang="en-US" sz="8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r"/>
                      <a:r>
                        <a:rPr kumimoji="1" lang="ja-JP" altLang="en-US" sz="800" dirty="0" smtClean="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0.91</a:t>
                      </a:r>
                    </a:p>
                    <a:p>
                      <a:pPr algn="r"/>
                      <a:r>
                        <a:rPr kumimoji="1" lang="ja-JP" altLang="en-US" sz="800" dirty="0" smtClean="0">
                          <a:latin typeface="Meiryo UI" panose="020B0604030504040204" pitchFamily="50" charset="-128"/>
                          <a:ea typeface="Meiryo UI" panose="020B0604030504040204" pitchFamily="50" charset="-128"/>
                        </a:rPr>
                        <a:t>百万円</a:t>
                      </a:r>
                      <a:endParaRPr kumimoji="1" lang="ja-JP" altLang="en-US" sz="8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r"/>
                      <a:r>
                        <a:rPr kumimoji="1" lang="en-US" altLang="ja-JP" sz="800" dirty="0" smtClean="0"/>
                        <a:t>+1,236</a:t>
                      </a:r>
                      <a:endParaRPr kumimoji="1" lang="ja-JP" altLang="en-US" sz="800" dirty="0"/>
                    </a:p>
                  </a:txBody>
                  <a:tcPr>
                    <a:solidFill>
                      <a:schemeClr val="accent1">
                        <a:lumMod val="20000"/>
                        <a:lumOff val="80000"/>
                      </a:schemeClr>
                    </a:solidFill>
                  </a:tcPr>
                </a:tc>
                <a:tc>
                  <a:txBody>
                    <a:bodyPr/>
                    <a:lstStyle/>
                    <a:p>
                      <a:pPr algn="r"/>
                      <a:r>
                        <a:rPr kumimoji="1" lang="en-US" altLang="ja-JP" sz="800" dirty="0" smtClean="0"/>
                        <a:t>100.9</a:t>
                      </a:r>
                      <a:endParaRPr kumimoji="1" lang="ja-JP" altLang="en-US" sz="800" dirty="0"/>
                    </a:p>
                  </a:txBody>
                  <a:tcPr>
                    <a:solidFill>
                      <a:schemeClr val="accent1">
                        <a:lumMod val="20000"/>
                        <a:lumOff val="80000"/>
                      </a:schemeClr>
                    </a:solidFill>
                  </a:tcPr>
                </a:tc>
                <a:tc>
                  <a:txBody>
                    <a:bodyPr/>
                    <a:lstStyle/>
                    <a:p>
                      <a:pPr algn="l"/>
                      <a:r>
                        <a:rPr kumimoji="1" lang="ja-JP" altLang="en-US" sz="800" dirty="0" smtClean="0"/>
                        <a:t>換気</a:t>
                      </a:r>
                      <a:endParaRPr kumimoji="1" lang="en-US" altLang="ja-JP" sz="800" dirty="0" smtClean="0"/>
                    </a:p>
                    <a:p>
                      <a:pPr algn="l"/>
                      <a:r>
                        <a:rPr kumimoji="1" lang="en-US" altLang="ja-JP" sz="800" dirty="0" smtClean="0"/>
                        <a:t>175GJ/</a:t>
                      </a:r>
                      <a:r>
                        <a:rPr kumimoji="1" lang="ja-JP" altLang="en-US" sz="800" dirty="0" smtClean="0"/>
                        <a:t>年→</a:t>
                      </a:r>
                      <a:r>
                        <a:rPr kumimoji="1" lang="en-US" altLang="ja-JP" sz="800" dirty="0" smtClean="0"/>
                        <a:t>95GJ/</a:t>
                      </a:r>
                      <a:r>
                        <a:rPr kumimoji="1" lang="ja-JP" altLang="en-US" sz="800" dirty="0" smtClean="0"/>
                        <a:t>年　　</a:t>
                      </a:r>
                      <a:r>
                        <a:rPr kumimoji="1" lang="en-US" altLang="ja-JP" sz="800" dirty="0" smtClean="0"/>
                        <a:t>BEI</a:t>
                      </a:r>
                      <a:r>
                        <a:rPr kumimoji="1" lang="ja-JP" altLang="en-US" sz="800" dirty="0" smtClean="0"/>
                        <a:t>　</a:t>
                      </a:r>
                      <a:r>
                        <a:rPr kumimoji="1" lang="en-US" altLang="ja-JP" sz="800" dirty="0" smtClean="0"/>
                        <a:t>0.55</a:t>
                      </a:r>
                      <a:endParaRPr kumimoji="1" lang="ja-JP" altLang="en-US" sz="800" dirty="0"/>
                    </a:p>
                  </a:txBody>
                  <a:tcPr>
                    <a:solidFill>
                      <a:schemeClr val="accent1">
                        <a:lumMod val="20000"/>
                        <a:lumOff val="80000"/>
                      </a:schemeClr>
                    </a:solidFill>
                  </a:tcPr>
                </a:tc>
                <a:tc>
                  <a:txBody>
                    <a:bodyPr/>
                    <a:lstStyle/>
                    <a:p>
                      <a:pPr algn="r"/>
                      <a:r>
                        <a:rPr kumimoji="1" lang="en-US" altLang="ja-JP" sz="800" dirty="0" smtClean="0"/>
                        <a:t>22.4</a:t>
                      </a:r>
                    </a:p>
                    <a:p>
                      <a:pPr algn="r"/>
                      <a:r>
                        <a:rPr kumimoji="1" lang="ja-JP" altLang="en-US" sz="800" dirty="0" smtClean="0"/>
                        <a:t>万円</a:t>
                      </a:r>
                      <a:endParaRPr kumimoji="1" lang="ja-JP" altLang="en-US" sz="800" dirty="0"/>
                    </a:p>
                  </a:txBody>
                  <a:tcPr>
                    <a:solidFill>
                      <a:schemeClr val="accent1">
                        <a:lumMod val="20000"/>
                        <a:lumOff val="80000"/>
                      </a:schemeClr>
                    </a:solidFill>
                  </a:tcPr>
                </a:tc>
                <a:extLst>
                  <a:ext uri="{0D108BD9-81ED-4DB2-BD59-A6C34878D82A}">
                    <a16:rowId xmlns:a16="http://schemas.microsoft.com/office/drawing/2014/main" val="598981986"/>
                  </a:ext>
                </a:extLst>
              </a:tr>
              <a:tr h="361528">
                <a:tc vMerge="1">
                  <a:txBody>
                    <a:bodyPr/>
                    <a:lstStyle/>
                    <a:p>
                      <a:endParaRPr kumimoji="1" lang="ja-JP" altLang="en-US"/>
                    </a:p>
                  </a:txBody>
                  <a:tcPr/>
                </a:tc>
                <a:tc>
                  <a:txBody>
                    <a:bodyPr/>
                    <a:lstStyle/>
                    <a:p>
                      <a:r>
                        <a:rPr kumimoji="1" lang="ja-JP" altLang="en-US" sz="900" dirty="0" smtClean="0">
                          <a:latin typeface="Meiryo UI" panose="020B0604030504040204" pitchFamily="50" charset="-128"/>
                          <a:ea typeface="Meiryo UI" panose="020B0604030504040204" pitchFamily="50" charset="-128"/>
                        </a:rPr>
                        <a:t>照明</a:t>
                      </a:r>
                      <a:endParaRPr kumimoji="1" lang="ja-JP" altLang="en-US" sz="900" dirty="0">
                        <a:latin typeface="Meiryo UI" panose="020B0604030504040204" pitchFamily="50" charset="-128"/>
                        <a:ea typeface="Meiryo UI" panose="020B0604030504040204" pitchFamily="50" charset="-128"/>
                      </a:endParaRPr>
                    </a:p>
                  </a:txBody>
                  <a:tcPr>
                    <a:solidFill>
                      <a:schemeClr val="accent2">
                        <a:lumMod val="40000"/>
                        <a:lumOff val="60000"/>
                      </a:schemeClr>
                    </a:solidFill>
                  </a:tcPr>
                </a:tc>
                <a:tc>
                  <a:txBody>
                    <a:bodyPr/>
                    <a:lstStyle/>
                    <a:p>
                      <a:pPr algn="r"/>
                      <a:r>
                        <a:rPr kumimoji="1" lang="ja-JP" altLang="en-US" sz="800" dirty="0" smtClean="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+56</a:t>
                      </a:r>
                      <a:endParaRPr kumimoji="1" lang="ja-JP" altLang="en-US" sz="8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101.6</a:t>
                      </a:r>
                      <a:endParaRPr kumimoji="1" lang="ja-JP" altLang="en-US" sz="8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r"/>
                      <a:r>
                        <a:rPr kumimoji="1" lang="ja-JP" altLang="en-US" sz="800" dirty="0" smtClean="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16</a:t>
                      </a:r>
                      <a:endParaRPr kumimoji="1" lang="ja-JP" altLang="en-US" sz="8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r"/>
                      <a:r>
                        <a:rPr kumimoji="1" lang="ja-JP" altLang="en-US" sz="800" dirty="0" smtClean="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3.5</a:t>
                      </a:r>
                    </a:p>
                    <a:p>
                      <a:pPr algn="r"/>
                      <a:r>
                        <a:rPr kumimoji="1" lang="ja-JP" altLang="en-US" sz="800" dirty="0" smtClean="0">
                          <a:latin typeface="Meiryo UI" panose="020B0604030504040204" pitchFamily="50" charset="-128"/>
                          <a:ea typeface="Meiryo UI" panose="020B0604030504040204" pitchFamily="50" charset="-128"/>
                        </a:rPr>
                        <a:t>百万円</a:t>
                      </a:r>
                      <a:endParaRPr kumimoji="1" lang="ja-JP" altLang="en-US" sz="8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r"/>
                      <a:r>
                        <a:rPr kumimoji="1" lang="ja-JP" altLang="en-US" sz="800" dirty="0" smtClean="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６</a:t>
                      </a:r>
                      <a:endParaRPr kumimoji="1" lang="ja-JP" altLang="en-US" sz="8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101.4</a:t>
                      </a:r>
                      <a:endParaRPr kumimoji="1" lang="ja-JP" altLang="en-US" sz="8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15</a:t>
                      </a:r>
                      <a:endParaRPr kumimoji="1" lang="ja-JP" altLang="en-US" sz="8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r"/>
                      <a:r>
                        <a:rPr kumimoji="1" lang="ja-JP" altLang="en-US" sz="800" dirty="0" smtClean="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0.4</a:t>
                      </a:r>
                    </a:p>
                    <a:p>
                      <a:pPr algn="r"/>
                      <a:r>
                        <a:rPr kumimoji="1" lang="ja-JP" altLang="en-US" sz="800" dirty="0" smtClean="0">
                          <a:latin typeface="Meiryo UI" panose="020B0604030504040204" pitchFamily="50" charset="-128"/>
                          <a:ea typeface="Meiryo UI" panose="020B0604030504040204" pitchFamily="50" charset="-128"/>
                        </a:rPr>
                        <a:t>百万円</a:t>
                      </a:r>
                      <a:endParaRPr kumimoji="1" lang="ja-JP" altLang="en-US" sz="8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r"/>
                      <a:r>
                        <a:rPr kumimoji="1" lang="ja-JP" altLang="en-US" sz="800" dirty="0" smtClean="0"/>
                        <a:t>　</a:t>
                      </a:r>
                      <a:r>
                        <a:rPr kumimoji="1" lang="en-US" altLang="ja-JP" sz="800" dirty="0" smtClean="0"/>
                        <a:t>+102</a:t>
                      </a:r>
                      <a:endParaRPr kumimoji="1" lang="ja-JP" altLang="en-US" sz="800" dirty="0"/>
                    </a:p>
                  </a:txBody>
                  <a:tcPr>
                    <a:solidFill>
                      <a:schemeClr val="accent1">
                        <a:lumMod val="20000"/>
                        <a:lumOff val="80000"/>
                      </a:schemeClr>
                    </a:solidFill>
                  </a:tcPr>
                </a:tc>
                <a:tc>
                  <a:txBody>
                    <a:bodyPr/>
                    <a:lstStyle/>
                    <a:p>
                      <a:pPr algn="r"/>
                      <a:r>
                        <a:rPr kumimoji="1" lang="en-US" altLang="ja-JP" sz="800" dirty="0" smtClean="0"/>
                        <a:t>100.08</a:t>
                      </a:r>
                      <a:endParaRPr kumimoji="1" lang="ja-JP" altLang="en-US" sz="800" dirty="0"/>
                    </a:p>
                  </a:txBody>
                  <a:tcPr>
                    <a:solidFill>
                      <a:schemeClr val="accent1">
                        <a:lumMod val="20000"/>
                        <a:lumOff val="80000"/>
                      </a:schemeClr>
                    </a:solidFill>
                  </a:tcPr>
                </a:tc>
                <a:tc>
                  <a:txBody>
                    <a:bodyPr/>
                    <a:lstStyle/>
                    <a:p>
                      <a:pPr algn="l"/>
                      <a:r>
                        <a:rPr kumimoji="1" lang="en-US" altLang="ja-JP" sz="800" dirty="0" smtClean="0"/>
                        <a:t>490GJ/</a:t>
                      </a:r>
                      <a:r>
                        <a:rPr kumimoji="1" lang="ja-JP" altLang="en-US" sz="800" dirty="0" smtClean="0"/>
                        <a:t>年→</a:t>
                      </a:r>
                      <a:r>
                        <a:rPr kumimoji="1" lang="en-US" altLang="ja-JP" sz="800" dirty="0" smtClean="0"/>
                        <a:t>206GJ/</a:t>
                      </a:r>
                      <a:r>
                        <a:rPr kumimoji="1" lang="ja-JP" altLang="en-US" sz="800" dirty="0" smtClean="0"/>
                        <a:t>年　</a:t>
                      </a:r>
                      <a:r>
                        <a:rPr kumimoji="1" lang="en-US" altLang="ja-JP" sz="800" dirty="0" smtClean="0"/>
                        <a:t>BEI</a:t>
                      </a:r>
                      <a:r>
                        <a:rPr kumimoji="1" lang="ja-JP" altLang="en-US" sz="800" dirty="0" smtClean="0"/>
                        <a:t>　</a:t>
                      </a:r>
                      <a:r>
                        <a:rPr kumimoji="1" lang="en-US" altLang="ja-JP" sz="800" dirty="0" smtClean="0"/>
                        <a:t>0.42</a:t>
                      </a:r>
                      <a:endParaRPr kumimoji="1" lang="ja-JP" altLang="en-US" sz="800" dirty="0"/>
                    </a:p>
                  </a:txBody>
                  <a:tcPr>
                    <a:solidFill>
                      <a:schemeClr val="accent1">
                        <a:lumMod val="20000"/>
                        <a:lumOff val="80000"/>
                      </a:schemeClr>
                    </a:solidFill>
                  </a:tcPr>
                </a:tc>
                <a:tc>
                  <a:txBody>
                    <a:bodyPr/>
                    <a:lstStyle/>
                    <a:p>
                      <a:pPr algn="r"/>
                      <a:r>
                        <a:rPr kumimoji="1" lang="en-US" altLang="ja-JP" sz="800" dirty="0" smtClean="0"/>
                        <a:t>2.4</a:t>
                      </a:r>
                    </a:p>
                    <a:p>
                      <a:pPr algn="r"/>
                      <a:r>
                        <a:rPr kumimoji="1" lang="ja-JP" altLang="en-US" sz="800" dirty="0" smtClean="0"/>
                        <a:t>万円</a:t>
                      </a:r>
                      <a:endParaRPr kumimoji="1" lang="ja-JP" altLang="en-US" sz="800" dirty="0"/>
                    </a:p>
                  </a:txBody>
                  <a:tcPr>
                    <a:solidFill>
                      <a:schemeClr val="accent1">
                        <a:lumMod val="20000"/>
                        <a:lumOff val="80000"/>
                      </a:schemeClr>
                    </a:solidFill>
                  </a:tcPr>
                </a:tc>
                <a:extLst>
                  <a:ext uri="{0D108BD9-81ED-4DB2-BD59-A6C34878D82A}">
                    <a16:rowId xmlns:a16="http://schemas.microsoft.com/office/drawing/2014/main" val="400234147"/>
                  </a:ext>
                </a:extLst>
              </a:tr>
              <a:tr h="361528">
                <a:tc vMerge="1">
                  <a:txBody>
                    <a:bodyPr/>
                    <a:lstStyle/>
                    <a:p>
                      <a:endParaRPr kumimoji="1" lang="ja-JP" altLang="en-US"/>
                    </a:p>
                  </a:txBody>
                  <a:tcPr/>
                </a:tc>
                <a:tc>
                  <a:txBody>
                    <a:bodyPr/>
                    <a:lstStyle/>
                    <a:p>
                      <a:r>
                        <a:rPr kumimoji="1" lang="ja-JP" altLang="en-US" sz="900" dirty="0" smtClean="0">
                          <a:latin typeface="Meiryo UI" panose="020B0604030504040204" pitchFamily="50" charset="-128"/>
                          <a:ea typeface="Meiryo UI" panose="020B0604030504040204" pitchFamily="50" charset="-128"/>
                        </a:rPr>
                        <a:t>給湯</a:t>
                      </a:r>
                      <a:endParaRPr kumimoji="1" lang="ja-JP" altLang="en-US" sz="900" dirty="0">
                        <a:latin typeface="Meiryo UI" panose="020B0604030504040204" pitchFamily="50" charset="-128"/>
                        <a:ea typeface="Meiryo UI" panose="020B0604030504040204" pitchFamily="50" charset="-128"/>
                      </a:endParaRPr>
                    </a:p>
                  </a:txBody>
                  <a:tcPr>
                    <a:solidFill>
                      <a:schemeClr val="accent2">
                        <a:lumMod val="40000"/>
                        <a:lumOff val="60000"/>
                      </a:schemeClr>
                    </a:solidFill>
                  </a:tcPr>
                </a:tc>
                <a:tc>
                  <a:txBody>
                    <a:bodyPr/>
                    <a:lstStyle/>
                    <a:p>
                      <a:pPr algn="r"/>
                      <a:r>
                        <a:rPr kumimoji="1" lang="ja-JP" altLang="en-US" sz="800" dirty="0" smtClean="0">
                          <a:latin typeface="Meiryo UI" panose="020B0604030504040204" pitchFamily="50" charset="-128"/>
                          <a:ea typeface="Meiryo UI" panose="020B0604030504040204" pitchFamily="50" charset="-128"/>
                        </a:rPr>
                        <a:t>　＋１</a:t>
                      </a:r>
                      <a:endParaRPr kumimoji="1" lang="ja-JP" altLang="en-US" sz="8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100.02</a:t>
                      </a:r>
                      <a:endParaRPr kumimoji="1" lang="ja-JP" altLang="en-US" sz="8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r"/>
                      <a:r>
                        <a:rPr kumimoji="1" lang="ja-JP" altLang="en-US" sz="800" dirty="0" smtClean="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4</a:t>
                      </a:r>
                    </a:p>
                  </a:txBody>
                  <a:tcPr>
                    <a:solidFill>
                      <a:schemeClr val="accent1">
                        <a:lumMod val="20000"/>
                        <a:lumOff val="8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0.25</a:t>
                      </a:r>
                    </a:p>
                    <a:p>
                      <a:pPr algn="r"/>
                      <a:r>
                        <a:rPr kumimoji="1" lang="ja-JP" altLang="en-US" sz="800" dirty="0" smtClean="0">
                          <a:latin typeface="Meiryo UI" panose="020B0604030504040204" pitchFamily="50" charset="-128"/>
                          <a:ea typeface="Meiryo UI" panose="020B0604030504040204" pitchFamily="50" charset="-128"/>
                        </a:rPr>
                        <a:t>百万円</a:t>
                      </a:r>
                      <a:endParaRPr kumimoji="1" lang="ja-JP" altLang="en-US" sz="8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r"/>
                      <a:r>
                        <a:rPr kumimoji="1" lang="ja-JP" altLang="en-US" sz="800" dirty="0" smtClean="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2</a:t>
                      </a:r>
                      <a:endParaRPr kumimoji="1" lang="ja-JP" altLang="en-US" sz="8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100.5</a:t>
                      </a:r>
                      <a:endParaRPr kumimoji="1" lang="ja-JP" altLang="en-US" sz="8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r"/>
                      <a:r>
                        <a:rPr kumimoji="1" lang="ja-JP" altLang="en-US" sz="800" dirty="0" smtClean="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0</a:t>
                      </a:r>
                    </a:p>
                  </a:txBody>
                  <a:tcPr>
                    <a:solidFill>
                      <a:schemeClr val="accent1">
                        <a:lumMod val="20000"/>
                        <a:lumOff val="80000"/>
                      </a:schemeClr>
                    </a:solidFill>
                  </a:tcPr>
                </a:tc>
                <a:tc>
                  <a:txBody>
                    <a:bodyPr/>
                    <a:lstStyle/>
                    <a:p>
                      <a:pPr algn="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err="1" smtClean="0">
                          <a:latin typeface="Meiryo UI" panose="020B0604030504040204" pitchFamily="50" charset="-128"/>
                          <a:ea typeface="Meiryo UI" panose="020B0604030504040204" pitchFamily="50" charset="-128"/>
                        </a:rPr>
                        <a:t>ｰ</a:t>
                      </a:r>
                      <a:endParaRPr kumimoji="1" lang="ja-JP" altLang="en-US" sz="8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r"/>
                      <a:r>
                        <a:rPr kumimoji="1" lang="ja-JP" altLang="en-US" sz="800" dirty="0" smtClean="0"/>
                        <a:t>　</a:t>
                      </a:r>
                      <a:r>
                        <a:rPr kumimoji="1" lang="en-US" altLang="ja-JP" sz="800" dirty="0" smtClean="0"/>
                        <a:t>+442</a:t>
                      </a:r>
                      <a:endParaRPr kumimoji="1" lang="ja-JP" altLang="en-US" sz="800" dirty="0"/>
                    </a:p>
                  </a:txBody>
                  <a:tcPr>
                    <a:solidFill>
                      <a:schemeClr val="accent1">
                        <a:lumMod val="20000"/>
                        <a:lumOff val="80000"/>
                      </a:schemeClr>
                    </a:solidFill>
                  </a:tcPr>
                </a:tc>
                <a:tc>
                  <a:txBody>
                    <a:bodyPr/>
                    <a:lstStyle/>
                    <a:p>
                      <a:pPr algn="r"/>
                      <a:r>
                        <a:rPr kumimoji="1" lang="en-US" altLang="ja-JP" sz="800" dirty="0" smtClean="0"/>
                        <a:t>100.3</a:t>
                      </a:r>
                      <a:endParaRPr kumimoji="1" lang="ja-JP" altLang="en-US" sz="800" dirty="0"/>
                    </a:p>
                  </a:txBody>
                  <a:tcPr>
                    <a:solidFill>
                      <a:schemeClr val="accent1">
                        <a:lumMod val="20000"/>
                        <a:lumOff val="80000"/>
                      </a:schemeClr>
                    </a:solidFill>
                  </a:tcPr>
                </a:tc>
                <a:tc>
                  <a:txBody>
                    <a:bodyPr/>
                    <a:lstStyle/>
                    <a:p>
                      <a:pPr algn="l"/>
                      <a:r>
                        <a:rPr kumimoji="1" lang="en-US" altLang="ja-JP" sz="800" dirty="0" smtClean="0"/>
                        <a:t>1148GJ/</a:t>
                      </a:r>
                      <a:r>
                        <a:rPr kumimoji="1" lang="ja-JP" altLang="en-US" sz="800" dirty="0" smtClean="0"/>
                        <a:t>年→</a:t>
                      </a:r>
                      <a:r>
                        <a:rPr kumimoji="1" lang="en-US" altLang="ja-JP" sz="800" dirty="0" smtClean="0"/>
                        <a:t>860GJ/</a:t>
                      </a:r>
                      <a:r>
                        <a:rPr kumimoji="1" lang="ja-JP" altLang="en-US" sz="800" dirty="0" smtClean="0"/>
                        <a:t>年　</a:t>
                      </a:r>
                      <a:endParaRPr kumimoji="1" lang="en-US" altLang="ja-JP" sz="800" dirty="0" smtClean="0"/>
                    </a:p>
                    <a:p>
                      <a:pPr algn="l"/>
                      <a:r>
                        <a:rPr kumimoji="1" lang="ja-JP" altLang="en-US" sz="800" dirty="0" smtClean="0"/>
                        <a:t>　　　　　　　　　　　　　 </a:t>
                      </a:r>
                      <a:r>
                        <a:rPr kumimoji="1" lang="en-US" altLang="ja-JP" sz="800" dirty="0" smtClean="0"/>
                        <a:t>BEI</a:t>
                      </a:r>
                      <a:r>
                        <a:rPr kumimoji="1" lang="ja-JP" altLang="en-US" sz="800" dirty="0" smtClean="0"/>
                        <a:t>　</a:t>
                      </a:r>
                      <a:r>
                        <a:rPr kumimoji="1" lang="en-US" altLang="ja-JP" sz="800" dirty="0" smtClean="0"/>
                        <a:t>0.75</a:t>
                      </a:r>
                      <a:endParaRPr kumimoji="1" lang="ja-JP" altLang="en-US" sz="800" dirty="0"/>
                    </a:p>
                  </a:txBody>
                  <a:tcPr>
                    <a:solidFill>
                      <a:schemeClr val="accent1">
                        <a:lumMod val="20000"/>
                        <a:lumOff val="80000"/>
                      </a:schemeClr>
                    </a:solidFill>
                  </a:tcPr>
                </a:tc>
                <a:tc>
                  <a:txBody>
                    <a:bodyPr/>
                    <a:lstStyle/>
                    <a:p>
                      <a:pPr algn="r"/>
                      <a:r>
                        <a:rPr kumimoji="1" lang="ja-JP" altLang="en-US" sz="800" dirty="0" smtClean="0"/>
                        <a:t>　　　</a:t>
                      </a:r>
                      <a:r>
                        <a:rPr kumimoji="1" lang="en-US" altLang="ja-JP" sz="800" dirty="0" smtClean="0"/>
                        <a:t>5.8</a:t>
                      </a:r>
                    </a:p>
                    <a:p>
                      <a:pPr algn="r"/>
                      <a:r>
                        <a:rPr kumimoji="1" lang="ja-JP" altLang="en-US" sz="800" dirty="0" smtClean="0"/>
                        <a:t>万円</a:t>
                      </a:r>
                      <a:endParaRPr kumimoji="1" lang="ja-JP" altLang="en-US" sz="800" dirty="0"/>
                    </a:p>
                  </a:txBody>
                  <a:tcPr>
                    <a:solidFill>
                      <a:schemeClr val="accent1">
                        <a:lumMod val="20000"/>
                        <a:lumOff val="80000"/>
                      </a:schemeClr>
                    </a:solidFill>
                  </a:tcPr>
                </a:tc>
                <a:extLst>
                  <a:ext uri="{0D108BD9-81ED-4DB2-BD59-A6C34878D82A}">
                    <a16:rowId xmlns:a16="http://schemas.microsoft.com/office/drawing/2014/main" val="3729146569"/>
                  </a:ext>
                </a:extLst>
              </a:tr>
            </a:tbl>
          </a:graphicData>
        </a:graphic>
      </p:graphicFrame>
      <p:sp>
        <p:nvSpPr>
          <p:cNvPr id="12" name="テキスト ボックス 11"/>
          <p:cNvSpPr txBox="1"/>
          <p:nvPr/>
        </p:nvSpPr>
        <p:spPr>
          <a:xfrm>
            <a:off x="98433" y="5199198"/>
            <a:ext cx="9045567" cy="1200329"/>
          </a:xfrm>
          <a:prstGeom prst="rect">
            <a:avLst/>
          </a:prstGeom>
          <a:noFill/>
        </p:spPr>
        <p:txBody>
          <a:bodyPr wrap="square" rtlCol="0">
            <a:spAutoFit/>
          </a:bodyPr>
          <a:lstStyle/>
          <a:p>
            <a:r>
              <a:rPr kumimoji="1" lang="ja-JP" altLang="en-US" sz="900" dirty="0" smtClean="0"/>
              <a:t>出典　</a:t>
            </a:r>
            <a:r>
              <a:rPr kumimoji="1" lang="ja-JP" altLang="en-US" sz="900" dirty="0"/>
              <a:t>「</a:t>
            </a:r>
            <a:r>
              <a:rPr kumimoji="1" lang="en-US" altLang="ja-JP" sz="900" dirty="0"/>
              <a:t>ZEB</a:t>
            </a:r>
            <a:r>
              <a:rPr kumimoji="1" lang="ja-JP" altLang="en-US" sz="900" dirty="0"/>
              <a:t>の設計ガイドライン　</a:t>
            </a:r>
            <a:r>
              <a:rPr kumimoji="1" lang="en-US" altLang="ja-JP" sz="900" dirty="0"/>
              <a:t>ZEB</a:t>
            </a:r>
            <a:r>
              <a:rPr kumimoji="1" lang="ja-JP" altLang="en-US" sz="900" dirty="0"/>
              <a:t>　</a:t>
            </a:r>
            <a:r>
              <a:rPr kumimoji="1" lang="en-US" altLang="ja-JP" sz="900" dirty="0"/>
              <a:t>Ready</a:t>
            </a:r>
            <a:r>
              <a:rPr kumimoji="1" lang="ja-JP" altLang="en-US" sz="900" dirty="0"/>
              <a:t>中規模事務所編　</a:t>
            </a:r>
            <a:r>
              <a:rPr kumimoji="1" lang="en-US" altLang="ja-JP" sz="900" dirty="0"/>
              <a:t>ZEB</a:t>
            </a:r>
            <a:r>
              <a:rPr kumimoji="1" lang="ja-JP" altLang="en-US" sz="900" dirty="0"/>
              <a:t>ﾛｰﾄﾞﾏｯﾌﾟﾌｫﾛｰｱｯﾌﾟ委員会編</a:t>
            </a:r>
            <a:r>
              <a:rPr kumimoji="1" lang="ja-JP" altLang="en-US" sz="900" dirty="0" smtClean="0"/>
              <a:t>」</a:t>
            </a:r>
            <a:endParaRPr kumimoji="1" lang="en-US" altLang="ja-JP" sz="900" dirty="0"/>
          </a:p>
          <a:p>
            <a:r>
              <a:rPr kumimoji="1" lang="ja-JP" altLang="en-US" sz="900" dirty="0" smtClean="0"/>
              <a:t>　　　　「</a:t>
            </a:r>
            <a:r>
              <a:rPr kumimoji="1" lang="en-US" altLang="ja-JP" sz="900" dirty="0"/>
              <a:t>ZEB</a:t>
            </a:r>
            <a:r>
              <a:rPr kumimoji="1" lang="ja-JP" altLang="en-US" sz="900" dirty="0"/>
              <a:t>の設計ガイドライン　</a:t>
            </a:r>
            <a:r>
              <a:rPr kumimoji="1" lang="en-US" altLang="ja-JP" sz="900" dirty="0"/>
              <a:t>ZEB</a:t>
            </a:r>
            <a:r>
              <a:rPr kumimoji="1" lang="ja-JP" altLang="en-US" sz="900" dirty="0"/>
              <a:t>　</a:t>
            </a:r>
            <a:r>
              <a:rPr kumimoji="1" lang="en-US" altLang="ja-JP" sz="900" dirty="0"/>
              <a:t>Ready</a:t>
            </a:r>
            <a:r>
              <a:rPr kumimoji="1" lang="ja-JP" altLang="en-US" sz="900" dirty="0"/>
              <a:t>ｽｰﾊﾟｰﾏｰｹｯﾄﾎｰﾑｾﾝﾀｰ編　</a:t>
            </a:r>
            <a:r>
              <a:rPr kumimoji="1" lang="en-US" altLang="ja-JP" sz="900" dirty="0"/>
              <a:t>ZEB</a:t>
            </a:r>
            <a:r>
              <a:rPr kumimoji="1" lang="ja-JP" altLang="en-US" sz="900" dirty="0"/>
              <a:t>ﾛｰﾄﾞﾏｯﾌﾟﾌｫﾛｰｱｯﾌﾟ委員会編</a:t>
            </a:r>
            <a:r>
              <a:rPr kumimoji="1" lang="ja-JP" altLang="en-US" sz="900" dirty="0" smtClean="0"/>
              <a:t>」</a:t>
            </a:r>
            <a:endParaRPr kumimoji="1" lang="en-US" altLang="ja-JP" sz="900" dirty="0" smtClean="0"/>
          </a:p>
          <a:p>
            <a:r>
              <a:rPr kumimoji="1" lang="ja-JP" altLang="en-US" sz="900" dirty="0"/>
              <a:t>　</a:t>
            </a:r>
            <a:r>
              <a:rPr kumimoji="1" lang="ja-JP" altLang="en-US" sz="900" dirty="0" smtClean="0"/>
              <a:t>　　　「</a:t>
            </a:r>
            <a:r>
              <a:rPr kumimoji="1" lang="ja-JP" altLang="en-US" sz="900" dirty="0"/>
              <a:t>集合住宅における</a:t>
            </a:r>
            <a:r>
              <a:rPr kumimoji="1" lang="en-US" altLang="ja-JP" sz="900" dirty="0"/>
              <a:t>ZEH</a:t>
            </a:r>
            <a:r>
              <a:rPr kumimoji="1" lang="ja-JP" altLang="en-US" sz="900" dirty="0"/>
              <a:t>の設計ガイドライン　</a:t>
            </a:r>
            <a:r>
              <a:rPr kumimoji="1" lang="en-US" altLang="ja-JP" sz="900" dirty="0"/>
              <a:t>2020</a:t>
            </a:r>
            <a:r>
              <a:rPr kumimoji="1" lang="ja-JP" altLang="en-US" sz="900" dirty="0"/>
              <a:t>年</a:t>
            </a:r>
            <a:r>
              <a:rPr kumimoji="1" lang="en-US" altLang="ja-JP" sz="900" dirty="0"/>
              <a:t>3</a:t>
            </a:r>
            <a:r>
              <a:rPr kumimoji="1" lang="ja-JP" altLang="en-US" sz="900" dirty="0"/>
              <a:t>月（集合住宅における</a:t>
            </a:r>
            <a:r>
              <a:rPr kumimoji="1" lang="en-US" altLang="ja-JP" sz="900" dirty="0"/>
              <a:t>ZEH</a:t>
            </a:r>
            <a:r>
              <a:rPr kumimoji="1" lang="ja-JP" altLang="en-US" sz="900" dirty="0"/>
              <a:t>ﾛｰﾄﾞﾏｯﾌﾟﾌｫﾛｰｱｯﾌﾟ委員会編</a:t>
            </a:r>
            <a:r>
              <a:rPr kumimoji="1" lang="ja-JP" altLang="en-US" sz="900" dirty="0" smtClean="0"/>
              <a:t>」</a:t>
            </a:r>
            <a:endParaRPr kumimoji="1" lang="en-US" altLang="ja-JP" sz="900" dirty="0" smtClean="0"/>
          </a:p>
          <a:p>
            <a:r>
              <a:rPr kumimoji="1" lang="ja-JP" altLang="en-US" sz="900" dirty="0" smtClean="0"/>
              <a:t>　　　　総工事費は、建築（仕上）、空調（空調＋換気）、電気（照明）、衛生（給湯）昇降機、仮設、土工、地業、躯体、諸経費を含めた費用とする。</a:t>
            </a:r>
            <a:endParaRPr kumimoji="1" lang="en-US" altLang="ja-JP" sz="900" dirty="0" smtClean="0"/>
          </a:p>
          <a:p>
            <a:r>
              <a:rPr kumimoji="1" lang="ja-JP" altLang="en-US" sz="900" dirty="0" smtClean="0"/>
              <a:t>　　</a:t>
            </a:r>
            <a:r>
              <a:rPr kumimoji="1" lang="en-US" altLang="ja-JP" sz="900" dirty="0" smtClean="0"/>
              <a:t>※</a:t>
            </a:r>
            <a:r>
              <a:rPr kumimoji="1" lang="ja-JP" altLang="en-US" sz="900" dirty="0" smtClean="0"/>
              <a:t>１平成</a:t>
            </a:r>
            <a:r>
              <a:rPr kumimoji="1" lang="en-US" altLang="ja-JP" sz="900" dirty="0" smtClean="0"/>
              <a:t>28</a:t>
            </a:r>
            <a:r>
              <a:rPr kumimoji="1" lang="ja-JP" altLang="en-US" sz="900" dirty="0"/>
              <a:t>年度基準時点に</a:t>
            </a:r>
            <a:r>
              <a:rPr kumimoji="1" lang="ja-JP" altLang="en-US" sz="900" dirty="0" smtClean="0"/>
              <a:t>おいて、近年</a:t>
            </a:r>
            <a:r>
              <a:rPr kumimoji="1" lang="ja-JP" altLang="en-US" sz="900" dirty="0"/>
              <a:t>の事務所ビルに</a:t>
            </a:r>
            <a:r>
              <a:rPr kumimoji="1" lang="ja-JP" altLang="en-US" sz="900" dirty="0" smtClean="0"/>
              <a:t>おいて執務者の快適性、知的生産性向上等を目的として採用</a:t>
            </a:r>
            <a:r>
              <a:rPr kumimoji="1" lang="ja-JP" altLang="en-US" sz="900" dirty="0"/>
              <a:t>の多いフルハイト（外壁面積に対する開口部比率の拡大）</a:t>
            </a:r>
            <a:r>
              <a:rPr kumimoji="1" lang="ja-JP" altLang="en-US" sz="900" dirty="0" smtClean="0"/>
              <a:t>を想</a:t>
            </a:r>
            <a:endParaRPr kumimoji="1" lang="en-US" altLang="ja-JP" sz="900" dirty="0" smtClean="0"/>
          </a:p>
          <a:p>
            <a:r>
              <a:rPr kumimoji="1" lang="ja-JP" altLang="en-US" sz="900" dirty="0"/>
              <a:t>　</a:t>
            </a:r>
            <a:r>
              <a:rPr kumimoji="1" lang="ja-JP" altLang="en-US" sz="900" dirty="0" smtClean="0"/>
              <a:t>　　　</a:t>
            </a:r>
            <a:r>
              <a:rPr kumimoji="1" lang="ja-JP" altLang="en-US" sz="900" dirty="0" err="1" smtClean="0"/>
              <a:t>定</a:t>
            </a:r>
            <a:r>
              <a:rPr kumimoji="1" lang="ja-JP" altLang="en-US" sz="900" dirty="0" err="1"/>
              <a:t>した</a:t>
            </a:r>
            <a:r>
              <a:rPr kumimoji="1" lang="ja-JP" altLang="en-US" sz="900" dirty="0"/>
              <a:t>建築計画となるよう、計算モデルを一部</a:t>
            </a:r>
            <a:r>
              <a:rPr kumimoji="1" lang="ja-JP" altLang="en-US" sz="900" dirty="0" smtClean="0"/>
              <a:t>修正するため、</a:t>
            </a:r>
            <a:r>
              <a:rPr kumimoji="1" lang="en-US" altLang="ja-JP" sz="900" dirty="0" smtClean="0"/>
              <a:t>5%</a:t>
            </a:r>
            <a:r>
              <a:rPr kumimoji="1" lang="ja-JP" altLang="en-US" sz="900" dirty="0" smtClean="0"/>
              <a:t>加算している。　</a:t>
            </a:r>
            <a:endParaRPr kumimoji="1" lang="en-US" altLang="ja-JP" sz="900" dirty="0" smtClean="0"/>
          </a:p>
          <a:p>
            <a:r>
              <a:rPr kumimoji="1" lang="ja-JP" altLang="en-US" sz="900" dirty="0"/>
              <a:t>　</a:t>
            </a:r>
            <a:r>
              <a:rPr kumimoji="1" lang="ja-JP" altLang="en-US" sz="900" dirty="0" smtClean="0"/>
              <a:t>　</a:t>
            </a:r>
            <a:r>
              <a:rPr kumimoji="1" lang="en-US" altLang="ja-JP" sz="900" dirty="0" smtClean="0"/>
              <a:t>※</a:t>
            </a:r>
            <a:r>
              <a:rPr kumimoji="1" lang="ja-JP" altLang="en-US" sz="900" dirty="0" smtClean="0"/>
              <a:t>２　省エネに要する費用の考え方は、</a:t>
            </a:r>
            <a:r>
              <a:rPr kumimoji="1" lang="en-US" altLang="ja-JP" sz="900" dirty="0" smtClean="0"/>
              <a:t>H28</a:t>
            </a:r>
            <a:r>
              <a:rPr kumimoji="1" lang="ja-JP" altLang="en-US" sz="900" dirty="0" smtClean="0"/>
              <a:t>基準より</a:t>
            </a:r>
            <a:r>
              <a:rPr kumimoji="1" lang="en-US" altLang="ja-JP" sz="900" dirty="0" err="1" smtClean="0"/>
              <a:t>ZEBReady</a:t>
            </a:r>
            <a:r>
              <a:rPr kumimoji="1" lang="ja-JP" altLang="en-US" sz="900" dirty="0" smtClean="0"/>
              <a:t>または</a:t>
            </a:r>
            <a:r>
              <a:rPr kumimoji="1" lang="en-US" altLang="ja-JP" sz="900" dirty="0" err="1" smtClean="0"/>
              <a:t>ZEHOriented</a:t>
            </a:r>
            <a:r>
              <a:rPr kumimoji="1" lang="ja-JP" altLang="en-US" sz="900" dirty="0" smtClean="0"/>
              <a:t>へ省エネ化したときの（増額金額）</a:t>
            </a:r>
            <a:r>
              <a:rPr kumimoji="1" lang="ja-JP" altLang="en-US" sz="900" dirty="0"/>
              <a:t>を</a:t>
            </a:r>
            <a:r>
              <a:rPr kumimoji="1" lang="ja-JP" altLang="en-US" sz="900" dirty="0" smtClean="0"/>
              <a:t>省エネ効果（％または</a:t>
            </a:r>
            <a:r>
              <a:rPr kumimoji="1" lang="en-US" altLang="ja-JP" sz="900" dirty="0" smtClean="0"/>
              <a:t>UA</a:t>
            </a:r>
            <a:r>
              <a:rPr kumimoji="1" lang="ja-JP" altLang="en-US" sz="900" dirty="0" err="1" smtClean="0"/>
              <a:t>、</a:t>
            </a:r>
            <a:r>
              <a:rPr kumimoji="1" lang="en-US" altLang="ja-JP" sz="900" dirty="0" smtClean="0"/>
              <a:t>BE</a:t>
            </a:r>
            <a:r>
              <a:rPr kumimoji="1" lang="en-US" altLang="ja-JP" sz="900" dirty="0"/>
              <a:t>I</a:t>
            </a:r>
            <a:r>
              <a:rPr kumimoji="1" lang="ja-JP" altLang="en-US" sz="900" dirty="0" smtClean="0"/>
              <a:t>）で除した数値</a:t>
            </a:r>
            <a:endParaRPr kumimoji="1" lang="en-US" altLang="ja-JP" sz="900" dirty="0" smtClean="0"/>
          </a:p>
          <a:p>
            <a:r>
              <a:rPr kumimoji="1" lang="ja-JP" altLang="en-US" sz="900" dirty="0"/>
              <a:t>　</a:t>
            </a:r>
            <a:r>
              <a:rPr kumimoji="1" lang="ja-JP" altLang="en-US" sz="900" dirty="0" smtClean="0"/>
              <a:t>　　　により算出　（省エネ効果１％に必要な費用、　</a:t>
            </a:r>
            <a:r>
              <a:rPr kumimoji="1" lang="en-US" altLang="ja-JP" sz="900" dirty="0" smtClean="0"/>
              <a:t>UA</a:t>
            </a:r>
            <a:r>
              <a:rPr kumimoji="1" lang="ja-JP" altLang="en-US" sz="900" dirty="0" smtClean="0"/>
              <a:t>値が</a:t>
            </a:r>
            <a:r>
              <a:rPr kumimoji="1" lang="en-US" altLang="ja-JP" sz="900" dirty="0" smtClean="0"/>
              <a:t>0.01</a:t>
            </a:r>
            <a:r>
              <a:rPr kumimoji="1" lang="ja-JP" altLang="en-US" sz="900" dirty="0" smtClean="0"/>
              <a:t>（</a:t>
            </a:r>
            <a:r>
              <a:rPr kumimoji="1" lang="en-US" altLang="ja-JP" sz="900" dirty="0"/>
              <a:t>W/㎡K</a:t>
            </a:r>
            <a:r>
              <a:rPr kumimoji="1" lang="ja-JP" altLang="en-US" sz="900" dirty="0" smtClean="0"/>
              <a:t>）低減するのに必要な費用、　</a:t>
            </a:r>
            <a:r>
              <a:rPr kumimoji="1" lang="en-US" altLang="ja-JP" sz="900" dirty="0" smtClean="0"/>
              <a:t>BEI</a:t>
            </a:r>
            <a:r>
              <a:rPr kumimoji="1" lang="ja-JP" altLang="en-US" sz="900" dirty="0" smtClean="0"/>
              <a:t>値が</a:t>
            </a:r>
            <a:r>
              <a:rPr kumimoji="1" lang="en-US" altLang="ja-JP" sz="900" dirty="0" smtClean="0"/>
              <a:t>0.01</a:t>
            </a:r>
            <a:r>
              <a:rPr kumimoji="1" lang="ja-JP" altLang="en-US" sz="900" dirty="0" smtClean="0"/>
              <a:t>低減するのに必要な費用を算出）</a:t>
            </a:r>
            <a:endParaRPr kumimoji="1" lang="en-US" altLang="ja-JP" sz="900" dirty="0" smtClean="0"/>
          </a:p>
        </p:txBody>
      </p:sp>
      <p:sp>
        <p:nvSpPr>
          <p:cNvPr id="8" name="スライド番号プレースホルダー 1"/>
          <p:cNvSpPr>
            <a:spLocks noGrp="1"/>
          </p:cNvSpPr>
          <p:nvPr>
            <p:ph type="sldNum" sz="quarter" idx="12"/>
          </p:nvPr>
        </p:nvSpPr>
        <p:spPr>
          <a:xfrm>
            <a:off x="8077416" y="6435269"/>
            <a:ext cx="984019" cy="365125"/>
          </a:xfrm>
        </p:spPr>
        <p:txBody>
          <a:bodyPr/>
          <a:lstStyle/>
          <a:p>
            <a:fld id="{139EBC2B-BF77-430A-B67D-4C5A4847E674}" type="slidenum">
              <a:rPr kumimoji="1" lang="ja-JP" altLang="en-US" sz="2400" smtClean="0"/>
              <a:t>9</a:t>
            </a:fld>
            <a:endParaRPr kumimoji="1" lang="ja-JP" altLang="en-US" sz="2400" dirty="0"/>
          </a:p>
        </p:txBody>
      </p:sp>
    </p:spTree>
    <p:extLst>
      <p:ext uri="{BB962C8B-B14F-4D97-AF65-F5344CB8AC3E}">
        <p14:creationId xmlns:p14="http://schemas.microsoft.com/office/powerpoint/2010/main" val="3440781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4402</Words>
  <Application>Microsoft Office PowerPoint</Application>
  <PresentationFormat>画面に合わせる (4:3)</PresentationFormat>
  <Paragraphs>550</Paragraphs>
  <Slides>14</Slides>
  <Notes>4</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14</vt:i4>
      </vt:variant>
    </vt:vector>
  </HeadingPairs>
  <TitlesOfParts>
    <vt:vector size="28" baseType="lpstr">
      <vt:lpstr>Arial Unicode MS</vt:lpstr>
      <vt:lpstr>Meiryo UI</vt:lpstr>
      <vt:lpstr>ＭＳ Ｐゴシック</vt:lpstr>
      <vt:lpstr>ＭＳ ゴシック</vt:lpstr>
      <vt:lpstr>ＭＳ 明朝</vt:lpstr>
      <vt:lpstr>メイリオ</vt:lpstr>
      <vt:lpstr>游ゴシック</vt:lpstr>
      <vt:lpstr>Arial</vt:lpstr>
      <vt:lpstr>Calibri</vt:lpstr>
      <vt:lpstr>Calibri Light</vt:lpstr>
      <vt:lpstr>Century</vt:lpstr>
      <vt:lpstr>Courier New</vt:lpstr>
      <vt:lpstr>Times New Roman</vt:lpstr>
      <vt:lpstr>レトロスペクト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2021-02-15T04:23:46Z</dcterms:created>
  <dcterms:modified xsi:type="dcterms:W3CDTF">2021-02-16T05:13:41Z</dcterms:modified>
</cp:coreProperties>
</file>