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88" r:id="rId1"/>
  </p:sldMasterIdLst>
  <p:notesMasterIdLst>
    <p:notesMasterId r:id="rId18"/>
  </p:notesMasterIdLst>
  <p:handoutMasterIdLst>
    <p:handoutMasterId r:id="rId19"/>
  </p:handoutMasterIdLst>
  <p:sldIdLst>
    <p:sldId id="256" r:id="rId2"/>
    <p:sldId id="444" r:id="rId3"/>
    <p:sldId id="464" r:id="rId4"/>
    <p:sldId id="486" r:id="rId5"/>
    <p:sldId id="489" r:id="rId6"/>
    <p:sldId id="490" r:id="rId7"/>
    <p:sldId id="483" r:id="rId8"/>
    <p:sldId id="487" r:id="rId9"/>
    <p:sldId id="488" r:id="rId10"/>
    <p:sldId id="482" r:id="rId11"/>
    <p:sldId id="491" r:id="rId12"/>
    <p:sldId id="493" r:id="rId13"/>
    <p:sldId id="459" r:id="rId14"/>
    <p:sldId id="494" r:id="rId15"/>
    <p:sldId id="495" r:id="rId16"/>
    <p:sldId id="473" r:id="rId1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CE292"/>
    <a:srgbClr val="CCFFCC"/>
    <a:srgbClr val="ECF3FB"/>
    <a:srgbClr val="D5D7E0"/>
    <a:srgbClr val="EBECF0"/>
    <a:srgbClr val="4D577D"/>
    <a:srgbClr val="EAECF0"/>
    <a:srgbClr val="EDF1FD"/>
    <a:srgbClr val="FF7C8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741" autoAdjust="0"/>
  </p:normalViewPr>
  <p:slideViewPr>
    <p:cSldViewPr>
      <p:cViewPr varScale="1">
        <p:scale>
          <a:sx n="74" d="100"/>
          <a:sy n="74" d="100"/>
        </p:scale>
        <p:origin x="1266" y="72"/>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3" tIns="45717" rIns="91433" bIns="45717" rtlCol="0"/>
          <a:lstStyle>
            <a:lvl1pPr algn="r">
              <a:defRPr sz="1200"/>
            </a:lvl1pPr>
          </a:lstStyle>
          <a:p>
            <a:fld id="{199FB6C1-B92C-4719-A163-F0AF8F982334}" type="datetimeFigureOut">
              <a:rPr kumimoji="1" lang="ja-JP" altLang="en-US" smtClean="0"/>
              <a:t>2022/6/3</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3" tIns="45717" rIns="91433" bIns="45717" rtlCol="0" anchor="b"/>
          <a:lstStyle>
            <a:lvl1pPr algn="r">
              <a:defRPr sz="1200"/>
            </a:lvl1pPr>
          </a:lstStyle>
          <a:p>
            <a:fld id="{DC6AC9B6-5613-4627-A2C2-548BD07945D6}" type="slidenum">
              <a:rPr kumimoji="1" lang="ja-JP" altLang="en-US" smtClean="0"/>
              <a:t>‹#›</a:t>
            </a:fld>
            <a:endParaRPr kumimoji="1" lang="ja-JP" altLang="en-US"/>
          </a:p>
        </p:txBody>
      </p:sp>
    </p:spTree>
    <p:extLst>
      <p:ext uri="{BB962C8B-B14F-4D97-AF65-F5344CB8AC3E}">
        <p14:creationId xmlns:p14="http://schemas.microsoft.com/office/powerpoint/2010/main" val="30255476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B77C7B7B-FFF4-42BE-9F52-EEC8B680A53E}" type="datetimeFigureOut">
              <a:rPr kumimoji="1" lang="ja-JP" altLang="en-US" smtClean="0"/>
              <a:t>2022/6/3</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5851141E-478A-4E51-BAF5-41475249CC58}" type="slidenum">
              <a:rPr kumimoji="1" lang="ja-JP" altLang="en-US" smtClean="0"/>
              <a:t>‹#›</a:t>
            </a:fld>
            <a:endParaRPr kumimoji="1" lang="ja-JP" altLang="en-US"/>
          </a:p>
        </p:txBody>
      </p:sp>
    </p:spTree>
    <p:extLst>
      <p:ext uri="{BB962C8B-B14F-4D97-AF65-F5344CB8AC3E}">
        <p14:creationId xmlns:p14="http://schemas.microsoft.com/office/powerpoint/2010/main" val="4945064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5851141E-478A-4E51-BAF5-41475249CC58}" type="slidenum">
              <a:rPr kumimoji="1" lang="ja-JP" altLang="en-US" smtClean="0"/>
              <a:t>5</a:t>
            </a:fld>
            <a:endParaRPr kumimoji="1" lang="ja-JP" altLang="en-US"/>
          </a:p>
        </p:txBody>
      </p:sp>
    </p:spTree>
    <p:extLst>
      <p:ext uri="{BB962C8B-B14F-4D97-AF65-F5344CB8AC3E}">
        <p14:creationId xmlns:p14="http://schemas.microsoft.com/office/powerpoint/2010/main" val="616477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5851141E-478A-4E51-BAF5-41475249CC58}" type="slidenum">
              <a:rPr kumimoji="1" lang="ja-JP" altLang="en-US" smtClean="0"/>
              <a:t>6</a:t>
            </a:fld>
            <a:endParaRPr kumimoji="1" lang="ja-JP" altLang="en-US"/>
          </a:p>
        </p:txBody>
      </p:sp>
    </p:spTree>
    <p:extLst>
      <p:ext uri="{BB962C8B-B14F-4D97-AF65-F5344CB8AC3E}">
        <p14:creationId xmlns:p14="http://schemas.microsoft.com/office/powerpoint/2010/main" val="199907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5851141E-478A-4E51-BAF5-41475249CC58}" type="slidenum">
              <a:rPr kumimoji="1" lang="ja-JP" altLang="en-US" smtClean="0"/>
              <a:t>11</a:t>
            </a:fld>
            <a:endParaRPr kumimoji="1" lang="ja-JP" altLang="en-US"/>
          </a:p>
        </p:txBody>
      </p:sp>
    </p:spTree>
    <p:extLst>
      <p:ext uri="{BB962C8B-B14F-4D97-AF65-F5344CB8AC3E}">
        <p14:creationId xmlns:p14="http://schemas.microsoft.com/office/powerpoint/2010/main" val="2807061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851141E-478A-4E51-BAF5-41475249CC58}" type="slidenum">
              <a:rPr kumimoji="1" lang="ja-JP" altLang="en-US" smtClean="0"/>
              <a:t>12</a:t>
            </a:fld>
            <a:endParaRPr kumimoji="1" lang="ja-JP" altLang="en-US"/>
          </a:p>
        </p:txBody>
      </p:sp>
    </p:spTree>
    <p:extLst>
      <p:ext uri="{BB962C8B-B14F-4D97-AF65-F5344CB8AC3E}">
        <p14:creationId xmlns:p14="http://schemas.microsoft.com/office/powerpoint/2010/main" val="1335533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正方形/長方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正方形/長方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705600" y="4206240"/>
            <a:ext cx="960120" cy="457200"/>
          </a:xfrm>
        </p:spPr>
        <p:txBody>
          <a:bodyPr/>
          <a:lstStyle/>
          <a:p>
            <a:fld id="{A4BE0524-AC90-4E3B-8179-9C7CACEA1A0D}" type="datetime1">
              <a:rPr kumimoji="1" lang="ja-JP" altLang="en-US" smtClean="0"/>
              <a:t>2022/6/3</a:t>
            </a:fld>
            <a:endParaRPr kumimoji="1" lang="ja-JP" altLang="en-US"/>
          </a:p>
        </p:txBody>
      </p:sp>
      <p:sp>
        <p:nvSpPr>
          <p:cNvPr id="17" name="フッター プレースホルダー 16"/>
          <p:cNvSpPr>
            <a:spLocks noGrp="1"/>
          </p:cNvSpPr>
          <p:nvPr>
            <p:ph type="ftr" sz="quarter" idx="11"/>
          </p:nvPr>
        </p:nvSpPr>
        <p:spPr>
          <a:xfrm>
            <a:off x="5410200" y="4205288"/>
            <a:ext cx="1295400" cy="457200"/>
          </a:xfrm>
        </p:spPr>
        <p:txBody>
          <a:bodyPr/>
          <a:lstStyle/>
          <a:p>
            <a:endParaRPr kumimoji="1" lang="ja-JP" altLang="en-US"/>
          </a:p>
        </p:txBody>
      </p:sp>
      <p:sp>
        <p:nvSpPr>
          <p:cNvPr id="29" name="スライド番号プレースホルダー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55F6DDB0-3F8B-4872-8C1C-870D70CF4FFE}" type="datetime1">
              <a:rPr kumimoji="1" lang="ja-JP" altLang="en-US" smtClean="0"/>
              <a:t>2022/6/3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143000"/>
            <a:ext cx="6248400" cy="5486400"/>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B3503F6D-5C60-4A17-8C7E-B9833CA7D620}" type="datetime1">
              <a:rPr kumimoji="1" lang="ja-JP" altLang="en-US" smtClean="0"/>
              <a:t>2022/6/3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8DC157EF-1939-4CC1-A76D-7EABA8D0105C}" type="datetime1">
              <a:rPr kumimoji="1" lang="ja-JP" altLang="en-US" smtClean="0"/>
              <a:t>2022/6/3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fld id="{C511B893-ECC7-4B81-B7F8-FD78B654D840}" type="datetime1">
              <a:rPr kumimoji="1" lang="ja-JP" altLang="en-US" smtClean="0"/>
              <a:t>2022/6/3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78055F24-6F09-4D64-A340-3D2B511B40C8}" type="datetime1">
              <a:rPr kumimoji="1" lang="ja-JP" altLang="en-US" smtClean="0"/>
              <a:t>2022/6/3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6" name="日付プレースホルダー 25"/>
          <p:cNvSpPr>
            <a:spLocks noGrp="1"/>
          </p:cNvSpPr>
          <p:nvPr>
            <p:ph type="dt" sz="half" idx="10"/>
          </p:nvPr>
        </p:nvSpPr>
        <p:spPr/>
        <p:txBody>
          <a:bodyPr rtlCol="0"/>
          <a:lstStyle/>
          <a:p>
            <a:fld id="{7777E2EC-8DCB-4244-B8D1-17249A78974C}" type="datetime1">
              <a:rPr kumimoji="1" lang="ja-JP" altLang="en-US" smtClean="0"/>
              <a:t>2022/6/3</a:t>
            </a:fld>
            <a:endParaRPr kumimoji="1" lang="ja-JP" altLang="en-US"/>
          </a:p>
        </p:txBody>
      </p:sp>
      <p:sp>
        <p:nvSpPr>
          <p:cNvPr id="27" name="スライド番号プレースホルダー 26"/>
          <p:cNvSpPr>
            <a:spLocks noGrp="1"/>
          </p:cNvSpPr>
          <p:nvPr>
            <p:ph type="sldNum" sz="quarter" idx="11"/>
          </p:nvPr>
        </p:nvSpPr>
        <p:spPr/>
        <p:txBody>
          <a:bodyPr rtlCol="0"/>
          <a:lstStyle/>
          <a:p>
            <a:fld id="{6DBCCE75-96CE-4693-9D68-DB546D813132}" type="slidenum">
              <a:rPr kumimoji="1" lang="ja-JP" altLang="en-US" smtClean="0"/>
              <a:t>‹#›</a:t>
            </a:fld>
            <a:endParaRPr kumimoji="1" lang="ja-JP" altLang="en-US"/>
          </a:p>
        </p:txBody>
      </p:sp>
      <p:sp>
        <p:nvSpPr>
          <p:cNvPr id="28" name="フッター プレースホルダー 2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a:xfrm>
            <a:off x="6583680" y="612648"/>
            <a:ext cx="957264" cy="457200"/>
          </a:xfrm>
        </p:spPr>
        <p:txBody>
          <a:bodyPr/>
          <a:lstStyle/>
          <a:p>
            <a:fld id="{30C69701-534F-4C63-8046-DACAB7884691}" type="datetime1">
              <a:rPr kumimoji="1" lang="ja-JP" altLang="en-US" smtClean="0"/>
              <a:t>2022/6/3</a:t>
            </a:fld>
            <a:endParaRPr kumimoji="1" lang="ja-JP" altLang="en-US"/>
          </a:p>
        </p:txBody>
      </p:sp>
      <p:sp>
        <p:nvSpPr>
          <p:cNvPr id="4" name="フッター プレースホルダー 3"/>
          <p:cNvSpPr>
            <a:spLocks noGrp="1"/>
          </p:cNvSpPr>
          <p:nvPr>
            <p:ph type="ftr" sz="quarter" idx="11"/>
          </p:nvPr>
        </p:nvSpPr>
        <p:spPr>
          <a:xfrm>
            <a:off x="5257800" y="612648"/>
            <a:ext cx="1325880" cy="457200"/>
          </a:xfrm>
        </p:spPr>
        <p:txBody>
          <a:bodyPr/>
          <a:lstStyle/>
          <a:p>
            <a:endParaRPr kumimoji="1" lang="ja-JP" altLang="en-US"/>
          </a:p>
        </p:txBody>
      </p:sp>
      <p:sp>
        <p:nvSpPr>
          <p:cNvPr id="5" name="スライド番号プレースホルダー 4"/>
          <p:cNvSpPr>
            <a:spLocks noGrp="1"/>
          </p:cNvSpPr>
          <p:nvPr>
            <p:ph type="sldNum" sz="quarter" idx="12"/>
          </p:nvPr>
        </p:nvSpPr>
        <p:spPr>
          <a:xfrm>
            <a:off x="8174736" y="2272"/>
            <a:ext cx="762000" cy="365760"/>
          </a:xfrm>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40B0C8E-A9DE-49E5-9EB4-785950631589}" type="datetime1">
              <a:rPr kumimoji="1" lang="ja-JP" altLang="en-US" smtClean="0"/>
              <a:t>2022/6/3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16FBBD5E-0687-4E73-BD47-D9918748A2E9}" type="datetime1">
              <a:rPr kumimoji="1" lang="ja-JP" altLang="en-US" smtClean="0"/>
              <a:t>2022/6/3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241534D7-42A1-4354-90AA-F99E83CBA79A}" type="datetime1">
              <a:rPr kumimoji="1" lang="ja-JP" altLang="en-US" smtClean="0"/>
              <a:t>2022/6/3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正方形/長方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正方形/長方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タイトル プレースホルダー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16CA17D-51A7-4C7A-A5C7-E8459419C79F}" type="datetime1">
              <a:rPr kumimoji="1" lang="ja-JP" altLang="en-US" smtClean="0"/>
              <a:t>2022/6/3</a:t>
            </a:fld>
            <a:endParaRPr kumimoji="1" lang="ja-JP" altLang="en-US"/>
          </a:p>
        </p:txBody>
      </p:sp>
      <p:sp>
        <p:nvSpPr>
          <p:cNvPr id="3" name="フッター プレースホルダー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1" lang="ja-JP" altLang="en-US"/>
          </a:p>
        </p:txBody>
      </p:sp>
      <p:sp>
        <p:nvSpPr>
          <p:cNvPr id="23" name="スライド番号プレースホルダー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DBCCE75-96CE-4693-9D68-DB546D81313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ctrTitle"/>
          </p:nvPr>
        </p:nvSpPr>
        <p:spPr>
          <a:xfrm>
            <a:off x="0" y="143464"/>
            <a:ext cx="9144000" cy="3476850"/>
          </a:xfrm>
        </p:spPr>
        <p:txBody>
          <a:bodyPr anchor="ctr">
            <a:normAutofit/>
          </a:bodyPr>
          <a:lstStyle/>
          <a:p>
            <a:pPr algn="ct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新・大阪府</a:t>
            </a:r>
            <a:r>
              <a:rPr lang="en-US" altLang="ja-JP" sz="40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アクションプランの</a:t>
            </a:r>
            <a:r>
              <a:rPr lang="en-US" altLang="ja-JP" sz="40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40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進捗について</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4368" y="5877272"/>
            <a:ext cx="962900" cy="707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2"/>
          <p:cNvSpPr txBox="1">
            <a:spLocks/>
          </p:cNvSpPr>
          <p:nvPr/>
        </p:nvSpPr>
        <p:spPr>
          <a:xfrm>
            <a:off x="2051720" y="5805264"/>
            <a:ext cx="7060748" cy="917848"/>
          </a:xfrm>
          <a:prstGeom prst="rect">
            <a:avLst/>
          </a:prstGeom>
        </p:spPr>
        <p:txBody>
          <a:bodyPr vert="horz" anchor="ctr">
            <a:normAutofit lnSpcReduction="100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 都市整備部</a:t>
            </a:r>
            <a:endParaRPr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住宅建築局 公共建築室 設備課 </a:t>
            </a:r>
            <a:endPar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7308304" y="148299"/>
            <a:ext cx="1656184" cy="576064"/>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資料７</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53425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b="66997"/>
          <a:stretch/>
        </p:blipFill>
        <p:spPr>
          <a:xfrm>
            <a:off x="1093697" y="1183648"/>
            <a:ext cx="6889077" cy="788710"/>
          </a:xfrm>
          <a:prstGeom prst="rect">
            <a:avLst/>
          </a:prstGeom>
        </p:spPr>
      </p:pic>
      <p:cxnSp>
        <p:nvCxnSpPr>
          <p:cNvPr id="35" name="直線コネクタ 34"/>
          <p:cNvCxnSpPr/>
          <p:nvPr/>
        </p:nvCxnSpPr>
        <p:spPr>
          <a:xfrm>
            <a:off x="113410" y="620688"/>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6" name="正方形/長方形 35"/>
          <p:cNvSpPr/>
          <p:nvPr/>
        </p:nvSpPr>
        <p:spPr>
          <a:xfrm>
            <a:off x="158114" y="117793"/>
            <a:ext cx="5277982" cy="430887"/>
          </a:xfrm>
          <a:prstGeom prst="rect">
            <a:avLst/>
          </a:prstGeom>
          <a:solidFill>
            <a:schemeClr val="bg1"/>
          </a:solidFill>
        </p:spPr>
        <p:txBody>
          <a:bodyPr wrap="square" tIns="0" bIns="0">
            <a:spAutoFit/>
          </a:bodyPr>
          <a:lstStyle/>
          <a:p>
            <a:r>
              <a:rPr lang="ja-JP" altLang="en-US"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CO2</a:t>
            </a:r>
            <a:r>
              <a:rPr lang="zh-TW" altLang="en-US"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排出削減量</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bg1"/>
                </a:solidFill>
              </a:rPr>
              <a:pPr/>
              <a:t>10</a:t>
            </a:fld>
            <a:endParaRPr kumimoji="1" lang="ja-JP" altLang="en-US" sz="2000" dirty="0">
              <a:solidFill>
                <a:schemeClr val="bg1"/>
              </a:solidFill>
            </a:endParaRPr>
          </a:p>
        </p:txBody>
      </p:sp>
      <p:sp>
        <p:nvSpPr>
          <p:cNvPr id="269" name="正方形/長方形 268"/>
          <p:cNvSpPr/>
          <p:nvPr/>
        </p:nvSpPr>
        <p:spPr>
          <a:xfrm>
            <a:off x="107504" y="6237312"/>
            <a:ext cx="9016154" cy="523220"/>
          </a:xfrm>
          <a:prstGeom prst="rect">
            <a:avLst/>
          </a:prstGeom>
          <a:ln w="31750">
            <a:solidFill>
              <a:schemeClr val="accent1"/>
            </a:solidFill>
            <a:prstDash val="solid"/>
          </a:ln>
        </p:spPr>
        <p:txBody>
          <a:bodyPr wrap="square">
            <a:spAutoFit/>
          </a:bodyPr>
          <a:lstStyle/>
          <a:p>
            <a:r>
              <a:rPr lang="ja-JP" altLang="en-US" sz="2800" dirty="0" smtClean="0">
                <a:latin typeface="Meiryo UI" panose="020B0604030504040204" pitchFamily="50" charset="-128"/>
                <a:ea typeface="Meiryo UI" panose="020B0604030504040204" pitchFamily="50" charset="-128"/>
              </a:rPr>
              <a:t>⇒　導入の効果についても、目標達成に向け着実に推移！！</a:t>
            </a:r>
            <a:endParaRPr lang="en-US" altLang="ja-JP" sz="2800" dirty="0" smtClean="0">
              <a:latin typeface="Meiryo UI" panose="020B0604030504040204" pitchFamily="50" charset="-128"/>
              <a:ea typeface="Meiryo UI" panose="020B0604030504040204" pitchFamily="50" charset="-128"/>
            </a:endParaRPr>
          </a:p>
        </p:txBody>
      </p:sp>
      <p:sp>
        <p:nvSpPr>
          <p:cNvPr id="34" name="Rectangle 281"/>
          <p:cNvSpPr>
            <a:spLocks noChangeArrowheads="1"/>
          </p:cNvSpPr>
          <p:nvPr/>
        </p:nvSpPr>
        <p:spPr bwMode="auto">
          <a:xfrm>
            <a:off x="179512" y="5348756"/>
            <a:ext cx="323850" cy="889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effectLst/>
              <a:uLnTx/>
              <a:uFillTx/>
              <a:latin typeface="游ゴシック" panose="020B0400000000000000" pitchFamily="50" charset="-128"/>
              <a:ea typeface="游ゴシック" panose="020B0400000000000000" pitchFamily="50" charset="-128"/>
            </a:endParaRPr>
          </a:p>
        </p:txBody>
      </p:sp>
      <p:sp>
        <p:nvSpPr>
          <p:cNvPr id="38" name="Rectangle 286"/>
          <p:cNvSpPr>
            <a:spLocks noChangeArrowheads="1"/>
          </p:cNvSpPr>
          <p:nvPr/>
        </p:nvSpPr>
        <p:spPr bwMode="auto">
          <a:xfrm>
            <a:off x="585912" y="5309069"/>
            <a:ext cx="35426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各年新規導入施設の</a:t>
            </a:r>
            <a:r>
              <a:rPr kumimoji="0" lang="en-US" altLang="ja-JP" sz="12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CO2</a:t>
            </a:r>
            <a:r>
              <a:rPr kumimoji="0" lang="ja-JP" altLang="ja-JP" sz="12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削減量の年間合計（</a:t>
            </a:r>
            <a:r>
              <a:rPr kumimoji="0" lang="en-US" altLang="ja-JP" sz="12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t-CO2)</a:t>
            </a:r>
            <a:endParaRPr kumimoji="0" lang="ja-JP" altLang="ja-JP" sz="18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endParaRPr>
          </a:p>
        </p:txBody>
      </p:sp>
      <p:sp>
        <p:nvSpPr>
          <p:cNvPr id="39" name="Line 300"/>
          <p:cNvSpPr>
            <a:spLocks noChangeShapeType="1"/>
          </p:cNvSpPr>
          <p:nvPr/>
        </p:nvSpPr>
        <p:spPr bwMode="auto">
          <a:xfrm>
            <a:off x="185862" y="5682131"/>
            <a:ext cx="323850" cy="0"/>
          </a:xfrm>
          <a:prstGeom prst="line">
            <a:avLst/>
          </a:prstGeom>
          <a:noFill/>
          <a:ln w="38100" cap="rnd">
            <a:solidFill>
              <a:srgbClr val="59595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effectLst/>
              <a:uLnTx/>
              <a:uFillTx/>
              <a:latin typeface="游ゴシック" panose="020B0400000000000000" pitchFamily="50" charset="-128"/>
              <a:ea typeface="游ゴシック" panose="020B0400000000000000" pitchFamily="50" charset="-128"/>
            </a:endParaRPr>
          </a:p>
        </p:txBody>
      </p:sp>
      <p:sp>
        <p:nvSpPr>
          <p:cNvPr id="40" name="Rectangle 305"/>
          <p:cNvSpPr>
            <a:spLocks noChangeArrowheads="1"/>
          </p:cNvSpPr>
          <p:nvPr/>
        </p:nvSpPr>
        <p:spPr bwMode="auto">
          <a:xfrm>
            <a:off x="595437" y="5601169"/>
            <a:ext cx="23964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ja-JP" sz="12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CO2</a:t>
            </a:r>
            <a:r>
              <a:rPr kumimoji="0" lang="ja-JP" altLang="ja-JP" sz="12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削減量の年間合計（</a:t>
            </a:r>
            <a:r>
              <a:rPr kumimoji="0" lang="en-US" altLang="ja-JP" sz="12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t-CO2/</a:t>
            </a:r>
            <a:r>
              <a:rPr kumimoji="0" lang="ja-JP" altLang="en-US" sz="12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年</a:t>
            </a:r>
            <a:r>
              <a:rPr kumimoji="0" lang="en-US" altLang="ja-JP" sz="12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a:t>
            </a:r>
            <a:endParaRPr kumimoji="0" lang="ja-JP" altLang="ja-JP" sz="18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endParaRPr>
          </a:p>
        </p:txBody>
      </p:sp>
      <p:sp>
        <p:nvSpPr>
          <p:cNvPr id="26" name="Oval 16"/>
          <p:cNvSpPr>
            <a:spLocks noChangeArrowheads="1"/>
          </p:cNvSpPr>
          <p:nvPr/>
        </p:nvSpPr>
        <p:spPr bwMode="auto">
          <a:xfrm>
            <a:off x="269437" y="5610131"/>
            <a:ext cx="144000" cy="144000"/>
          </a:xfrm>
          <a:prstGeom prst="ellipse">
            <a:avLst/>
          </a:prstGeom>
          <a:solidFill>
            <a:schemeClr val="tx1"/>
          </a:solidFill>
          <a:ln w="11113" cap="flat">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正方形/長方形 11"/>
          <p:cNvSpPr/>
          <p:nvPr/>
        </p:nvSpPr>
        <p:spPr>
          <a:xfrm>
            <a:off x="4339367" y="5301208"/>
            <a:ext cx="4648116" cy="830997"/>
          </a:xfrm>
          <a:prstGeom prst="rect">
            <a:avLst/>
          </a:prstGeom>
          <a:ln w="25400">
            <a:solidFill>
              <a:schemeClr val="accent1"/>
            </a:solidFill>
            <a:prstDash val="sysDash"/>
          </a:ln>
        </p:spPr>
        <p:txBody>
          <a:bodyPr wrap="square">
            <a:spAutoFit/>
          </a:bodyPr>
          <a:lstStyle/>
          <a:p>
            <a:r>
              <a:rPr lang="ja-JP" altLang="en-US" sz="2400" dirty="0" smtClean="0">
                <a:latin typeface="Meiryo UI" panose="020B0604030504040204" pitchFamily="50" charset="-128"/>
                <a:ea typeface="Meiryo UI" panose="020B0604030504040204" pitchFamily="50" charset="-128"/>
              </a:rPr>
              <a:t>○令和</a:t>
            </a:r>
            <a:r>
              <a:rPr lang="ja-JP" altLang="en-US" sz="2400" dirty="0">
                <a:latin typeface="Meiryo UI" panose="020B0604030504040204" pitchFamily="50" charset="-128"/>
                <a:ea typeface="Meiryo UI" panose="020B0604030504040204" pitchFamily="50" charset="-128"/>
              </a:rPr>
              <a:t>２</a:t>
            </a:r>
            <a:r>
              <a:rPr lang="ja-JP" altLang="en-US" sz="2400" dirty="0" smtClean="0">
                <a:latin typeface="Meiryo UI" panose="020B0604030504040204" pitchFamily="50" charset="-128"/>
                <a:ea typeface="Meiryo UI" panose="020B0604030504040204" pitchFamily="50" charset="-128"/>
              </a:rPr>
              <a:t>年度の実績は、</a:t>
            </a:r>
            <a:endParaRPr lang="en-US" altLang="ja-JP" sz="2400" dirty="0" smtClean="0">
              <a:latin typeface="Meiryo UI" panose="020B0604030504040204" pitchFamily="50" charset="-128"/>
              <a:ea typeface="Meiryo UI" panose="020B0604030504040204" pitchFamily="50" charset="-128"/>
            </a:endParaRPr>
          </a:p>
          <a:p>
            <a:pPr algn="r"/>
            <a:r>
              <a:rPr lang="ja-JP" altLang="en-US" sz="2400" dirty="0" smtClean="0">
                <a:latin typeface="Meiryo UI" panose="020B0604030504040204" pitchFamily="50" charset="-128"/>
                <a:ea typeface="Meiryo UI" panose="020B0604030504040204" pitchFamily="50" charset="-128"/>
              </a:rPr>
              <a:t>約</a:t>
            </a:r>
            <a:r>
              <a:rPr lang="en-US" altLang="ja-JP" sz="2400" dirty="0" smtClean="0">
                <a:latin typeface="Meiryo UI" panose="020B0604030504040204" pitchFamily="50" charset="-128"/>
                <a:ea typeface="Meiryo UI" panose="020B0604030504040204" pitchFamily="50" charset="-128"/>
              </a:rPr>
              <a:t>12,500</a:t>
            </a:r>
            <a:r>
              <a:rPr lang="ja-JP" altLang="en-US" sz="2400" dirty="0" smtClean="0">
                <a:latin typeface="Meiryo UI" panose="020B0604030504040204" pitchFamily="50" charset="-128"/>
                <a:ea typeface="Meiryo UI" panose="020B0604030504040204" pitchFamily="50" charset="-128"/>
              </a:rPr>
              <a:t>㌧を達成</a:t>
            </a:r>
            <a:endParaRPr lang="en-US" altLang="ja-JP" sz="2400" dirty="0" smtClean="0">
              <a:latin typeface="Meiryo UI" panose="020B0604030504040204" pitchFamily="50" charset="-128"/>
              <a:ea typeface="Meiryo UI" panose="020B0604030504040204" pitchFamily="50" charset="-128"/>
            </a:endParaRPr>
          </a:p>
        </p:txBody>
      </p:sp>
      <p:sp>
        <p:nvSpPr>
          <p:cNvPr id="7" name="Freeform 6"/>
          <p:cNvSpPr>
            <a:spLocks noEditPoints="1"/>
          </p:cNvSpPr>
          <p:nvPr/>
        </p:nvSpPr>
        <p:spPr bwMode="auto">
          <a:xfrm>
            <a:off x="1086140" y="2200370"/>
            <a:ext cx="6880625" cy="2377468"/>
          </a:xfrm>
          <a:custGeom>
            <a:avLst/>
            <a:gdLst>
              <a:gd name="T0" fmla="*/ 0 w 3631"/>
              <a:gd name="T1" fmla="*/ 1855 h 1855"/>
              <a:gd name="T2" fmla="*/ 3631 w 3631"/>
              <a:gd name="T3" fmla="*/ 1855 h 1855"/>
              <a:gd name="T4" fmla="*/ 0 w 3631"/>
              <a:gd name="T5" fmla="*/ 1648 h 1855"/>
              <a:gd name="T6" fmla="*/ 3631 w 3631"/>
              <a:gd name="T7" fmla="*/ 1648 h 1855"/>
              <a:gd name="T8" fmla="*/ 0 w 3631"/>
              <a:gd name="T9" fmla="*/ 1441 h 1855"/>
              <a:gd name="T10" fmla="*/ 3631 w 3631"/>
              <a:gd name="T11" fmla="*/ 1441 h 1855"/>
              <a:gd name="T12" fmla="*/ 0 w 3631"/>
              <a:gd name="T13" fmla="*/ 1234 h 1855"/>
              <a:gd name="T14" fmla="*/ 3631 w 3631"/>
              <a:gd name="T15" fmla="*/ 1234 h 1855"/>
              <a:gd name="T16" fmla="*/ 0 w 3631"/>
              <a:gd name="T17" fmla="*/ 1028 h 1855"/>
              <a:gd name="T18" fmla="*/ 3631 w 3631"/>
              <a:gd name="T19" fmla="*/ 1028 h 1855"/>
              <a:gd name="T20" fmla="*/ 0 w 3631"/>
              <a:gd name="T21" fmla="*/ 821 h 1855"/>
              <a:gd name="T22" fmla="*/ 3631 w 3631"/>
              <a:gd name="T23" fmla="*/ 821 h 1855"/>
              <a:gd name="T24" fmla="*/ 0 w 3631"/>
              <a:gd name="T25" fmla="*/ 614 h 1855"/>
              <a:gd name="T26" fmla="*/ 3631 w 3631"/>
              <a:gd name="T27" fmla="*/ 614 h 1855"/>
              <a:gd name="T28" fmla="*/ 0 w 3631"/>
              <a:gd name="T29" fmla="*/ 408 h 1855"/>
              <a:gd name="T30" fmla="*/ 3631 w 3631"/>
              <a:gd name="T31" fmla="*/ 408 h 1855"/>
              <a:gd name="T32" fmla="*/ 0 w 3631"/>
              <a:gd name="T33" fmla="*/ 201 h 1855"/>
              <a:gd name="T34" fmla="*/ 3631 w 3631"/>
              <a:gd name="T35" fmla="*/ 201 h 1855"/>
              <a:gd name="T36" fmla="*/ 0 w 3631"/>
              <a:gd name="T37" fmla="*/ 0 h 1855"/>
              <a:gd name="T38" fmla="*/ 3631 w 3631"/>
              <a:gd name="T39" fmla="*/ 0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31" h="1855">
                <a:moveTo>
                  <a:pt x="0" y="1855"/>
                </a:moveTo>
                <a:lnTo>
                  <a:pt x="3631" y="1855"/>
                </a:lnTo>
                <a:moveTo>
                  <a:pt x="0" y="1648"/>
                </a:moveTo>
                <a:lnTo>
                  <a:pt x="3631" y="1648"/>
                </a:lnTo>
                <a:moveTo>
                  <a:pt x="0" y="1441"/>
                </a:moveTo>
                <a:lnTo>
                  <a:pt x="3631" y="1441"/>
                </a:lnTo>
                <a:moveTo>
                  <a:pt x="0" y="1234"/>
                </a:moveTo>
                <a:lnTo>
                  <a:pt x="3631" y="1234"/>
                </a:lnTo>
                <a:moveTo>
                  <a:pt x="0" y="1028"/>
                </a:moveTo>
                <a:lnTo>
                  <a:pt x="3631" y="1028"/>
                </a:lnTo>
                <a:moveTo>
                  <a:pt x="0" y="821"/>
                </a:moveTo>
                <a:lnTo>
                  <a:pt x="3631" y="821"/>
                </a:lnTo>
                <a:moveTo>
                  <a:pt x="0" y="614"/>
                </a:moveTo>
                <a:lnTo>
                  <a:pt x="3631" y="614"/>
                </a:lnTo>
                <a:moveTo>
                  <a:pt x="0" y="408"/>
                </a:moveTo>
                <a:lnTo>
                  <a:pt x="3631" y="408"/>
                </a:lnTo>
                <a:moveTo>
                  <a:pt x="0" y="201"/>
                </a:moveTo>
                <a:lnTo>
                  <a:pt x="3631" y="201"/>
                </a:lnTo>
                <a:moveTo>
                  <a:pt x="0" y="0"/>
                </a:moveTo>
                <a:lnTo>
                  <a:pt x="3631" y="0"/>
                </a:lnTo>
              </a:path>
            </a:pathLst>
          </a:custGeom>
          <a:noFill/>
          <a:ln w="9525" cap="flat">
            <a:solidFill>
              <a:schemeClr val="tx1">
                <a:lumMod val="50000"/>
                <a:lumOff val="50000"/>
              </a:schemeClr>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9" name="Line 8"/>
          <p:cNvSpPr>
            <a:spLocks noChangeShapeType="1"/>
          </p:cNvSpPr>
          <p:nvPr/>
        </p:nvSpPr>
        <p:spPr bwMode="auto">
          <a:xfrm>
            <a:off x="1075751" y="4849316"/>
            <a:ext cx="5764212" cy="0"/>
          </a:xfrm>
          <a:prstGeom prst="line">
            <a:avLst/>
          </a:prstGeom>
          <a:noFill/>
          <a:ln w="9525"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31" name="Oval 20"/>
          <p:cNvSpPr>
            <a:spLocks noChangeArrowheads="1"/>
          </p:cNvSpPr>
          <p:nvPr/>
        </p:nvSpPr>
        <p:spPr bwMode="auto">
          <a:xfrm>
            <a:off x="2738367" y="4074284"/>
            <a:ext cx="117475" cy="1190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32" name="Oval 21"/>
          <p:cNvSpPr>
            <a:spLocks noChangeArrowheads="1"/>
          </p:cNvSpPr>
          <p:nvPr/>
        </p:nvSpPr>
        <p:spPr bwMode="auto">
          <a:xfrm>
            <a:off x="3797945" y="3640151"/>
            <a:ext cx="119062" cy="11747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33" name="Oval 22"/>
          <p:cNvSpPr>
            <a:spLocks noChangeArrowheads="1"/>
          </p:cNvSpPr>
          <p:nvPr/>
        </p:nvSpPr>
        <p:spPr bwMode="auto">
          <a:xfrm>
            <a:off x="6210064" y="2732183"/>
            <a:ext cx="117475" cy="11747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42" name="Rectangle 24"/>
          <p:cNvSpPr>
            <a:spLocks noChangeArrowheads="1"/>
          </p:cNvSpPr>
          <p:nvPr/>
        </p:nvSpPr>
        <p:spPr bwMode="auto">
          <a:xfrm>
            <a:off x="953758" y="4779466"/>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smtClean="0">
                <a:ln>
                  <a:noFill/>
                </a:ln>
                <a:solidFill>
                  <a:srgbClr val="595959"/>
                </a:solidFill>
                <a:effectLst/>
                <a:latin typeface="游ゴシック" panose="020B0400000000000000" pitchFamily="50" charset="-128"/>
                <a:ea typeface="游ゴシック" panose="020B0400000000000000" pitchFamily="50" charset="-128"/>
              </a:rPr>
              <a:t>0</a:t>
            </a:r>
            <a:endParaRPr kumimoji="0" lang="ja-JP" altLang="ja-JP" sz="1200" b="0"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4" name="Rectangle 26"/>
          <p:cNvSpPr>
            <a:spLocks noChangeArrowheads="1"/>
          </p:cNvSpPr>
          <p:nvPr/>
        </p:nvSpPr>
        <p:spPr bwMode="auto">
          <a:xfrm>
            <a:off x="698881" y="4256051"/>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6" name="Rectangle 28"/>
          <p:cNvSpPr>
            <a:spLocks noChangeArrowheads="1"/>
          </p:cNvSpPr>
          <p:nvPr/>
        </p:nvSpPr>
        <p:spPr bwMode="auto">
          <a:xfrm>
            <a:off x="698881" y="3722332"/>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4000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8" name="Rectangle 30"/>
          <p:cNvSpPr>
            <a:spLocks noChangeArrowheads="1"/>
          </p:cNvSpPr>
          <p:nvPr/>
        </p:nvSpPr>
        <p:spPr bwMode="auto">
          <a:xfrm>
            <a:off x="698881" y="3204438"/>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6000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50" name="Rectangle 32"/>
          <p:cNvSpPr>
            <a:spLocks noChangeArrowheads="1"/>
          </p:cNvSpPr>
          <p:nvPr/>
        </p:nvSpPr>
        <p:spPr bwMode="auto">
          <a:xfrm>
            <a:off x="698881" y="2667783"/>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8000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52" name="Rectangle 34"/>
          <p:cNvSpPr>
            <a:spLocks noChangeArrowheads="1"/>
          </p:cNvSpPr>
          <p:nvPr/>
        </p:nvSpPr>
        <p:spPr bwMode="auto">
          <a:xfrm>
            <a:off x="613922" y="2143973"/>
            <a:ext cx="4247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10000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53" name="Rectangle 35"/>
          <p:cNvSpPr>
            <a:spLocks noChangeArrowheads="1"/>
          </p:cNvSpPr>
          <p:nvPr/>
        </p:nvSpPr>
        <p:spPr bwMode="auto">
          <a:xfrm>
            <a:off x="1461815" y="4938216"/>
            <a:ext cx="58990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27</a:t>
            </a:r>
            <a:r>
              <a:rPr kumimoji="0" lang="ja-JP" altLang="en-US"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8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56" name="Rectangle 38"/>
          <p:cNvSpPr>
            <a:spLocks noChangeArrowheads="1"/>
          </p:cNvSpPr>
          <p:nvPr/>
        </p:nvSpPr>
        <p:spPr bwMode="auto">
          <a:xfrm>
            <a:off x="2483768" y="4938216"/>
            <a:ext cx="58990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28</a:t>
            </a:r>
            <a:r>
              <a:rPr kumimoji="0" lang="ja-JP" altLang="en-US"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8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59" name="Rectangle 41"/>
          <p:cNvSpPr>
            <a:spLocks noChangeArrowheads="1"/>
          </p:cNvSpPr>
          <p:nvPr/>
        </p:nvSpPr>
        <p:spPr bwMode="auto">
          <a:xfrm>
            <a:off x="3622055" y="4938216"/>
            <a:ext cx="58990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29</a:t>
            </a:r>
            <a:r>
              <a:rPr kumimoji="0" lang="ja-JP" altLang="en-US"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8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62" name="Rectangle 44"/>
          <p:cNvSpPr>
            <a:spLocks noChangeArrowheads="1"/>
          </p:cNvSpPr>
          <p:nvPr/>
        </p:nvSpPr>
        <p:spPr bwMode="auto">
          <a:xfrm>
            <a:off x="4774183" y="4938216"/>
            <a:ext cx="58990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30</a:t>
            </a:r>
            <a:r>
              <a:rPr kumimoji="0" lang="ja-JP" altLang="en-US"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8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19" name="Freeform 9"/>
          <p:cNvSpPr>
            <a:spLocks/>
          </p:cNvSpPr>
          <p:nvPr/>
        </p:nvSpPr>
        <p:spPr bwMode="auto">
          <a:xfrm>
            <a:off x="1078260" y="2590250"/>
            <a:ext cx="6878115" cy="45719"/>
          </a:xfrm>
          <a:custGeom>
            <a:avLst/>
            <a:gdLst>
              <a:gd name="T0" fmla="*/ 0 w 3698"/>
              <a:gd name="T1" fmla="*/ 1227 w 3698"/>
              <a:gd name="T2" fmla="*/ 2463 w 3698"/>
              <a:gd name="T3" fmla="*/ 3698 w 3698"/>
            </a:gdLst>
            <a:ahLst/>
            <a:cxnLst>
              <a:cxn ang="0">
                <a:pos x="T0" y="0"/>
              </a:cxn>
              <a:cxn ang="0">
                <a:pos x="T1" y="0"/>
              </a:cxn>
              <a:cxn ang="0">
                <a:pos x="T2" y="0"/>
              </a:cxn>
              <a:cxn ang="0">
                <a:pos x="T3" y="0"/>
              </a:cxn>
            </a:cxnLst>
            <a:rect l="0" t="0" r="r" b="b"/>
            <a:pathLst>
              <a:path w="3698">
                <a:moveTo>
                  <a:pt x="0" y="0"/>
                </a:moveTo>
                <a:lnTo>
                  <a:pt x="1227" y="0"/>
                </a:lnTo>
                <a:lnTo>
                  <a:pt x="2463" y="0"/>
                </a:lnTo>
                <a:lnTo>
                  <a:pt x="3698" y="0"/>
                </a:lnTo>
              </a:path>
            </a:pathLst>
          </a:custGeom>
          <a:noFill/>
          <a:ln w="36513" cap="rnd">
            <a:solidFill>
              <a:schemeClr val="tx1">
                <a:lumMod val="50000"/>
                <a:lumOff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86" name="Rectangle 222"/>
          <p:cNvSpPr>
            <a:spLocks noChangeArrowheads="1"/>
          </p:cNvSpPr>
          <p:nvPr/>
        </p:nvSpPr>
        <p:spPr bwMode="auto">
          <a:xfrm>
            <a:off x="612063" y="777566"/>
            <a:ext cx="7421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4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a:t>
            </a:r>
            <a:r>
              <a:rPr kumimoji="0" lang="en-US" altLang="ja-JP" sz="14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t-CO2)</a:t>
            </a:r>
            <a:endParaRPr kumimoji="0" lang="ja-JP" altLang="ja-JP" sz="14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20" name="Rectangle 72"/>
          <p:cNvSpPr>
            <a:spLocks noChangeArrowheads="1"/>
          </p:cNvSpPr>
          <p:nvPr/>
        </p:nvSpPr>
        <p:spPr bwMode="white">
          <a:xfrm>
            <a:off x="1534419" y="2298442"/>
            <a:ext cx="1025922" cy="246221"/>
          </a:xfrm>
          <a:prstGeom prst="rect">
            <a:avLst/>
          </a:prstGeom>
          <a:solidFill>
            <a:sysClr val="window" lastClr="FFFFFF"/>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ja-JP" altLang="ja-JP" sz="1600" b="1"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目標</a:t>
            </a:r>
            <a:r>
              <a:rPr kumimoji="0" lang="ja-JP" altLang="en-US" sz="1600" b="1"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値↓</a:t>
            </a:r>
            <a:endPar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cxnSp>
        <p:nvCxnSpPr>
          <p:cNvPr id="21" name="直線コネクタ 20"/>
          <p:cNvCxnSpPr/>
          <p:nvPr/>
        </p:nvCxnSpPr>
        <p:spPr>
          <a:xfrm flipH="1" flipV="1">
            <a:off x="1075750" y="1032495"/>
            <a:ext cx="2510" cy="3839048"/>
          </a:xfrm>
          <a:prstGeom prst="line">
            <a:avLst/>
          </a:prstGeom>
          <a:noFill/>
          <a:ln w="28575" cap="flat" cmpd="sng" algn="ctr">
            <a:solidFill>
              <a:sysClr val="windowText" lastClr="000000">
                <a:lumMod val="75000"/>
                <a:lumOff val="25000"/>
              </a:sysClr>
            </a:solidFill>
            <a:prstDash val="solid"/>
            <a:miter lim="800000"/>
          </a:ln>
          <a:effectLst/>
        </p:spPr>
      </p:cxnSp>
      <p:cxnSp>
        <p:nvCxnSpPr>
          <p:cNvPr id="22" name="直線コネクタ 21"/>
          <p:cNvCxnSpPr/>
          <p:nvPr/>
        </p:nvCxnSpPr>
        <p:spPr>
          <a:xfrm flipV="1">
            <a:off x="1078260" y="4837313"/>
            <a:ext cx="6878116" cy="18082"/>
          </a:xfrm>
          <a:prstGeom prst="line">
            <a:avLst/>
          </a:prstGeom>
          <a:noFill/>
          <a:ln w="28575" cap="flat" cmpd="sng" algn="ctr">
            <a:solidFill>
              <a:sysClr val="windowText" lastClr="000000">
                <a:lumMod val="75000"/>
                <a:lumOff val="25000"/>
              </a:sysClr>
            </a:solidFill>
            <a:prstDash val="solid"/>
            <a:miter lim="800000"/>
          </a:ln>
          <a:effectLst/>
        </p:spPr>
      </p:cxnSp>
      <p:sp>
        <p:nvSpPr>
          <p:cNvPr id="23" name="Rectangle 20"/>
          <p:cNvSpPr>
            <a:spLocks noChangeArrowheads="1"/>
          </p:cNvSpPr>
          <p:nvPr/>
        </p:nvSpPr>
        <p:spPr bwMode="auto">
          <a:xfrm>
            <a:off x="583465" y="2468585"/>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dirty="0">
                <a:solidFill>
                  <a:srgbClr val="595959"/>
                </a:solidFill>
                <a:latin typeface="游ゴシック" panose="020B0400000000000000" pitchFamily="50" charset="-128"/>
                <a:ea typeface="游ゴシック" panose="020B0400000000000000" pitchFamily="50" charset="-128"/>
              </a:rPr>
              <a:t>8</a:t>
            </a:r>
            <a:r>
              <a:rPr kumimoji="0" lang="en-US" altLang="ja-JP" sz="16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7</a:t>
            </a:r>
            <a:r>
              <a:rPr kumimoji="0" lang="ja-JP" altLang="ja-JP" sz="16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00</a:t>
            </a:r>
            <a:endParaRPr kumimoji="0" lang="ja-JP" altLang="ja-JP" sz="16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4" name="Rectangle 185"/>
          <p:cNvSpPr>
            <a:spLocks noChangeArrowheads="1"/>
          </p:cNvSpPr>
          <p:nvPr/>
        </p:nvSpPr>
        <p:spPr bwMode="auto">
          <a:xfrm>
            <a:off x="7380512" y="1756385"/>
            <a:ext cx="1100429" cy="246221"/>
          </a:xfrm>
          <a:prstGeom prst="rect">
            <a:avLst/>
          </a:prstGeom>
          <a:solidFill>
            <a:schemeClr val="bg1"/>
          </a:solidFill>
          <a:ln>
            <a:noFill/>
          </a:ln>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ja-JP" altLang="en-US" sz="1600" dirty="0" smtClean="0">
                <a:solidFill>
                  <a:prstClr val="black"/>
                </a:solidFill>
                <a:ea typeface="游ゴシック" panose="020B0400000000000000" pitchFamily="50" charset="-128"/>
              </a:rPr>
              <a:t>約</a:t>
            </a:r>
            <a:r>
              <a:rPr kumimoji="0" lang="en-US" altLang="ja-JP" sz="1600" dirty="0" smtClean="0">
                <a:solidFill>
                  <a:prstClr val="black"/>
                </a:solidFill>
                <a:ea typeface="游ゴシック" panose="020B0400000000000000" pitchFamily="50" charset="-128"/>
              </a:rPr>
              <a:t>12,500</a:t>
            </a:r>
            <a:r>
              <a:rPr kumimoji="0" lang="ja-JP" altLang="en-US" sz="1600" dirty="0" smtClean="0">
                <a:solidFill>
                  <a:prstClr val="black"/>
                </a:solidFill>
                <a:ea typeface="游ゴシック" panose="020B0400000000000000" pitchFamily="50" charset="-128"/>
              </a:rPr>
              <a:t>㌧</a:t>
            </a:r>
            <a:endParaRPr kumimoji="0" lang="ja-JP" altLang="ja-JP" sz="1600" dirty="0" smtClean="0">
              <a:solidFill>
                <a:prstClr val="black"/>
              </a:solidFill>
              <a:ea typeface="游ゴシック" panose="020B0400000000000000" pitchFamily="50" charset="-128"/>
            </a:endParaRPr>
          </a:p>
        </p:txBody>
      </p:sp>
      <p:sp>
        <p:nvSpPr>
          <p:cNvPr id="43" name="正方形/長方形 42"/>
          <p:cNvSpPr/>
          <p:nvPr/>
        </p:nvSpPr>
        <p:spPr>
          <a:xfrm>
            <a:off x="6084168" y="4409371"/>
            <a:ext cx="396000" cy="4244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Rectangle 44"/>
          <p:cNvSpPr>
            <a:spLocks noChangeArrowheads="1"/>
          </p:cNvSpPr>
          <p:nvPr/>
        </p:nvSpPr>
        <p:spPr bwMode="auto">
          <a:xfrm>
            <a:off x="6012160" y="4946685"/>
            <a:ext cx="57708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令和元年度</a:t>
            </a:r>
            <a:endParaRPr kumimoji="0" lang="ja-JP" altLang="ja-JP" sz="18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51" name="テキスト ボックス 50"/>
          <p:cNvSpPr txBox="1"/>
          <p:nvPr/>
        </p:nvSpPr>
        <p:spPr>
          <a:xfrm>
            <a:off x="1403648" y="4056378"/>
            <a:ext cx="952713"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1,296</a:t>
            </a:r>
            <a:endParaRPr kumimoji="1" lang="ja-JP" altLang="en-US" sz="1400"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3564604" y="4062415"/>
            <a:ext cx="952713"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1,491</a:t>
            </a:r>
            <a:endParaRPr kumimoji="1" lang="ja-JP" altLang="en-US" sz="14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4724521" y="4043926"/>
            <a:ext cx="952713"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1,367</a:t>
            </a:r>
            <a:endParaRPr kumimoji="1" lang="ja-JP" altLang="en-US" sz="1400" dirty="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5923587" y="4041148"/>
            <a:ext cx="952713"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1,597</a:t>
            </a:r>
            <a:endParaRPr kumimoji="1" lang="ja-JP" altLang="en-US" sz="1400"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2390883" y="3772691"/>
            <a:ext cx="952713"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1,460</a:t>
            </a:r>
            <a:endParaRPr kumimoji="1" lang="ja-JP" altLang="en-US" sz="1400" dirty="0">
              <a:latin typeface="Meiryo UI" panose="020B0604030504040204" pitchFamily="50" charset="-128"/>
              <a:ea typeface="Meiryo UI" panose="020B0604030504040204" pitchFamily="50" charset="-128"/>
            </a:endParaRPr>
          </a:p>
        </p:txBody>
      </p:sp>
      <p:sp>
        <p:nvSpPr>
          <p:cNvPr id="61" name="正方形/長方形 60"/>
          <p:cNvSpPr/>
          <p:nvPr/>
        </p:nvSpPr>
        <p:spPr>
          <a:xfrm>
            <a:off x="1578405" y="4486739"/>
            <a:ext cx="396000" cy="3702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Oval 19"/>
          <p:cNvSpPr>
            <a:spLocks noChangeArrowheads="1"/>
          </p:cNvSpPr>
          <p:nvPr/>
        </p:nvSpPr>
        <p:spPr bwMode="auto">
          <a:xfrm>
            <a:off x="1707588" y="4437972"/>
            <a:ext cx="117475" cy="1190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63" name="正方形/長方形 62"/>
          <p:cNvSpPr/>
          <p:nvPr/>
        </p:nvSpPr>
        <p:spPr>
          <a:xfrm>
            <a:off x="2591824" y="4444408"/>
            <a:ext cx="396000" cy="4006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3707904" y="4437509"/>
            <a:ext cx="396000" cy="4017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4860032" y="4465674"/>
            <a:ext cx="396000" cy="3738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Rectangle 34"/>
          <p:cNvSpPr>
            <a:spLocks noChangeArrowheads="1"/>
          </p:cNvSpPr>
          <p:nvPr/>
        </p:nvSpPr>
        <p:spPr bwMode="auto">
          <a:xfrm>
            <a:off x="612063" y="1634862"/>
            <a:ext cx="4247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1</a:t>
            </a:r>
            <a:r>
              <a:rPr kumimoji="0" lang="en-US"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a:t>
            </a: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69" name="正方形/長方形 68"/>
          <p:cNvSpPr/>
          <p:nvPr/>
        </p:nvSpPr>
        <p:spPr>
          <a:xfrm>
            <a:off x="7272432" y="3435625"/>
            <a:ext cx="396000" cy="13889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Rectangle 44"/>
          <p:cNvSpPr>
            <a:spLocks noChangeArrowheads="1"/>
          </p:cNvSpPr>
          <p:nvPr/>
        </p:nvSpPr>
        <p:spPr bwMode="auto">
          <a:xfrm>
            <a:off x="7150710" y="4940132"/>
            <a:ext cx="57708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令和</a:t>
            </a:r>
            <a:r>
              <a:rPr kumimoji="0" lang="ja-JP" altLang="en-US" sz="900" dirty="0">
                <a:solidFill>
                  <a:srgbClr val="595959"/>
                </a:solidFill>
                <a:latin typeface="游ゴシック" panose="020B0400000000000000" pitchFamily="50" charset="-128"/>
                <a:ea typeface="游ゴシック" panose="020B0400000000000000" pitchFamily="50" charset="-128"/>
              </a:rPr>
              <a:t>２</a:t>
            </a:r>
            <a:r>
              <a:rPr kumimoji="0" lang="ja-JP" altLang="en-US"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8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71" name="テキスト ボックス 70"/>
          <p:cNvSpPr txBox="1"/>
          <p:nvPr/>
        </p:nvSpPr>
        <p:spPr>
          <a:xfrm>
            <a:off x="7147679" y="3077170"/>
            <a:ext cx="952713"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5,125</a:t>
            </a:r>
            <a:endParaRPr kumimoji="1" lang="ja-JP" altLang="en-US" sz="1400" dirty="0">
              <a:latin typeface="Meiryo UI" panose="020B0604030504040204" pitchFamily="50" charset="-128"/>
              <a:ea typeface="Meiryo UI" panose="020B0604030504040204" pitchFamily="50" charset="-128"/>
            </a:endParaRPr>
          </a:p>
        </p:txBody>
      </p:sp>
      <p:sp>
        <p:nvSpPr>
          <p:cNvPr id="72" name="Line 12"/>
          <p:cNvSpPr>
            <a:spLocks noChangeShapeType="1"/>
          </p:cNvSpPr>
          <p:nvPr/>
        </p:nvSpPr>
        <p:spPr bwMode="auto">
          <a:xfrm flipV="1">
            <a:off x="1789266" y="4125433"/>
            <a:ext cx="1017729" cy="359714"/>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Oval 22"/>
          <p:cNvSpPr>
            <a:spLocks noChangeArrowheads="1"/>
          </p:cNvSpPr>
          <p:nvPr/>
        </p:nvSpPr>
        <p:spPr bwMode="auto">
          <a:xfrm>
            <a:off x="4999294" y="3268584"/>
            <a:ext cx="117475" cy="11747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74" name="Oval 22"/>
          <p:cNvSpPr>
            <a:spLocks noChangeArrowheads="1"/>
          </p:cNvSpPr>
          <p:nvPr/>
        </p:nvSpPr>
        <p:spPr bwMode="auto">
          <a:xfrm>
            <a:off x="7380512" y="1514921"/>
            <a:ext cx="117475" cy="11747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75" name="Line 12"/>
          <p:cNvSpPr>
            <a:spLocks noChangeShapeType="1"/>
          </p:cNvSpPr>
          <p:nvPr/>
        </p:nvSpPr>
        <p:spPr bwMode="auto">
          <a:xfrm flipV="1">
            <a:off x="2790919" y="3695897"/>
            <a:ext cx="1126087" cy="432017"/>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12"/>
          <p:cNvSpPr>
            <a:spLocks noChangeShapeType="1"/>
          </p:cNvSpPr>
          <p:nvPr/>
        </p:nvSpPr>
        <p:spPr bwMode="auto">
          <a:xfrm flipV="1">
            <a:off x="3857477" y="3317357"/>
            <a:ext cx="1203622" cy="381529"/>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Line 12"/>
          <p:cNvSpPr>
            <a:spLocks noChangeShapeType="1"/>
          </p:cNvSpPr>
          <p:nvPr/>
        </p:nvSpPr>
        <p:spPr bwMode="auto">
          <a:xfrm flipV="1">
            <a:off x="5050465" y="2796363"/>
            <a:ext cx="1222744" cy="520995"/>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12"/>
          <p:cNvSpPr>
            <a:spLocks noChangeShapeType="1"/>
          </p:cNvSpPr>
          <p:nvPr/>
        </p:nvSpPr>
        <p:spPr bwMode="auto">
          <a:xfrm flipV="1">
            <a:off x="6283841" y="1573618"/>
            <a:ext cx="1169581" cy="1212112"/>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34"/>
          <p:cNvSpPr>
            <a:spLocks noChangeArrowheads="1"/>
          </p:cNvSpPr>
          <p:nvPr/>
        </p:nvSpPr>
        <p:spPr bwMode="auto">
          <a:xfrm>
            <a:off x="618812" y="1095268"/>
            <a:ext cx="4247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1</a:t>
            </a:r>
            <a:r>
              <a:rPr kumimoji="0" lang="en-US"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4</a:t>
            </a: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92442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0775" y="2145067"/>
            <a:ext cx="2742883" cy="2645574"/>
          </a:xfrm>
          <a:prstGeom prst="rect">
            <a:avLst/>
          </a:prstGeom>
        </p:spPr>
      </p:pic>
      <p:sp>
        <p:nvSpPr>
          <p:cNvPr id="4" name="スライド番号プレースホルダー 3"/>
          <p:cNvSpPr>
            <a:spLocks noGrp="1"/>
          </p:cNvSpPr>
          <p:nvPr>
            <p:ph type="sldNum" sz="quarter" idx="12"/>
          </p:nvPr>
        </p:nvSpPr>
        <p:spPr/>
        <p:txBody>
          <a:bodyPr/>
          <a:lstStyle/>
          <a:p>
            <a:fld id="{6DBCCE75-96CE-4693-9D68-DB546D813132}" type="slidenum">
              <a:rPr kumimoji="1" lang="ja-JP" altLang="en-US" smtClean="0"/>
              <a:t>11</a:t>
            </a:fld>
            <a:endParaRPr kumimoji="1" lang="ja-JP" altLang="en-US" dirty="0"/>
          </a:p>
        </p:txBody>
      </p:sp>
      <p:cxnSp>
        <p:nvCxnSpPr>
          <p:cNvPr id="24" name="直線コネクタ 23"/>
          <p:cNvCxnSpPr/>
          <p:nvPr/>
        </p:nvCxnSpPr>
        <p:spPr>
          <a:xfrm flipH="1">
            <a:off x="6104210" y="2498149"/>
            <a:ext cx="122604" cy="18669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6401968" y="3216182"/>
            <a:ext cx="1174399" cy="215444"/>
          </a:xfrm>
          <a:prstGeom prst="rect">
            <a:avLst/>
          </a:prstGeom>
          <a:solidFill>
            <a:schemeClr val="bg1"/>
          </a:solidFill>
          <a:ln>
            <a:solidFill>
              <a:schemeClr val="tx1"/>
            </a:solidFill>
          </a:ln>
        </p:spPr>
        <p:txBody>
          <a:bodyPr wrap="square" tIns="0" bIns="0">
            <a:spAutoFit/>
          </a:bodyPr>
          <a:lstStyle/>
          <a:p>
            <a:r>
              <a:rPr lang="ja-JP" altLang="en-US" sz="1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期工事</a:t>
            </a:r>
            <a:endParaRPr lang="en-US" altLang="ja-JP" sz="1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4368558" y="3214034"/>
            <a:ext cx="1174399" cy="215444"/>
          </a:xfrm>
          <a:prstGeom prst="rect">
            <a:avLst/>
          </a:prstGeom>
          <a:solidFill>
            <a:schemeClr val="bg1"/>
          </a:solidFill>
          <a:ln>
            <a:solidFill>
              <a:schemeClr val="tx1"/>
            </a:solidFill>
          </a:ln>
        </p:spPr>
        <p:txBody>
          <a:bodyPr wrap="square" tIns="0" bIns="0">
            <a:spAutoFit/>
          </a:bodyPr>
          <a:lstStyle/>
          <a:p>
            <a:r>
              <a:rPr lang="ja-JP" altLang="en-US" sz="1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期工事</a:t>
            </a:r>
            <a:endParaRPr lang="en-US" altLang="ja-JP" sz="1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30912" y="440655"/>
            <a:ext cx="2736029" cy="20574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3" name="グループ化 12"/>
          <p:cNvGrpSpPr/>
          <p:nvPr/>
        </p:nvGrpSpPr>
        <p:grpSpPr>
          <a:xfrm>
            <a:off x="5461764" y="540637"/>
            <a:ext cx="1584176" cy="864194"/>
            <a:chOff x="3510087" y="650507"/>
            <a:chExt cx="1417685" cy="621081"/>
          </a:xfrm>
        </p:grpSpPr>
        <p:pic>
          <p:nvPicPr>
            <p:cNvPr id="14" name="Picture 4"/>
            <p:cNvPicPr>
              <a:picLocks noChangeAspect="1" noChangeArrowheads="1"/>
            </p:cNvPicPr>
            <p:nvPr/>
          </p:nvPicPr>
          <p:blipFill>
            <a:blip r:embed="rId5" cstate="email">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3510087" y="650507"/>
              <a:ext cx="1417685" cy="62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3579117" y="780997"/>
              <a:ext cx="1296144" cy="353910"/>
            </a:xfrm>
            <a:prstGeom prst="rect">
              <a:avLst/>
            </a:prstGeom>
          </p:spPr>
          <p:txBody>
            <a:bodyPr wrap="square" tIns="0" bIns="0" anchor="ctr">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シェアード・</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セイビングス</a:t>
              </a:r>
              <a:r>
                <a:rPr lang="ja-JP" altLang="en-US" sz="1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p>
          </p:txBody>
        </p:sp>
      </p:grpSp>
      <p:cxnSp>
        <p:nvCxnSpPr>
          <p:cNvPr id="17" name="直線コネクタ 16"/>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8" name="正方形/長方形 17"/>
          <p:cNvSpPr/>
          <p:nvPr/>
        </p:nvSpPr>
        <p:spPr>
          <a:xfrm>
            <a:off x="86106" y="36164"/>
            <a:ext cx="7726254" cy="430887"/>
          </a:xfrm>
          <a:prstGeom prst="rect">
            <a:avLst/>
          </a:prstGeom>
          <a:solidFill>
            <a:schemeClr val="bg1"/>
          </a:solidFill>
        </p:spPr>
        <p:txBody>
          <a:bodyPr wrap="square" tIns="0" bIns="0">
            <a:spAutoFit/>
          </a:bodyPr>
          <a:lstStyle/>
          <a:p>
            <a:r>
              <a:rPr lang="ja-JP" altLang="en-US"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令和</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３年度の公募について</a:t>
            </a:r>
            <a:r>
              <a:rPr lang="ja-JP" altLang="en-US" sz="1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コネクタ 19"/>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1" name="角丸四角形 20"/>
          <p:cNvSpPr/>
          <p:nvPr/>
        </p:nvSpPr>
        <p:spPr>
          <a:xfrm>
            <a:off x="228206" y="404664"/>
            <a:ext cx="5495922" cy="5962723"/>
          </a:xfrm>
          <a:prstGeom prst="roundRect">
            <a:avLst>
              <a:gd name="adj" fmla="val 80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警察本部本庁舎</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CN"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●最優秀提案者</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・日本電技株式会社（代表者）</a:t>
            </a: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・三井住友ファイナンス＆リース株式会社</a:t>
            </a: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・アズビル株式会社</a:t>
            </a:r>
          </a:p>
          <a:p>
            <a:endParaRPr lang="en-US" altLang="ja-JP" sz="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●各年の光熱水費削減額</a:t>
            </a:r>
          </a:p>
          <a:p>
            <a:endParaRPr lang="en-US" altLang="ja-JP" sz="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48,808</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千円／年</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●省エネルギー率 </a:t>
            </a: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10.8</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ｻｰﾋﾞｽ</a:t>
            </a:r>
            <a:r>
              <a:rPr lang="zh-TW"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期間</a:t>
            </a:r>
            <a:endPar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zh-TW" sz="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令和５</a:t>
            </a:r>
            <a:r>
              <a:rPr lang="zh-TW"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zh-TW"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a:t>
            </a:r>
            <a:r>
              <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zh-TW"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主な提案内容</a:t>
            </a:r>
            <a:endPar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・照明のＬＥＤ化</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・給湯システムの効率化</a:t>
            </a: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・空調機省エネルギー制御</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・駐車場ファン最適運転制御</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・冷温水ポンプ制御　　・節水器具導入　　　　</a:t>
            </a:r>
            <a:endParaRPr lang="en-US" altLang="ja-JP" sz="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4427984" y="22661"/>
            <a:ext cx="3777426" cy="677108"/>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令和４年度契約、工事予定</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22" name="正方形/長方形 21"/>
          <p:cNvSpPr/>
          <p:nvPr/>
        </p:nvSpPr>
        <p:spPr>
          <a:xfrm>
            <a:off x="4820775" y="4413076"/>
            <a:ext cx="4246165" cy="240029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SRC</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造（一部</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造）</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地上</a:t>
            </a:r>
            <a:r>
              <a:rPr lang="en-US" altLang="zh-TW"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zh-TW"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階</a:t>
            </a:r>
            <a:r>
              <a:rPr lang="en-US" altLang="zh-TW"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地下３階</a:t>
            </a:r>
            <a:endParaRPr lang="en-US" altLang="zh-TW"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延べ面積　　</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118,200㎡</a:t>
            </a:r>
          </a:p>
          <a:p>
            <a:r>
              <a:rPr lang="en-US" altLang="ja-JP" sz="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建設年度　　</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2002</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2007</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主な設備：</a:t>
            </a: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空調　　中央式</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照明　　</a:t>
            </a:r>
            <a:r>
              <a:rPr lang="en-US" altLang="ja-JP"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Hf</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蛍光灯 他</a:t>
            </a:r>
          </a:p>
        </p:txBody>
      </p:sp>
      <p:pic>
        <p:nvPicPr>
          <p:cNvPr id="23" name="図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61816" y="4293096"/>
            <a:ext cx="2834520" cy="119980"/>
          </a:xfrm>
          <a:prstGeom prst="rect">
            <a:avLst/>
          </a:prstGeom>
        </p:spPr>
      </p:pic>
    </p:spTree>
    <p:extLst>
      <p:ext uri="{BB962C8B-B14F-4D97-AF65-F5344CB8AC3E}">
        <p14:creationId xmlns:p14="http://schemas.microsoft.com/office/powerpoint/2010/main" val="821843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tx2">
                    <a:lumMod val="75000"/>
                  </a:schemeClr>
                </a:solidFill>
              </a:rPr>
              <a:pPr/>
              <a:t>12</a:t>
            </a:fld>
            <a:endParaRPr kumimoji="1" lang="ja-JP" altLang="en-US" sz="2000" dirty="0">
              <a:solidFill>
                <a:schemeClr val="tx2">
                  <a:lumMod val="75000"/>
                </a:schemeClr>
              </a:solidFill>
            </a:endParaRPr>
          </a:p>
        </p:txBody>
      </p:sp>
      <p:cxnSp>
        <p:nvCxnSpPr>
          <p:cNvPr id="10" name="直線コネクタ 9"/>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6" name="スライド番号プレースホルダー 1"/>
          <p:cNvSpPr txBox="1">
            <a:spLocks/>
          </p:cNvSpPr>
          <p:nvPr/>
        </p:nvSpPr>
        <p:spPr>
          <a:xfrm>
            <a:off x="8239770" y="69376"/>
            <a:ext cx="747712" cy="365760"/>
          </a:xfrm>
          <a:prstGeom prst="rect">
            <a:avLst/>
          </a:prstGeom>
        </p:spPr>
        <p:txBody>
          <a:bodyPr vert="horz" anchor="b"/>
          <a:lstStyle>
            <a:defPPr>
              <a:defRPr lang="ja-JP"/>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DBCCE75-96CE-4693-9D68-DB546D813132}" type="slidenum">
              <a:rPr kumimoji="1" lang="ja-JP" altLang="en-US" sz="2000" smtClean="0">
                <a:solidFill>
                  <a:schemeClr val="bg1"/>
                </a:solidFill>
              </a:rPr>
              <a:pPr/>
              <a:t>12</a:t>
            </a:fld>
            <a:endParaRPr kumimoji="1" lang="ja-JP" altLang="en-US" sz="2000" dirty="0">
              <a:solidFill>
                <a:schemeClr val="bg1"/>
              </a:solidFill>
            </a:endParaRPr>
          </a:p>
        </p:txBody>
      </p:sp>
      <p:sp>
        <p:nvSpPr>
          <p:cNvPr id="268" name="タイトル 1"/>
          <p:cNvSpPr txBox="1">
            <a:spLocks/>
          </p:cNvSpPr>
          <p:nvPr/>
        </p:nvSpPr>
        <p:spPr>
          <a:xfrm>
            <a:off x="9104" y="620688"/>
            <a:ext cx="9099400" cy="576064"/>
          </a:xfrm>
          <a:prstGeom prst="rect">
            <a:avLst/>
          </a:prstGeom>
        </p:spPr>
        <p:txBody>
          <a:bodyPr vert="horz" anchor="t">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a:defRPr/>
            </a:pPr>
            <a:r>
              <a:rPr lang="ja-JP" altLang="en-US" sz="24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1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警察本部本庁舎への</a:t>
            </a:r>
            <a:r>
              <a:rPr lang="en-US" altLang="ja-JP" sz="21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21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導入効果（提案時）</a:t>
            </a:r>
            <a:endParaRPr lang="ja-JP" altLang="en-US" sz="2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9" name="タイトル 1"/>
          <p:cNvSpPr txBox="1">
            <a:spLocks/>
          </p:cNvSpPr>
          <p:nvPr/>
        </p:nvSpPr>
        <p:spPr>
          <a:xfrm>
            <a:off x="6156176" y="730613"/>
            <a:ext cx="2751050" cy="466139"/>
          </a:xfrm>
          <a:prstGeom prst="rect">
            <a:avLst/>
          </a:prstGeom>
        </p:spPr>
        <p:txBody>
          <a:bodyPr vert="horz" anchor="t">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algn="r">
              <a:defRPr/>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（単位：千円</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税込</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0" name="Line 6"/>
          <p:cNvSpPr>
            <a:spLocks noChangeShapeType="1"/>
          </p:cNvSpPr>
          <p:nvPr/>
        </p:nvSpPr>
        <p:spPr bwMode="auto">
          <a:xfrm>
            <a:off x="338702" y="6516400"/>
            <a:ext cx="8452274"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1" name="AutoShape 42"/>
          <p:cNvSpPr>
            <a:spLocks noChangeArrowheads="1"/>
          </p:cNvSpPr>
          <p:nvPr/>
        </p:nvSpPr>
        <p:spPr bwMode="auto">
          <a:xfrm>
            <a:off x="366933" y="6384748"/>
            <a:ext cx="2086865" cy="335613"/>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2" name="AutoShape 42"/>
          <p:cNvSpPr>
            <a:spLocks noChangeArrowheads="1"/>
          </p:cNvSpPr>
          <p:nvPr/>
        </p:nvSpPr>
        <p:spPr bwMode="auto">
          <a:xfrm>
            <a:off x="3189100" y="6222564"/>
            <a:ext cx="2779181" cy="659021"/>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サービス期間（</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3" name="AutoShape 42"/>
          <p:cNvSpPr>
            <a:spLocks noChangeArrowheads="1"/>
          </p:cNvSpPr>
          <p:nvPr/>
        </p:nvSpPr>
        <p:spPr bwMode="auto">
          <a:xfrm>
            <a:off x="6445575" y="6222564"/>
            <a:ext cx="2086865" cy="662820"/>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契約期間満了後</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4" name="AutoShape 42"/>
          <p:cNvSpPr>
            <a:spLocks noChangeArrowheads="1"/>
          </p:cNvSpPr>
          <p:nvPr/>
        </p:nvSpPr>
        <p:spPr bwMode="auto">
          <a:xfrm>
            <a:off x="708967" y="6220464"/>
            <a:ext cx="1760642" cy="664920"/>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実施前</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5" name="Rectangle 8"/>
          <p:cNvSpPr>
            <a:spLocks noChangeArrowheads="1"/>
          </p:cNvSpPr>
          <p:nvPr/>
        </p:nvSpPr>
        <p:spPr bwMode="auto">
          <a:xfrm>
            <a:off x="3434621" y="2990840"/>
            <a:ext cx="2232246" cy="3527293"/>
          </a:xfrm>
          <a:prstGeom prst="rect">
            <a:avLst/>
          </a:prstGeom>
          <a:gradFill rotWithShape="1">
            <a:gsLst>
              <a:gs pos="0">
                <a:srgbClr val="FF9900"/>
              </a:gs>
              <a:gs pos="50000">
                <a:srgbClr val="FF9900">
                  <a:gamma/>
                  <a:tint val="33725"/>
                  <a:invGamma/>
                </a:srgbClr>
              </a:gs>
              <a:gs pos="100000">
                <a:srgbClr val="FF990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323,926</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6" name="Rectangle 8"/>
          <p:cNvSpPr>
            <a:spLocks noChangeArrowheads="1"/>
          </p:cNvSpPr>
          <p:nvPr/>
        </p:nvSpPr>
        <p:spPr bwMode="auto">
          <a:xfrm>
            <a:off x="498772" y="1598097"/>
            <a:ext cx="2232246" cy="4918303"/>
          </a:xfrm>
          <a:prstGeom prst="rect">
            <a:avLst/>
          </a:prstGeom>
          <a:gradFill rotWithShape="1">
            <a:gsLst>
              <a:gs pos="0">
                <a:srgbClr val="FF9900"/>
              </a:gs>
              <a:gs pos="50000">
                <a:srgbClr val="FF9900">
                  <a:gamma/>
                  <a:tint val="33725"/>
                  <a:invGamma/>
                </a:srgbClr>
              </a:gs>
              <a:gs pos="100000">
                <a:srgbClr val="FF990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372,734</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7" name="Rectangle 39"/>
          <p:cNvSpPr>
            <a:spLocks noChangeArrowheads="1"/>
          </p:cNvSpPr>
          <p:nvPr/>
        </p:nvSpPr>
        <p:spPr bwMode="auto">
          <a:xfrm>
            <a:off x="3434620" y="1598097"/>
            <a:ext cx="1116000" cy="1392743"/>
          </a:xfrm>
          <a:prstGeom prst="rect">
            <a:avLst/>
          </a:prstGeom>
          <a:gradFill flip="none" rotWithShape="1">
            <a:gsLst>
              <a:gs pos="0">
                <a:srgbClr val="92D050"/>
              </a:gs>
              <a:gs pos="50000">
                <a:schemeClr val="accent3">
                  <a:lumMod val="20000"/>
                  <a:lumOff val="80000"/>
                </a:schemeClr>
              </a:gs>
              <a:gs pos="100000">
                <a:srgbClr val="92D050"/>
              </a:gs>
            </a:gsLst>
            <a:lin ang="0" scaled="1"/>
            <a:tileRect/>
          </a:gradFill>
          <a:ln w="22225">
            <a:solidFill>
              <a:schemeClr val="tx1"/>
            </a:solidFill>
            <a:miter lim="800000"/>
            <a:headEnd/>
            <a:tailEnd/>
          </a:ln>
          <a:effectLst/>
          <a:extLst/>
        </p:spPr>
        <p:txBody>
          <a:bodyPr vert="horz" wrap="none"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削減額</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48,808】</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8" name="Rectangle 39"/>
          <p:cNvSpPr>
            <a:spLocks noChangeArrowheads="1"/>
          </p:cNvSpPr>
          <p:nvPr/>
        </p:nvSpPr>
        <p:spPr bwMode="auto">
          <a:xfrm>
            <a:off x="4542504" y="2132856"/>
            <a:ext cx="1116000" cy="857984"/>
          </a:xfrm>
          <a:prstGeom prst="rect">
            <a:avLst/>
          </a:prstGeom>
          <a:gradFill flip="none" rotWithShape="1">
            <a:gsLst>
              <a:gs pos="0">
                <a:srgbClr val="FFFF00"/>
              </a:gs>
              <a:gs pos="50000">
                <a:srgbClr val="FFFFCC"/>
              </a:gs>
              <a:gs pos="100000">
                <a:srgbClr val="FFFF00"/>
              </a:gs>
            </a:gsLst>
            <a:lin ang="0" scaled="1"/>
            <a:tileRect/>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ESCO</a:t>
            </a:r>
          </a:p>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サービス料</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43,679</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9" name="Rectangle 38"/>
          <p:cNvSpPr>
            <a:spLocks noChangeArrowheads="1"/>
          </p:cNvSpPr>
          <p:nvPr/>
        </p:nvSpPr>
        <p:spPr bwMode="auto">
          <a:xfrm>
            <a:off x="4542504" y="1598097"/>
            <a:ext cx="1116000" cy="534759"/>
          </a:xfrm>
          <a:prstGeom prst="rect">
            <a:avLst/>
          </a:prstGeom>
          <a:gradFill rotWithShape="1">
            <a:gsLst>
              <a:gs pos="0">
                <a:srgbClr val="00B0F0"/>
              </a:gs>
              <a:gs pos="50000">
                <a:srgbClr val="82DEFE"/>
              </a:gs>
              <a:gs pos="100000">
                <a:srgbClr val="00B0F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府の利益</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5,129</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0" name="Rectangle 8"/>
          <p:cNvSpPr>
            <a:spLocks noChangeArrowheads="1"/>
          </p:cNvSpPr>
          <p:nvPr/>
        </p:nvSpPr>
        <p:spPr bwMode="auto">
          <a:xfrm>
            <a:off x="6357454" y="2990840"/>
            <a:ext cx="2232246" cy="3527293"/>
          </a:xfrm>
          <a:prstGeom prst="rect">
            <a:avLst/>
          </a:prstGeom>
          <a:gradFill rotWithShape="1">
            <a:gsLst>
              <a:gs pos="0">
                <a:srgbClr val="FF9900"/>
              </a:gs>
              <a:gs pos="50000">
                <a:srgbClr val="FF9900">
                  <a:gamma/>
                  <a:tint val="33725"/>
                  <a:invGamma/>
                </a:srgbClr>
              </a:gs>
              <a:gs pos="100000">
                <a:srgbClr val="FF990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323,926</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1" name="Rectangle 38"/>
          <p:cNvSpPr>
            <a:spLocks noChangeArrowheads="1"/>
          </p:cNvSpPr>
          <p:nvPr/>
        </p:nvSpPr>
        <p:spPr bwMode="auto">
          <a:xfrm>
            <a:off x="6357453" y="1598097"/>
            <a:ext cx="2232000" cy="1392743"/>
          </a:xfrm>
          <a:prstGeom prst="rect">
            <a:avLst/>
          </a:prstGeom>
          <a:gradFill rotWithShape="1">
            <a:gsLst>
              <a:gs pos="0">
                <a:srgbClr val="00B0F0"/>
              </a:gs>
              <a:gs pos="50000">
                <a:srgbClr val="82DEFE"/>
              </a:gs>
              <a:gs pos="100000">
                <a:srgbClr val="00B0F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府の利益</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48,808</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391743" y="1196752"/>
            <a:ext cx="2692425" cy="276999"/>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他、行政財産使用料が加算される</a:t>
            </a:r>
            <a:endParaRPr lang="en-US" altLang="ja-JP" sz="1200"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0470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7768" t="11183" r="12804" b="8832"/>
          <a:stretch/>
        </p:blipFill>
        <p:spPr>
          <a:xfrm>
            <a:off x="2065319" y="2973292"/>
            <a:ext cx="180022" cy="180023"/>
          </a:xfrm>
          <a:prstGeom prst="rect">
            <a:avLst/>
          </a:prstGeom>
        </p:spPr>
      </p:pic>
      <p:pic>
        <p:nvPicPr>
          <p:cNvPr id="84" name="図 83"/>
          <p:cNvPicPr>
            <a:picLocks noChangeAspect="1"/>
          </p:cNvPicPr>
          <p:nvPr/>
        </p:nvPicPr>
        <p:blipFill>
          <a:blip r:embed="rId3"/>
          <a:stretch>
            <a:fillRect/>
          </a:stretch>
        </p:blipFill>
        <p:spPr>
          <a:xfrm>
            <a:off x="2355613" y="2959861"/>
            <a:ext cx="217581" cy="206883"/>
          </a:xfrm>
          <a:prstGeom prst="rect">
            <a:avLst/>
          </a:prstGeom>
        </p:spPr>
      </p:pic>
      <p:sp>
        <p:nvSpPr>
          <p:cNvPr id="37" name="正方形/長方形 36"/>
          <p:cNvSpPr/>
          <p:nvPr/>
        </p:nvSpPr>
        <p:spPr>
          <a:xfrm>
            <a:off x="29636" y="909462"/>
            <a:ext cx="3900068" cy="262102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t" anchorCtr="0"/>
          <a:lstStyle/>
          <a:p>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84</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①総合医療センター  ②</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大阪プール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③瓜破斎場</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④</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真田山プール・天王寺スポーツセンター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⑤環境科学研究所            </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⑥社会福祉センター　</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⑦北部環境事業センター　⑧教育センター</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⑨市立中央図書館　 ⑩中央卸売市場本場（業務管理棟）</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⑪城北環境事業センター　⑫東洋陶磁美術館</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⑬東南環境</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　⑭北区役所　⑮天王寺動物園　</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⑯～⑱おとしよりすこやかセンター（南部館　他</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 </a:t>
            </a: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⑲中央卸売市場本場（市場東棟 他</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棟）</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⑳</a:t>
            </a:r>
            <a:r>
              <a:rPr lang="zh-TW"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中央卸売市場東部</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市場（</a:t>
            </a:r>
            <a:r>
              <a:rPr lang="zh-TW"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仲卸売場棟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棟）</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㉑～　　都島区役所等の</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39</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おとし</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よりすこやかセンター</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西部館</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中央図書館外</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平野区</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役所外</a:t>
            </a:r>
            <a:r>
              <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中部環境事業センター</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西淀川区役所外</a:t>
            </a:r>
            <a:r>
              <a:rPr lang="en-US" altLang="ja-JP" sz="11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1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6DBCCE75-96CE-4693-9D68-DB546D813132}" type="slidenum">
              <a:rPr kumimoji="1" lang="ja-JP" altLang="en-US" smtClean="0"/>
              <a:t>13</a:t>
            </a:fld>
            <a:endParaRPr kumimoji="1" lang="ja-JP" altLang="en-US"/>
          </a:p>
        </p:txBody>
      </p:sp>
      <p:pic>
        <p:nvPicPr>
          <p:cNvPr id="38"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7075" y="876724"/>
            <a:ext cx="3866968" cy="5689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9" name="直線矢印コネクタ 38"/>
          <p:cNvCxnSpPr>
            <a:endCxn id="40" idx="3"/>
          </p:cNvCxnSpPr>
          <p:nvPr/>
        </p:nvCxnSpPr>
        <p:spPr>
          <a:xfrm flipH="1" flipV="1">
            <a:off x="3216888" y="5056557"/>
            <a:ext cx="1139088" cy="190644"/>
          </a:xfrm>
          <a:prstGeom prst="straightConnector1">
            <a:avLst/>
          </a:prstGeom>
          <a:ln w="31750">
            <a:solidFill>
              <a:schemeClr val="accent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30731" y="4695054"/>
            <a:ext cx="3186157" cy="72300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岸和田市（</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①本庁舎　②別館</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③図書館　④競輪場</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⑤市民病院　</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⑥牛滝温泉せせらぎ荘（民間委託）</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⑦文化会館</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1" name="直線矢印コネクタ 40"/>
          <p:cNvCxnSpPr/>
          <p:nvPr/>
        </p:nvCxnSpPr>
        <p:spPr>
          <a:xfrm flipH="1" flipV="1">
            <a:off x="3929704" y="2619374"/>
            <a:ext cx="1023858" cy="818986"/>
          </a:xfrm>
          <a:prstGeom prst="straightConnector1">
            <a:avLst/>
          </a:prstGeom>
          <a:ln w="31750">
            <a:solidFill>
              <a:schemeClr val="accent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endCxn id="43" idx="3"/>
          </p:cNvCxnSpPr>
          <p:nvPr/>
        </p:nvCxnSpPr>
        <p:spPr>
          <a:xfrm flipH="1">
            <a:off x="3107683" y="5574573"/>
            <a:ext cx="1248294" cy="121549"/>
          </a:xfrm>
          <a:prstGeom prst="straightConnector1">
            <a:avLst/>
          </a:prstGeom>
          <a:ln w="31750">
            <a:solidFill>
              <a:schemeClr val="accent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29636" y="5481600"/>
            <a:ext cx="3078047" cy="429043"/>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貝塚</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①市民福祉センター</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29636" y="4077072"/>
            <a:ext cx="3187252" cy="44005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泉大津市（</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立病院内コージェネレーション設備</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5" name="直線矢印コネクタ 44"/>
          <p:cNvCxnSpPr>
            <a:endCxn id="44" idx="3"/>
          </p:cNvCxnSpPr>
          <p:nvPr/>
        </p:nvCxnSpPr>
        <p:spPr>
          <a:xfrm flipH="1" flipV="1">
            <a:off x="3216888" y="4297102"/>
            <a:ext cx="1270456" cy="491132"/>
          </a:xfrm>
          <a:prstGeom prst="straightConnector1">
            <a:avLst/>
          </a:prstGeom>
          <a:ln w="31750">
            <a:solidFill>
              <a:schemeClr val="accent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4622538" y="1282936"/>
            <a:ext cx="802881" cy="1053371"/>
          </a:xfrm>
          <a:prstGeom prst="straightConnector1">
            <a:avLst/>
          </a:prstGeom>
          <a:ln w="31750">
            <a:solidFill>
              <a:schemeClr val="accent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4067944" y="886418"/>
            <a:ext cx="1648342" cy="60738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池田</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①池田・府市合同庁舎</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②五月山体育館</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6956922" y="1729064"/>
            <a:ext cx="2124000" cy="3833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豊中</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第一庁舎・第二庁舎</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9" name="直線矢印コネクタ 48"/>
          <p:cNvCxnSpPr>
            <a:endCxn id="48" idx="1"/>
          </p:cNvCxnSpPr>
          <p:nvPr/>
        </p:nvCxnSpPr>
        <p:spPr>
          <a:xfrm flipV="1">
            <a:off x="4788024" y="1920714"/>
            <a:ext cx="2168898" cy="853880"/>
          </a:xfrm>
          <a:prstGeom prst="straightConnector1">
            <a:avLst/>
          </a:prstGeom>
          <a:ln w="31750">
            <a:solidFill>
              <a:schemeClr val="accent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6268109" y="3846721"/>
            <a:ext cx="2819831" cy="59555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八尾</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①社会福祉会館　</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山本コミュニティセンター</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③生涯学習センター</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1" name="直線矢印コネクタ 50"/>
          <p:cNvCxnSpPr>
            <a:endCxn id="50" idx="1"/>
          </p:cNvCxnSpPr>
          <p:nvPr/>
        </p:nvCxnSpPr>
        <p:spPr>
          <a:xfrm>
            <a:off x="5602087" y="3984818"/>
            <a:ext cx="666022" cy="159679"/>
          </a:xfrm>
          <a:prstGeom prst="straightConnector1">
            <a:avLst/>
          </a:prstGeom>
          <a:ln w="31750">
            <a:solidFill>
              <a:schemeClr val="accent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endCxn id="53" idx="1"/>
          </p:cNvCxnSpPr>
          <p:nvPr/>
        </p:nvCxnSpPr>
        <p:spPr>
          <a:xfrm>
            <a:off x="5843739" y="5059353"/>
            <a:ext cx="730313" cy="843328"/>
          </a:xfrm>
          <a:prstGeom prst="straightConnector1">
            <a:avLst/>
          </a:prstGeom>
          <a:ln w="31750">
            <a:solidFill>
              <a:schemeClr val="accent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6574052" y="5712102"/>
            <a:ext cx="2506870" cy="38115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河南町</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①町役場庁舎</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57018" y="476672"/>
            <a:ext cx="9051486" cy="400110"/>
          </a:xfrm>
          <a:prstGeom prst="rect">
            <a:avLst/>
          </a:prstGeom>
        </p:spPr>
        <p:txBody>
          <a:bodyPr wrap="square">
            <a:spAutoFit/>
          </a:body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市町村</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141</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施設（令和４年３月時点</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）で</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ESCO</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事業化</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6536048" y="3011552"/>
            <a:ext cx="2551892" cy="37646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摂津市</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市庁舎</a:t>
            </a:r>
          </a:p>
        </p:txBody>
      </p:sp>
      <p:cxnSp>
        <p:nvCxnSpPr>
          <p:cNvPr id="56" name="直線矢印コネクタ 55"/>
          <p:cNvCxnSpPr>
            <a:endCxn id="55" idx="1"/>
          </p:cNvCxnSpPr>
          <p:nvPr/>
        </p:nvCxnSpPr>
        <p:spPr>
          <a:xfrm>
            <a:off x="5292080" y="3007492"/>
            <a:ext cx="1243968" cy="192292"/>
          </a:xfrm>
          <a:prstGeom prst="straightConnector1">
            <a:avLst/>
          </a:prstGeom>
          <a:ln w="31750">
            <a:solidFill>
              <a:schemeClr val="accent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6536048" y="2575895"/>
            <a:ext cx="2544874" cy="3973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枚方市（２施設）</a:t>
            </a: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輝きプラザきらら </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②市立中央</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図書館</a:t>
            </a:r>
            <a:endPar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8" name="直線矢印コネクタ 57"/>
          <p:cNvCxnSpPr>
            <a:endCxn id="57" idx="1"/>
          </p:cNvCxnSpPr>
          <p:nvPr/>
        </p:nvCxnSpPr>
        <p:spPr>
          <a:xfrm>
            <a:off x="5811882" y="2774594"/>
            <a:ext cx="724166" cy="0"/>
          </a:xfrm>
          <a:prstGeom prst="straightConnector1">
            <a:avLst/>
          </a:prstGeom>
          <a:ln w="31750">
            <a:solidFill>
              <a:schemeClr val="accent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6574052" y="5302149"/>
            <a:ext cx="2519943" cy="36901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太子</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町</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①町役場庁舎・分署</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0" name="直線矢印コネクタ 59"/>
          <p:cNvCxnSpPr>
            <a:endCxn id="59" idx="1"/>
          </p:cNvCxnSpPr>
          <p:nvPr/>
        </p:nvCxnSpPr>
        <p:spPr>
          <a:xfrm>
            <a:off x="5918317" y="4694002"/>
            <a:ext cx="655735" cy="792653"/>
          </a:xfrm>
          <a:prstGeom prst="straightConnector1">
            <a:avLst/>
          </a:prstGeom>
          <a:ln w="31750">
            <a:solidFill>
              <a:schemeClr val="accent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29636" y="3580183"/>
            <a:ext cx="3900068" cy="43712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北区</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役所　②東区役所</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2" name="直線矢印コネクタ 61"/>
          <p:cNvCxnSpPr>
            <a:endCxn id="61" idx="3"/>
          </p:cNvCxnSpPr>
          <p:nvPr/>
        </p:nvCxnSpPr>
        <p:spPr>
          <a:xfrm flipH="1" flipV="1">
            <a:off x="3929704" y="3798747"/>
            <a:ext cx="1007662" cy="605044"/>
          </a:xfrm>
          <a:prstGeom prst="straightConnector1">
            <a:avLst/>
          </a:prstGeom>
          <a:ln w="31750">
            <a:solidFill>
              <a:schemeClr val="accent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5868144" y="5374738"/>
            <a:ext cx="129844" cy="755334"/>
          </a:xfrm>
          <a:prstGeom prst="straightConnector1">
            <a:avLst/>
          </a:prstGeom>
          <a:ln w="31750">
            <a:solidFill>
              <a:schemeClr val="accent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30712" y="5972971"/>
            <a:ext cx="3076971" cy="76839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和泉</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①和泉シティプラザ </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和泉市</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コミュニティセンター ③</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いずみ霊園　</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④北部コミュニティセンター 　 ⑤まなびのプラザ</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5" name="直線矢印コネクタ 64"/>
          <p:cNvCxnSpPr>
            <a:endCxn id="64" idx="3"/>
          </p:cNvCxnSpPr>
          <p:nvPr/>
        </p:nvCxnSpPr>
        <p:spPr>
          <a:xfrm flipH="1">
            <a:off x="3107683" y="5548815"/>
            <a:ext cx="1818027" cy="808355"/>
          </a:xfrm>
          <a:prstGeom prst="straightConnector1">
            <a:avLst/>
          </a:prstGeom>
          <a:ln w="31750">
            <a:solidFill>
              <a:schemeClr val="accent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66" name="正方形/長方形 65"/>
          <p:cNvSpPr/>
          <p:nvPr/>
        </p:nvSpPr>
        <p:spPr>
          <a:xfrm>
            <a:off x="5577854" y="6130072"/>
            <a:ext cx="3506248" cy="63951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千早赤坂村（</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①くすのきホール　②郷土資料館</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保健センター　　</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④給食センター　⑤海洋センター　⑥いきいきサロンくすのき</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7" name="図 66"/>
          <p:cNvPicPr>
            <a:picLocks noChangeAspect="1"/>
          </p:cNvPicPr>
          <p:nvPr/>
        </p:nvPicPr>
        <p:blipFill>
          <a:blip r:embed="rId5"/>
          <a:stretch>
            <a:fillRect/>
          </a:stretch>
        </p:blipFill>
        <p:spPr>
          <a:xfrm>
            <a:off x="416802" y="2647545"/>
            <a:ext cx="173910" cy="162000"/>
          </a:xfrm>
          <a:prstGeom prst="rect">
            <a:avLst/>
          </a:prstGeom>
        </p:spPr>
      </p:pic>
      <p:pic>
        <p:nvPicPr>
          <p:cNvPr id="68" name="図 67"/>
          <p:cNvPicPr>
            <a:picLocks noChangeAspect="1"/>
          </p:cNvPicPr>
          <p:nvPr/>
        </p:nvPicPr>
        <p:blipFill>
          <a:blip r:embed="rId6"/>
          <a:stretch>
            <a:fillRect/>
          </a:stretch>
        </p:blipFill>
        <p:spPr>
          <a:xfrm>
            <a:off x="112424" y="2821037"/>
            <a:ext cx="186179" cy="162000"/>
          </a:xfrm>
          <a:prstGeom prst="rect">
            <a:avLst/>
          </a:prstGeom>
        </p:spPr>
      </p:pic>
      <p:pic>
        <p:nvPicPr>
          <p:cNvPr id="69" name="図 6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6802" y="2996952"/>
            <a:ext cx="153600" cy="151200"/>
          </a:xfrm>
          <a:prstGeom prst="rect">
            <a:avLst/>
          </a:prstGeom>
        </p:spPr>
      </p:pic>
      <p:pic>
        <p:nvPicPr>
          <p:cNvPr id="70" name="図 6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5070" y="2996952"/>
            <a:ext cx="153600" cy="151200"/>
          </a:xfrm>
          <a:prstGeom prst="rect">
            <a:avLst/>
          </a:prstGeom>
        </p:spPr>
      </p:pic>
      <p:sp>
        <p:nvSpPr>
          <p:cNvPr id="71" name="正方形/長方形 70"/>
          <p:cNvSpPr/>
          <p:nvPr/>
        </p:nvSpPr>
        <p:spPr>
          <a:xfrm>
            <a:off x="7452320" y="891302"/>
            <a:ext cx="1628602" cy="64507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高槻市</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①高槻市総合センター</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1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市役所本館</a:t>
            </a:r>
            <a:endParaRPr kumimoji="1" lang="en-US" altLang="ja-JP" sz="11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2" name="直線矢印コネクタ 71"/>
          <p:cNvCxnSpPr>
            <a:endCxn id="71" idx="1"/>
          </p:cNvCxnSpPr>
          <p:nvPr/>
        </p:nvCxnSpPr>
        <p:spPr>
          <a:xfrm flipV="1">
            <a:off x="5602087" y="1213841"/>
            <a:ext cx="1850233" cy="1122466"/>
          </a:xfrm>
          <a:prstGeom prst="straightConnector1">
            <a:avLst/>
          </a:prstGeom>
          <a:ln w="31750">
            <a:solidFill>
              <a:schemeClr val="accent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a:xfrm>
            <a:off x="6550837" y="4498733"/>
            <a:ext cx="2537103" cy="75983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藤井寺市</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①藤井寺市役所　</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②市民総合会館本館</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③市民総合会館別館</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④生涯学習センター</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⑤保健センター</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4" name="直線矢印コネクタ 73"/>
          <p:cNvCxnSpPr>
            <a:endCxn id="73" idx="1"/>
          </p:cNvCxnSpPr>
          <p:nvPr/>
        </p:nvCxnSpPr>
        <p:spPr>
          <a:xfrm>
            <a:off x="5602087" y="4342855"/>
            <a:ext cx="948750" cy="535796"/>
          </a:xfrm>
          <a:prstGeom prst="straightConnector1">
            <a:avLst/>
          </a:prstGeom>
          <a:ln w="31750">
            <a:solidFill>
              <a:schemeClr val="accent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a:endCxn id="76" idx="0"/>
          </p:cNvCxnSpPr>
          <p:nvPr/>
        </p:nvCxnSpPr>
        <p:spPr>
          <a:xfrm flipH="1">
            <a:off x="4615437" y="5671160"/>
            <a:ext cx="676643" cy="458913"/>
          </a:xfrm>
          <a:prstGeom prst="straightConnector1">
            <a:avLst/>
          </a:prstGeom>
          <a:ln w="31750">
            <a:solidFill>
              <a:schemeClr val="accent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76" name="正方形/長方形 75"/>
          <p:cNvSpPr/>
          <p:nvPr/>
        </p:nvSpPr>
        <p:spPr>
          <a:xfrm>
            <a:off x="3722770" y="6130073"/>
            <a:ext cx="1785334" cy="640772"/>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河内長野市</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①市庁舎本館・別館</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⑬</a:t>
            </a:r>
            <a:r>
              <a:rPr lang="ja-JP" altLang="en-US" sz="11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文化会館外</a:t>
            </a:r>
            <a:r>
              <a:rPr lang="en-US" altLang="ja-JP" sz="11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1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1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7063618" y="404664"/>
            <a:ext cx="1900870" cy="276999"/>
          </a:xfrm>
          <a:prstGeom prst="rect">
            <a:avLst/>
          </a:prstGeom>
          <a:noFill/>
        </p:spPr>
        <p:txBody>
          <a:bodyPr wrap="square" rtlCol="0">
            <a:spAutoFit/>
          </a:bodyPr>
          <a:lstStyle/>
          <a:p>
            <a:r>
              <a:rPr lang="ja-JP" altLang="en-US" sz="1200" b="1" dirty="0" smtClean="0">
                <a:solidFill>
                  <a:srgbClr val="FF0000"/>
                </a:solidFill>
                <a:latin typeface="Meiryo UI" panose="020B0604030504040204" pitchFamily="50" charset="-128"/>
                <a:ea typeface="Meiryo UI" panose="020B0604030504040204" pitchFamily="50" charset="-128"/>
              </a:rPr>
              <a:t>下線施設：</a:t>
            </a:r>
            <a:r>
              <a:rPr lang="en-US" altLang="ja-JP" sz="1200" b="1" dirty="0" smtClean="0">
                <a:solidFill>
                  <a:srgbClr val="FF0000"/>
                </a:solidFill>
                <a:latin typeface="Meiryo UI" panose="020B0604030504040204" pitchFamily="50" charset="-128"/>
                <a:ea typeface="Meiryo UI" panose="020B0604030504040204" pitchFamily="50" charset="-128"/>
              </a:rPr>
              <a:t>R3</a:t>
            </a:r>
            <a:r>
              <a:rPr lang="ja-JP" altLang="en-US" sz="1200" b="1" dirty="0" smtClean="0">
                <a:solidFill>
                  <a:srgbClr val="FF0000"/>
                </a:solidFill>
                <a:latin typeface="Meiryo UI" panose="020B0604030504040204" pitchFamily="50" charset="-128"/>
                <a:ea typeface="Meiryo UI" panose="020B0604030504040204" pitchFamily="50" charset="-128"/>
              </a:rPr>
              <a:t>年度公募</a:t>
            </a:r>
            <a:endParaRPr lang="en-US" altLang="ja-JP" sz="1200" b="1" dirty="0" smtClean="0">
              <a:solidFill>
                <a:srgbClr val="FF0000"/>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9"/>
          <a:stretch>
            <a:fillRect/>
          </a:stretch>
        </p:blipFill>
        <p:spPr>
          <a:xfrm>
            <a:off x="105947" y="3140968"/>
            <a:ext cx="217581" cy="213703"/>
          </a:xfrm>
          <a:prstGeom prst="rect">
            <a:avLst/>
          </a:prstGeom>
        </p:spPr>
      </p:pic>
      <p:sp>
        <p:nvSpPr>
          <p:cNvPr id="80" name="正方形/長方形 79"/>
          <p:cNvSpPr/>
          <p:nvPr/>
        </p:nvSpPr>
        <p:spPr>
          <a:xfrm>
            <a:off x="5812217" y="884789"/>
            <a:ext cx="1438212" cy="40138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箕面</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①本庁舎</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1" name="直線矢印コネクタ 80"/>
          <p:cNvCxnSpPr>
            <a:endCxn id="80" idx="2"/>
          </p:cNvCxnSpPr>
          <p:nvPr/>
        </p:nvCxnSpPr>
        <p:spPr>
          <a:xfrm flipV="1">
            <a:off x="4902792" y="1286178"/>
            <a:ext cx="1628531" cy="1050134"/>
          </a:xfrm>
          <a:prstGeom prst="straightConnector1">
            <a:avLst/>
          </a:prstGeom>
          <a:ln w="31750">
            <a:solidFill>
              <a:schemeClr val="accent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6536048" y="3430721"/>
            <a:ext cx="2551892" cy="37646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守口市</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市庁舎</a:t>
            </a:r>
          </a:p>
        </p:txBody>
      </p:sp>
      <p:cxnSp>
        <p:nvCxnSpPr>
          <p:cNvPr id="78" name="直線矢印コネクタ 77"/>
          <p:cNvCxnSpPr>
            <a:endCxn id="106" idx="1"/>
          </p:cNvCxnSpPr>
          <p:nvPr/>
        </p:nvCxnSpPr>
        <p:spPr>
          <a:xfrm>
            <a:off x="5364088" y="3430721"/>
            <a:ext cx="1171960" cy="188232"/>
          </a:xfrm>
          <a:prstGeom prst="straightConnector1">
            <a:avLst/>
          </a:prstGeom>
          <a:ln w="31750">
            <a:solidFill>
              <a:schemeClr val="accent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6543685" y="2148233"/>
            <a:ext cx="2537237" cy="3833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吹田</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①本庁舎</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2" name="直線矢印コネクタ 81"/>
          <p:cNvCxnSpPr>
            <a:endCxn id="79" idx="1"/>
          </p:cNvCxnSpPr>
          <p:nvPr/>
        </p:nvCxnSpPr>
        <p:spPr>
          <a:xfrm flipV="1">
            <a:off x="5068330" y="2339883"/>
            <a:ext cx="1475355" cy="481154"/>
          </a:xfrm>
          <a:prstGeom prst="straightConnector1">
            <a:avLst/>
          </a:prstGeom>
          <a:ln w="31750">
            <a:solidFill>
              <a:schemeClr val="accent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83" name="正方形/長方形 82"/>
          <p:cNvSpPr/>
          <p:nvPr/>
        </p:nvSpPr>
        <p:spPr>
          <a:xfrm>
            <a:off x="-5908" y="44624"/>
            <a:ext cx="3785820" cy="430887"/>
          </a:xfrm>
          <a:prstGeom prst="rect">
            <a:avLst/>
          </a:prstGeom>
        </p:spPr>
        <p:txBody>
          <a:bodyPr wrap="square" tIns="0" bIns="0">
            <a:spAutoFit/>
          </a:bodyPr>
          <a:lstStyle/>
          <a:p>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市町村への</a:t>
            </a:r>
            <a:r>
              <a:rPr lang="en-US" altLang="ja-JP"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普及</a:t>
            </a:r>
            <a:endParaRPr lang="en-US" altLang="ja-JP"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3634976" y="153733"/>
            <a:ext cx="4681440" cy="307777"/>
          </a:xfrm>
          <a:prstGeom prst="rect">
            <a:avLst/>
          </a:prstGeom>
          <a:noFill/>
        </p:spPr>
        <p:txBody>
          <a:bodyPr wrap="square" rtlCol="0">
            <a:spAutoFit/>
          </a:bodyPr>
          <a:lstStyle/>
          <a:p>
            <a:r>
              <a:rPr lang="ja-JP" altLang="en-US" sz="1400" dirty="0" smtClean="0">
                <a:solidFill>
                  <a:schemeClr val="bg1"/>
                </a:solidFill>
                <a:latin typeface="Meiryo UI" panose="020B0604030504040204" pitchFamily="50" charset="-128"/>
                <a:ea typeface="Meiryo UI" panose="020B0604030504040204" pitchFamily="50" charset="-128"/>
              </a:rPr>
              <a:t>（「大阪府市町村</a:t>
            </a:r>
            <a:r>
              <a:rPr lang="en-US" altLang="ja-JP" sz="1400" dirty="0" smtClean="0">
                <a:solidFill>
                  <a:schemeClr val="bg1"/>
                </a:solidFill>
                <a:latin typeface="Meiryo UI" panose="020B0604030504040204" pitchFamily="50" charset="-128"/>
                <a:ea typeface="Meiryo UI" panose="020B0604030504040204" pitchFamily="50" charset="-128"/>
              </a:rPr>
              <a:t>ESCO</a:t>
            </a:r>
            <a:r>
              <a:rPr lang="ja-JP" altLang="en-US" sz="1400" dirty="0" smtClean="0">
                <a:solidFill>
                  <a:schemeClr val="bg1"/>
                </a:solidFill>
                <a:latin typeface="Meiryo UI" panose="020B0604030504040204" pitchFamily="50" charset="-128"/>
                <a:ea typeface="Meiryo UI" panose="020B0604030504040204" pitchFamily="50" charset="-128"/>
              </a:rPr>
              <a:t>会議」を通じて普及促進）</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281" y="3339596"/>
            <a:ext cx="251177" cy="197528"/>
          </a:xfrm>
          <a:prstGeom prst="rect">
            <a:avLst/>
          </a:prstGeom>
        </p:spPr>
      </p:pic>
      <p:pic>
        <p:nvPicPr>
          <p:cNvPr id="11" name="図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9725" y="3339596"/>
            <a:ext cx="251177" cy="197528"/>
          </a:xfrm>
          <a:prstGeom prst="rect">
            <a:avLst/>
          </a:prstGeom>
        </p:spPr>
      </p:pic>
    </p:spTree>
    <p:extLst>
      <p:ext uri="{BB962C8B-B14F-4D97-AF65-F5344CB8AC3E}">
        <p14:creationId xmlns:p14="http://schemas.microsoft.com/office/powerpoint/2010/main" val="2088074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174736" y="2272"/>
            <a:ext cx="762000" cy="365760"/>
          </a:xfrm>
        </p:spPr>
        <p:txBody>
          <a:bodyPr/>
          <a:lstStyle/>
          <a:p>
            <a:fld id="{6DBCCE75-96CE-4693-9D68-DB546D813132}" type="slidenum">
              <a:rPr kumimoji="1" lang="ja-JP" altLang="en-US" smtClean="0"/>
              <a:t>14</a:t>
            </a:fld>
            <a:endParaRPr kumimoji="1" lang="ja-JP" altLang="en-US" dirty="0"/>
          </a:p>
        </p:txBody>
      </p:sp>
      <p:sp>
        <p:nvSpPr>
          <p:cNvPr id="8" name="サブタイトル 2"/>
          <p:cNvSpPr txBox="1">
            <a:spLocks/>
          </p:cNvSpPr>
          <p:nvPr/>
        </p:nvSpPr>
        <p:spPr bwMode="auto">
          <a:xfrm>
            <a:off x="129286" y="1484784"/>
            <a:ext cx="8807450" cy="5256584"/>
          </a:xfrm>
          <a:prstGeom prst="rect">
            <a:avLst/>
          </a:prstGeom>
          <a:noFill/>
          <a:ln w="19050">
            <a:solidFill>
              <a:schemeClr val="tx1"/>
            </a:solidFill>
            <a:miter lim="800000"/>
            <a:headEnd/>
            <a:tailEnd/>
          </a:ln>
        </p:spPr>
        <p:txBody>
          <a:bodyPr/>
          <a:lstStyle>
            <a:lvl1pPr eaLnBrk="0" hangingPunct="0">
              <a:defRPr kumimoji="1" sz="2400" b="1">
                <a:solidFill>
                  <a:schemeClr val="tx2"/>
                </a:solidFill>
                <a:latin typeface="Times New Roman" pitchFamily="18" charset="0"/>
                <a:ea typeface="ＭＳ Ｐゴシック" pitchFamily="50" charset="-128"/>
              </a:defRPr>
            </a:lvl1pPr>
            <a:lvl2pPr marL="742950" indent="-285750" eaLnBrk="0" hangingPunct="0">
              <a:defRPr kumimoji="1" sz="2400" b="1">
                <a:solidFill>
                  <a:schemeClr val="tx2"/>
                </a:solidFill>
                <a:latin typeface="Times New Roman" pitchFamily="18" charset="0"/>
                <a:ea typeface="ＭＳ Ｐゴシック" pitchFamily="50" charset="-128"/>
              </a:defRPr>
            </a:lvl2pPr>
            <a:lvl3pPr marL="1143000" indent="-228600" eaLnBrk="0" hangingPunct="0">
              <a:defRPr kumimoji="1" sz="2400" b="1">
                <a:solidFill>
                  <a:schemeClr val="tx2"/>
                </a:solidFill>
                <a:latin typeface="Times New Roman" pitchFamily="18" charset="0"/>
                <a:ea typeface="ＭＳ Ｐゴシック" pitchFamily="50" charset="-128"/>
              </a:defRPr>
            </a:lvl3pPr>
            <a:lvl4pPr marL="1600200" indent="-228600" eaLnBrk="0" hangingPunct="0">
              <a:defRPr kumimoji="1" sz="2400" b="1">
                <a:solidFill>
                  <a:schemeClr val="tx2"/>
                </a:solidFill>
                <a:latin typeface="Times New Roman" pitchFamily="18" charset="0"/>
                <a:ea typeface="ＭＳ Ｐゴシック" pitchFamily="50" charset="-128"/>
              </a:defRPr>
            </a:lvl4pPr>
            <a:lvl5pPr marL="2057400" indent="-228600" eaLnBrk="0" hangingPunct="0">
              <a:defRPr kumimoji="1" sz="2400" b="1">
                <a:solidFill>
                  <a:schemeClr val="tx2"/>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9pPr>
          </a:lstStyle>
          <a:p>
            <a:r>
              <a:rPr lang="ja-JP" altLang="en-US" sz="2200" b="0" dirty="0">
                <a:solidFill>
                  <a:schemeClr val="tx1"/>
                </a:solidFill>
                <a:latin typeface="Meiryo UI" pitchFamily="50" charset="-128"/>
                <a:ea typeface="Meiryo UI" pitchFamily="50" charset="-128"/>
                <a:cs typeface="Meiryo UI" pitchFamily="50" charset="-128"/>
              </a:rPr>
              <a:t> </a:t>
            </a:r>
            <a:r>
              <a:rPr lang="en-US" altLang="ja-JP" dirty="0" smtClean="0">
                <a:solidFill>
                  <a:schemeClr val="tx1"/>
                </a:solidFill>
                <a:latin typeface="Meiryo UI" pitchFamily="50" charset="-128"/>
                <a:ea typeface="Meiryo UI" pitchFamily="50" charset="-128"/>
                <a:cs typeface="Meiryo UI" pitchFamily="50" charset="-128"/>
              </a:rPr>
              <a:t>【</a:t>
            </a:r>
            <a:r>
              <a:rPr lang="ja-JP" altLang="en-US" dirty="0">
                <a:solidFill>
                  <a:schemeClr val="tx1"/>
                </a:solidFill>
                <a:latin typeface="Meiryo UI" pitchFamily="50" charset="-128"/>
                <a:ea typeface="Meiryo UI" pitchFamily="50" charset="-128"/>
                <a:cs typeface="Meiryo UI" pitchFamily="50" charset="-128"/>
              </a:rPr>
              <a:t>所在地</a:t>
            </a:r>
            <a:r>
              <a:rPr lang="en-US" altLang="ja-JP" dirty="0">
                <a:solidFill>
                  <a:schemeClr val="tx1"/>
                </a:solidFill>
                <a:latin typeface="Meiryo UI" pitchFamily="50" charset="-128"/>
                <a:ea typeface="Meiryo UI" pitchFamily="50" charset="-128"/>
                <a:cs typeface="Meiryo UI" pitchFamily="50" charset="-128"/>
              </a:rPr>
              <a:t>】</a:t>
            </a:r>
            <a:r>
              <a:rPr lang="ja-JP" altLang="en-US" dirty="0">
                <a:solidFill>
                  <a:schemeClr val="tx1"/>
                </a:solidFill>
                <a:latin typeface="Meiryo UI" pitchFamily="50" charset="-128"/>
                <a:ea typeface="Meiryo UI" pitchFamily="50" charset="-128"/>
                <a:cs typeface="Meiryo UI" pitchFamily="50" charset="-128"/>
              </a:rPr>
              <a:t>　</a:t>
            </a:r>
            <a:r>
              <a:rPr lang="zh-CN" altLang="en-US" sz="2200" b="0" dirty="0">
                <a:solidFill>
                  <a:schemeClr val="tx1"/>
                </a:solidFill>
                <a:latin typeface="Meiryo UI" panose="020B0604030504040204" pitchFamily="50" charset="-128"/>
                <a:ea typeface="Meiryo UI" panose="020B0604030504040204" pitchFamily="50" charset="-128"/>
              </a:rPr>
              <a:t>大阪市中央区</a:t>
            </a:r>
            <a:r>
              <a:rPr lang="zh-CN" altLang="en-US" sz="2200" b="0" dirty="0" smtClean="0">
                <a:solidFill>
                  <a:schemeClr val="tx1"/>
                </a:solidFill>
                <a:latin typeface="Meiryo UI" panose="020B0604030504040204" pitchFamily="50" charset="-128"/>
                <a:ea typeface="Meiryo UI" panose="020B0604030504040204" pitchFamily="50" charset="-128"/>
              </a:rPr>
              <a:t>大手前</a:t>
            </a:r>
            <a:r>
              <a:rPr lang="ja-JP" altLang="en-US" sz="2200" b="0" dirty="0" smtClean="0">
                <a:solidFill>
                  <a:schemeClr val="tx1"/>
                </a:solidFill>
                <a:latin typeface="Meiryo UI" panose="020B0604030504040204" pitchFamily="50" charset="-128"/>
                <a:ea typeface="Meiryo UI" panose="020B0604030504040204" pitchFamily="50" charset="-128"/>
              </a:rPr>
              <a:t>３丁目</a:t>
            </a:r>
            <a:endParaRPr lang="en-US" altLang="ja-JP" sz="2200" b="0" dirty="0">
              <a:solidFill>
                <a:schemeClr val="tx1"/>
              </a:solidFill>
              <a:latin typeface="Meiryo UI" pitchFamily="50" charset="-128"/>
              <a:ea typeface="Meiryo UI" pitchFamily="50" charset="-128"/>
              <a:cs typeface="Meiryo UI" pitchFamily="50" charset="-128"/>
            </a:endParaRPr>
          </a:p>
          <a:p>
            <a:endParaRPr lang="en-US" altLang="ja-JP" sz="1200" b="0" dirty="0" smtClean="0">
              <a:solidFill>
                <a:schemeClr val="tx1"/>
              </a:solidFill>
              <a:latin typeface="Meiryo UI" pitchFamily="50" charset="-128"/>
              <a:ea typeface="Meiryo UI" pitchFamily="50" charset="-128"/>
              <a:cs typeface="Meiryo UI" pitchFamily="50" charset="-128"/>
            </a:endParaRPr>
          </a:p>
          <a:p>
            <a:r>
              <a:rPr lang="en-US" altLang="ja-JP" sz="2200" b="0" dirty="0" smtClean="0">
                <a:solidFill>
                  <a:schemeClr val="tx1"/>
                </a:solidFill>
                <a:latin typeface="Meiryo UI" pitchFamily="50" charset="-128"/>
                <a:ea typeface="Meiryo UI" pitchFamily="50" charset="-128"/>
                <a:cs typeface="Meiryo UI" pitchFamily="50" charset="-128"/>
              </a:rPr>
              <a:t> </a:t>
            </a:r>
            <a:r>
              <a:rPr lang="en-US" altLang="ja-JP" b="0" dirty="0">
                <a:solidFill>
                  <a:schemeClr val="tx1"/>
                </a:solidFill>
                <a:latin typeface="Meiryo UI" pitchFamily="50" charset="-128"/>
                <a:ea typeface="Meiryo UI" pitchFamily="50" charset="-128"/>
                <a:cs typeface="Meiryo UI" pitchFamily="50" charset="-128"/>
              </a:rPr>
              <a:t>【</a:t>
            </a:r>
            <a:r>
              <a:rPr lang="ja-JP" altLang="en-US" dirty="0">
                <a:solidFill>
                  <a:schemeClr val="tx1"/>
                </a:solidFill>
                <a:latin typeface="Meiryo UI" pitchFamily="50" charset="-128"/>
                <a:ea typeface="Meiryo UI" pitchFamily="50" charset="-128"/>
                <a:cs typeface="Meiryo UI" pitchFamily="50" charset="-128"/>
              </a:rPr>
              <a:t>施設概要</a:t>
            </a:r>
            <a:r>
              <a:rPr lang="en-US" altLang="ja-JP" dirty="0">
                <a:solidFill>
                  <a:schemeClr val="tx1"/>
                </a:solidFill>
                <a:latin typeface="Meiryo UI" pitchFamily="50" charset="-128"/>
                <a:ea typeface="Meiryo UI" pitchFamily="50" charset="-128"/>
                <a:cs typeface="Meiryo UI" pitchFamily="50" charset="-128"/>
              </a:rPr>
              <a:t>】</a:t>
            </a:r>
          </a:p>
          <a:p>
            <a:r>
              <a:rPr lang="ja-JP" altLang="en-US" sz="2200" b="0" dirty="0">
                <a:solidFill>
                  <a:schemeClr val="tx1"/>
                </a:solidFill>
                <a:latin typeface="Meiryo UI" pitchFamily="50" charset="-128"/>
                <a:ea typeface="Meiryo UI" pitchFamily="50" charset="-128"/>
                <a:cs typeface="Meiryo UI" pitchFamily="50" charset="-128"/>
              </a:rPr>
              <a:t>　用　 途</a:t>
            </a:r>
            <a:r>
              <a:rPr lang="ja-JP" altLang="en-US" sz="2200" b="0" dirty="0" smtClean="0">
                <a:solidFill>
                  <a:schemeClr val="tx1"/>
                </a:solidFill>
                <a:latin typeface="Meiryo UI" pitchFamily="50" charset="-128"/>
                <a:ea typeface="Meiryo UI" pitchFamily="50" charset="-128"/>
                <a:cs typeface="Meiryo UI" pitchFamily="50" charset="-128"/>
              </a:rPr>
              <a:t>：複合施設</a:t>
            </a:r>
            <a:r>
              <a:rPr lang="ja-JP" altLang="en-US" sz="1600" b="0" dirty="0" smtClean="0">
                <a:solidFill>
                  <a:schemeClr val="tx1"/>
                </a:solidFill>
                <a:latin typeface="Meiryo UI" pitchFamily="50" charset="-128"/>
                <a:ea typeface="Meiryo UI" pitchFamily="50" charset="-128"/>
                <a:cs typeface="Meiryo UI" pitchFamily="50" charset="-128"/>
              </a:rPr>
              <a:t>（事務所、会議室、宿泊施設）</a:t>
            </a:r>
            <a:endParaRPr lang="en-US" altLang="ja-JP" sz="500" b="0" dirty="0" smtClean="0">
              <a:solidFill>
                <a:schemeClr val="tx1"/>
              </a:solidFill>
              <a:latin typeface="Meiryo UI" pitchFamily="50" charset="-128"/>
              <a:ea typeface="Meiryo UI" pitchFamily="50" charset="-128"/>
              <a:cs typeface="Meiryo UI" pitchFamily="50" charset="-128"/>
            </a:endParaRPr>
          </a:p>
          <a:p>
            <a:r>
              <a:rPr lang="ja-JP" altLang="en-US" sz="2200" b="0" dirty="0" smtClean="0">
                <a:solidFill>
                  <a:schemeClr val="tx1"/>
                </a:solidFill>
                <a:latin typeface="Meiryo UI" pitchFamily="50" charset="-128"/>
                <a:ea typeface="Meiryo UI" pitchFamily="50" charset="-128"/>
                <a:cs typeface="Meiryo UI" pitchFamily="50" charset="-128"/>
              </a:rPr>
              <a:t>　建　 年：北館：</a:t>
            </a:r>
            <a:r>
              <a:rPr lang="en-US" altLang="ja-JP" sz="2200" b="0" dirty="0" smtClean="0">
                <a:solidFill>
                  <a:schemeClr val="tx1"/>
                </a:solidFill>
                <a:latin typeface="Meiryo UI" pitchFamily="50" charset="-128"/>
                <a:ea typeface="Meiryo UI" pitchFamily="50" charset="-128"/>
                <a:cs typeface="Meiryo UI" pitchFamily="50" charset="-128"/>
              </a:rPr>
              <a:t>1997</a:t>
            </a:r>
            <a:r>
              <a:rPr lang="ja-JP" altLang="en-US" sz="2200" b="0" dirty="0" smtClean="0">
                <a:solidFill>
                  <a:schemeClr val="tx1"/>
                </a:solidFill>
                <a:latin typeface="Meiryo UI" pitchFamily="50" charset="-128"/>
                <a:ea typeface="Meiryo UI" pitchFamily="50" charset="-128"/>
                <a:cs typeface="Meiryo UI" pitchFamily="50" charset="-128"/>
              </a:rPr>
              <a:t>年</a:t>
            </a:r>
            <a:endParaRPr lang="en-US" altLang="ja-JP" sz="2200" b="0" dirty="0" smtClean="0">
              <a:solidFill>
                <a:schemeClr val="tx1"/>
              </a:solidFill>
              <a:latin typeface="Meiryo UI" pitchFamily="50" charset="-128"/>
              <a:ea typeface="Meiryo UI" pitchFamily="50" charset="-128"/>
              <a:cs typeface="Meiryo UI" pitchFamily="50" charset="-128"/>
            </a:endParaRPr>
          </a:p>
          <a:p>
            <a:r>
              <a:rPr lang="ja-JP" altLang="en-US" sz="2200" b="0" dirty="0">
                <a:solidFill>
                  <a:schemeClr val="tx1"/>
                </a:solidFill>
                <a:latin typeface="Meiryo UI" pitchFamily="50" charset="-128"/>
                <a:ea typeface="Meiryo UI" pitchFamily="50" charset="-128"/>
                <a:cs typeface="Meiryo UI" pitchFamily="50" charset="-128"/>
              </a:rPr>
              <a:t>　　　　　　　</a:t>
            </a:r>
            <a:r>
              <a:rPr lang="ja-JP" altLang="en-US" sz="2200" b="0" dirty="0" smtClean="0">
                <a:solidFill>
                  <a:schemeClr val="tx1"/>
                </a:solidFill>
                <a:latin typeface="Meiryo UI" pitchFamily="50" charset="-128"/>
                <a:ea typeface="Meiryo UI" pitchFamily="50" charset="-128"/>
                <a:cs typeface="Meiryo UI" pitchFamily="50" charset="-128"/>
              </a:rPr>
              <a:t>南館</a:t>
            </a:r>
            <a:r>
              <a:rPr lang="ja-JP" altLang="en-US" sz="2200" b="0" dirty="0">
                <a:solidFill>
                  <a:schemeClr val="tx1"/>
                </a:solidFill>
                <a:latin typeface="Meiryo UI" pitchFamily="50" charset="-128"/>
                <a:ea typeface="Meiryo UI" pitchFamily="50" charset="-128"/>
                <a:cs typeface="Meiryo UI" pitchFamily="50" charset="-128"/>
              </a:rPr>
              <a:t>：</a:t>
            </a:r>
            <a:r>
              <a:rPr lang="en-US" altLang="ja-JP" sz="2200" b="0" dirty="0" smtClean="0">
                <a:solidFill>
                  <a:schemeClr val="tx1"/>
                </a:solidFill>
                <a:latin typeface="Meiryo UI" pitchFamily="50" charset="-128"/>
                <a:ea typeface="Meiryo UI" pitchFamily="50" charset="-128"/>
                <a:cs typeface="Meiryo UI" pitchFamily="50" charset="-128"/>
              </a:rPr>
              <a:t>1995</a:t>
            </a:r>
            <a:r>
              <a:rPr lang="ja-JP" altLang="en-US" sz="2200" b="0" dirty="0" smtClean="0">
                <a:solidFill>
                  <a:schemeClr val="tx1"/>
                </a:solidFill>
                <a:latin typeface="Meiryo UI" pitchFamily="50" charset="-128"/>
                <a:ea typeface="Meiryo UI" pitchFamily="50" charset="-128"/>
                <a:cs typeface="Meiryo UI" pitchFamily="50" charset="-128"/>
              </a:rPr>
              <a:t>年</a:t>
            </a:r>
            <a:endParaRPr lang="en-US" altLang="ja-JP" sz="800" b="0" dirty="0">
              <a:solidFill>
                <a:schemeClr val="tx1"/>
              </a:solidFill>
              <a:latin typeface="Meiryo UI" pitchFamily="50" charset="-128"/>
              <a:ea typeface="Meiryo UI" pitchFamily="50" charset="-128"/>
              <a:cs typeface="Meiryo UI" pitchFamily="50" charset="-128"/>
            </a:endParaRPr>
          </a:p>
          <a:p>
            <a:r>
              <a:rPr lang="ja-JP" altLang="en-US" sz="2200" b="0" dirty="0">
                <a:solidFill>
                  <a:schemeClr val="tx1"/>
                </a:solidFill>
                <a:latin typeface="Meiryo UI" pitchFamily="50" charset="-128"/>
                <a:ea typeface="Meiryo UI" pitchFamily="50" charset="-128"/>
                <a:cs typeface="Meiryo UI" pitchFamily="50" charset="-128"/>
              </a:rPr>
              <a:t>　延面積</a:t>
            </a:r>
            <a:r>
              <a:rPr lang="ja-JP" altLang="en-US" sz="2200" b="0" dirty="0" smtClean="0">
                <a:solidFill>
                  <a:schemeClr val="tx1"/>
                </a:solidFill>
                <a:latin typeface="Meiryo UI" pitchFamily="50" charset="-128"/>
                <a:ea typeface="Meiryo UI" pitchFamily="50" charset="-128"/>
                <a:cs typeface="Meiryo UI" pitchFamily="50" charset="-128"/>
              </a:rPr>
              <a:t>：約</a:t>
            </a:r>
            <a:r>
              <a:rPr lang="en-US" altLang="ja-JP" sz="2200" b="0" dirty="0" smtClean="0">
                <a:solidFill>
                  <a:schemeClr val="tx1"/>
                </a:solidFill>
                <a:latin typeface="Meiryo UI" pitchFamily="50" charset="-128"/>
                <a:ea typeface="Meiryo UI" pitchFamily="50" charset="-128"/>
                <a:cs typeface="Meiryo UI" pitchFamily="50" charset="-128"/>
              </a:rPr>
              <a:t>46,846</a:t>
            </a:r>
            <a:r>
              <a:rPr lang="ja-JP" altLang="en-US" sz="2200" b="0" dirty="0" smtClean="0">
                <a:solidFill>
                  <a:schemeClr val="tx1"/>
                </a:solidFill>
                <a:latin typeface="Meiryo UI" pitchFamily="50" charset="-128"/>
                <a:ea typeface="Meiryo UI" pitchFamily="50" charset="-128"/>
                <a:cs typeface="Meiryo UI" pitchFamily="50" charset="-128"/>
              </a:rPr>
              <a:t>ｍ</a:t>
            </a:r>
            <a:r>
              <a:rPr lang="ja-JP" altLang="en-US" sz="2200" b="0" baseline="30000" dirty="0" smtClean="0">
                <a:solidFill>
                  <a:schemeClr val="tx1"/>
                </a:solidFill>
                <a:latin typeface="Meiryo UI" pitchFamily="50" charset="-128"/>
                <a:ea typeface="Meiryo UI" pitchFamily="50" charset="-128"/>
                <a:cs typeface="Meiryo UI" pitchFamily="50" charset="-128"/>
              </a:rPr>
              <a:t>２</a:t>
            </a:r>
            <a:endParaRPr lang="en-US" altLang="ja-JP" sz="2200" b="0" baseline="30000" dirty="0" smtClean="0">
              <a:solidFill>
                <a:schemeClr val="tx1"/>
              </a:solidFill>
              <a:latin typeface="Meiryo UI" pitchFamily="50" charset="-128"/>
              <a:ea typeface="Meiryo UI" pitchFamily="50" charset="-128"/>
              <a:cs typeface="Meiryo UI" pitchFamily="50" charset="-128"/>
            </a:endParaRPr>
          </a:p>
          <a:p>
            <a:r>
              <a:rPr lang="ja-JP" altLang="en-US" sz="2200" b="0" dirty="0">
                <a:solidFill>
                  <a:schemeClr val="tx1"/>
                </a:solidFill>
                <a:latin typeface="Meiryo UI" pitchFamily="50" charset="-128"/>
                <a:ea typeface="Meiryo UI" pitchFamily="50" charset="-128"/>
                <a:cs typeface="Meiryo UI" pitchFamily="50" charset="-128"/>
              </a:rPr>
              <a:t>　構　 造</a:t>
            </a:r>
            <a:r>
              <a:rPr lang="ja-JP" altLang="en-US" sz="2200" b="0" dirty="0" smtClean="0">
                <a:solidFill>
                  <a:schemeClr val="tx1"/>
                </a:solidFill>
                <a:latin typeface="Meiryo UI" pitchFamily="50" charset="-128"/>
                <a:ea typeface="Meiryo UI" pitchFamily="50" charset="-128"/>
                <a:cs typeface="Meiryo UI" pitchFamily="50" charset="-128"/>
              </a:rPr>
              <a:t>：</a:t>
            </a:r>
            <a:r>
              <a:rPr lang="en-US" altLang="ja-JP" sz="2200" b="0" dirty="0">
                <a:solidFill>
                  <a:schemeClr val="tx1"/>
                </a:solidFill>
                <a:latin typeface="Meiryo UI" pitchFamily="50" charset="-128"/>
                <a:ea typeface="Meiryo UI" pitchFamily="50" charset="-128"/>
                <a:cs typeface="Meiryo UI" pitchFamily="50" charset="-128"/>
              </a:rPr>
              <a:t>S </a:t>
            </a:r>
            <a:r>
              <a:rPr lang="ja-JP" altLang="en-US" sz="2200" b="0" dirty="0">
                <a:solidFill>
                  <a:schemeClr val="tx1"/>
                </a:solidFill>
                <a:latin typeface="Meiryo UI" pitchFamily="50" charset="-128"/>
                <a:ea typeface="Meiryo UI" pitchFamily="50" charset="-128"/>
                <a:cs typeface="Meiryo UI" pitchFamily="50" charset="-128"/>
              </a:rPr>
              <a:t>造（地下部 </a:t>
            </a:r>
            <a:r>
              <a:rPr lang="en-US" altLang="ja-JP" sz="2200" b="0" dirty="0">
                <a:solidFill>
                  <a:schemeClr val="tx1"/>
                </a:solidFill>
                <a:latin typeface="Meiryo UI" pitchFamily="50" charset="-128"/>
                <a:ea typeface="Meiryo UI" pitchFamily="50" charset="-128"/>
                <a:cs typeface="Meiryo UI" pitchFamily="50" charset="-128"/>
              </a:rPr>
              <a:t>SRC </a:t>
            </a:r>
            <a:r>
              <a:rPr lang="ja-JP" altLang="en-US" sz="2200" b="0" dirty="0">
                <a:solidFill>
                  <a:schemeClr val="tx1"/>
                </a:solidFill>
                <a:latin typeface="Meiryo UI" pitchFamily="50" charset="-128"/>
                <a:ea typeface="Meiryo UI" pitchFamily="50" charset="-128"/>
                <a:cs typeface="Meiryo UI" pitchFamily="50" charset="-128"/>
              </a:rPr>
              <a:t>造</a:t>
            </a:r>
            <a:r>
              <a:rPr lang="ja-JP" altLang="en-US" sz="2200" b="0" dirty="0" smtClean="0">
                <a:solidFill>
                  <a:schemeClr val="tx1"/>
                </a:solidFill>
                <a:latin typeface="Meiryo UI" pitchFamily="50" charset="-128"/>
                <a:ea typeface="Meiryo UI" pitchFamily="50" charset="-128"/>
                <a:cs typeface="Meiryo UI" pitchFamily="50" charset="-128"/>
              </a:rPr>
              <a:t>）</a:t>
            </a:r>
            <a:endParaRPr lang="en-US" altLang="ja-JP" sz="2200" b="0" dirty="0" smtClean="0">
              <a:solidFill>
                <a:schemeClr val="tx1"/>
              </a:solidFill>
              <a:latin typeface="Meiryo UI" pitchFamily="50" charset="-128"/>
              <a:ea typeface="Meiryo UI" pitchFamily="50" charset="-128"/>
              <a:cs typeface="Meiryo UI" pitchFamily="50" charset="-128"/>
            </a:endParaRPr>
          </a:p>
          <a:p>
            <a:r>
              <a:rPr lang="ja-JP" altLang="en-US" sz="2200" b="0" dirty="0">
                <a:solidFill>
                  <a:schemeClr val="tx1"/>
                </a:solidFill>
                <a:latin typeface="Meiryo UI" pitchFamily="50" charset="-128"/>
                <a:ea typeface="Meiryo UI" pitchFamily="50" charset="-128"/>
                <a:cs typeface="Meiryo UI" pitchFamily="50" charset="-128"/>
              </a:rPr>
              <a:t>　</a:t>
            </a:r>
            <a:r>
              <a:rPr lang="ja-JP" altLang="en-US" sz="2200" b="0" dirty="0" smtClean="0">
                <a:solidFill>
                  <a:schemeClr val="tx1"/>
                </a:solidFill>
                <a:latin typeface="Meiryo UI" pitchFamily="50" charset="-128"/>
                <a:ea typeface="Meiryo UI" pitchFamily="50" charset="-128"/>
                <a:cs typeface="Meiryo UI" pitchFamily="50" charset="-128"/>
              </a:rPr>
              <a:t>　　　　　　地下４階・地上</a:t>
            </a:r>
            <a:r>
              <a:rPr lang="en-US" altLang="ja-JP" sz="2200" b="0" dirty="0" smtClean="0">
                <a:solidFill>
                  <a:schemeClr val="tx1"/>
                </a:solidFill>
                <a:latin typeface="Meiryo UI" pitchFamily="50" charset="-128"/>
                <a:ea typeface="Meiryo UI" pitchFamily="50" charset="-128"/>
                <a:cs typeface="Meiryo UI" pitchFamily="50" charset="-128"/>
              </a:rPr>
              <a:t>10</a:t>
            </a:r>
            <a:r>
              <a:rPr lang="ja-JP" altLang="en-US" sz="2200" b="0" dirty="0" smtClean="0">
                <a:solidFill>
                  <a:schemeClr val="tx1"/>
                </a:solidFill>
                <a:latin typeface="Meiryo UI" pitchFamily="50" charset="-128"/>
                <a:ea typeface="Meiryo UI" pitchFamily="50" charset="-128"/>
                <a:cs typeface="Meiryo UI" pitchFamily="50" charset="-128"/>
              </a:rPr>
              <a:t>階</a:t>
            </a:r>
            <a:endParaRPr lang="en-US" altLang="ja-JP" sz="800" b="0" dirty="0">
              <a:solidFill>
                <a:schemeClr val="tx1"/>
              </a:solidFill>
              <a:latin typeface="Meiryo UI" pitchFamily="50" charset="-128"/>
              <a:ea typeface="Meiryo UI" pitchFamily="50" charset="-128"/>
              <a:cs typeface="Meiryo UI" pitchFamily="50" charset="-128"/>
            </a:endParaRPr>
          </a:p>
          <a:p>
            <a:r>
              <a:rPr lang="ja-JP" altLang="en-US" sz="2200" b="0" dirty="0">
                <a:solidFill>
                  <a:schemeClr val="tx1"/>
                </a:solidFill>
                <a:latin typeface="Meiryo UI" pitchFamily="50" charset="-128"/>
                <a:ea typeface="Meiryo UI" pitchFamily="50" charset="-128"/>
                <a:cs typeface="Meiryo UI" pitchFamily="50" charset="-128"/>
              </a:rPr>
              <a:t>　光熱水費：年間 </a:t>
            </a:r>
            <a:r>
              <a:rPr lang="ja-JP" altLang="en-US" sz="2200" b="0" dirty="0" smtClean="0">
                <a:solidFill>
                  <a:schemeClr val="tx1"/>
                </a:solidFill>
                <a:latin typeface="Meiryo UI" pitchFamily="50" charset="-128"/>
                <a:ea typeface="Meiryo UI" pitchFamily="50" charset="-128"/>
                <a:cs typeface="Meiryo UI" pitchFamily="50" charset="-128"/>
              </a:rPr>
              <a:t>約</a:t>
            </a:r>
            <a:r>
              <a:rPr lang="en-US" altLang="ja-JP" sz="2200" b="0" dirty="0" smtClean="0">
                <a:solidFill>
                  <a:schemeClr val="tx1"/>
                </a:solidFill>
                <a:latin typeface="Meiryo UI" pitchFamily="50" charset="-128"/>
                <a:ea typeface="Meiryo UI" pitchFamily="50" charset="-128"/>
                <a:cs typeface="Meiryo UI" pitchFamily="50" charset="-128"/>
              </a:rPr>
              <a:t>123,347</a:t>
            </a:r>
            <a:r>
              <a:rPr lang="ja-JP" altLang="en-US" sz="2200" b="0" dirty="0" smtClean="0">
                <a:solidFill>
                  <a:schemeClr val="tx1"/>
                </a:solidFill>
                <a:latin typeface="Meiryo UI" pitchFamily="50" charset="-128"/>
                <a:ea typeface="Meiryo UI" pitchFamily="50" charset="-128"/>
                <a:cs typeface="Meiryo UI" pitchFamily="50" charset="-128"/>
              </a:rPr>
              <a:t>千円</a:t>
            </a:r>
            <a:r>
              <a:rPr lang="en-US" altLang="ja-JP" sz="800" b="0" dirty="0" smtClean="0">
                <a:solidFill>
                  <a:schemeClr val="tx1"/>
                </a:solidFill>
                <a:latin typeface="Meiryo UI" pitchFamily="50" charset="-128"/>
                <a:ea typeface="Meiryo UI" pitchFamily="50" charset="-128"/>
                <a:cs typeface="Meiryo UI" pitchFamily="50" charset="-128"/>
              </a:rPr>
              <a:t> </a:t>
            </a:r>
            <a:endParaRPr lang="en-US" altLang="ja-JP" sz="800" b="0" dirty="0">
              <a:solidFill>
                <a:schemeClr val="tx1"/>
              </a:solidFill>
              <a:latin typeface="Meiryo UI" pitchFamily="50" charset="-128"/>
              <a:ea typeface="Meiryo UI" pitchFamily="50" charset="-128"/>
              <a:cs typeface="Meiryo UI" pitchFamily="50" charset="-128"/>
            </a:endParaRPr>
          </a:p>
          <a:p>
            <a:endParaRPr lang="en-US" altLang="ja-JP" sz="1200" b="0" dirty="0" smtClean="0">
              <a:solidFill>
                <a:schemeClr val="tx1"/>
              </a:solidFill>
              <a:latin typeface="Meiryo UI" pitchFamily="50" charset="-128"/>
              <a:ea typeface="Meiryo UI" pitchFamily="50" charset="-128"/>
              <a:cs typeface="Meiryo UI" pitchFamily="50" charset="-128"/>
            </a:endParaRPr>
          </a:p>
          <a:p>
            <a:r>
              <a:rPr lang="en-US" altLang="ja-JP" b="0" dirty="0" smtClean="0">
                <a:solidFill>
                  <a:schemeClr val="tx1"/>
                </a:solidFill>
                <a:latin typeface="Meiryo UI" pitchFamily="50" charset="-128"/>
                <a:ea typeface="Meiryo UI" pitchFamily="50" charset="-128"/>
                <a:cs typeface="Meiryo UI" pitchFamily="50" charset="-128"/>
              </a:rPr>
              <a:t>【</a:t>
            </a:r>
            <a:r>
              <a:rPr lang="ja-JP" altLang="en-US" dirty="0">
                <a:solidFill>
                  <a:schemeClr val="tx1"/>
                </a:solidFill>
                <a:latin typeface="Meiryo UI" pitchFamily="50" charset="-128"/>
                <a:ea typeface="Meiryo UI" pitchFamily="50" charset="-128"/>
                <a:cs typeface="Meiryo UI" pitchFamily="50" charset="-128"/>
              </a:rPr>
              <a:t>設備概要</a:t>
            </a:r>
            <a:r>
              <a:rPr lang="en-US" altLang="ja-JP" b="0" dirty="0">
                <a:solidFill>
                  <a:schemeClr val="tx1"/>
                </a:solidFill>
                <a:latin typeface="Meiryo UI" pitchFamily="50" charset="-128"/>
                <a:ea typeface="Meiryo UI" pitchFamily="50" charset="-128"/>
                <a:cs typeface="Meiryo UI" pitchFamily="50" charset="-128"/>
              </a:rPr>
              <a:t>】</a:t>
            </a:r>
          </a:p>
          <a:p>
            <a:r>
              <a:rPr lang="ja-JP" altLang="en-US" sz="2200" b="0" dirty="0" smtClean="0">
                <a:solidFill>
                  <a:schemeClr val="tx1"/>
                </a:solidFill>
                <a:latin typeface="Meiryo UI" pitchFamily="50" charset="-128"/>
                <a:ea typeface="Meiryo UI" pitchFamily="50" charset="-128"/>
                <a:cs typeface="Meiryo UI" pitchFamily="50" charset="-128"/>
              </a:rPr>
              <a:t>空調：中央</a:t>
            </a:r>
            <a:r>
              <a:rPr lang="ja-JP" altLang="en-US" sz="2200" b="0" dirty="0">
                <a:solidFill>
                  <a:schemeClr val="tx1"/>
                </a:solidFill>
                <a:latin typeface="Meiryo UI" pitchFamily="50" charset="-128"/>
                <a:ea typeface="Meiryo UI" pitchFamily="50" charset="-128"/>
                <a:cs typeface="Meiryo UI" pitchFamily="50" charset="-128"/>
              </a:rPr>
              <a:t>熱源（吸収式冷温水機、蒸気ボイラー</a:t>
            </a:r>
            <a:r>
              <a:rPr lang="ja-JP" altLang="en-US" sz="2200" b="0" dirty="0" smtClean="0">
                <a:solidFill>
                  <a:schemeClr val="tx1"/>
                </a:solidFill>
                <a:latin typeface="Meiryo UI" pitchFamily="50" charset="-128"/>
                <a:ea typeface="Meiryo UI" pitchFamily="50" charset="-128"/>
                <a:cs typeface="Meiryo UI" pitchFamily="50" charset="-128"/>
              </a:rPr>
              <a:t>）</a:t>
            </a:r>
            <a:endParaRPr lang="en-US" altLang="ja-JP" sz="2200" b="0" dirty="0" smtClean="0">
              <a:solidFill>
                <a:schemeClr val="tx1"/>
              </a:solidFill>
              <a:latin typeface="Meiryo UI" pitchFamily="50" charset="-128"/>
              <a:ea typeface="Meiryo UI" pitchFamily="50" charset="-128"/>
              <a:cs typeface="Meiryo UI" pitchFamily="50" charset="-128"/>
            </a:endParaRPr>
          </a:p>
          <a:p>
            <a:r>
              <a:rPr lang="ja-JP" altLang="en-US" sz="2200" b="0" dirty="0" smtClean="0">
                <a:solidFill>
                  <a:schemeClr val="tx1"/>
                </a:solidFill>
                <a:latin typeface="Meiryo UI" pitchFamily="50" charset="-128"/>
                <a:ea typeface="Meiryo UI" pitchFamily="50" charset="-128"/>
                <a:cs typeface="Meiryo UI" pitchFamily="50" charset="-128"/>
              </a:rPr>
              <a:t>　　　　 北館</a:t>
            </a:r>
            <a:r>
              <a:rPr lang="ja-JP" altLang="en-US" sz="2200" b="0" dirty="0">
                <a:solidFill>
                  <a:schemeClr val="tx1"/>
                </a:solidFill>
                <a:latin typeface="Meiryo UI" pitchFamily="50" charset="-128"/>
                <a:ea typeface="Meiryo UI" pitchFamily="50" charset="-128"/>
                <a:cs typeface="Meiryo UI" pitchFamily="50" charset="-128"/>
              </a:rPr>
              <a:t>は、大規模改修（</a:t>
            </a:r>
            <a:r>
              <a:rPr lang="en-US" altLang="ja-JP" sz="2200" b="0" dirty="0" smtClean="0">
                <a:solidFill>
                  <a:schemeClr val="tx1"/>
                </a:solidFill>
                <a:latin typeface="Meiryo UI" pitchFamily="50" charset="-128"/>
                <a:ea typeface="Meiryo UI" pitchFamily="50" charset="-128"/>
                <a:cs typeface="Meiryo UI" pitchFamily="50" charset="-128"/>
              </a:rPr>
              <a:t>2013</a:t>
            </a:r>
            <a:r>
              <a:rPr lang="ja-JP" altLang="en-US" sz="2200" b="0" dirty="0" smtClean="0">
                <a:solidFill>
                  <a:schemeClr val="tx1"/>
                </a:solidFill>
                <a:latin typeface="Meiryo UI" pitchFamily="50" charset="-128"/>
                <a:ea typeface="Meiryo UI" pitchFamily="50" charset="-128"/>
                <a:cs typeface="Meiryo UI" pitchFamily="50" charset="-128"/>
              </a:rPr>
              <a:t>年）</a:t>
            </a:r>
            <a:r>
              <a:rPr lang="ja-JP" altLang="en-US" sz="2200" b="0" dirty="0">
                <a:solidFill>
                  <a:schemeClr val="tx1"/>
                </a:solidFill>
                <a:latin typeface="Meiryo UI" pitchFamily="50" charset="-128"/>
                <a:ea typeface="Meiryo UI" pitchFamily="50" charset="-128"/>
                <a:cs typeface="Meiryo UI" pitchFamily="50" charset="-128"/>
              </a:rPr>
              <a:t>により、部分的に個別</a:t>
            </a:r>
            <a:r>
              <a:rPr lang="ja-JP" altLang="en-US" sz="2200" b="0" dirty="0" smtClean="0">
                <a:solidFill>
                  <a:schemeClr val="tx1"/>
                </a:solidFill>
                <a:latin typeface="Meiryo UI" pitchFamily="50" charset="-128"/>
                <a:ea typeface="Meiryo UI" pitchFamily="50" charset="-128"/>
                <a:cs typeface="Meiryo UI" pitchFamily="50" charset="-128"/>
              </a:rPr>
              <a:t>空調化 </a:t>
            </a:r>
            <a:endParaRPr lang="en-US" altLang="ja-JP" sz="2200" b="0" dirty="0" smtClean="0">
              <a:solidFill>
                <a:schemeClr val="tx1"/>
              </a:solidFill>
              <a:latin typeface="Meiryo UI" pitchFamily="50" charset="-128"/>
              <a:ea typeface="Meiryo UI" pitchFamily="50" charset="-128"/>
              <a:cs typeface="Meiryo UI" pitchFamily="50" charset="-128"/>
            </a:endParaRPr>
          </a:p>
          <a:p>
            <a:r>
              <a:rPr lang="ja-JP" altLang="en-US" sz="2200" b="0" dirty="0" smtClean="0">
                <a:solidFill>
                  <a:schemeClr val="tx1"/>
                </a:solidFill>
                <a:latin typeface="Meiryo UI" pitchFamily="50" charset="-128"/>
                <a:ea typeface="Meiryo UI" pitchFamily="50" charset="-128"/>
                <a:cs typeface="Meiryo UI" pitchFamily="50" charset="-128"/>
              </a:rPr>
              <a:t>照明</a:t>
            </a:r>
            <a:r>
              <a:rPr lang="ja-JP" altLang="en-US" sz="2200" b="0" dirty="0">
                <a:solidFill>
                  <a:schemeClr val="tx1"/>
                </a:solidFill>
                <a:latin typeface="Meiryo UI" pitchFamily="50" charset="-128"/>
                <a:ea typeface="Meiryo UI" pitchFamily="50" charset="-128"/>
                <a:cs typeface="Meiryo UI" pitchFamily="50" charset="-128"/>
              </a:rPr>
              <a:t>：北館 </a:t>
            </a:r>
            <a:r>
              <a:rPr lang="en-US" altLang="ja-JP" sz="2200" b="0" dirty="0">
                <a:solidFill>
                  <a:schemeClr val="tx1"/>
                </a:solidFill>
                <a:latin typeface="Meiryo UI" pitchFamily="50" charset="-128"/>
                <a:ea typeface="Meiryo UI" pitchFamily="50" charset="-128"/>
                <a:cs typeface="Meiryo UI" pitchFamily="50" charset="-128"/>
              </a:rPr>
              <a:t>HF</a:t>
            </a:r>
            <a:r>
              <a:rPr lang="ja-JP" altLang="en-US" sz="2200" b="0" dirty="0">
                <a:solidFill>
                  <a:schemeClr val="tx1"/>
                </a:solidFill>
                <a:latin typeface="Meiryo UI" pitchFamily="50" charset="-128"/>
                <a:ea typeface="Meiryo UI" pitchFamily="50" charset="-128"/>
                <a:cs typeface="Meiryo UI" pitchFamily="50" charset="-128"/>
              </a:rPr>
              <a:t>蛍光灯 </a:t>
            </a:r>
            <a:r>
              <a:rPr lang="ja-JP" altLang="en-US" sz="2200" b="0" dirty="0" smtClean="0">
                <a:solidFill>
                  <a:schemeClr val="tx1"/>
                </a:solidFill>
                <a:latin typeface="Meiryo UI" pitchFamily="50" charset="-128"/>
                <a:ea typeface="Meiryo UI" pitchFamily="50" charset="-128"/>
                <a:cs typeface="Meiryo UI" pitchFamily="50" charset="-128"/>
              </a:rPr>
              <a:t>等</a:t>
            </a:r>
            <a:endParaRPr lang="en-US" altLang="ja-JP" sz="2200" b="0" dirty="0" smtClean="0">
              <a:solidFill>
                <a:schemeClr val="tx1"/>
              </a:solidFill>
              <a:latin typeface="Meiryo UI" pitchFamily="50" charset="-128"/>
              <a:ea typeface="Meiryo UI" pitchFamily="50" charset="-128"/>
              <a:cs typeface="Meiryo UI" pitchFamily="50" charset="-128"/>
            </a:endParaRPr>
          </a:p>
          <a:p>
            <a:r>
              <a:rPr lang="ja-JP" altLang="en-US" sz="2200" b="0" dirty="0">
                <a:solidFill>
                  <a:schemeClr val="tx1"/>
                </a:solidFill>
                <a:latin typeface="Meiryo UI" pitchFamily="50" charset="-128"/>
                <a:ea typeface="Meiryo UI" pitchFamily="50" charset="-128"/>
                <a:cs typeface="Meiryo UI" pitchFamily="50" charset="-128"/>
              </a:rPr>
              <a:t>　</a:t>
            </a:r>
            <a:r>
              <a:rPr lang="ja-JP" altLang="en-US" sz="2200" b="0" dirty="0" smtClean="0">
                <a:solidFill>
                  <a:schemeClr val="tx1"/>
                </a:solidFill>
                <a:latin typeface="Meiryo UI" pitchFamily="50" charset="-128"/>
                <a:ea typeface="Meiryo UI" pitchFamily="50" charset="-128"/>
                <a:cs typeface="Meiryo UI" pitchFamily="50" charset="-128"/>
              </a:rPr>
              <a:t>　　　 南館 </a:t>
            </a:r>
            <a:r>
              <a:rPr lang="ja-JP" altLang="en-US" sz="2200" b="0" dirty="0">
                <a:solidFill>
                  <a:schemeClr val="tx1"/>
                </a:solidFill>
                <a:latin typeface="Meiryo UI" pitchFamily="50" charset="-128"/>
                <a:ea typeface="Meiryo UI" pitchFamily="50" charset="-128"/>
                <a:cs typeface="Meiryo UI" pitchFamily="50" charset="-128"/>
              </a:rPr>
              <a:t>蛍光灯 </a:t>
            </a:r>
            <a:r>
              <a:rPr lang="ja-JP" altLang="en-US" sz="2200" b="0" dirty="0" smtClean="0">
                <a:solidFill>
                  <a:schemeClr val="tx1"/>
                </a:solidFill>
                <a:latin typeface="Meiryo UI" pitchFamily="50" charset="-128"/>
                <a:ea typeface="Meiryo UI" pitchFamily="50" charset="-128"/>
                <a:cs typeface="Meiryo UI" pitchFamily="50" charset="-128"/>
              </a:rPr>
              <a:t>等</a:t>
            </a:r>
            <a:endParaRPr lang="ja-JP" altLang="en-US" sz="2200" b="0" dirty="0">
              <a:solidFill>
                <a:schemeClr val="tx1"/>
              </a:solidFill>
              <a:latin typeface="Meiryo UI" pitchFamily="50" charset="-128"/>
              <a:ea typeface="Meiryo UI" pitchFamily="50" charset="-128"/>
              <a:cs typeface="Meiryo UI" pitchFamily="50" charset="-128"/>
            </a:endParaRPr>
          </a:p>
        </p:txBody>
      </p:sp>
      <p:sp>
        <p:nvSpPr>
          <p:cNvPr id="14" name="サブタイトル 2"/>
          <p:cNvSpPr txBox="1">
            <a:spLocks/>
          </p:cNvSpPr>
          <p:nvPr/>
        </p:nvSpPr>
        <p:spPr bwMode="auto">
          <a:xfrm>
            <a:off x="129286" y="950889"/>
            <a:ext cx="6098898" cy="500715"/>
          </a:xfrm>
          <a:prstGeom prst="rect">
            <a:avLst/>
          </a:prstGeom>
          <a:solidFill>
            <a:schemeClr val="accent1"/>
          </a:solidFill>
          <a:ln w="19050">
            <a:solidFill>
              <a:schemeClr val="tx2"/>
            </a:solidFill>
            <a:miter lim="800000"/>
            <a:headEnd/>
            <a:tailEnd/>
          </a:ln>
          <a:effectLst/>
        </p:spPr>
        <p:txBody>
          <a:bodyPr wrap="square" lIns="0" tIns="108000" rIns="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None/>
              <a:tabLst>
                <a:tab pos="4749800" algn="l"/>
              </a:tabLst>
              <a:defRPr/>
            </a:pPr>
            <a:r>
              <a:rPr kumimoji="0" lang="ja-JP" altLang="en-US"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大阪府新別館（北館・南館）ＥＳＣＯ事業</a:t>
            </a:r>
            <a:endPar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pic>
        <p:nvPicPr>
          <p:cNvPr id="2" name="図 1"/>
          <p:cNvPicPr>
            <a:picLocks noChangeAspect="1"/>
          </p:cNvPicPr>
          <p:nvPr/>
        </p:nvPicPr>
        <p:blipFill>
          <a:blip r:embed="rId2"/>
          <a:stretch>
            <a:fillRect/>
          </a:stretch>
        </p:blipFill>
        <p:spPr>
          <a:xfrm>
            <a:off x="5508104" y="1700808"/>
            <a:ext cx="3238952" cy="3286584"/>
          </a:xfrm>
          <a:prstGeom prst="rect">
            <a:avLst/>
          </a:prstGeom>
        </p:spPr>
      </p:pic>
      <p:sp>
        <p:nvSpPr>
          <p:cNvPr id="10" name="正方形/長方形 9"/>
          <p:cNvSpPr/>
          <p:nvPr/>
        </p:nvSpPr>
        <p:spPr>
          <a:xfrm>
            <a:off x="158914" y="477833"/>
            <a:ext cx="4893172" cy="430887"/>
          </a:xfrm>
          <a:prstGeom prst="rect">
            <a:avLst/>
          </a:prstGeom>
        </p:spPr>
        <p:txBody>
          <a:bodyPr wrap="square" tIns="0" bIns="0">
            <a:spAutoFit/>
          </a:body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令和４年度の公募について</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85366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bwMode="auto">
          <a:xfrm>
            <a:off x="119760" y="1248278"/>
            <a:ext cx="8916735" cy="5573121"/>
          </a:xfrm>
          <a:prstGeom prst="rect">
            <a:avLst/>
          </a:prstGeom>
          <a:noFill/>
          <a:ln w="19050">
            <a:solidFill>
              <a:schemeClr val="tx1"/>
            </a:solidFill>
            <a:miter lim="800000"/>
            <a:headEnd/>
            <a:tailEnd/>
          </a:ln>
        </p:spPr>
        <p:txBody>
          <a:bodyPr/>
          <a:lstStyle>
            <a:lvl1pPr eaLnBrk="0" hangingPunct="0">
              <a:defRPr kumimoji="1" sz="2400" b="1">
                <a:solidFill>
                  <a:schemeClr val="tx2"/>
                </a:solidFill>
                <a:latin typeface="Times New Roman" pitchFamily="18" charset="0"/>
                <a:ea typeface="ＭＳ Ｐゴシック" pitchFamily="50" charset="-128"/>
              </a:defRPr>
            </a:lvl1pPr>
            <a:lvl2pPr marL="742950" indent="-285750" eaLnBrk="0" hangingPunct="0">
              <a:defRPr kumimoji="1" sz="2400" b="1">
                <a:solidFill>
                  <a:schemeClr val="tx2"/>
                </a:solidFill>
                <a:latin typeface="Times New Roman" pitchFamily="18" charset="0"/>
                <a:ea typeface="ＭＳ Ｐゴシック" pitchFamily="50" charset="-128"/>
              </a:defRPr>
            </a:lvl2pPr>
            <a:lvl3pPr marL="1143000" indent="-228600" eaLnBrk="0" hangingPunct="0">
              <a:defRPr kumimoji="1" sz="2400" b="1">
                <a:solidFill>
                  <a:schemeClr val="tx2"/>
                </a:solidFill>
                <a:latin typeface="Times New Roman" pitchFamily="18" charset="0"/>
                <a:ea typeface="ＭＳ Ｐゴシック" pitchFamily="50" charset="-128"/>
              </a:defRPr>
            </a:lvl3pPr>
            <a:lvl4pPr marL="1600200" indent="-228600" eaLnBrk="0" hangingPunct="0">
              <a:defRPr kumimoji="1" sz="2400" b="1">
                <a:solidFill>
                  <a:schemeClr val="tx2"/>
                </a:solidFill>
                <a:latin typeface="Times New Roman" pitchFamily="18" charset="0"/>
                <a:ea typeface="ＭＳ Ｐゴシック" pitchFamily="50" charset="-128"/>
              </a:defRPr>
            </a:lvl4pPr>
            <a:lvl5pPr marL="2057400" indent="-228600" eaLnBrk="0" hangingPunct="0">
              <a:defRPr kumimoji="1" sz="2400" b="1">
                <a:solidFill>
                  <a:schemeClr val="tx2"/>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9pPr>
          </a:lstStyle>
          <a:p>
            <a:endParaRPr lang="en-US" altLang="ja-JP" b="0" dirty="0" smtClean="0">
              <a:solidFill>
                <a:schemeClr val="tx1"/>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sz="quarter" idx="12"/>
          </p:nvPr>
        </p:nvSpPr>
        <p:spPr/>
        <p:txBody>
          <a:bodyPr/>
          <a:lstStyle/>
          <a:p>
            <a:fld id="{6DBCCE75-96CE-4693-9D68-DB546D813132}" type="slidenum">
              <a:rPr kumimoji="1" lang="ja-JP" altLang="en-US" smtClean="0"/>
              <a:t>15</a:t>
            </a:fld>
            <a:endParaRPr kumimoji="1" lang="ja-JP" altLang="en-US"/>
          </a:p>
        </p:txBody>
      </p:sp>
      <p:cxnSp>
        <p:nvCxnSpPr>
          <p:cNvPr id="7" name="直線コネクタ 6"/>
          <p:cNvCxnSpPr/>
          <p:nvPr/>
        </p:nvCxnSpPr>
        <p:spPr>
          <a:xfrm>
            <a:off x="167386" y="4072880"/>
            <a:ext cx="882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586986" y="1349400"/>
            <a:ext cx="0" cy="5472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2" name="グループ化 11"/>
          <p:cNvGrpSpPr/>
          <p:nvPr/>
        </p:nvGrpSpPr>
        <p:grpSpPr>
          <a:xfrm>
            <a:off x="4637982" y="4121493"/>
            <a:ext cx="4572000" cy="2714332"/>
            <a:chOff x="4611744" y="1363022"/>
            <a:chExt cx="4572000" cy="2714332"/>
          </a:xfrm>
        </p:grpSpPr>
        <p:sp>
          <p:nvSpPr>
            <p:cNvPr id="19" name="サブタイトル 2"/>
            <p:cNvSpPr txBox="1">
              <a:spLocks/>
            </p:cNvSpPr>
            <p:nvPr/>
          </p:nvSpPr>
          <p:spPr bwMode="auto">
            <a:xfrm>
              <a:off x="4611744" y="1363022"/>
              <a:ext cx="4356000" cy="301004"/>
            </a:xfrm>
            <a:prstGeom prst="rect">
              <a:avLst/>
            </a:prstGeom>
            <a:solidFill>
              <a:schemeClr val="accent1"/>
            </a:solidFill>
            <a:ln w="19050">
              <a:solidFill>
                <a:schemeClr val="tx2"/>
              </a:solidFill>
              <a:miter lim="800000"/>
              <a:headEnd/>
              <a:tailEnd/>
            </a:ln>
            <a:effectLst/>
          </p:spPr>
          <p:txBody>
            <a:bodyPr wrap="square" lIns="0" tIns="108000" rIns="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ts val="1500"/>
                </a:lnSpc>
                <a:buNone/>
                <a:tabLst>
                  <a:tab pos="4749800" algn="l"/>
                </a:tabLst>
                <a:defRPr/>
              </a:pPr>
              <a:r>
                <a:rPr lang="ja-JP" altLang="en-US" sz="1800" b="1" dirty="0" smtClean="0">
                  <a:solidFill>
                    <a:schemeClr val="bg1"/>
                  </a:solidFill>
                  <a:latin typeface="Meiryo UI" pitchFamily="50" charset="-128"/>
                  <a:ea typeface="Meiryo UI" pitchFamily="50" charset="-128"/>
                  <a:cs typeface="Meiryo UI" pitchFamily="50" charset="-128"/>
                </a:rPr>
                <a:t> 大阪府夕陽</a:t>
              </a:r>
              <a:r>
                <a:rPr lang="ja-JP" altLang="en-US" sz="1800" b="1" smtClean="0">
                  <a:solidFill>
                    <a:schemeClr val="bg1"/>
                  </a:solidFill>
                  <a:latin typeface="Meiryo UI" pitchFamily="50" charset="-128"/>
                  <a:ea typeface="Meiryo UI" pitchFamily="50" charset="-128"/>
                  <a:cs typeface="Meiryo UI" pitchFamily="50" charset="-128"/>
                </a:rPr>
                <a:t>丘庁舎</a:t>
              </a:r>
              <a:endParaRPr kumimoji="0" lang="ja-JP" altLang="en-US" sz="18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26" name="正方形/長方形 25"/>
            <p:cNvSpPr/>
            <p:nvPr/>
          </p:nvSpPr>
          <p:spPr>
            <a:xfrm>
              <a:off x="4611744" y="1615141"/>
              <a:ext cx="4572000" cy="2462213"/>
            </a:xfrm>
            <a:prstGeom prst="rect">
              <a:avLst/>
            </a:prstGeom>
          </p:spPr>
          <p:txBody>
            <a:bodyPr>
              <a:spAutoFit/>
            </a:bodyPr>
            <a:lstStyle/>
            <a:p>
              <a:r>
                <a:rPr lang="en-US" altLang="ja-JP" sz="1400" dirty="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所在地</a:t>
              </a: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　</a:t>
              </a:r>
              <a:r>
                <a:rPr lang="zh-CN" altLang="en-US" sz="1400" dirty="0" smtClean="0">
                  <a:latin typeface="Meiryo UI" panose="020B0604030504040204" pitchFamily="50" charset="-128"/>
                  <a:ea typeface="Meiryo UI" panose="020B0604030504040204" pitchFamily="50" charset="-128"/>
                </a:rPr>
                <a:t>大阪市</a:t>
              </a:r>
              <a:r>
                <a:rPr lang="zh-CN" altLang="en-US" sz="1400" dirty="0">
                  <a:latin typeface="Meiryo UI" panose="020B0604030504040204" pitchFamily="50" charset="-128"/>
                  <a:ea typeface="Meiryo UI" panose="020B0604030504040204" pitchFamily="50" charset="-128"/>
                </a:rPr>
                <a:t>天王寺区伶人町２−７</a:t>
              </a:r>
              <a:endParaRPr lang="en-US" altLang="zh-CN" sz="1400" dirty="0">
                <a:latin typeface="Meiryo UI" pitchFamily="50" charset="-128"/>
                <a:ea typeface="Meiryo UI" pitchFamily="50" charset="-128"/>
              </a:endParaRPr>
            </a:p>
            <a:p>
              <a:r>
                <a:rPr lang="en-US" altLang="ja-JP" sz="1400" dirty="0" smtClean="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施設概要</a:t>
              </a:r>
              <a:r>
                <a:rPr lang="en-US" altLang="ja-JP" sz="1400" dirty="0">
                  <a:latin typeface="Meiryo UI" pitchFamily="50" charset="-128"/>
                  <a:ea typeface="Meiryo UI" pitchFamily="50" charset="-128"/>
                  <a:cs typeface="Meiryo UI" pitchFamily="50" charset="-128"/>
                </a:rPr>
                <a:t>】</a:t>
              </a:r>
            </a:p>
            <a:p>
              <a:r>
                <a:rPr lang="ja-JP" altLang="en-US" sz="1400" dirty="0">
                  <a:latin typeface="Meiryo UI" pitchFamily="50" charset="-128"/>
                  <a:ea typeface="Meiryo UI" pitchFamily="50" charset="-128"/>
                  <a:cs typeface="Meiryo UI" pitchFamily="50" charset="-128"/>
                </a:rPr>
                <a:t>　用　 途：</a:t>
              </a:r>
              <a:r>
                <a:rPr lang="ja-JP" altLang="en-US" sz="1400" dirty="0" smtClean="0">
                  <a:latin typeface="Meiryo UI" pitchFamily="50" charset="-128"/>
                  <a:ea typeface="Meiryo UI" pitchFamily="50" charset="-128"/>
                  <a:cs typeface="Meiryo UI" pitchFamily="50" charset="-128"/>
                </a:rPr>
                <a:t>事務所</a:t>
              </a:r>
              <a:r>
                <a:rPr lang="ja-JP" altLang="en-US" sz="1400" dirty="0">
                  <a:solidFill>
                    <a:srgbClr val="FF0000"/>
                  </a:solidFill>
                  <a:latin typeface="Meiryo UI" pitchFamily="50" charset="-128"/>
                  <a:ea typeface="Meiryo UI" pitchFamily="50" charset="-128"/>
                  <a:cs typeface="Meiryo UI" pitchFamily="50" charset="-128"/>
                </a:rPr>
                <a:t>　</a:t>
              </a:r>
              <a:endParaRPr lang="en-US" altLang="ja-JP" sz="1400" dirty="0" smtClean="0">
                <a:solidFill>
                  <a:srgbClr val="FF0000"/>
                </a:solidFill>
                <a:latin typeface="Meiryo UI" pitchFamily="50" charset="-128"/>
                <a:ea typeface="Meiryo UI" pitchFamily="50" charset="-128"/>
                <a:cs typeface="Meiryo UI" pitchFamily="50" charset="-128"/>
              </a:endParaRPr>
            </a:p>
            <a:p>
              <a:r>
                <a:rPr lang="ja-JP" altLang="en-US" sz="1400" dirty="0">
                  <a:solidFill>
                    <a:srgbClr val="FF0000"/>
                  </a:solidFill>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建</a:t>
              </a:r>
              <a:r>
                <a:rPr lang="ja-JP" altLang="en-US" sz="1400" dirty="0">
                  <a:latin typeface="Meiryo UI" pitchFamily="50" charset="-128"/>
                  <a:ea typeface="Meiryo UI" pitchFamily="50" charset="-128"/>
                  <a:cs typeface="Meiryo UI" pitchFamily="50" charset="-128"/>
                </a:rPr>
                <a:t>　 年</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1973</a:t>
              </a:r>
              <a:r>
                <a:rPr lang="ja-JP" altLang="en-US" sz="1400" dirty="0" smtClean="0">
                  <a:latin typeface="Meiryo UI" pitchFamily="50" charset="-128"/>
                  <a:ea typeface="Meiryo UI" pitchFamily="50" charset="-128"/>
                  <a:cs typeface="Meiryo UI" pitchFamily="50" charset="-128"/>
                </a:rPr>
                <a:t>年</a:t>
              </a:r>
              <a:endParaRPr lang="en-US" altLang="ja-JP" sz="1400" dirty="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　延面積</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6,382 </a:t>
              </a:r>
              <a:r>
                <a:rPr lang="ja-JP" altLang="en-US" sz="1400" dirty="0" smtClean="0">
                  <a:latin typeface="Meiryo UI" pitchFamily="50" charset="-128"/>
                  <a:ea typeface="Meiryo UI" pitchFamily="50" charset="-128"/>
                  <a:cs typeface="Meiryo UI" pitchFamily="50" charset="-128"/>
                </a:rPr>
                <a:t>ｍ２</a:t>
              </a:r>
              <a:endParaRPr lang="en-US" altLang="ja-JP" sz="1400" dirty="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　構　 造</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SRC </a:t>
              </a:r>
              <a:r>
                <a:rPr lang="ja-JP" altLang="en-US" sz="1400" dirty="0" smtClean="0">
                  <a:latin typeface="Meiryo UI" pitchFamily="50" charset="-128"/>
                  <a:ea typeface="Meiryo UI" pitchFamily="50" charset="-128"/>
                  <a:cs typeface="Meiryo UI" pitchFamily="50" charset="-128"/>
                </a:rPr>
                <a:t>造 地上</a:t>
              </a:r>
              <a:r>
                <a:rPr lang="en-US" altLang="ja-JP" sz="1400" dirty="0" smtClean="0">
                  <a:latin typeface="Meiryo UI" pitchFamily="50" charset="-128"/>
                  <a:ea typeface="Meiryo UI" pitchFamily="50" charset="-128"/>
                  <a:cs typeface="Meiryo UI" pitchFamily="50" charset="-128"/>
                </a:rPr>
                <a:t>4</a:t>
              </a:r>
              <a:r>
                <a:rPr lang="ja-JP" altLang="en-US" sz="1400" dirty="0" smtClean="0">
                  <a:latin typeface="Meiryo UI" pitchFamily="50" charset="-128"/>
                  <a:ea typeface="Meiryo UI" pitchFamily="50" charset="-128"/>
                  <a:cs typeface="Meiryo UI" pitchFamily="50" charset="-128"/>
                </a:rPr>
                <a:t>階 </a:t>
              </a:r>
              <a:endParaRPr lang="en-US" altLang="ja-JP" sz="1400" dirty="0" smtClean="0">
                <a:latin typeface="Meiryo UI" pitchFamily="50" charset="-128"/>
                <a:ea typeface="Meiryo UI" pitchFamily="50" charset="-128"/>
                <a:cs typeface="Meiryo UI" pitchFamily="50" charset="-128"/>
              </a:endParaRPr>
            </a:p>
            <a:p>
              <a:r>
                <a:rPr lang="en-US" altLang="ja-JP" sz="1400" dirty="0">
                  <a:latin typeface="Meiryo UI" pitchFamily="50" charset="-128"/>
                  <a:ea typeface="Meiryo UI" pitchFamily="50" charset="-128"/>
                  <a:cs typeface="Meiryo UI" pitchFamily="50" charset="-128"/>
                </a:rPr>
                <a:t> </a:t>
              </a:r>
              <a:r>
                <a:rPr lang="en-US" altLang="ja-JP" sz="1400" dirty="0" smtClean="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地下</a:t>
              </a:r>
              <a:r>
                <a:rPr lang="en-US" altLang="ja-JP" sz="1400" dirty="0" smtClean="0">
                  <a:latin typeface="Meiryo UI" pitchFamily="50" charset="-128"/>
                  <a:ea typeface="Meiryo UI" pitchFamily="50" charset="-128"/>
                  <a:cs typeface="Meiryo UI" pitchFamily="50" charset="-128"/>
                </a:rPr>
                <a:t>1</a:t>
              </a:r>
              <a:r>
                <a:rPr lang="ja-JP" altLang="en-US" sz="1400" dirty="0" smtClean="0">
                  <a:latin typeface="Meiryo UI" pitchFamily="50" charset="-128"/>
                  <a:ea typeface="Meiryo UI" pitchFamily="50" charset="-128"/>
                  <a:cs typeface="Meiryo UI" pitchFamily="50" charset="-128"/>
                </a:rPr>
                <a:t>階</a:t>
              </a:r>
              <a:endParaRPr lang="en-US" altLang="ja-JP" sz="1400"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　光熱水費：年間 </a:t>
              </a:r>
              <a:r>
                <a:rPr lang="ja-JP" altLang="en-US" sz="1400" dirty="0" smtClean="0">
                  <a:latin typeface="Meiryo UI" pitchFamily="50" charset="-128"/>
                  <a:ea typeface="Meiryo UI" pitchFamily="50" charset="-128"/>
                  <a:cs typeface="Meiryo UI" pitchFamily="50" charset="-128"/>
                </a:rPr>
                <a:t>約</a:t>
              </a:r>
              <a:r>
                <a:rPr lang="en-US" altLang="ja-JP" sz="1400" dirty="0" smtClean="0">
                  <a:latin typeface="Meiryo UI" pitchFamily="50" charset="-128"/>
                  <a:ea typeface="Meiryo UI" pitchFamily="50" charset="-128"/>
                  <a:cs typeface="Meiryo UI" pitchFamily="50" charset="-128"/>
                </a:rPr>
                <a:t>6,094</a:t>
              </a:r>
              <a:r>
                <a:rPr lang="ja-JP" altLang="en-US" sz="1400" dirty="0" smtClean="0">
                  <a:latin typeface="Meiryo UI" pitchFamily="50" charset="-128"/>
                  <a:ea typeface="Meiryo UI" pitchFamily="50" charset="-128"/>
                  <a:cs typeface="Meiryo UI" pitchFamily="50" charset="-128"/>
                </a:rPr>
                <a:t>千円</a:t>
              </a:r>
              <a:endParaRPr lang="en-US" altLang="ja-JP" sz="1400" dirty="0" smtClean="0">
                <a:latin typeface="Meiryo UI" pitchFamily="50" charset="-128"/>
                <a:ea typeface="Meiryo UI" pitchFamily="50" charset="-128"/>
                <a:cs typeface="Meiryo UI" pitchFamily="50" charset="-128"/>
              </a:endParaRPr>
            </a:p>
            <a:p>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設備概要</a:t>
              </a:r>
              <a:r>
                <a:rPr lang="en-US" altLang="ja-JP" sz="1400" dirty="0" smtClean="0">
                  <a:latin typeface="Meiryo UI" pitchFamily="50" charset="-128"/>
                  <a:ea typeface="Meiryo UI" pitchFamily="50" charset="-128"/>
                  <a:cs typeface="Meiryo UI" pitchFamily="50" charset="-128"/>
                </a:rPr>
                <a:t>】</a:t>
              </a:r>
            </a:p>
            <a:p>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空調：個別空調</a:t>
              </a:r>
              <a:r>
                <a:rPr lang="en-US" altLang="ja-JP" sz="1400" dirty="0" smtClean="0">
                  <a:latin typeface="Meiryo UI" pitchFamily="50" charset="-128"/>
                  <a:ea typeface="Meiryo UI" pitchFamily="50" charset="-128"/>
                  <a:cs typeface="Meiryo UI" pitchFamily="50" charset="-128"/>
                </a:rPr>
                <a:t>(GHP)</a:t>
              </a:r>
            </a:p>
            <a:p>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照明：</a:t>
              </a:r>
              <a:r>
                <a:rPr lang="en-US" altLang="ja-JP" sz="1400" dirty="0" err="1" smtClean="0">
                  <a:latin typeface="Meiryo UI" pitchFamily="50" charset="-128"/>
                  <a:ea typeface="Meiryo UI" pitchFamily="50" charset="-128"/>
                  <a:cs typeface="Meiryo UI" pitchFamily="50" charset="-128"/>
                </a:rPr>
                <a:t>Hf</a:t>
              </a:r>
              <a:r>
                <a:rPr lang="ja-JP" altLang="en-US" sz="1400" dirty="0" smtClean="0">
                  <a:latin typeface="Meiryo UI" pitchFamily="50" charset="-128"/>
                  <a:ea typeface="Meiryo UI" pitchFamily="50" charset="-128"/>
                  <a:cs typeface="Meiryo UI" pitchFamily="50" charset="-128"/>
                </a:rPr>
                <a:t>蛍光灯等</a:t>
              </a:r>
              <a:r>
                <a:rPr lang="en-US" altLang="ja-JP" sz="1400" dirty="0" smtClean="0">
                  <a:latin typeface="Meiryo UI" pitchFamily="50" charset="-128"/>
                  <a:ea typeface="Meiryo UI" pitchFamily="50" charset="-128"/>
                  <a:cs typeface="Meiryo UI" pitchFamily="50" charset="-128"/>
                </a:rPr>
                <a:t> </a:t>
              </a:r>
              <a:endParaRPr lang="en-US" altLang="ja-JP" sz="1400" dirty="0">
                <a:latin typeface="Meiryo UI" pitchFamily="50" charset="-128"/>
                <a:ea typeface="Meiryo UI" pitchFamily="50" charset="-128"/>
                <a:cs typeface="Meiryo UI" pitchFamily="50" charset="-128"/>
              </a:endParaRPr>
            </a:p>
          </p:txBody>
        </p:sp>
      </p:grpSp>
      <p:grpSp>
        <p:nvGrpSpPr>
          <p:cNvPr id="11" name="グループ化 10"/>
          <p:cNvGrpSpPr/>
          <p:nvPr/>
        </p:nvGrpSpPr>
        <p:grpSpPr>
          <a:xfrm>
            <a:off x="146724" y="1327890"/>
            <a:ext cx="4392000" cy="2715307"/>
            <a:chOff x="4611744" y="4120518"/>
            <a:chExt cx="4392000" cy="2715307"/>
          </a:xfrm>
        </p:grpSpPr>
        <p:sp>
          <p:nvSpPr>
            <p:cNvPr id="20" name="サブタイトル 2"/>
            <p:cNvSpPr txBox="1">
              <a:spLocks/>
            </p:cNvSpPr>
            <p:nvPr/>
          </p:nvSpPr>
          <p:spPr bwMode="auto">
            <a:xfrm>
              <a:off x="4611744" y="4120518"/>
              <a:ext cx="4392000" cy="301004"/>
            </a:xfrm>
            <a:prstGeom prst="rect">
              <a:avLst/>
            </a:prstGeom>
            <a:solidFill>
              <a:schemeClr val="accent1"/>
            </a:solidFill>
            <a:ln w="19050">
              <a:solidFill>
                <a:schemeClr val="tx2"/>
              </a:solidFill>
              <a:miter lim="800000"/>
              <a:headEnd/>
              <a:tailEnd/>
            </a:ln>
            <a:effectLst/>
          </p:spPr>
          <p:txBody>
            <a:bodyPr wrap="square" lIns="0" tIns="108000" rIns="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ts val="1500"/>
                </a:lnSpc>
                <a:buNone/>
                <a:tabLst>
                  <a:tab pos="4749800" algn="l"/>
                </a:tabLst>
                <a:defRPr/>
              </a:pPr>
              <a:r>
                <a:rPr kumimoji="0" lang="ja-JP" altLang="en-US" sz="18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a:t>
              </a:r>
              <a:r>
                <a:rPr kumimoji="0" lang="ja-JP" altLang="en-US" sz="18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大阪府なにわ北府税事務所　</a:t>
              </a:r>
              <a:endParaRPr kumimoji="0" lang="ja-JP" altLang="en-US" sz="18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25" name="正方形/長方形 24"/>
            <p:cNvSpPr/>
            <p:nvPr/>
          </p:nvSpPr>
          <p:spPr>
            <a:xfrm>
              <a:off x="4632900" y="4373612"/>
              <a:ext cx="4331588" cy="2462213"/>
            </a:xfrm>
            <a:prstGeom prst="rect">
              <a:avLst/>
            </a:prstGeom>
          </p:spPr>
          <p:txBody>
            <a:bodyPr wrap="square">
              <a:spAutoFit/>
            </a:bodyPr>
            <a:lstStyle/>
            <a:p>
              <a:r>
                <a:rPr lang="en-US" altLang="ja-JP" sz="1400" dirty="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所在地</a:t>
              </a: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　</a:t>
              </a:r>
              <a:r>
                <a:rPr lang="zh-CN" altLang="en-US" sz="1400" dirty="0" smtClean="0">
                  <a:latin typeface="Meiryo UI" panose="020B0604030504040204" pitchFamily="50" charset="-128"/>
                  <a:ea typeface="Meiryo UI" panose="020B0604030504040204" pitchFamily="50" charset="-128"/>
                </a:rPr>
                <a:t>大阪市北区西天満</a:t>
              </a:r>
              <a:r>
                <a:rPr lang="ja-JP" altLang="en-US" sz="1400" dirty="0" smtClean="0">
                  <a:latin typeface="Meiryo UI" panose="020B0604030504040204" pitchFamily="50" charset="-128"/>
                  <a:ea typeface="Meiryo UI" panose="020B0604030504040204" pitchFamily="50" charset="-128"/>
                </a:rPr>
                <a:t>３</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５</a:t>
              </a:r>
              <a:r>
                <a:rPr lang="en-US" altLang="ja-JP" sz="1400" dirty="0" smtClean="0">
                  <a:latin typeface="Meiryo UI" panose="020B0604030504040204" pitchFamily="50" charset="-128"/>
                  <a:ea typeface="Meiryo UI" panose="020B0604030504040204" pitchFamily="50" charset="-128"/>
                </a:rPr>
                <a:t>-24</a:t>
              </a:r>
              <a:endParaRPr lang="en-US" altLang="ja-JP" sz="1400" dirty="0" smtClean="0">
                <a:latin typeface="Meiryo UI" pitchFamily="50" charset="-128"/>
                <a:ea typeface="Meiryo UI" pitchFamily="50" charset="-128"/>
                <a:cs typeface="Meiryo UI" pitchFamily="50" charset="-128"/>
              </a:endParaRPr>
            </a:p>
            <a:p>
              <a:r>
                <a:rPr lang="en-US" altLang="ja-JP" sz="1400" dirty="0" smtClean="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施設概要</a:t>
              </a:r>
              <a:r>
                <a:rPr lang="en-US" altLang="ja-JP" sz="1400" dirty="0">
                  <a:latin typeface="Meiryo UI" pitchFamily="50" charset="-128"/>
                  <a:ea typeface="Meiryo UI" pitchFamily="50" charset="-128"/>
                  <a:cs typeface="Meiryo UI" pitchFamily="50" charset="-128"/>
                </a:rPr>
                <a:t>】</a:t>
              </a:r>
            </a:p>
            <a:p>
              <a:r>
                <a:rPr lang="ja-JP" altLang="en-US" sz="1400" dirty="0">
                  <a:latin typeface="Meiryo UI" pitchFamily="50" charset="-128"/>
                  <a:ea typeface="Meiryo UI" pitchFamily="50" charset="-128"/>
                  <a:cs typeface="Meiryo UI" pitchFamily="50" charset="-128"/>
                </a:rPr>
                <a:t>　用　 途：</a:t>
              </a:r>
              <a:r>
                <a:rPr lang="ja-JP" altLang="en-US" sz="1400" dirty="0" smtClean="0">
                  <a:latin typeface="Meiryo UI" pitchFamily="50" charset="-128"/>
                  <a:ea typeface="Meiryo UI" pitchFamily="50" charset="-128"/>
                  <a:cs typeface="Meiryo UI" pitchFamily="50" charset="-128"/>
                </a:rPr>
                <a:t>事務所</a:t>
              </a:r>
              <a:r>
                <a:rPr lang="ja-JP" altLang="en-US" sz="1400" dirty="0">
                  <a:solidFill>
                    <a:srgbClr val="FF0000"/>
                  </a:solidFill>
                  <a:latin typeface="Meiryo UI" pitchFamily="50" charset="-128"/>
                  <a:ea typeface="Meiryo UI" pitchFamily="50" charset="-128"/>
                  <a:cs typeface="Meiryo UI" pitchFamily="50" charset="-128"/>
                </a:rPr>
                <a:t>　</a:t>
              </a:r>
              <a:endParaRPr lang="en-US" altLang="ja-JP" sz="1400" dirty="0" smtClean="0">
                <a:solidFill>
                  <a:srgbClr val="FF0000"/>
                </a:solidFill>
                <a:latin typeface="Meiryo UI" pitchFamily="50" charset="-128"/>
                <a:ea typeface="Meiryo UI" pitchFamily="50" charset="-128"/>
                <a:cs typeface="Meiryo UI" pitchFamily="50" charset="-128"/>
              </a:endParaRPr>
            </a:p>
            <a:p>
              <a:r>
                <a:rPr lang="ja-JP" altLang="en-US" sz="1400" dirty="0">
                  <a:solidFill>
                    <a:srgbClr val="FF0000"/>
                  </a:solidFill>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建</a:t>
              </a:r>
              <a:r>
                <a:rPr lang="ja-JP" altLang="en-US" sz="1400" dirty="0">
                  <a:latin typeface="Meiryo UI" pitchFamily="50" charset="-128"/>
                  <a:ea typeface="Meiryo UI" pitchFamily="50" charset="-128"/>
                  <a:cs typeface="Meiryo UI" pitchFamily="50" charset="-128"/>
                </a:rPr>
                <a:t>　 年</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1971</a:t>
              </a:r>
              <a:r>
                <a:rPr lang="ja-JP" altLang="en-US" sz="1400" dirty="0" smtClean="0">
                  <a:latin typeface="Meiryo UI" pitchFamily="50" charset="-128"/>
                  <a:ea typeface="Meiryo UI" pitchFamily="50" charset="-128"/>
                  <a:cs typeface="Meiryo UI" pitchFamily="50" charset="-128"/>
                </a:rPr>
                <a:t>年</a:t>
              </a:r>
              <a:endParaRPr lang="en-US" altLang="ja-JP" sz="1400" dirty="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　延面積</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3,145 </a:t>
              </a:r>
              <a:r>
                <a:rPr lang="ja-JP" altLang="en-US" sz="1400" dirty="0" smtClean="0">
                  <a:latin typeface="Meiryo UI" pitchFamily="50" charset="-128"/>
                  <a:ea typeface="Meiryo UI" pitchFamily="50" charset="-128"/>
                  <a:cs typeface="Meiryo UI" pitchFamily="50" charset="-128"/>
                </a:rPr>
                <a:t>ｍ２</a:t>
              </a:r>
              <a:endParaRPr lang="en-US" altLang="ja-JP" sz="1400" dirty="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　構　 造</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SRC </a:t>
              </a:r>
              <a:r>
                <a:rPr lang="ja-JP" altLang="en-US" sz="1400" dirty="0" smtClean="0">
                  <a:latin typeface="Meiryo UI" pitchFamily="50" charset="-128"/>
                  <a:ea typeface="Meiryo UI" pitchFamily="50" charset="-128"/>
                  <a:cs typeface="Meiryo UI" pitchFamily="50" charset="-128"/>
                </a:rPr>
                <a:t>造 地上</a:t>
              </a:r>
              <a:r>
                <a:rPr lang="en-US" altLang="ja-JP" sz="1400" dirty="0" smtClean="0">
                  <a:latin typeface="Meiryo UI" pitchFamily="50" charset="-128"/>
                  <a:ea typeface="Meiryo UI" pitchFamily="50" charset="-128"/>
                  <a:cs typeface="Meiryo UI" pitchFamily="50" charset="-128"/>
                </a:rPr>
                <a:t>6</a:t>
              </a:r>
              <a:r>
                <a:rPr lang="ja-JP" altLang="en-US" sz="1400" dirty="0" smtClean="0">
                  <a:latin typeface="Meiryo UI" pitchFamily="50" charset="-128"/>
                  <a:ea typeface="Meiryo UI" pitchFamily="50" charset="-128"/>
                  <a:cs typeface="Meiryo UI" pitchFamily="50" charset="-128"/>
                </a:rPr>
                <a:t>階 </a:t>
              </a:r>
              <a:endParaRPr lang="en-US" altLang="ja-JP" sz="1400"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地下</a:t>
              </a:r>
              <a:r>
                <a:rPr lang="en-US" altLang="ja-JP" sz="1400" dirty="0" smtClean="0">
                  <a:latin typeface="Meiryo UI" pitchFamily="50" charset="-128"/>
                  <a:ea typeface="Meiryo UI" pitchFamily="50" charset="-128"/>
                  <a:cs typeface="Meiryo UI" pitchFamily="50" charset="-128"/>
                </a:rPr>
                <a:t>1</a:t>
              </a:r>
              <a:r>
                <a:rPr lang="ja-JP" altLang="en-US" sz="1400" dirty="0" smtClean="0">
                  <a:latin typeface="Meiryo UI" pitchFamily="50" charset="-128"/>
                  <a:ea typeface="Meiryo UI" pitchFamily="50" charset="-128"/>
                  <a:cs typeface="Meiryo UI" pitchFamily="50" charset="-128"/>
                </a:rPr>
                <a:t>階</a:t>
              </a:r>
              <a:r>
                <a:rPr lang="en-US" altLang="ja-JP" sz="1400" dirty="0" smtClean="0">
                  <a:latin typeface="Meiryo UI" pitchFamily="50" charset="-128"/>
                  <a:ea typeface="Meiryo UI" pitchFamily="50" charset="-128"/>
                  <a:cs typeface="Meiryo UI" pitchFamily="50" charset="-128"/>
                </a:rPr>
                <a:t> </a:t>
              </a:r>
            </a:p>
            <a:p>
              <a:r>
                <a:rPr lang="ja-JP" altLang="en-US" sz="1400" dirty="0">
                  <a:latin typeface="Meiryo UI" pitchFamily="50" charset="-128"/>
                  <a:ea typeface="Meiryo UI" pitchFamily="50" charset="-128"/>
                  <a:cs typeface="Meiryo UI" pitchFamily="50" charset="-128"/>
                </a:rPr>
                <a:t>　光熱水費：年間 </a:t>
              </a:r>
              <a:r>
                <a:rPr lang="ja-JP" altLang="en-US" sz="1400" dirty="0" smtClean="0">
                  <a:latin typeface="Meiryo UI" pitchFamily="50" charset="-128"/>
                  <a:ea typeface="Meiryo UI" pitchFamily="50" charset="-128"/>
                  <a:cs typeface="Meiryo UI" pitchFamily="50" charset="-128"/>
                </a:rPr>
                <a:t>約</a:t>
              </a:r>
              <a:r>
                <a:rPr lang="en-US" altLang="ja-JP" sz="1400" dirty="0" smtClean="0">
                  <a:latin typeface="Meiryo UI" pitchFamily="50" charset="-128"/>
                  <a:ea typeface="Meiryo UI" pitchFamily="50" charset="-128"/>
                  <a:cs typeface="Meiryo UI" pitchFamily="50" charset="-128"/>
                </a:rPr>
                <a:t>4,257</a:t>
              </a:r>
              <a:r>
                <a:rPr lang="ja-JP" altLang="en-US" sz="1400" dirty="0" smtClean="0">
                  <a:latin typeface="Meiryo UI" pitchFamily="50" charset="-128"/>
                  <a:ea typeface="Meiryo UI" pitchFamily="50" charset="-128"/>
                  <a:cs typeface="Meiryo UI" pitchFamily="50" charset="-128"/>
                </a:rPr>
                <a:t>千円</a:t>
              </a:r>
              <a:endParaRPr lang="en-US" altLang="ja-JP" sz="1400" dirty="0" smtClean="0">
                <a:latin typeface="Meiryo UI" pitchFamily="50" charset="-128"/>
                <a:ea typeface="Meiryo UI" pitchFamily="50" charset="-128"/>
                <a:cs typeface="Meiryo UI" pitchFamily="50" charset="-128"/>
              </a:endParaRPr>
            </a:p>
            <a:p>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設備概要</a:t>
              </a:r>
              <a:r>
                <a:rPr lang="en-US" altLang="ja-JP" sz="1400" dirty="0" smtClean="0">
                  <a:latin typeface="Meiryo UI" pitchFamily="50" charset="-128"/>
                  <a:ea typeface="Meiryo UI" pitchFamily="50" charset="-128"/>
                  <a:cs typeface="Meiryo UI" pitchFamily="50" charset="-128"/>
                </a:rPr>
                <a:t>】</a:t>
              </a:r>
            </a:p>
            <a:p>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空調：中央熱源方式</a:t>
              </a:r>
              <a:endParaRPr lang="en-US" altLang="ja-JP" sz="1400"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照明：</a:t>
              </a:r>
              <a:r>
                <a:rPr lang="en-US" altLang="ja-JP" sz="1400" dirty="0" err="1" smtClean="0">
                  <a:latin typeface="Meiryo UI" pitchFamily="50" charset="-128"/>
                  <a:ea typeface="Meiryo UI" pitchFamily="50" charset="-128"/>
                  <a:cs typeface="Meiryo UI" pitchFamily="50" charset="-128"/>
                </a:rPr>
                <a:t>Hf</a:t>
              </a:r>
              <a:r>
                <a:rPr lang="ja-JP" altLang="en-US" sz="1400" dirty="0" smtClean="0">
                  <a:latin typeface="Meiryo UI" pitchFamily="50" charset="-128"/>
                  <a:ea typeface="Meiryo UI" pitchFamily="50" charset="-128"/>
                  <a:cs typeface="Meiryo UI" pitchFamily="50" charset="-128"/>
                </a:rPr>
                <a:t>蛍光灯等</a:t>
              </a:r>
              <a:r>
                <a:rPr lang="ja-JP" altLang="en-US" sz="1400" dirty="0">
                  <a:solidFill>
                    <a:srgbClr val="FF0000"/>
                  </a:solidFill>
                  <a:latin typeface="Meiryo UI" pitchFamily="50" charset="-128"/>
                  <a:ea typeface="Meiryo UI" pitchFamily="50" charset="-128"/>
                  <a:cs typeface="Meiryo UI" pitchFamily="50" charset="-128"/>
                </a:rPr>
                <a:t>　</a:t>
              </a:r>
              <a:r>
                <a:rPr lang="en-US" altLang="ja-JP" sz="1400" dirty="0" smtClean="0">
                  <a:latin typeface="Meiryo UI" pitchFamily="50" charset="-128"/>
                  <a:ea typeface="Meiryo UI" pitchFamily="50" charset="-128"/>
                  <a:cs typeface="Meiryo UI" pitchFamily="50" charset="-128"/>
                </a:rPr>
                <a:t> </a:t>
              </a:r>
              <a:endParaRPr lang="en-US" altLang="ja-JP" sz="1400" dirty="0">
                <a:latin typeface="Meiryo UI" pitchFamily="50" charset="-128"/>
                <a:ea typeface="Meiryo UI" pitchFamily="50" charset="-128"/>
                <a:cs typeface="Meiryo UI" pitchFamily="50" charset="-128"/>
              </a:endParaRPr>
            </a:p>
          </p:txBody>
        </p:sp>
      </p:grpSp>
      <p:grpSp>
        <p:nvGrpSpPr>
          <p:cNvPr id="14" name="グループ化 13"/>
          <p:cNvGrpSpPr/>
          <p:nvPr/>
        </p:nvGrpSpPr>
        <p:grpSpPr>
          <a:xfrm>
            <a:off x="4619982" y="1325443"/>
            <a:ext cx="4392000" cy="2738464"/>
            <a:chOff x="157373" y="4097361"/>
            <a:chExt cx="4392000" cy="2738464"/>
          </a:xfrm>
        </p:grpSpPr>
        <p:sp>
          <p:nvSpPr>
            <p:cNvPr id="15" name="正方形/長方形 14"/>
            <p:cNvSpPr/>
            <p:nvPr/>
          </p:nvSpPr>
          <p:spPr>
            <a:xfrm>
              <a:off x="158874" y="4373612"/>
              <a:ext cx="4331588" cy="2462213"/>
            </a:xfrm>
            <a:prstGeom prst="rect">
              <a:avLst/>
            </a:prstGeom>
          </p:spPr>
          <p:txBody>
            <a:bodyPr wrap="square">
              <a:spAutoFit/>
            </a:bodyPr>
            <a:lstStyle/>
            <a:p>
              <a:r>
                <a:rPr lang="en-US" altLang="ja-JP" sz="1400" dirty="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所在地</a:t>
              </a: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　</a:t>
              </a:r>
              <a:r>
                <a:rPr lang="zh-CN" altLang="en-US" sz="1400" dirty="0" smtClean="0">
                  <a:latin typeface="Meiryo UI" panose="020B0604030504040204" pitchFamily="50" charset="-128"/>
                  <a:ea typeface="Meiryo UI" panose="020B0604030504040204" pitchFamily="50" charset="-128"/>
                </a:rPr>
                <a:t>堺市</a:t>
              </a:r>
              <a:r>
                <a:rPr lang="zh-CN" altLang="en-US" sz="1400" dirty="0">
                  <a:latin typeface="Meiryo UI" panose="020B0604030504040204" pitchFamily="50" charset="-128"/>
                  <a:ea typeface="Meiryo UI" panose="020B0604030504040204" pitchFamily="50" charset="-128"/>
                </a:rPr>
                <a:t>堺区中安井町３丁</a:t>
              </a:r>
              <a:r>
                <a:rPr lang="zh-CN" altLang="en-US" sz="1400" dirty="0" smtClean="0">
                  <a:latin typeface="Meiryo UI" panose="020B0604030504040204" pitchFamily="50" charset="-128"/>
                  <a:ea typeface="Meiryo UI" panose="020B0604030504040204" pitchFamily="50" charset="-128"/>
                </a:rPr>
                <a:t>４－</a:t>
              </a:r>
              <a:r>
                <a:rPr lang="ja-JP" altLang="en-US" sz="1400" smtClean="0">
                  <a:latin typeface="Meiryo UI" panose="020B0604030504040204" pitchFamily="50" charset="-128"/>
                  <a:ea typeface="Meiryo UI" panose="020B0604030504040204" pitchFamily="50" charset="-128"/>
                </a:rPr>
                <a:t>１</a:t>
              </a:r>
              <a:endParaRPr lang="en-US" altLang="ja-JP" sz="1400" dirty="0" smtClean="0">
                <a:latin typeface="Meiryo UI" pitchFamily="50" charset="-128"/>
                <a:ea typeface="Meiryo UI" pitchFamily="50" charset="-128"/>
                <a:cs typeface="Meiryo UI" pitchFamily="50" charset="-128"/>
              </a:endParaRPr>
            </a:p>
            <a:p>
              <a:r>
                <a:rPr lang="en-US" altLang="ja-JP" sz="1400" dirty="0" smtClean="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施設概要</a:t>
              </a:r>
              <a:r>
                <a:rPr lang="en-US" altLang="ja-JP" sz="1400" dirty="0">
                  <a:latin typeface="Meiryo UI" pitchFamily="50" charset="-128"/>
                  <a:ea typeface="Meiryo UI" pitchFamily="50" charset="-128"/>
                  <a:cs typeface="Meiryo UI" pitchFamily="50" charset="-128"/>
                </a:rPr>
                <a:t>】</a:t>
              </a:r>
            </a:p>
            <a:p>
              <a:r>
                <a:rPr lang="ja-JP" altLang="en-US" sz="1400" dirty="0">
                  <a:latin typeface="Meiryo UI" pitchFamily="50" charset="-128"/>
                  <a:ea typeface="Meiryo UI" pitchFamily="50" charset="-128"/>
                  <a:cs typeface="Meiryo UI" pitchFamily="50" charset="-128"/>
                </a:rPr>
                <a:t>　用　 途：</a:t>
              </a:r>
              <a:r>
                <a:rPr lang="ja-JP" altLang="en-US" sz="1400" dirty="0" smtClean="0">
                  <a:latin typeface="Meiryo UI" pitchFamily="50" charset="-128"/>
                  <a:ea typeface="Meiryo UI" pitchFamily="50" charset="-128"/>
                  <a:cs typeface="Meiryo UI" pitchFamily="50" charset="-128"/>
                </a:rPr>
                <a:t>事務所</a:t>
              </a:r>
              <a:r>
                <a:rPr lang="ja-JP" altLang="en-US" sz="1400" dirty="0">
                  <a:solidFill>
                    <a:srgbClr val="FF0000"/>
                  </a:solidFill>
                  <a:latin typeface="Meiryo UI" pitchFamily="50" charset="-128"/>
                  <a:ea typeface="Meiryo UI" pitchFamily="50" charset="-128"/>
                  <a:cs typeface="Meiryo UI" pitchFamily="50" charset="-128"/>
                </a:rPr>
                <a:t>　</a:t>
              </a:r>
              <a:endParaRPr lang="en-US" altLang="ja-JP" sz="1400" dirty="0" smtClean="0">
                <a:solidFill>
                  <a:srgbClr val="FF0000"/>
                </a:solidFill>
                <a:latin typeface="Meiryo UI" pitchFamily="50" charset="-128"/>
                <a:ea typeface="Meiryo UI" pitchFamily="50" charset="-128"/>
                <a:cs typeface="Meiryo UI" pitchFamily="50" charset="-128"/>
              </a:endParaRPr>
            </a:p>
            <a:p>
              <a:r>
                <a:rPr lang="ja-JP" altLang="en-US" sz="1400" dirty="0">
                  <a:solidFill>
                    <a:srgbClr val="FF0000"/>
                  </a:solidFill>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建</a:t>
              </a:r>
              <a:r>
                <a:rPr lang="ja-JP" altLang="en-US" sz="1400" dirty="0">
                  <a:latin typeface="Meiryo UI" pitchFamily="50" charset="-128"/>
                  <a:ea typeface="Meiryo UI" pitchFamily="50" charset="-128"/>
                  <a:cs typeface="Meiryo UI" pitchFamily="50" charset="-128"/>
                </a:rPr>
                <a:t>　 年</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1968</a:t>
              </a:r>
              <a:r>
                <a:rPr lang="ja-JP" altLang="en-US" sz="1400" dirty="0" smtClean="0">
                  <a:latin typeface="Meiryo UI" pitchFamily="50" charset="-128"/>
                  <a:ea typeface="Meiryo UI" pitchFamily="50" charset="-128"/>
                  <a:cs typeface="Meiryo UI" pitchFamily="50" charset="-128"/>
                </a:rPr>
                <a:t>年</a:t>
              </a:r>
              <a:endParaRPr lang="en-US" altLang="ja-JP" sz="1400" dirty="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　延面積</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2,536 </a:t>
              </a:r>
              <a:r>
                <a:rPr lang="ja-JP" altLang="en-US" sz="1400" dirty="0" smtClean="0">
                  <a:latin typeface="Meiryo UI" pitchFamily="50" charset="-128"/>
                  <a:ea typeface="Meiryo UI" pitchFamily="50" charset="-128"/>
                  <a:cs typeface="Meiryo UI" pitchFamily="50" charset="-128"/>
                </a:rPr>
                <a:t>ｍ２</a:t>
              </a:r>
              <a:endParaRPr lang="en-US" altLang="ja-JP" sz="1400" dirty="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　構　 造</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RC </a:t>
              </a:r>
              <a:r>
                <a:rPr lang="ja-JP" altLang="en-US" sz="1400" dirty="0" smtClean="0">
                  <a:latin typeface="Meiryo UI" pitchFamily="50" charset="-128"/>
                  <a:ea typeface="Meiryo UI" pitchFamily="50" charset="-128"/>
                  <a:cs typeface="Meiryo UI" pitchFamily="50" charset="-128"/>
                </a:rPr>
                <a:t>造 地上</a:t>
              </a:r>
              <a:r>
                <a:rPr lang="en-US" altLang="ja-JP" sz="1400" dirty="0" smtClean="0">
                  <a:latin typeface="Meiryo UI" pitchFamily="50" charset="-128"/>
                  <a:ea typeface="Meiryo UI" pitchFamily="50" charset="-128"/>
                  <a:cs typeface="Meiryo UI" pitchFamily="50" charset="-128"/>
                </a:rPr>
                <a:t>4</a:t>
              </a:r>
              <a:r>
                <a:rPr lang="ja-JP" altLang="en-US" sz="1400" dirty="0" smtClean="0">
                  <a:latin typeface="Meiryo UI" pitchFamily="50" charset="-128"/>
                  <a:ea typeface="Meiryo UI" pitchFamily="50" charset="-128"/>
                  <a:cs typeface="Meiryo UI" pitchFamily="50" charset="-128"/>
                </a:rPr>
                <a:t>階</a:t>
              </a:r>
              <a:endParaRPr lang="en-US" altLang="ja-JP" sz="1400" dirty="0" smtClean="0">
                <a:latin typeface="Meiryo UI" pitchFamily="50" charset="-128"/>
                <a:ea typeface="Meiryo UI" pitchFamily="50" charset="-128"/>
                <a:cs typeface="Meiryo UI" pitchFamily="50" charset="-128"/>
              </a:endParaRPr>
            </a:p>
            <a:p>
              <a:endParaRPr lang="en-US" altLang="ja-JP" sz="1400"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　光熱水費：年間 </a:t>
              </a:r>
              <a:r>
                <a:rPr lang="ja-JP" altLang="en-US" sz="1400" dirty="0" smtClean="0">
                  <a:latin typeface="Meiryo UI" pitchFamily="50" charset="-128"/>
                  <a:ea typeface="Meiryo UI" pitchFamily="50" charset="-128"/>
                  <a:cs typeface="Meiryo UI" pitchFamily="50" charset="-128"/>
                </a:rPr>
                <a:t>約</a:t>
              </a:r>
              <a:r>
                <a:rPr lang="en-US" altLang="ja-JP" sz="1400" dirty="0" smtClean="0">
                  <a:latin typeface="Meiryo UI" pitchFamily="50" charset="-128"/>
                  <a:ea typeface="Meiryo UI" pitchFamily="50" charset="-128"/>
                  <a:cs typeface="Meiryo UI" pitchFamily="50" charset="-128"/>
                </a:rPr>
                <a:t>5,361</a:t>
              </a:r>
              <a:r>
                <a:rPr lang="ja-JP" altLang="en-US" sz="1400" dirty="0" smtClean="0">
                  <a:latin typeface="Meiryo UI" pitchFamily="50" charset="-128"/>
                  <a:ea typeface="Meiryo UI" pitchFamily="50" charset="-128"/>
                  <a:cs typeface="Meiryo UI" pitchFamily="50" charset="-128"/>
                </a:rPr>
                <a:t>千円</a:t>
              </a:r>
              <a:endParaRPr lang="en-US" altLang="ja-JP" sz="1400" dirty="0" smtClean="0">
                <a:latin typeface="Meiryo UI" pitchFamily="50" charset="-128"/>
                <a:ea typeface="Meiryo UI" pitchFamily="50" charset="-128"/>
                <a:cs typeface="Meiryo UI" pitchFamily="50" charset="-128"/>
              </a:endParaRPr>
            </a:p>
            <a:p>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設備概要</a:t>
              </a:r>
              <a:r>
                <a:rPr lang="en-US" altLang="ja-JP" sz="1400" dirty="0" smtClean="0">
                  <a:latin typeface="Meiryo UI" pitchFamily="50" charset="-128"/>
                  <a:ea typeface="Meiryo UI" pitchFamily="50" charset="-128"/>
                  <a:cs typeface="Meiryo UI" pitchFamily="50" charset="-128"/>
                </a:rPr>
                <a:t>】</a:t>
              </a:r>
            </a:p>
            <a:p>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空調：中央熱源方式</a:t>
              </a:r>
              <a:endParaRPr lang="en-US" altLang="ja-JP" sz="1400"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照明：</a:t>
              </a:r>
              <a:r>
                <a:rPr lang="en-US" altLang="ja-JP" sz="1400" dirty="0" err="1" smtClean="0">
                  <a:latin typeface="Meiryo UI" pitchFamily="50" charset="-128"/>
                  <a:ea typeface="Meiryo UI" pitchFamily="50" charset="-128"/>
                  <a:cs typeface="Meiryo UI" pitchFamily="50" charset="-128"/>
                </a:rPr>
                <a:t>Hf</a:t>
              </a:r>
              <a:r>
                <a:rPr lang="ja-JP" altLang="en-US" sz="1400" dirty="0" smtClean="0">
                  <a:latin typeface="Meiryo UI" pitchFamily="50" charset="-128"/>
                  <a:ea typeface="Meiryo UI" pitchFamily="50" charset="-128"/>
                  <a:cs typeface="Meiryo UI" pitchFamily="50" charset="-128"/>
                </a:rPr>
                <a:t>蛍光灯等</a:t>
              </a:r>
              <a:r>
                <a:rPr lang="ja-JP" altLang="en-US" sz="1400" dirty="0">
                  <a:solidFill>
                    <a:srgbClr val="FF0000"/>
                  </a:solidFill>
                  <a:latin typeface="Meiryo UI" pitchFamily="50" charset="-128"/>
                  <a:ea typeface="Meiryo UI" pitchFamily="50" charset="-128"/>
                  <a:cs typeface="Meiryo UI" pitchFamily="50" charset="-128"/>
                </a:rPr>
                <a:t>　</a:t>
              </a:r>
              <a:r>
                <a:rPr lang="en-US" altLang="ja-JP" sz="1400" dirty="0" smtClean="0">
                  <a:latin typeface="Meiryo UI" pitchFamily="50" charset="-128"/>
                  <a:ea typeface="Meiryo UI" pitchFamily="50" charset="-128"/>
                  <a:cs typeface="Meiryo UI" pitchFamily="50" charset="-128"/>
                </a:rPr>
                <a:t> </a:t>
              </a:r>
              <a:endParaRPr lang="en-US" altLang="ja-JP" sz="1400" dirty="0">
                <a:latin typeface="Meiryo UI" pitchFamily="50" charset="-128"/>
                <a:ea typeface="Meiryo UI" pitchFamily="50" charset="-128"/>
                <a:cs typeface="Meiryo UI" pitchFamily="50" charset="-128"/>
              </a:endParaRPr>
            </a:p>
          </p:txBody>
        </p:sp>
        <p:sp>
          <p:nvSpPr>
            <p:cNvPr id="18" name="サブタイトル 2"/>
            <p:cNvSpPr txBox="1">
              <a:spLocks/>
            </p:cNvSpPr>
            <p:nvPr/>
          </p:nvSpPr>
          <p:spPr bwMode="auto">
            <a:xfrm>
              <a:off x="157373" y="4097361"/>
              <a:ext cx="4392000" cy="301004"/>
            </a:xfrm>
            <a:prstGeom prst="rect">
              <a:avLst/>
            </a:prstGeom>
            <a:solidFill>
              <a:schemeClr val="accent1"/>
            </a:solidFill>
            <a:ln w="19050">
              <a:solidFill>
                <a:schemeClr val="tx2"/>
              </a:solidFill>
              <a:miter lim="800000"/>
              <a:headEnd/>
              <a:tailEnd/>
            </a:ln>
            <a:effectLst/>
          </p:spPr>
          <p:txBody>
            <a:bodyPr wrap="square" lIns="0" tIns="108000" rIns="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ts val="1500"/>
                </a:lnSpc>
                <a:buNone/>
                <a:tabLst>
                  <a:tab pos="4749800" algn="l"/>
                </a:tabLst>
                <a:defRPr/>
              </a:pPr>
              <a:r>
                <a:rPr kumimoji="0" lang="ja-JP" altLang="en-US" sz="18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a:t>
              </a:r>
              <a:r>
                <a:rPr kumimoji="0" lang="ja-JP" altLang="en-US" sz="18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大阪府泉北府税事務所　</a:t>
              </a:r>
              <a:endParaRPr kumimoji="0" lang="ja-JP" altLang="en-US" sz="18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grpSp>
      <p:grpSp>
        <p:nvGrpSpPr>
          <p:cNvPr id="16" name="グループ化 15"/>
          <p:cNvGrpSpPr/>
          <p:nvPr/>
        </p:nvGrpSpPr>
        <p:grpSpPr>
          <a:xfrm>
            <a:off x="156582" y="4118809"/>
            <a:ext cx="4581593" cy="2739191"/>
            <a:chOff x="9360841" y="185152"/>
            <a:chExt cx="4581593" cy="2739191"/>
          </a:xfrm>
        </p:grpSpPr>
        <p:sp>
          <p:nvSpPr>
            <p:cNvPr id="22" name="正方形/長方形 21"/>
            <p:cNvSpPr/>
            <p:nvPr/>
          </p:nvSpPr>
          <p:spPr>
            <a:xfrm>
              <a:off x="9370434" y="462130"/>
              <a:ext cx="4572000" cy="2462213"/>
            </a:xfrm>
            <a:prstGeom prst="rect">
              <a:avLst/>
            </a:prstGeom>
          </p:spPr>
          <p:txBody>
            <a:bodyPr>
              <a:spAutoFit/>
            </a:bodyPr>
            <a:lstStyle/>
            <a:p>
              <a:r>
                <a:rPr lang="en-US" altLang="ja-JP" sz="1400" dirty="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所在地</a:t>
              </a:r>
              <a:r>
                <a:rPr lang="en-US" altLang="ja-JP" sz="1400" dirty="0" smtClean="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anose="020B0604030504040204" pitchFamily="50" charset="-128"/>
                  <a:ea typeface="Meiryo UI" panose="020B0604030504040204" pitchFamily="50" charset="-128"/>
                </a:rPr>
                <a:t>東大阪市</a:t>
              </a:r>
              <a:r>
                <a:rPr lang="ja-JP" altLang="en-US" sz="1400" dirty="0">
                  <a:latin typeface="Meiryo UI" panose="020B0604030504040204" pitchFamily="50" charset="-128"/>
                  <a:ea typeface="Meiryo UI" panose="020B0604030504040204" pitchFamily="50" charset="-128"/>
                </a:rPr>
                <a:t>御厨栄町４－１－</a:t>
              </a:r>
              <a:r>
                <a:rPr lang="en-US" altLang="ja-JP" sz="1400" dirty="0">
                  <a:latin typeface="Meiryo UI" panose="020B0604030504040204" pitchFamily="50" charset="-128"/>
                  <a:ea typeface="Meiryo UI" panose="020B0604030504040204" pitchFamily="50" charset="-128"/>
                </a:rPr>
                <a:t>16 </a:t>
              </a:r>
              <a:endParaRPr lang="en-US" altLang="ja-JP" sz="1400" dirty="0" smtClean="0">
                <a:latin typeface="Meiryo UI" pitchFamily="50" charset="-128"/>
                <a:ea typeface="Meiryo UI" pitchFamily="50" charset="-128"/>
                <a:cs typeface="Meiryo UI" pitchFamily="50" charset="-128"/>
              </a:endParaRPr>
            </a:p>
            <a:p>
              <a:r>
                <a:rPr lang="en-US" altLang="ja-JP" sz="1400" dirty="0" smtClean="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施設概要</a:t>
              </a:r>
              <a:r>
                <a:rPr lang="en-US" altLang="ja-JP" sz="1400" dirty="0">
                  <a:latin typeface="Meiryo UI" pitchFamily="50" charset="-128"/>
                  <a:ea typeface="Meiryo UI" pitchFamily="50" charset="-128"/>
                  <a:cs typeface="Meiryo UI" pitchFamily="50" charset="-128"/>
                </a:rPr>
                <a:t>】</a:t>
              </a:r>
            </a:p>
            <a:p>
              <a:r>
                <a:rPr lang="ja-JP" altLang="en-US" sz="1400" dirty="0" smtClean="0">
                  <a:latin typeface="Meiryo UI" pitchFamily="50" charset="-128"/>
                  <a:ea typeface="Meiryo UI" pitchFamily="50" charset="-128"/>
                  <a:cs typeface="Meiryo UI" pitchFamily="50" charset="-128"/>
                </a:rPr>
                <a:t>　用</a:t>
              </a:r>
              <a:r>
                <a:rPr lang="ja-JP" altLang="en-US" sz="1400" dirty="0">
                  <a:latin typeface="Meiryo UI" pitchFamily="50" charset="-128"/>
                  <a:ea typeface="Meiryo UI" pitchFamily="50" charset="-128"/>
                  <a:cs typeface="Meiryo UI" pitchFamily="50" charset="-128"/>
                </a:rPr>
                <a:t>　 途：</a:t>
              </a:r>
              <a:r>
                <a:rPr lang="ja-JP" altLang="en-US" sz="1400" dirty="0" smtClean="0">
                  <a:latin typeface="Meiryo UI" pitchFamily="50" charset="-128"/>
                  <a:ea typeface="Meiryo UI" pitchFamily="50" charset="-128"/>
                  <a:cs typeface="Meiryo UI" pitchFamily="50" charset="-128"/>
                </a:rPr>
                <a:t>事務所</a:t>
              </a:r>
              <a:r>
                <a:rPr lang="ja-JP" altLang="en-US" sz="1400" dirty="0">
                  <a:solidFill>
                    <a:srgbClr val="FF0000"/>
                  </a:solidFill>
                  <a:latin typeface="Meiryo UI" pitchFamily="50" charset="-128"/>
                  <a:ea typeface="Meiryo UI" pitchFamily="50" charset="-128"/>
                  <a:cs typeface="Meiryo UI" pitchFamily="50" charset="-128"/>
                </a:rPr>
                <a:t>　</a:t>
              </a:r>
              <a:endParaRPr lang="en-US" altLang="ja-JP" sz="1400" dirty="0" smtClean="0">
                <a:solidFill>
                  <a:srgbClr val="FF0000"/>
                </a:solidFill>
                <a:latin typeface="Meiryo UI" pitchFamily="50" charset="-128"/>
                <a:ea typeface="Meiryo UI" pitchFamily="50" charset="-128"/>
                <a:cs typeface="Meiryo UI" pitchFamily="50" charset="-128"/>
              </a:endParaRPr>
            </a:p>
            <a:p>
              <a:r>
                <a:rPr lang="ja-JP" altLang="en-US" sz="1400" dirty="0" smtClean="0">
                  <a:solidFill>
                    <a:srgbClr val="FF0000"/>
                  </a:solidFill>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建</a:t>
              </a:r>
              <a:r>
                <a:rPr lang="ja-JP" altLang="en-US" sz="1400" dirty="0">
                  <a:latin typeface="Meiryo UI" pitchFamily="50" charset="-128"/>
                  <a:ea typeface="Meiryo UI" pitchFamily="50" charset="-128"/>
                  <a:cs typeface="Meiryo UI" pitchFamily="50" charset="-128"/>
                </a:rPr>
                <a:t>　 年</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1973</a:t>
              </a:r>
              <a:r>
                <a:rPr lang="ja-JP" altLang="en-US" sz="1400" dirty="0" smtClean="0">
                  <a:latin typeface="Meiryo UI" pitchFamily="50" charset="-128"/>
                  <a:ea typeface="Meiryo UI" pitchFamily="50" charset="-128"/>
                  <a:cs typeface="Meiryo UI" pitchFamily="50" charset="-128"/>
                </a:rPr>
                <a:t>年</a:t>
              </a:r>
              <a:endParaRPr lang="en-US" altLang="ja-JP" sz="1400" dirty="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　延面積</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2,662 </a:t>
              </a:r>
              <a:r>
                <a:rPr lang="ja-JP" altLang="en-US" sz="1400" dirty="0" smtClean="0">
                  <a:latin typeface="Meiryo UI" pitchFamily="50" charset="-128"/>
                  <a:ea typeface="Meiryo UI" pitchFamily="50" charset="-128"/>
                  <a:cs typeface="Meiryo UI" pitchFamily="50" charset="-128"/>
                </a:rPr>
                <a:t>ｍ２</a:t>
              </a:r>
              <a:endParaRPr lang="en-US" altLang="ja-JP" sz="1400" dirty="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　構　 造</a:t>
              </a:r>
              <a:r>
                <a:rPr lang="ja-JP" altLang="en-US" sz="1400" dirty="0" smtClean="0">
                  <a:latin typeface="Meiryo UI" pitchFamily="50" charset="-128"/>
                  <a:ea typeface="Meiryo UI" pitchFamily="50" charset="-128"/>
                  <a:cs typeface="Meiryo UI" pitchFamily="50" charset="-128"/>
                </a:rPr>
                <a:t>：</a:t>
              </a:r>
              <a:r>
                <a:rPr lang="en-US" altLang="ja-JP" sz="1400" dirty="0">
                  <a:latin typeface="Meiryo UI" pitchFamily="50" charset="-128"/>
                  <a:ea typeface="Meiryo UI" pitchFamily="50" charset="-128"/>
                  <a:cs typeface="Meiryo UI" pitchFamily="50" charset="-128"/>
                </a:rPr>
                <a:t> RC </a:t>
              </a:r>
              <a:r>
                <a:rPr lang="ja-JP" altLang="en-US" sz="1400" dirty="0">
                  <a:latin typeface="Meiryo UI" pitchFamily="50" charset="-128"/>
                  <a:ea typeface="Meiryo UI" pitchFamily="50" charset="-128"/>
                  <a:cs typeface="Meiryo UI" pitchFamily="50" charset="-128"/>
                </a:rPr>
                <a:t>造 </a:t>
              </a:r>
              <a:r>
                <a:rPr lang="ja-JP" altLang="en-US" sz="1400" dirty="0" smtClean="0">
                  <a:latin typeface="Meiryo UI" pitchFamily="50" charset="-128"/>
                  <a:ea typeface="Meiryo UI" pitchFamily="50" charset="-128"/>
                  <a:cs typeface="Meiryo UI" pitchFamily="50" charset="-128"/>
                </a:rPr>
                <a:t>地上</a:t>
              </a:r>
              <a:r>
                <a:rPr lang="en-US" altLang="ja-JP" sz="1400" dirty="0" smtClean="0">
                  <a:latin typeface="Meiryo UI" pitchFamily="50" charset="-128"/>
                  <a:ea typeface="Meiryo UI" pitchFamily="50" charset="-128"/>
                  <a:cs typeface="Meiryo UI" pitchFamily="50" charset="-128"/>
                </a:rPr>
                <a:t>3</a:t>
              </a:r>
              <a:r>
                <a:rPr lang="ja-JP" altLang="en-US" sz="1400" dirty="0" smtClean="0">
                  <a:latin typeface="Meiryo UI" pitchFamily="50" charset="-128"/>
                  <a:ea typeface="Meiryo UI" pitchFamily="50" charset="-128"/>
                  <a:cs typeface="Meiryo UI" pitchFamily="50" charset="-128"/>
                </a:rPr>
                <a:t>階</a:t>
              </a:r>
              <a:endParaRPr lang="en-US" altLang="ja-JP" sz="1400" dirty="0" smtClean="0">
                <a:latin typeface="Meiryo UI" pitchFamily="50" charset="-128"/>
                <a:ea typeface="Meiryo UI" pitchFamily="50" charset="-128"/>
                <a:cs typeface="Meiryo UI" pitchFamily="50" charset="-128"/>
              </a:endParaRPr>
            </a:p>
            <a:p>
              <a:r>
                <a:rPr lang="en-US" altLang="ja-JP" sz="1400" dirty="0">
                  <a:latin typeface="Meiryo UI" pitchFamily="50" charset="-128"/>
                  <a:ea typeface="Meiryo UI" pitchFamily="50" charset="-128"/>
                  <a:cs typeface="Meiryo UI" pitchFamily="50" charset="-128"/>
                </a:rPr>
                <a:t> </a:t>
              </a:r>
              <a:r>
                <a:rPr lang="en-US" altLang="ja-JP" sz="1400" dirty="0" smtClean="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地下</a:t>
              </a:r>
              <a:r>
                <a:rPr lang="en-US" altLang="ja-JP" sz="1400" dirty="0">
                  <a:latin typeface="Meiryo UI" pitchFamily="50" charset="-128"/>
                  <a:ea typeface="Meiryo UI" pitchFamily="50" charset="-128"/>
                  <a:cs typeface="Meiryo UI" pitchFamily="50" charset="-128"/>
                </a:rPr>
                <a:t>1</a:t>
              </a:r>
              <a:r>
                <a:rPr lang="ja-JP" altLang="en-US" sz="1400" dirty="0" smtClean="0">
                  <a:latin typeface="Meiryo UI" pitchFamily="50" charset="-128"/>
                  <a:ea typeface="Meiryo UI" pitchFamily="50" charset="-128"/>
                  <a:cs typeface="Meiryo UI" pitchFamily="50" charset="-128"/>
                </a:rPr>
                <a:t>階</a:t>
              </a:r>
              <a:r>
                <a:rPr lang="ja-JP" altLang="en-US" sz="1400" dirty="0">
                  <a:latin typeface="Meiryo UI" pitchFamily="50" charset="-128"/>
                  <a:ea typeface="Meiryo UI" pitchFamily="50" charset="-128"/>
                  <a:cs typeface="Meiryo UI" pitchFamily="50" charset="-128"/>
                </a:rPr>
                <a:t>　</a:t>
              </a:r>
              <a:endParaRPr lang="en-US" altLang="ja-JP" sz="1400" dirty="0" smtClean="0">
                <a:latin typeface="Meiryo UI" pitchFamily="50" charset="-128"/>
                <a:ea typeface="Meiryo UI" pitchFamily="50" charset="-128"/>
                <a:cs typeface="Meiryo UI" pitchFamily="50" charset="-128"/>
              </a:endParaRPr>
            </a:p>
            <a:p>
              <a:r>
                <a:rPr lang="en-US" altLang="ja-JP" sz="1400" dirty="0">
                  <a:latin typeface="Meiryo UI" pitchFamily="50" charset="-128"/>
                  <a:ea typeface="Meiryo UI" pitchFamily="50" charset="-128"/>
                  <a:cs typeface="Meiryo UI" pitchFamily="50" charset="-128"/>
                </a:rPr>
                <a:t> </a:t>
              </a:r>
              <a:r>
                <a:rPr lang="en-US" altLang="ja-JP" sz="1400" dirty="0" smtClean="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光</a:t>
              </a:r>
              <a:r>
                <a:rPr lang="ja-JP" altLang="en-US" sz="1400" dirty="0">
                  <a:latin typeface="Meiryo UI" pitchFamily="50" charset="-128"/>
                  <a:ea typeface="Meiryo UI" pitchFamily="50" charset="-128"/>
                  <a:cs typeface="Meiryo UI" pitchFamily="50" charset="-128"/>
                </a:rPr>
                <a:t>熱水費：年間 </a:t>
              </a:r>
              <a:r>
                <a:rPr lang="ja-JP" altLang="en-US" sz="1400" dirty="0" smtClean="0">
                  <a:latin typeface="Meiryo UI" pitchFamily="50" charset="-128"/>
                  <a:ea typeface="Meiryo UI" pitchFamily="50" charset="-128"/>
                  <a:cs typeface="Meiryo UI" pitchFamily="50" charset="-128"/>
                </a:rPr>
                <a:t>約</a:t>
              </a:r>
              <a:r>
                <a:rPr lang="en-US" altLang="ja-JP" sz="1400" dirty="0" smtClean="0">
                  <a:latin typeface="Meiryo UI" pitchFamily="50" charset="-128"/>
                  <a:ea typeface="Meiryo UI" pitchFamily="50" charset="-128"/>
                  <a:cs typeface="Meiryo UI" pitchFamily="50" charset="-128"/>
                </a:rPr>
                <a:t>5,604</a:t>
              </a:r>
              <a:r>
                <a:rPr lang="ja-JP" altLang="en-US" sz="1400" dirty="0" smtClean="0">
                  <a:latin typeface="Meiryo UI" pitchFamily="50" charset="-128"/>
                  <a:ea typeface="Meiryo UI" pitchFamily="50" charset="-128"/>
                  <a:cs typeface="Meiryo UI" pitchFamily="50" charset="-128"/>
                </a:rPr>
                <a:t>千円</a:t>
              </a:r>
              <a:endParaRPr lang="en-US" altLang="ja-JP" sz="1400" dirty="0" smtClean="0">
                <a:latin typeface="Meiryo UI" pitchFamily="50" charset="-128"/>
                <a:ea typeface="Meiryo UI" pitchFamily="50" charset="-128"/>
                <a:cs typeface="Meiryo UI" pitchFamily="50" charset="-128"/>
              </a:endParaRPr>
            </a:p>
            <a:p>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設備概要</a:t>
              </a:r>
              <a:r>
                <a:rPr lang="en-US" altLang="ja-JP" sz="1400" dirty="0" smtClean="0">
                  <a:latin typeface="Meiryo UI" pitchFamily="50" charset="-128"/>
                  <a:ea typeface="Meiryo UI" pitchFamily="50" charset="-128"/>
                  <a:cs typeface="Meiryo UI" pitchFamily="50" charset="-128"/>
                </a:rPr>
                <a:t>】</a:t>
              </a:r>
            </a:p>
            <a:p>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空調：中央熱源方式</a:t>
              </a:r>
              <a:endParaRPr lang="en-US" altLang="ja-JP" sz="1400"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照明：</a:t>
              </a:r>
              <a:r>
                <a:rPr lang="en-US" altLang="ja-JP" sz="1400" dirty="0" err="1" smtClean="0">
                  <a:latin typeface="Meiryo UI" pitchFamily="50" charset="-128"/>
                  <a:ea typeface="Meiryo UI" pitchFamily="50" charset="-128"/>
                  <a:cs typeface="Meiryo UI" pitchFamily="50" charset="-128"/>
                </a:rPr>
                <a:t>Hf</a:t>
              </a:r>
              <a:r>
                <a:rPr lang="ja-JP" altLang="en-US" sz="1400" dirty="0" smtClean="0">
                  <a:latin typeface="Meiryo UI" pitchFamily="50" charset="-128"/>
                  <a:ea typeface="Meiryo UI" pitchFamily="50" charset="-128"/>
                  <a:cs typeface="Meiryo UI" pitchFamily="50" charset="-128"/>
                </a:rPr>
                <a:t>蛍光灯等</a:t>
              </a:r>
              <a:endParaRPr lang="en-US" altLang="ja-JP" sz="1400" dirty="0" smtClean="0">
                <a:latin typeface="Meiryo UI" pitchFamily="50" charset="-128"/>
                <a:ea typeface="Meiryo UI" pitchFamily="50" charset="-128"/>
                <a:cs typeface="Meiryo UI" pitchFamily="50" charset="-128"/>
              </a:endParaRPr>
            </a:p>
          </p:txBody>
        </p:sp>
        <p:sp>
          <p:nvSpPr>
            <p:cNvPr id="17" name="サブタイトル 2"/>
            <p:cNvSpPr txBox="1">
              <a:spLocks/>
            </p:cNvSpPr>
            <p:nvPr/>
          </p:nvSpPr>
          <p:spPr bwMode="auto">
            <a:xfrm>
              <a:off x="9360841" y="185152"/>
              <a:ext cx="4392000" cy="301004"/>
            </a:xfrm>
            <a:prstGeom prst="rect">
              <a:avLst/>
            </a:prstGeom>
            <a:solidFill>
              <a:schemeClr val="accent1"/>
            </a:solidFill>
            <a:ln w="19050">
              <a:solidFill>
                <a:schemeClr val="tx2"/>
              </a:solidFill>
              <a:miter lim="800000"/>
              <a:headEnd/>
              <a:tailEnd/>
            </a:ln>
            <a:effectLst/>
          </p:spPr>
          <p:txBody>
            <a:bodyPr wrap="square" lIns="0" tIns="108000" rIns="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ts val="1500"/>
                </a:lnSpc>
                <a:buNone/>
                <a:tabLst>
                  <a:tab pos="4749800" algn="l"/>
                </a:tabLst>
                <a:defRPr/>
              </a:pPr>
              <a:r>
                <a:rPr kumimoji="0" lang="ja-JP" altLang="en-US" sz="18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a:t>
              </a:r>
              <a:r>
                <a:rPr kumimoji="0" lang="ja-JP" altLang="en-US" sz="18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大阪府中河内府税事務所　</a:t>
              </a:r>
              <a:endParaRPr kumimoji="0" lang="ja-JP" altLang="en-US" sz="18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grpSp>
      <p:sp>
        <p:nvSpPr>
          <p:cNvPr id="28" name="正方形/長方形 27"/>
          <p:cNvSpPr/>
          <p:nvPr/>
        </p:nvSpPr>
        <p:spPr>
          <a:xfrm>
            <a:off x="158914" y="188640"/>
            <a:ext cx="4893172" cy="430887"/>
          </a:xfrm>
          <a:prstGeom prst="rect">
            <a:avLst/>
          </a:prstGeom>
          <a:solidFill>
            <a:schemeClr val="bg1"/>
          </a:solidFill>
        </p:spPr>
        <p:txBody>
          <a:bodyPr wrap="square" tIns="0" bIns="0">
            <a:spAutoFit/>
          </a:body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令和４年度の公募について</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サブタイトル 2"/>
          <p:cNvSpPr txBox="1">
            <a:spLocks/>
          </p:cNvSpPr>
          <p:nvPr/>
        </p:nvSpPr>
        <p:spPr bwMode="auto">
          <a:xfrm>
            <a:off x="129286" y="692696"/>
            <a:ext cx="6746970" cy="500715"/>
          </a:xfrm>
          <a:prstGeom prst="rect">
            <a:avLst/>
          </a:prstGeom>
          <a:solidFill>
            <a:schemeClr val="accent1"/>
          </a:solidFill>
          <a:ln w="19050">
            <a:solidFill>
              <a:schemeClr val="tx2"/>
            </a:solidFill>
            <a:miter lim="800000"/>
            <a:headEnd/>
            <a:tailEnd/>
          </a:ln>
          <a:effectLst/>
        </p:spPr>
        <p:txBody>
          <a:bodyPr wrap="square" lIns="0" tIns="108000" rIns="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None/>
              <a:tabLst>
                <a:tab pos="4749800" algn="l"/>
              </a:tabLst>
              <a:defRPr/>
            </a:pPr>
            <a:r>
              <a:rPr kumimoji="0" lang="ja-JP" altLang="en-US"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大阪府なにわ北府税事務所</a:t>
            </a:r>
            <a:r>
              <a:rPr kumimoji="0" lang="zh-TW" altLang="en-US"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外</a:t>
            </a:r>
            <a:r>
              <a:rPr kumimoji="0" lang="zh-TW"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３件ＥＳＣＯ</a:t>
            </a:r>
            <a:r>
              <a:rPr kumimoji="0" lang="zh-TW" altLang="en-US"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事業</a:t>
            </a:r>
            <a:endPar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pic>
        <p:nvPicPr>
          <p:cNvPr id="2" name="図 1"/>
          <p:cNvPicPr>
            <a:picLocks noChangeAspect="1"/>
          </p:cNvPicPr>
          <p:nvPr/>
        </p:nvPicPr>
        <p:blipFill>
          <a:blip r:embed="rId2"/>
          <a:stretch>
            <a:fillRect/>
          </a:stretch>
        </p:blipFill>
        <p:spPr>
          <a:xfrm>
            <a:off x="2841212" y="2021916"/>
            <a:ext cx="1658256" cy="1792379"/>
          </a:xfrm>
          <a:prstGeom prst="rect">
            <a:avLst/>
          </a:prstGeom>
        </p:spPr>
      </p:pic>
      <p:pic>
        <p:nvPicPr>
          <p:cNvPr id="6" name="図 5"/>
          <p:cNvPicPr>
            <a:picLocks noChangeAspect="1"/>
          </p:cNvPicPr>
          <p:nvPr/>
        </p:nvPicPr>
        <p:blipFill>
          <a:blip r:embed="rId3"/>
          <a:stretch>
            <a:fillRect/>
          </a:stretch>
        </p:blipFill>
        <p:spPr>
          <a:xfrm>
            <a:off x="7223647" y="2306009"/>
            <a:ext cx="1780186" cy="1505843"/>
          </a:xfrm>
          <a:prstGeom prst="rect">
            <a:avLst/>
          </a:prstGeom>
        </p:spPr>
      </p:pic>
      <p:pic>
        <p:nvPicPr>
          <p:cNvPr id="10" name="図 9"/>
          <p:cNvPicPr>
            <a:picLocks noChangeAspect="1"/>
          </p:cNvPicPr>
          <p:nvPr/>
        </p:nvPicPr>
        <p:blipFill>
          <a:blip r:embed="rId4"/>
          <a:stretch>
            <a:fillRect/>
          </a:stretch>
        </p:blipFill>
        <p:spPr>
          <a:xfrm>
            <a:off x="2782940" y="4924077"/>
            <a:ext cx="1731414" cy="1103472"/>
          </a:xfrm>
          <a:prstGeom prst="rect">
            <a:avLst/>
          </a:prstGeom>
        </p:spPr>
      </p:pic>
      <p:pic>
        <p:nvPicPr>
          <p:cNvPr id="13" name="図 12"/>
          <p:cNvPicPr>
            <a:picLocks noChangeAspect="1"/>
          </p:cNvPicPr>
          <p:nvPr/>
        </p:nvPicPr>
        <p:blipFill>
          <a:blip r:embed="rId5"/>
          <a:stretch>
            <a:fillRect/>
          </a:stretch>
        </p:blipFill>
        <p:spPr>
          <a:xfrm>
            <a:off x="7311891" y="4678934"/>
            <a:ext cx="1707028" cy="1828959"/>
          </a:xfrm>
          <a:prstGeom prst="rect">
            <a:avLst/>
          </a:prstGeom>
        </p:spPr>
      </p:pic>
    </p:spTree>
    <p:extLst>
      <p:ext uri="{BB962C8B-B14F-4D97-AF65-F5344CB8AC3E}">
        <p14:creationId xmlns:p14="http://schemas.microsoft.com/office/powerpoint/2010/main" val="749943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DBCCE75-96CE-4693-9D68-DB546D813132}" type="slidenum">
              <a:rPr kumimoji="1" lang="ja-JP" altLang="en-US" smtClean="0"/>
              <a:t>16</a:t>
            </a:fld>
            <a:endParaRPr kumimoji="1" lang="ja-JP" altLang="en-US"/>
          </a:p>
        </p:txBody>
      </p:sp>
      <p:sp>
        <p:nvSpPr>
          <p:cNvPr id="6" name="タイトル 1"/>
          <p:cNvSpPr>
            <a:spLocks noGrp="1"/>
          </p:cNvSpPr>
          <p:nvPr>
            <p:ph type="title"/>
          </p:nvPr>
        </p:nvSpPr>
        <p:spPr>
          <a:xfrm>
            <a:off x="35496" y="452652"/>
            <a:ext cx="8901240" cy="882650"/>
          </a:xfrm>
        </p:spPr>
        <p:txBody>
          <a:bodyPr>
            <a:normAutofit/>
          </a:bodyPr>
          <a:lstStyle/>
          <a:p>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提案</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募集スケジュール（予定）</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505078338"/>
              </p:ext>
            </p:extLst>
          </p:nvPr>
        </p:nvGraphicFramePr>
        <p:xfrm>
          <a:off x="35496" y="1196752"/>
          <a:ext cx="8956702" cy="5400599"/>
        </p:xfrm>
        <a:graphic>
          <a:graphicData uri="http://schemas.openxmlformats.org/drawingml/2006/table">
            <a:tbl>
              <a:tblPr firstRow="1" bandRow="1">
                <a:tableStyleId>{5C22544A-7EE6-4342-B048-85BDC9FD1C3A}</a:tableStyleId>
              </a:tblPr>
              <a:tblGrid>
                <a:gridCol w="2115942">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523907">
                <a:tc>
                  <a:txBody>
                    <a:bodyPr/>
                    <a:lstStyle/>
                    <a:p>
                      <a:pPr algn="just" fontAlgn="ctr"/>
                      <a:endParaRPr lang="zh-TW"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u="none" strike="noStrike"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令和４年度</a:t>
                      </a:r>
                      <a:r>
                        <a:rPr lang="en-US" altLang="ja-JP" sz="1600" u="none" strike="noStrike"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600" b="0"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0"/>
                  </a:ext>
                </a:extLst>
              </a:tr>
              <a:tr h="480280">
                <a:tc>
                  <a:txBody>
                    <a:bodyPr/>
                    <a:lstStyle/>
                    <a:p>
                      <a:pPr algn="l" fontAlgn="ctr"/>
                      <a:r>
                        <a:rPr lang="zh-TW"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u="sng"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600" u="sng"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提案審査会</a:t>
                      </a:r>
                      <a:endParaRPr lang="zh-TW" altLang="en-US" sz="1600" b="1" i="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algn="ctr" fontAlgn="ctr"/>
                      <a:r>
                        <a:rPr lang="ja-JP" altLang="en-US" sz="1600" u="sng"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令和４年</a:t>
                      </a:r>
                      <a:r>
                        <a:rPr lang="en-US" altLang="ja-JP" sz="1600" u="sng"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600" u="sng"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月３日</a:t>
                      </a:r>
                      <a:r>
                        <a:rPr lang="en-US" altLang="ja-JP" sz="1600" u="sng"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a:t>
                      </a:r>
                      <a:r>
                        <a:rPr lang="en-US" altLang="ja-JP" sz="1600" u="sng"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i="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1"/>
                  </a:ext>
                </a:extLst>
              </a:tr>
              <a:tr h="480280">
                <a:tc>
                  <a:txBody>
                    <a:bodyPr/>
                    <a:lstStyle/>
                    <a:p>
                      <a:pPr algn="just" fontAlgn="ctr"/>
                      <a:r>
                        <a:rPr lang="zh-TW"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募集</a:t>
                      </a:r>
                      <a:r>
                        <a:rPr lang="zh-TW"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要項配付</a:t>
                      </a:r>
                      <a:endParaRPr lang="zh-TW"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algn="ctr" fontAlgn="ct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令和４年６月</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2"/>
                  </a:ext>
                </a:extLst>
              </a:tr>
              <a:tr h="480280">
                <a:tc>
                  <a:txBody>
                    <a:bodyPr/>
                    <a:lstStyle/>
                    <a:p>
                      <a:pPr algn="just" fontAlgn="ctr"/>
                      <a:r>
                        <a:rPr lang="ja-JP"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質問</a:t>
                      </a: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回答</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algn="ctr" fontAlgn="ct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令和４年７月４日</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3"/>
                  </a:ext>
                </a:extLst>
              </a:tr>
              <a:tr h="480280">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ja-JP"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参加表明受付</a:t>
                      </a:r>
                      <a:endPar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令和４年７月５日</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火</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4714" marR="4714" marT="4714" marB="0" anchor="ctr"/>
                </a:tc>
                <a:extLst>
                  <a:ext uri="{0D108BD9-81ED-4DB2-BD59-A6C34878D82A}">
                    <a16:rowId xmlns:a16="http://schemas.microsoft.com/office/drawing/2014/main" val="10004"/>
                  </a:ext>
                </a:extLst>
              </a:tr>
              <a:tr h="480280">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ja-JP"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提案要請書交付</a:t>
                      </a:r>
                      <a:endPar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令和４年</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木</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4714" marR="4714" marT="4714" marB="0" anchor="ctr"/>
                </a:tc>
                <a:extLst>
                  <a:ext uri="{0D108BD9-81ED-4DB2-BD59-A6C34878D82A}">
                    <a16:rowId xmlns:a16="http://schemas.microsoft.com/office/drawing/2014/main" val="10005"/>
                  </a:ext>
                </a:extLst>
              </a:tr>
              <a:tr h="48028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現場</a:t>
                      </a:r>
                      <a:r>
                        <a:rPr lang="ja-JP"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ウォークスルー</a:t>
                      </a:r>
                      <a:r>
                        <a:rPr lang="zh-TW"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調査</a:t>
                      </a:r>
                      <a:endParaRPr lang="en-US" altLang="zh-TW"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令和４年７月中～下旬</a:t>
                      </a:r>
                      <a:endPar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6"/>
                  </a:ext>
                </a:extLst>
              </a:tr>
              <a:tr h="480280">
                <a:tc>
                  <a:txBody>
                    <a:bodyPr/>
                    <a:lstStyle/>
                    <a:p>
                      <a:pPr algn="just" fontAlgn="ctr"/>
                      <a:r>
                        <a:rPr lang="ja-JP"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提案書受付</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令和４年</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月中旬</a:t>
                      </a:r>
                      <a:endPar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7"/>
                  </a:ext>
                </a:extLst>
              </a:tr>
              <a:tr h="517226">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n-US" altLang="ja-JP"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ESCO</a:t>
                      </a: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提案書に</a:t>
                      </a:r>
                      <a:r>
                        <a:rPr lang="ja-JP"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関する</a:t>
                      </a:r>
                      <a:endParaRPr lang="en-US" altLang="ja-JP"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ctr" latinLnBrk="0" hangingPunct="1">
                        <a:lnSpc>
                          <a:spcPct val="100000"/>
                        </a:lnSpc>
                        <a:spcBef>
                          <a:spcPts val="0"/>
                        </a:spcBef>
                        <a:spcAft>
                          <a:spcPts val="0"/>
                        </a:spcAft>
                        <a:buClrTx/>
                        <a:buSzTx/>
                        <a:buFontTx/>
                        <a:buNone/>
                        <a:tabLst/>
                        <a:defRPr/>
                      </a:pPr>
                      <a:r>
                        <a:rPr lang="zh-TW"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事務局ﾋｱﾘﾝｸﾞ</a:t>
                      </a:r>
                      <a:r>
                        <a:rPr lang="zh-TW"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zh-TW"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令和４年</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月上旬</a:t>
                      </a:r>
                      <a:endPar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8"/>
                  </a:ext>
                </a:extLst>
              </a:tr>
              <a:tr h="480280">
                <a:tc>
                  <a:txBody>
                    <a:bodyPr/>
                    <a:lstStyle/>
                    <a:p>
                      <a:pPr algn="l" fontAlgn="ctr"/>
                      <a:r>
                        <a:rPr lang="ja-JP" altLang="en-US" sz="160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事業者選定部会</a:t>
                      </a:r>
                      <a:endParaRPr lang="zh-TW" altLang="en-US" sz="1600" b="1" i="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algn="ctr" fontAlgn="ct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令和４年</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月中旬～下旬</a:t>
                      </a:r>
                    </a:p>
                  </a:txBody>
                  <a:tcPr marL="4714" marR="4714" marT="4714" marB="0" anchor="ctr"/>
                </a:tc>
                <a:extLst>
                  <a:ext uri="{0D108BD9-81ED-4DB2-BD59-A6C34878D82A}">
                    <a16:rowId xmlns:a16="http://schemas.microsoft.com/office/drawing/2014/main" val="10009"/>
                  </a:ext>
                </a:extLst>
              </a:tr>
              <a:tr h="517226">
                <a:tc>
                  <a:txBody>
                    <a:bodyPr/>
                    <a:lstStyle/>
                    <a:p>
                      <a:pPr algn="just" fontAlgn="ctr"/>
                      <a:r>
                        <a:rPr lang="ja-JP"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最優秀</a:t>
                      </a: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及び優秀</a:t>
                      </a:r>
                      <a:r>
                        <a:rPr lang="ja-JP"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提案の 結果通知</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令和４年</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月下旬</a:t>
                      </a:r>
                      <a:endPar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73710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BCCE75-96CE-4693-9D68-DB546D813132}" type="slidenum">
              <a:rPr kumimoji="1" lang="ja-JP" altLang="en-US" smtClean="0"/>
              <a:t>2</a:t>
            </a:fld>
            <a:endParaRPr kumimoji="1" lang="ja-JP" altLang="en-US"/>
          </a:p>
        </p:txBody>
      </p:sp>
      <p:sp>
        <p:nvSpPr>
          <p:cNvPr id="3" name="タイトル 1"/>
          <p:cNvSpPr txBox="1">
            <a:spLocks/>
          </p:cNvSpPr>
          <p:nvPr/>
        </p:nvSpPr>
        <p:spPr>
          <a:xfrm>
            <a:off x="138970" y="532914"/>
            <a:ext cx="8847880" cy="5832648"/>
          </a:xfrm>
          <a:prstGeom prst="rect">
            <a:avLst/>
          </a:prstGeom>
        </p:spPr>
        <p:txBody>
          <a:bodyPr anchor="t">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a:defRPr/>
            </a:pPr>
            <a:r>
              <a:rPr lang="en-US" altLang="ja-JP" sz="3200" b="1" kern="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3200" b="1" kern="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en-US" altLang="ja-JP" sz="3100" b="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3100" b="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endPar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サブタイトル 2"/>
          <p:cNvSpPr txBox="1">
            <a:spLocks/>
          </p:cNvSpPr>
          <p:nvPr/>
        </p:nvSpPr>
        <p:spPr bwMode="auto">
          <a:xfrm>
            <a:off x="209226" y="1017000"/>
            <a:ext cx="8748000" cy="2412000"/>
          </a:xfrm>
          <a:prstGeom prst="rect">
            <a:avLst/>
          </a:prstGeom>
          <a:noFill/>
          <a:ln w="19050">
            <a:solidFill>
              <a:schemeClr val="tx2"/>
            </a:solidFill>
            <a:miter lim="800000"/>
            <a:headEnd/>
            <a:tailEnd/>
          </a:ln>
          <a:effectLst/>
          <a:extLst/>
        </p:spPr>
        <p:txBody>
          <a:bodyPr wrap="square" lIns="180000" tIns="180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buNone/>
              <a:tabLst>
                <a:tab pos="4749800" algn="l"/>
              </a:tabLst>
              <a:defRPr/>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○これまでに延べ</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111</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施設</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で事業化</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p>
          <a:p>
            <a:pPr marL="0" indent="0" algn="just">
              <a:buNone/>
              <a:tabLst>
                <a:tab pos="4749800" algn="l"/>
              </a:tabLst>
              <a:defRPr/>
            </a:pPr>
            <a:r>
              <a:rPr lang="ja-JP" altLang="en-US" sz="2400" b="1" kern="0" dirty="0" smtClean="0">
                <a:latin typeface="Meiryo UI" panose="020B0604030504040204" pitchFamily="50" charset="-128"/>
                <a:ea typeface="Meiryo UI" panose="020B0604030504040204" pitchFamily="50" charset="-128"/>
                <a:cs typeface="Meiryo UI" panose="020B0604030504040204" pitchFamily="50" charset="-128"/>
              </a:rPr>
              <a:t>○令和</a:t>
            </a:r>
            <a:r>
              <a:rPr lang="ja-JP" altLang="en-US" sz="2400" b="1" kern="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2400" b="1" kern="0" dirty="0" smtClean="0">
                <a:latin typeface="Meiryo UI" panose="020B0604030504040204" pitchFamily="50" charset="-128"/>
                <a:ea typeface="Meiryo UI" panose="020B0604030504040204" pitchFamily="50" charset="-128"/>
                <a:cs typeface="Meiryo UI" panose="020B0604030504040204" pitchFamily="50" charset="-128"/>
              </a:rPr>
              <a:t>年度末時点の導入効果</a:t>
            </a:r>
            <a:endParaRPr lang="en-US" altLang="ja-JP" sz="24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2400" b="1" kern="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400" b="1" kern="0" dirty="0" smtClean="0">
                <a:latin typeface="Meiryo UI" panose="020B0604030504040204" pitchFamily="50" charset="-128"/>
                <a:ea typeface="Meiryo UI" panose="020B0604030504040204" pitchFamily="50" charset="-128"/>
                <a:cs typeface="Meiryo UI" panose="020B0604030504040204" pitchFamily="50" charset="-128"/>
              </a:rPr>
              <a:t>CO</a:t>
            </a:r>
            <a:r>
              <a:rPr lang="en-US" altLang="ja-JP" sz="2400" b="1" kern="0" baseline="-25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400" b="1" kern="0" dirty="0" smtClean="0">
                <a:latin typeface="Meiryo UI" panose="020B0604030504040204" pitchFamily="50" charset="-128"/>
                <a:ea typeface="Meiryo UI" panose="020B0604030504040204" pitchFamily="50" charset="-128"/>
                <a:cs typeface="Meiryo UI" panose="020B0604030504040204" pitchFamily="50" charset="-128"/>
              </a:rPr>
              <a:t>排出削減量</a:t>
            </a:r>
            <a:r>
              <a:rPr lang="en-US" altLang="ja-JP" sz="2400" b="1"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kern="0" dirty="0">
                <a:latin typeface="Meiryo UI" panose="020B0604030504040204" pitchFamily="50" charset="-128"/>
                <a:ea typeface="Meiryo UI" panose="020B0604030504040204" pitchFamily="50" charset="-128"/>
                <a:cs typeface="Meiryo UI" panose="020B0604030504040204" pitchFamily="50" charset="-128"/>
              </a:rPr>
              <a:t>累計</a:t>
            </a:r>
            <a:r>
              <a:rPr lang="en-US" altLang="ja-JP" sz="2400" b="1"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kern="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kern="0" dirty="0" smtClean="0">
                <a:latin typeface="Meiryo UI" panose="020B0604030504040204" pitchFamily="50" charset="-128"/>
                <a:ea typeface="Meiryo UI" panose="020B0604030504040204" pitchFamily="50" charset="-128"/>
                <a:cs typeface="Meiryo UI" panose="020B0604030504040204" pitchFamily="50" charset="-128"/>
              </a:rPr>
              <a:t>24.3</a:t>
            </a:r>
            <a:r>
              <a:rPr lang="ja-JP" altLang="en-US" sz="2400" b="1" kern="0" dirty="0" smtClean="0">
                <a:latin typeface="Meiryo UI" panose="020B0604030504040204" pitchFamily="50" charset="-128"/>
                <a:ea typeface="Meiryo UI" panose="020B0604030504040204" pitchFamily="50" charset="-128"/>
                <a:cs typeface="Meiryo UI" panose="020B0604030504040204" pitchFamily="50" charset="-128"/>
              </a:rPr>
              <a:t>万㌧</a:t>
            </a:r>
            <a:endParaRPr lang="en-US" altLang="ja-JP" sz="24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2400" b="1" kern="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kern="0" dirty="0" smtClean="0">
                <a:latin typeface="Meiryo UI" panose="020B0604030504040204" pitchFamily="50" charset="-128"/>
                <a:ea typeface="Meiryo UI" panose="020B0604030504040204" pitchFamily="50" charset="-128"/>
                <a:cs typeface="Meiryo UI" panose="020B0604030504040204" pitchFamily="50" charset="-128"/>
              </a:rPr>
              <a:t>平均省ｴﾈ率：約</a:t>
            </a:r>
            <a:r>
              <a:rPr lang="en-US" altLang="ja-JP" sz="2400" b="1" kern="0" dirty="0" smtClean="0">
                <a:latin typeface="Meiryo UI" panose="020B0604030504040204" pitchFamily="50" charset="-128"/>
                <a:ea typeface="Meiryo UI" panose="020B0604030504040204" pitchFamily="50" charset="-128"/>
                <a:cs typeface="Meiryo UI" panose="020B0604030504040204" pitchFamily="50" charset="-128"/>
              </a:rPr>
              <a:t>35.6</a:t>
            </a:r>
            <a:r>
              <a:rPr lang="ja-JP" altLang="en-US" sz="2400" b="1" kern="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400" b="1" kern="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2400" b="1" kern="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kern="0" dirty="0" smtClean="0">
                <a:latin typeface="Meiryo UI" panose="020B0604030504040204" pitchFamily="50" charset="-128"/>
                <a:ea typeface="Meiryo UI" panose="020B0604030504040204" pitchFamily="50" charset="-128"/>
                <a:cs typeface="Meiryo UI" panose="020B0604030504040204" pitchFamily="50" charset="-128"/>
              </a:rPr>
              <a:t>光熱水費削減額</a:t>
            </a:r>
            <a:r>
              <a:rPr lang="ja-JP" altLang="en-US" sz="400" b="1" kern="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400" b="1"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kern="0" dirty="0" smtClean="0">
                <a:latin typeface="Meiryo UI" panose="020B0604030504040204" pitchFamily="50" charset="-128"/>
                <a:ea typeface="Meiryo UI" panose="020B0604030504040204" pitchFamily="50" charset="-128"/>
                <a:cs typeface="Meiryo UI" panose="020B0604030504040204" pitchFamily="50" charset="-128"/>
              </a:rPr>
              <a:t>累計</a:t>
            </a:r>
            <a:r>
              <a:rPr lang="en-US" altLang="ja-JP" sz="2400" b="1"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kern="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kern="0" dirty="0" smtClean="0">
                <a:latin typeface="Meiryo UI" panose="020B0604030504040204" pitchFamily="50" charset="-128"/>
                <a:ea typeface="Meiryo UI" panose="020B0604030504040204" pitchFamily="50" charset="-128"/>
                <a:cs typeface="Meiryo UI" panose="020B0604030504040204" pitchFamily="50" charset="-128"/>
              </a:rPr>
              <a:t>104</a:t>
            </a:r>
            <a:r>
              <a:rPr lang="ja-JP" altLang="en-US" sz="2400" b="1" kern="0" dirty="0" smtClean="0">
                <a:latin typeface="Meiryo UI" panose="020B0604030504040204" pitchFamily="50" charset="-128"/>
                <a:ea typeface="Meiryo UI" panose="020B0604030504040204" pitchFamily="50" charset="-128"/>
                <a:cs typeface="Meiryo UI" panose="020B0604030504040204" pitchFamily="50" charset="-128"/>
              </a:rPr>
              <a:t>億円　　　　　　</a:t>
            </a:r>
            <a:endParaRPr lang="en-US" altLang="ja-JP" sz="2400" b="1"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サブタイトル 2"/>
          <p:cNvSpPr txBox="1">
            <a:spLocks/>
          </p:cNvSpPr>
          <p:nvPr/>
        </p:nvSpPr>
        <p:spPr bwMode="auto">
          <a:xfrm>
            <a:off x="209224" y="522825"/>
            <a:ext cx="4551906" cy="494176"/>
          </a:xfrm>
          <a:prstGeom prst="rect">
            <a:avLst/>
          </a:prstGeom>
          <a:solidFill>
            <a:schemeClr val="accent1"/>
          </a:solidFill>
          <a:ln w="19050">
            <a:solidFill>
              <a:schemeClr val="tx2"/>
            </a:solidFill>
            <a:miter lim="800000"/>
            <a:headEnd/>
            <a:tailEnd/>
          </a:ln>
          <a:effectLst/>
          <a:extLst/>
        </p:spPr>
        <p:txBody>
          <a:bodyPr wrap="square" lIns="180000" tIns="108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tabLst>
                <a:tab pos="4749800" algn="l"/>
              </a:tabLst>
              <a:defRPr/>
            </a:pP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大阪府</a:t>
            </a:r>
            <a:r>
              <a:rPr kumimoji="0" lang="ja-JP" altLang="en-US"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の</a:t>
            </a:r>
            <a:r>
              <a:rPr kumimoji="0" lang="en-US" altLang="ja-JP"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ESCO</a:t>
            </a:r>
            <a:r>
              <a:rPr kumimoji="0" lang="ja-JP" altLang="en-US"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導入実績･効果</a:t>
            </a:r>
            <a:endPar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6" name="サブタイトル 2"/>
          <p:cNvSpPr txBox="1">
            <a:spLocks/>
          </p:cNvSpPr>
          <p:nvPr/>
        </p:nvSpPr>
        <p:spPr bwMode="auto">
          <a:xfrm>
            <a:off x="205910" y="4020390"/>
            <a:ext cx="8748000" cy="2648969"/>
          </a:xfrm>
          <a:prstGeom prst="rect">
            <a:avLst/>
          </a:prstGeom>
          <a:noFill/>
          <a:ln w="19050">
            <a:solidFill>
              <a:schemeClr val="tx2"/>
            </a:solidFill>
            <a:miter lim="800000"/>
            <a:headEnd/>
            <a:tailEnd/>
          </a:ln>
          <a:effectLst/>
          <a:extLst/>
        </p:spPr>
        <p:txBody>
          <a:bodyPr wrap="square" lIns="180000" tIns="180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2000" b="1" kern="0" dirty="0" smtClean="0">
                <a:latin typeface="Meiryo UI" panose="020B0604030504040204" pitchFamily="50" charset="-128"/>
                <a:ea typeface="Meiryo UI" panose="020B0604030504040204" pitchFamily="50" charset="-128"/>
              </a:rPr>
              <a:t>　（終了）</a:t>
            </a:r>
            <a:r>
              <a:rPr lang="ja-JP" altLang="en-US" sz="2000" b="1" dirty="0" smtClean="0">
                <a:latin typeface="Meiryo UI" panose="020B0604030504040204" pitchFamily="50" charset="-128"/>
                <a:ea typeface="Meiryo UI" panose="020B0604030504040204" pitchFamily="50" charset="-128"/>
              </a:rPr>
              <a:t>大阪府</a:t>
            </a:r>
            <a:r>
              <a:rPr lang="en-US" altLang="ja-JP" sz="2000" b="1" dirty="0" smtClean="0">
                <a:latin typeface="Meiryo UI" panose="020B0604030504040204" pitchFamily="50" charset="-128"/>
                <a:ea typeface="Meiryo UI" panose="020B0604030504040204" pitchFamily="50" charset="-128"/>
              </a:rPr>
              <a:t>ESCO</a:t>
            </a:r>
            <a:r>
              <a:rPr lang="ja-JP" altLang="en-US" sz="2000" b="1" dirty="0" smtClean="0">
                <a:latin typeface="Meiryo UI" panose="020B0604030504040204" pitchFamily="50" charset="-128"/>
                <a:ea typeface="Meiryo UI" panose="020B0604030504040204" pitchFamily="50" charset="-128"/>
              </a:rPr>
              <a:t>マスタープラン　　　 </a:t>
            </a:r>
            <a:r>
              <a:rPr lang="en-US" altLang="ja-JP" sz="2000" b="1" dirty="0" smtClean="0">
                <a:latin typeface="Meiryo UI" panose="020B0604030504040204" pitchFamily="50" charset="-128"/>
                <a:ea typeface="Meiryo UI" panose="020B0604030504040204" pitchFamily="50" charset="-128"/>
              </a:rPr>
              <a:t>(H14</a:t>
            </a:r>
            <a:r>
              <a:rPr lang="ja-JP" altLang="en-US" sz="2000" b="1"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a:t>
            </a:r>
            <a:endParaRPr lang="en-US" altLang="ja-JP" sz="2000" b="1" dirty="0">
              <a:latin typeface="Meiryo UI" panose="020B0604030504040204" pitchFamily="50" charset="-128"/>
              <a:ea typeface="Meiryo UI" panose="020B0604030504040204" pitchFamily="50" charset="-128"/>
            </a:endParaRPr>
          </a:p>
          <a:p>
            <a:pPr marL="0" indent="0">
              <a:buNone/>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（終了）大阪府</a:t>
            </a:r>
            <a:r>
              <a:rPr lang="en-US" altLang="ja-JP" sz="2000" b="1" kern="0" dirty="0" smtClean="0">
                <a:latin typeface="Meiryo UI" panose="020B0604030504040204" pitchFamily="50" charset="-128"/>
                <a:ea typeface="Meiryo UI" panose="020B0604030504040204" pitchFamily="50" charset="-128"/>
                <a:cs typeface="Meiryo UI" panose="020B0604030504040204" pitchFamily="50" charset="-128"/>
              </a:rPr>
              <a:t>ESCO</a:t>
            </a: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アクションプラン 　　 </a:t>
            </a:r>
            <a:r>
              <a:rPr lang="en-US" altLang="ja-JP" sz="2000" b="1" kern="0" dirty="0" smtClean="0">
                <a:latin typeface="Meiryo UI" panose="020B0604030504040204" pitchFamily="50" charset="-128"/>
                <a:ea typeface="Meiryo UI" panose="020B0604030504040204" pitchFamily="50" charset="-128"/>
                <a:cs typeface="Meiryo UI" panose="020B0604030504040204" pitchFamily="50" charset="-128"/>
              </a:rPr>
              <a:t>(H16</a:t>
            </a: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ct val="150000"/>
              </a:lnSpc>
              <a:spcAft>
                <a:spcPts val="24"/>
              </a:spcAft>
              <a:buNone/>
              <a:tabLst>
                <a:tab pos="4749800" algn="l"/>
              </a:tabLst>
              <a:defRPr/>
            </a:pPr>
            <a:r>
              <a:rPr lang="ja-JP" altLang="en-US" sz="2400" b="1" kern="0" dirty="0" smtClean="0">
                <a:latin typeface="Meiryo UI" panose="020B0604030504040204" pitchFamily="50" charset="-128"/>
                <a:ea typeface="Meiryo UI" panose="020B0604030504040204" pitchFamily="50" charset="-128"/>
                <a:cs typeface="Meiryo UI" panose="020B0604030504040204" pitchFamily="50" charset="-128"/>
              </a:rPr>
              <a:t>（進行中）新・大阪府</a:t>
            </a:r>
            <a:r>
              <a:rPr lang="en-US" altLang="ja-JP" sz="2400" b="1" kern="0" dirty="0" smtClean="0">
                <a:latin typeface="Meiryo UI" panose="020B0604030504040204" pitchFamily="50" charset="-128"/>
                <a:ea typeface="Meiryo UI" panose="020B0604030504040204" pitchFamily="50" charset="-128"/>
                <a:cs typeface="Meiryo UI" panose="020B0604030504040204" pitchFamily="50" charset="-128"/>
              </a:rPr>
              <a:t>ESCO</a:t>
            </a:r>
            <a:r>
              <a:rPr lang="ja-JP" altLang="en-US" sz="2400" b="1" kern="0" dirty="0" smtClean="0">
                <a:latin typeface="Meiryo UI" panose="020B0604030504040204" pitchFamily="50" charset="-128"/>
                <a:ea typeface="Meiryo UI" panose="020B0604030504040204" pitchFamily="50" charset="-128"/>
                <a:cs typeface="Meiryo UI" panose="020B0604030504040204" pitchFamily="50" charset="-128"/>
              </a:rPr>
              <a:t>アクションプラン（</a:t>
            </a:r>
            <a:r>
              <a:rPr lang="en-US" altLang="ja-JP" sz="2400" b="1" kern="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2400" b="1" kern="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400" b="1" kern="0" dirty="0" smtClean="0">
                <a:latin typeface="Meiryo UI" panose="020B0604030504040204" pitchFamily="50" charset="-128"/>
                <a:ea typeface="Meiryo UI" panose="020B0604030504040204" pitchFamily="50" charset="-128"/>
                <a:cs typeface="Meiryo UI" panose="020B0604030504040204" pitchFamily="50" charset="-128"/>
              </a:rPr>
              <a:t>R6</a:t>
            </a:r>
            <a:r>
              <a:rPr lang="ja-JP" altLang="en-US" sz="2400" b="1" kern="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1500"/>
              </a:lnSpc>
              <a:buNone/>
              <a:tabLst>
                <a:tab pos="4749800" algn="l"/>
              </a:tabLst>
              <a:defRPr/>
            </a:pPr>
            <a:endParaRPr lang="en-US" altLang="ja-JP" sz="8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1000"/>
              </a:lnSpc>
              <a:spcBef>
                <a:spcPts val="0"/>
              </a:spcBef>
              <a:buNone/>
              <a:tabLst>
                <a:tab pos="4749800" algn="l"/>
              </a:tabLst>
              <a:defRPr/>
            </a:pP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 令和元年度、プラン見直し</a:t>
            </a:r>
            <a:endParaRPr lang="en-US" altLang="ja-JP" sz="20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2500"/>
              </a:lnSpc>
              <a:spcBef>
                <a:spcPts val="600"/>
              </a:spcBef>
              <a:buNone/>
              <a:tabLst>
                <a:tab pos="4749800" algn="l"/>
              </a:tabLst>
              <a:defRPr/>
            </a:pP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　　　　　プランに記載のない施設でも積極的に事業化を進めることを明記し、</a:t>
            </a:r>
            <a:endParaRPr lang="en-US" altLang="ja-JP" sz="20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2500"/>
              </a:lnSpc>
              <a:spcBef>
                <a:spcPts val="0"/>
              </a:spcBef>
              <a:buNone/>
              <a:tabLst>
                <a:tab pos="4749800" algn="l"/>
              </a:tabLst>
              <a:defRPr/>
            </a:pP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kern="0" dirty="0" smtClean="0">
                <a:latin typeface="Meiryo UI" panose="020B0604030504040204" pitchFamily="50" charset="-128"/>
                <a:ea typeface="Meiryo UI" panose="020B0604030504040204" pitchFamily="50" charset="-128"/>
                <a:cs typeface="Meiryo UI" panose="020B0604030504040204" pitchFamily="50" charset="-128"/>
              </a:rPr>
              <a:t>ESCO</a:t>
            </a: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事業のさらなる推進を図る。</a:t>
            </a:r>
            <a:endParaRPr lang="en-US" altLang="ja-JP" sz="2000" b="1"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サブタイトル 2"/>
          <p:cNvSpPr txBox="1">
            <a:spLocks/>
          </p:cNvSpPr>
          <p:nvPr/>
        </p:nvSpPr>
        <p:spPr bwMode="auto">
          <a:xfrm>
            <a:off x="205910" y="3501007"/>
            <a:ext cx="6787468" cy="504057"/>
          </a:xfrm>
          <a:prstGeom prst="rect">
            <a:avLst/>
          </a:prstGeom>
          <a:solidFill>
            <a:schemeClr val="accent1"/>
          </a:solidFill>
          <a:ln w="19050">
            <a:solidFill>
              <a:schemeClr val="tx2"/>
            </a:solidFill>
            <a:miter lim="800000"/>
            <a:headEnd/>
            <a:tailEnd/>
          </a:ln>
          <a:effectLst/>
          <a:extLst/>
        </p:spPr>
        <p:txBody>
          <a:bodyPr wrap="square" lIns="180000" tIns="108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buNone/>
              <a:tabLst>
                <a:tab pos="4749800" algn="l"/>
              </a:tabLst>
              <a:defRPr/>
            </a:pPr>
            <a:r>
              <a:rPr kumimoji="0" lang="ja-JP" altLang="en-US"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大阪府における</a:t>
            </a:r>
            <a:r>
              <a:rPr kumimoji="0" lang="en-US" altLang="ja-JP"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ESCO</a:t>
            </a:r>
            <a:r>
              <a:rPr kumimoji="0" lang="ja-JP" altLang="en-US"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事業の推進計画</a:t>
            </a:r>
            <a:endParaRPr lang="en-US" altLang="ja-JP" sz="2400" b="1" kern="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17804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BCCE75-96CE-4693-9D68-DB546D813132}" type="slidenum">
              <a:rPr kumimoji="1" lang="ja-JP" altLang="en-US" smtClean="0"/>
              <a:t>3</a:t>
            </a:fld>
            <a:endParaRPr kumimoji="1" lang="ja-JP" altLang="en-US"/>
          </a:p>
        </p:txBody>
      </p:sp>
      <p:sp>
        <p:nvSpPr>
          <p:cNvPr id="3" name="タイトル 1"/>
          <p:cNvSpPr txBox="1">
            <a:spLocks/>
          </p:cNvSpPr>
          <p:nvPr/>
        </p:nvSpPr>
        <p:spPr>
          <a:xfrm>
            <a:off x="138970" y="532914"/>
            <a:ext cx="8847880" cy="5832648"/>
          </a:xfrm>
          <a:prstGeom prst="rect">
            <a:avLst/>
          </a:prstGeom>
        </p:spPr>
        <p:txBody>
          <a:bodyPr anchor="t">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a:defRPr/>
            </a:pPr>
            <a:r>
              <a:rPr lang="en-US" altLang="ja-JP" sz="3200" b="1" kern="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3200" b="1" kern="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en-US" altLang="ja-JP" sz="3100" b="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3100" b="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endPar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サブタイトル 2"/>
          <p:cNvSpPr txBox="1">
            <a:spLocks/>
          </p:cNvSpPr>
          <p:nvPr/>
        </p:nvSpPr>
        <p:spPr bwMode="auto">
          <a:xfrm>
            <a:off x="205910" y="764704"/>
            <a:ext cx="7968826" cy="494176"/>
          </a:xfrm>
          <a:prstGeom prst="rect">
            <a:avLst/>
          </a:prstGeom>
          <a:solidFill>
            <a:schemeClr val="accent1"/>
          </a:solidFill>
          <a:ln w="19050">
            <a:solidFill>
              <a:schemeClr val="tx2"/>
            </a:solidFill>
            <a:miter lim="800000"/>
            <a:headEnd/>
            <a:tailEnd/>
          </a:ln>
          <a:effectLst/>
          <a:extLst/>
        </p:spPr>
        <p:txBody>
          <a:bodyPr wrap="square" lIns="180000" tIns="108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buNone/>
              <a:tabLst>
                <a:tab pos="4749800" algn="l"/>
              </a:tabLst>
              <a:defRPr/>
            </a:pP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新・大阪府</a:t>
            </a:r>
            <a:r>
              <a:rPr kumimoji="0" lang="en-US" altLang="ja-JP"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ESCO</a:t>
            </a:r>
            <a:r>
              <a:rPr kumimoji="0" lang="ja-JP" altLang="en-US"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アクションプランの推進目標及び進捗</a:t>
            </a:r>
            <a:endParaRPr lang="en-US" altLang="ja-JP" sz="2400" b="1" kern="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45416640"/>
              </p:ext>
            </p:extLst>
          </p:nvPr>
        </p:nvGraphicFramePr>
        <p:xfrm>
          <a:off x="228108" y="1514829"/>
          <a:ext cx="8520356" cy="2813088"/>
        </p:xfrm>
        <a:graphic>
          <a:graphicData uri="http://schemas.openxmlformats.org/drawingml/2006/table">
            <a:tbl>
              <a:tblPr firstRow="1" bandRow="1">
                <a:tableStyleId>{5C22544A-7EE6-4342-B048-85BDC9FD1C3A}</a:tableStyleId>
              </a:tblPr>
              <a:tblGrid>
                <a:gridCol w="3335780">
                  <a:extLst>
                    <a:ext uri="{9D8B030D-6E8A-4147-A177-3AD203B41FA5}">
                      <a16:colId xmlns:a16="http://schemas.microsoft.com/office/drawing/2014/main" val="3052009794"/>
                    </a:ext>
                  </a:extLst>
                </a:gridCol>
                <a:gridCol w="2592288">
                  <a:extLst>
                    <a:ext uri="{9D8B030D-6E8A-4147-A177-3AD203B41FA5}">
                      <a16:colId xmlns:a16="http://schemas.microsoft.com/office/drawing/2014/main" val="3731547777"/>
                    </a:ext>
                  </a:extLst>
                </a:gridCol>
                <a:gridCol w="2592288">
                  <a:extLst>
                    <a:ext uri="{9D8B030D-6E8A-4147-A177-3AD203B41FA5}">
                      <a16:colId xmlns:a16="http://schemas.microsoft.com/office/drawing/2014/main" val="3710515734"/>
                    </a:ext>
                  </a:extLst>
                </a:gridCol>
              </a:tblGrid>
              <a:tr h="527088">
                <a:tc>
                  <a:txBody>
                    <a:bodyPr/>
                    <a:lstStyle/>
                    <a:p>
                      <a:pPr algn="ct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smtClean="0">
                          <a:solidFill>
                            <a:schemeClr val="bg1"/>
                          </a:solidFill>
                          <a:latin typeface="Meiryo UI" panose="020B0604030504040204" pitchFamily="50" charset="-128"/>
                          <a:ea typeface="Meiryo UI" panose="020B0604030504040204" pitchFamily="50" charset="-128"/>
                        </a:rPr>
                        <a:t>推進目標</a:t>
                      </a:r>
                      <a:r>
                        <a:rPr kumimoji="1" lang="ja-JP" altLang="en-US" sz="1800" dirty="0" smtClean="0">
                          <a:solidFill>
                            <a:schemeClr val="bg1"/>
                          </a:solidFill>
                          <a:latin typeface="Meiryo UI" panose="020B0604030504040204" pitchFamily="50" charset="-128"/>
                          <a:ea typeface="Meiryo UI" panose="020B0604030504040204" pitchFamily="50" charset="-128"/>
                        </a:rPr>
                        <a:t>（～</a:t>
                      </a:r>
                      <a:r>
                        <a:rPr kumimoji="1" lang="en-US" altLang="ja-JP" sz="1800" dirty="0" smtClean="0">
                          <a:solidFill>
                            <a:schemeClr val="bg1"/>
                          </a:solidFill>
                          <a:latin typeface="Meiryo UI" panose="020B0604030504040204" pitchFamily="50" charset="-128"/>
                          <a:ea typeface="Meiryo UI" panose="020B0604030504040204" pitchFamily="50" charset="-128"/>
                        </a:rPr>
                        <a:t>R6</a:t>
                      </a:r>
                      <a:r>
                        <a:rPr kumimoji="1" lang="ja-JP" altLang="en-US" sz="1800" dirty="0" smtClean="0">
                          <a:solidFill>
                            <a:schemeClr val="bg1"/>
                          </a:solidFill>
                          <a:latin typeface="Meiryo UI" panose="020B0604030504040204" pitchFamily="50" charset="-128"/>
                          <a:ea typeface="Meiryo UI" panose="020B0604030504040204" pitchFamily="50" charset="-128"/>
                        </a:rPr>
                        <a:t>）</a:t>
                      </a:r>
                      <a:endParaRPr kumimoji="1" lang="ja-JP" altLang="en-US" sz="1800" dirty="0">
                        <a:solidFill>
                          <a:schemeClr val="bg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smtClean="0">
                          <a:solidFill>
                            <a:schemeClr val="bg1"/>
                          </a:solidFill>
                          <a:latin typeface="Meiryo UI" panose="020B0604030504040204" pitchFamily="50" charset="-128"/>
                          <a:ea typeface="Meiryo UI" panose="020B0604030504040204" pitchFamily="50" charset="-128"/>
                        </a:rPr>
                        <a:t>進捗</a:t>
                      </a:r>
                      <a:r>
                        <a:rPr kumimoji="1" lang="en-US" altLang="ja-JP" sz="1800" dirty="0" smtClean="0">
                          <a:solidFill>
                            <a:schemeClr val="bg1"/>
                          </a:solidFill>
                          <a:latin typeface="Meiryo UI" panose="020B0604030504040204" pitchFamily="50" charset="-128"/>
                          <a:ea typeface="Meiryo UI" panose="020B0604030504040204" pitchFamily="50" charset="-128"/>
                        </a:rPr>
                        <a:t>(※1)</a:t>
                      </a:r>
                      <a:endParaRPr kumimoji="1" lang="ja-JP" altLang="en-US" sz="1800" dirty="0">
                        <a:solidFill>
                          <a:schemeClr val="bg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13593385"/>
                  </a:ext>
                </a:extLst>
              </a:tr>
              <a:tr h="370840">
                <a:tc>
                  <a:txBody>
                    <a:bodyPr/>
                    <a:lstStyle/>
                    <a:p>
                      <a:pPr algn="l"/>
                      <a:r>
                        <a:rPr kumimoji="1" lang="ja-JP" altLang="en-US" sz="2400" dirty="0" smtClean="0">
                          <a:solidFill>
                            <a:schemeClr val="tx1"/>
                          </a:solidFill>
                          <a:latin typeface="Meiryo UI" panose="020B0604030504040204" pitchFamily="50" charset="-128"/>
                          <a:ea typeface="Meiryo UI" panose="020B0604030504040204" pitchFamily="50" charset="-128"/>
                        </a:rPr>
                        <a:t>導入目標施設数</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2400" dirty="0" smtClean="0">
                          <a:solidFill>
                            <a:schemeClr val="tx1"/>
                          </a:solidFill>
                          <a:latin typeface="Meiryo UI" panose="020B0604030504040204" pitchFamily="50" charset="-128"/>
                          <a:ea typeface="Meiryo UI" panose="020B0604030504040204" pitchFamily="50" charset="-128"/>
                        </a:rPr>
                        <a:t>82</a:t>
                      </a:r>
                      <a:r>
                        <a:rPr kumimoji="1" lang="ja-JP" altLang="en-US" sz="2400" dirty="0" smtClean="0">
                          <a:solidFill>
                            <a:schemeClr val="tx1"/>
                          </a:solidFill>
                          <a:latin typeface="Meiryo UI" panose="020B0604030504040204" pitchFamily="50" charset="-128"/>
                          <a:ea typeface="Meiryo UI" panose="020B0604030504040204" pitchFamily="50" charset="-128"/>
                        </a:rPr>
                        <a:t>施設</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2400" dirty="0" smtClean="0">
                          <a:solidFill>
                            <a:schemeClr val="tx1"/>
                          </a:solidFill>
                          <a:latin typeface="Meiryo UI" panose="020B0604030504040204" pitchFamily="50" charset="-128"/>
                          <a:ea typeface="Meiryo UI" panose="020B0604030504040204" pitchFamily="50" charset="-128"/>
                        </a:rPr>
                        <a:t>80</a:t>
                      </a:r>
                      <a:r>
                        <a:rPr kumimoji="1" lang="ja-JP" altLang="en-US" sz="2400" dirty="0" smtClean="0">
                          <a:solidFill>
                            <a:schemeClr val="tx1"/>
                          </a:solidFill>
                          <a:latin typeface="Meiryo UI" panose="020B0604030504040204" pitchFamily="50" charset="-128"/>
                          <a:ea typeface="Meiryo UI" panose="020B0604030504040204" pitchFamily="50" charset="-128"/>
                        </a:rPr>
                        <a:t>施設</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669381601"/>
                  </a:ext>
                </a:extLst>
              </a:tr>
              <a:tr h="370840">
                <a:tc>
                  <a:txBody>
                    <a:bodyPr/>
                    <a:lstStyle/>
                    <a:p>
                      <a:pPr algn="l"/>
                      <a:r>
                        <a:rPr kumimoji="1" lang="ja-JP" altLang="en-US" sz="2400" dirty="0" smtClean="0">
                          <a:solidFill>
                            <a:schemeClr val="tx1"/>
                          </a:solidFill>
                          <a:latin typeface="Meiryo UI" panose="020B0604030504040204" pitchFamily="50" charset="-128"/>
                          <a:ea typeface="Meiryo UI" panose="020B0604030504040204" pitchFamily="50" charset="-128"/>
                        </a:rPr>
                        <a:t>平均省エネ率</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2400" dirty="0" smtClean="0">
                          <a:solidFill>
                            <a:schemeClr val="tx1"/>
                          </a:solidFill>
                          <a:latin typeface="Meiryo UI" panose="020B0604030504040204" pitchFamily="50" charset="-128"/>
                          <a:ea typeface="Meiryo UI" panose="020B0604030504040204" pitchFamily="50" charset="-128"/>
                        </a:rPr>
                        <a:t>15</a:t>
                      </a:r>
                      <a:r>
                        <a:rPr kumimoji="1" lang="ja-JP" altLang="en-US" sz="2400" dirty="0" smtClean="0">
                          <a:solidFill>
                            <a:schemeClr val="tx1"/>
                          </a:solidFill>
                          <a:latin typeface="Meiryo UI" panose="020B0604030504040204" pitchFamily="50" charset="-128"/>
                          <a:ea typeface="Meiryo UI" panose="020B0604030504040204" pitchFamily="50" charset="-128"/>
                        </a:rPr>
                        <a:t>％</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2400" u="none" baseline="0" dirty="0" smtClean="0">
                          <a:solidFill>
                            <a:schemeClr val="tx1"/>
                          </a:solidFill>
                          <a:latin typeface="Meiryo UI" panose="020B0604030504040204" pitchFamily="50" charset="-128"/>
                          <a:ea typeface="Meiryo UI" panose="020B0604030504040204" pitchFamily="50" charset="-128"/>
                        </a:rPr>
                        <a:t>37</a:t>
                      </a:r>
                      <a:r>
                        <a:rPr kumimoji="1" lang="en-US" altLang="ja-JP" sz="2400" dirty="0" smtClean="0">
                          <a:solidFill>
                            <a:schemeClr val="tx1"/>
                          </a:solidFill>
                          <a:latin typeface="Meiryo UI" panose="020B0604030504040204" pitchFamily="50" charset="-128"/>
                          <a:ea typeface="Meiryo UI" panose="020B0604030504040204" pitchFamily="50" charset="-128"/>
                        </a:rPr>
                        <a:t>%</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027635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solidFill>
                            <a:schemeClr val="tx1"/>
                          </a:solidFill>
                          <a:latin typeface="Meiryo UI" panose="020B0604030504040204" pitchFamily="50" charset="-128"/>
                          <a:ea typeface="Meiryo UI" panose="020B0604030504040204" pitchFamily="50" charset="-128"/>
                        </a:rPr>
                        <a:t>光熱水費削減額</a:t>
                      </a:r>
                      <a:r>
                        <a:rPr kumimoji="1" lang="en-US" altLang="ja-JP" sz="1800" dirty="0" smtClean="0">
                          <a:solidFill>
                            <a:schemeClr val="tx1"/>
                          </a:solidFill>
                          <a:latin typeface="Meiryo UI" panose="020B0604030504040204" pitchFamily="50" charset="-128"/>
                          <a:ea typeface="Meiryo UI" panose="020B0604030504040204" pitchFamily="50" charset="-128"/>
                        </a:rPr>
                        <a:t>(※2)</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smtClean="0">
                          <a:solidFill>
                            <a:schemeClr val="tx1"/>
                          </a:solidFill>
                          <a:latin typeface="Meiryo UI" panose="020B0604030504040204" pitchFamily="50" charset="-128"/>
                          <a:ea typeface="Meiryo UI" panose="020B0604030504040204" pitchFamily="50" charset="-128"/>
                        </a:rPr>
                        <a:t>累計 </a:t>
                      </a:r>
                      <a:r>
                        <a:rPr kumimoji="1" lang="en-US" altLang="ja-JP" sz="2400" dirty="0" smtClean="0">
                          <a:solidFill>
                            <a:schemeClr val="tx1"/>
                          </a:solidFill>
                          <a:latin typeface="Meiryo UI" panose="020B0604030504040204" pitchFamily="50" charset="-128"/>
                          <a:ea typeface="Meiryo UI" panose="020B0604030504040204" pitchFamily="50" charset="-128"/>
                        </a:rPr>
                        <a:t>60</a:t>
                      </a:r>
                      <a:r>
                        <a:rPr kumimoji="1" lang="ja-JP" altLang="en-US" sz="2400" dirty="0" smtClean="0">
                          <a:solidFill>
                            <a:schemeClr val="tx1"/>
                          </a:solidFill>
                          <a:latin typeface="Meiryo UI" panose="020B0604030504040204" pitchFamily="50" charset="-128"/>
                          <a:ea typeface="Meiryo UI" panose="020B0604030504040204" pitchFamily="50" charset="-128"/>
                        </a:rPr>
                        <a:t>億円</a:t>
                      </a:r>
                      <a:endParaRPr kumimoji="1" lang="en-US" altLang="ja-JP" sz="240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smtClean="0">
                          <a:solidFill>
                            <a:schemeClr val="tx1"/>
                          </a:solidFill>
                          <a:latin typeface="Meiryo UI" panose="020B0604030504040204" pitchFamily="50" charset="-128"/>
                          <a:ea typeface="Meiryo UI" panose="020B0604030504040204" pitchFamily="50" charset="-128"/>
                        </a:rPr>
                        <a:t>累計</a:t>
                      </a:r>
                      <a:r>
                        <a:rPr kumimoji="1" lang="ja-JP" altLang="en-US" sz="2400" baseline="0" dirty="0" smtClean="0">
                          <a:solidFill>
                            <a:schemeClr val="tx1"/>
                          </a:solidFill>
                          <a:latin typeface="Meiryo UI" panose="020B0604030504040204" pitchFamily="50" charset="-128"/>
                          <a:ea typeface="Meiryo UI" panose="020B0604030504040204" pitchFamily="50" charset="-128"/>
                        </a:rPr>
                        <a:t> </a:t>
                      </a:r>
                      <a:r>
                        <a:rPr kumimoji="1" lang="en-US" altLang="ja-JP" sz="2400" u="none" baseline="0" dirty="0" smtClean="0">
                          <a:solidFill>
                            <a:schemeClr val="tx1"/>
                          </a:solidFill>
                          <a:latin typeface="Meiryo UI" panose="020B0604030504040204" pitchFamily="50" charset="-128"/>
                          <a:ea typeface="Meiryo UI" panose="020B0604030504040204" pitchFamily="50" charset="-128"/>
                        </a:rPr>
                        <a:t>50</a:t>
                      </a:r>
                      <a:r>
                        <a:rPr kumimoji="1" lang="ja-JP" altLang="en-US" sz="2400" dirty="0" smtClean="0">
                          <a:solidFill>
                            <a:schemeClr val="tx1"/>
                          </a:solidFill>
                          <a:latin typeface="Meiryo UI" panose="020B0604030504040204" pitchFamily="50" charset="-128"/>
                          <a:ea typeface="Meiryo UI" panose="020B0604030504040204" pitchFamily="50" charset="-128"/>
                        </a:rPr>
                        <a:t>億円</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6505777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solidFill>
                            <a:schemeClr val="tx1"/>
                          </a:solidFill>
                          <a:latin typeface="Meiryo UI" panose="020B0604030504040204" pitchFamily="50" charset="-128"/>
                          <a:ea typeface="Meiryo UI" panose="020B0604030504040204" pitchFamily="50" charset="-128"/>
                        </a:rPr>
                        <a:t>エネルギー削減量</a:t>
                      </a:r>
                      <a:r>
                        <a:rPr kumimoji="1" lang="en-US" altLang="ja-JP" sz="1800" dirty="0" smtClean="0">
                          <a:solidFill>
                            <a:schemeClr val="tx1"/>
                          </a:solidFill>
                          <a:latin typeface="Meiryo UI" panose="020B0604030504040204" pitchFamily="50" charset="-128"/>
                          <a:ea typeface="Meiryo UI" panose="020B0604030504040204" pitchFamily="50" charset="-128"/>
                        </a:rPr>
                        <a:t>(※3)</a:t>
                      </a:r>
                    </a:p>
                  </a:txBody>
                  <a:tcPr/>
                </a:tc>
                <a:tc>
                  <a:txBody>
                    <a:bodyPr/>
                    <a:lstStyle/>
                    <a:p>
                      <a:pPr algn="ctr"/>
                      <a:r>
                        <a:rPr kumimoji="1" lang="ja-JP" altLang="en-US" sz="2400" dirty="0" smtClean="0">
                          <a:solidFill>
                            <a:schemeClr val="tx1"/>
                          </a:solidFill>
                          <a:latin typeface="Meiryo UI" panose="020B0604030504040204" pitchFamily="50" charset="-128"/>
                          <a:ea typeface="Meiryo UI" panose="020B0604030504040204" pitchFamily="50" charset="-128"/>
                        </a:rPr>
                        <a:t>年間 </a:t>
                      </a:r>
                      <a:r>
                        <a:rPr kumimoji="1" lang="en-US" altLang="ja-JP" sz="2400" dirty="0" smtClean="0">
                          <a:solidFill>
                            <a:schemeClr val="tx1"/>
                          </a:solidFill>
                          <a:latin typeface="Meiryo UI" panose="020B0604030504040204" pitchFamily="50" charset="-128"/>
                          <a:ea typeface="Meiryo UI" panose="020B0604030504040204" pitchFamily="50" charset="-128"/>
                        </a:rPr>
                        <a:t>4,700kL</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smtClean="0">
                          <a:solidFill>
                            <a:schemeClr val="tx1"/>
                          </a:solidFill>
                          <a:latin typeface="Meiryo UI" panose="020B0604030504040204" pitchFamily="50" charset="-128"/>
                          <a:ea typeface="Meiryo UI" panose="020B0604030504040204" pitchFamily="50" charset="-128"/>
                        </a:rPr>
                        <a:t>年間 </a:t>
                      </a:r>
                      <a:r>
                        <a:rPr kumimoji="1" lang="en-US" altLang="ja-JP" sz="2400" u="none" baseline="0" dirty="0" smtClean="0">
                          <a:solidFill>
                            <a:schemeClr val="tx1"/>
                          </a:solidFill>
                          <a:latin typeface="Meiryo UI" panose="020B0604030504040204" pitchFamily="50" charset="-128"/>
                          <a:ea typeface="Meiryo UI" panose="020B0604030504040204" pitchFamily="50" charset="-128"/>
                        </a:rPr>
                        <a:t>6,450</a:t>
                      </a:r>
                      <a:r>
                        <a:rPr kumimoji="1" lang="en-US" altLang="ja-JP" sz="2400" u="none" dirty="0" smtClean="0">
                          <a:solidFill>
                            <a:schemeClr val="tx1"/>
                          </a:solidFill>
                          <a:latin typeface="Meiryo UI" panose="020B0604030504040204" pitchFamily="50" charset="-128"/>
                          <a:ea typeface="Meiryo UI" panose="020B0604030504040204" pitchFamily="50" charset="-128"/>
                        </a:rPr>
                        <a:t>kL</a:t>
                      </a:r>
                      <a:endParaRPr kumimoji="1" lang="ja-JP" altLang="en-US" sz="2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44148693"/>
                  </a:ext>
                </a:extLst>
              </a:tr>
              <a:tr h="370840">
                <a:tc>
                  <a:txBody>
                    <a:bodyPr/>
                    <a:lstStyle/>
                    <a:p>
                      <a:pPr algn="l"/>
                      <a:r>
                        <a:rPr kumimoji="1" lang="en-US" altLang="zh-TW" sz="2400" dirty="0" smtClean="0">
                          <a:solidFill>
                            <a:schemeClr val="tx1"/>
                          </a:solidFill>
                          <a:latin typeface="Meiryo UI" panose="020B0604030504040204" pitchFamily="50" charset="-128"/>
                          <a:ea typeface="Meiryo UI" panose="020B0604030504040204" pitchFamily="50" charset="-128"/>
                        </a:rPr>
                        <a:t>CO</a:t>
                      </a:r>
                      <a:r>
                        <a:rPr kumimoji="1" lang="en-US" altLang="zh-TW" sz="2000" dirty="0" smtClean="0">
                          <a:solidFill>
                            <a:schemeClr val="tx1"/>
                          </a:solidFill>
                          <a:latin typeface="Meiryo UI" panose="020B0604030504040204" pitchFamily="50" charset="-128"/>
                          <a:ea typeface="Meiryo UI" panose="020B0604030504040204" pitchFamily="50" charset="-128"/>
                        </a:rPr>
                        <a:t>2</a:t>
                      </a:r>
                      <a:r>
                        <a:rPr kumimoji="1" lang="zh-TW" altLang="en-US" sz="2400" dirty="0" smtClean="0">
                          <a:solidFill>
                            <a:schemeClr val="tx1"/>
                          </a:solidFill>
                          <a:latin typeface="Meiryo UI" panose="020B0604030504040204" pitchFamily="50" charset="-128"/>
                          <a:ea typeface="Meiryo UI" panose="020B0604030504040204" pitchFamily="50" charset="-128"/>
                        </a:rPr>
                        <a:t>排出削減総量</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smtClean="0">
                          <a:solidFill>
                            <a:schemeClr val="tx1"/>
                          </a:solidFill>
                          <a:latin typeface="Meiryo UI" panose="020B0604030504040204" pitchFamily="50" charset="-128"/>
                          <a:ea typeface="Meiryo UI" panose="020B0604030504040204" pitchFamily="50" charset="-128"/>
                        </a:rPr>
                        <a:t>年間 </a:t>
                      </a:r>
                      <a:r>
                        <a:rPr kumimoji="1" lang="en-US" altLang="ja-JP" sz="2400" dirty="0" smtClean="0">
                          <a:solidFill>
                            <a:schemeClr val="tx1"/>
                          </a:solidFill>
                          <a:latin typeface="Meiryo UI" panose="020B0604030504040204" pitchFamily="50" charset="-128"/>
                          <a:ea typeface="Meiryo UI" panose="020B0604030504040204" pitchFamily="50" charset="-128"/>
                        </a:rPr>
                        <a:t>8,700</a:t>
                      </a:r>
                      <a:r>
                        <a:rPr kumimoji="1" lang="ja-JP" altLang="en-US" sz="2400" dirty="0" smtClean="0">
                          <a:solidFill>
                            <a:schemeClr val="tx1"/>
                          </a:solidFill>
                          <a:latin typeface="Meiryo UI" panose="020B0604030504040204" pitchFamily="50" charset="-128"/>
                          <a:ea typeface="Meiryo UI" panose="020B0604030504040204" pitchFamily="50" charset="-128"/>
                        </a:rPr>
                        <a:t>㌧</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smtClean="0">
                          <a:solidFill>
                            <a:schemeClr val="tx1"/>
                          </a:solidFill>
                          <a:latin typeface="Meiryo UI" panose="020B0604030504040204" pitchFamily="50" charset="-128"/>
                          <a:ea typeface="Meiryo UI" panose="020B0604030504040204" pitchFamily="50" charset="-128"/>
                        </a:rPr>
                        <a:t>年間 </a:t>
                      </a:r>
                      <a:r>
                        <a:rPr kumimoji="1" lang="en-US" altLang="ja-JP" sz="2400" u="none" baseline="0" dirty="0" smtClean="0">
                          <a:solidFill>
                            <a:schemeClr val="tx1"/>
                          </a:solidFill>
                          <a:latin typeface="Meiryo UI" panose="020B0604030504040204" pitchFamily="50" charset="-128"/>
                          <a:ea typeface="Meiryo UI" panose="020B0604030504040204" pitchFamily="50" charset="-128"/>
                        </a:rPr>
                        <a:t>12,500</a:t>
                      </a:r>
                      <a:r>
                        <a:rPr kumimoji="1" lang="ja-JP" altLang="en-US" sz="2400" dirty="0" smtClean="0">
                          <a:solidFill>
                            <a:schemeClr val="tx1"/>
                          </a:solidFill>
                          <a:latin typeface="Meiryo UI" panose="020B0604030504040204" pitchFamily="50" charset="-128"/>
                          <a:ea typeface="Meiryo UI" panose="020B0604030504040204" pitchFamily="50" charset="-128"/>
                        </a:rPr>
                        <a:t>㌧</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25752838"/>
                  </a:ext>
                </a:extLst>
              </a:tr>
            </a:tbl>
          </a:graphicData>
        </a:graphic>
      </p:graphicFrame>
      <p:sp>
        <p:nvSpPr>
          <p:cNvPr id="11" name="テキスト ボックス 10"/>
          <p:cNvSpPr txBox="1"/>
          <p:nvPr/>
        </p:nvSpPr>
        <p:spPr>
          <a:xfrm>
            <a:off x="2411760" y="4454770"/>
            <a:ext cx="6336704" cy="1077218"/>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rPr>
              <a:t>※1 </a:t>
            </a:r>
            <a:r>
              <a:rPr lang="ja-JP" altLang="en-US" sz="1600" dirty="0" smtClean="0">
                <a:latin typeface="Meiryo UI" panose="020B0604030504040204" pitchFamily="50" charset="-128"/>
                <a:ea typeface="Meiryo UI" panose="020B0604030504040204" pitchFamily="50" charset="-128"/>
              </a:rPr>
              <a:t>令和</a:t>
            </a:r>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年度末実績</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（施設数のみ令和</a:t>
            </a:r>
            <a:r>
              <a:rPr lang="ja-JP" altLang="en-US" sz="1600" dirty="0">
                <a:latin typeface="Meiryo UI" panose="020B0604030504040204" pitchFamily="50" charset="-128"/>
                <a:ea typeface="Meiryo UI" panose="020B0604030504040204" pitchFamily="50" charset="-128"/>
              </a:rPr>
              <a:t>３</a:t>
            </a:r>
            <a:r>
              <a:rPr lang="ja-JP" altLang="en-US" sz="1600" dirty="0" smtClean="0">
                <a:latin typeface="Meiryo UI" panose="020B0604030504040204" pitchFamily="50" charset="-128"/>
                <a:ea typeface="Meiryo UI" panose="020B0604030504040204" pitchFamily="50" charset="-128"/>
              </a:rPr>
              <a:t>年度末実績</a:t>
            </a:r>
            <a:r>
              <a:rPr lang="ja-JP" altLang="en-US" sz="1400" dirty="0" smtClean="0">
                <a:latin typeface="Meiryo UI" panose="020B0604030504040204" pitchFamily="50" charset="-128"/>
                <a:ea typeface="Meiryo UI" panose="020B0604030504040204" pitchFamily="50" charset="-128"/>
              </a:rPr>
              <a:t>（契約予定施設、再</a:t>
            </a:r>
            <a:r>
              <a:rPr lang="en-US" altLang="ja-JP" sz="1400" dirty="0" smtClean="0">
                <a:latin typeface="Meiryo UI" panose="020B0604030504040204" pitchFamily="50" charset="-128"/>
                <a:ea typeface="Meiryo UI" panose="020B0604030504040204" pitchFamily="50" charset="-128"/>
              </a:rPr>
              <a:t>ESCO</a:t>
            </a:r>
            <a:r>
              <a:rPr lang="ja-JP" altLang="en-US" sz="1400" dirty="0" smtClean="0">
                <a:latin typeface="Meiryo UI" panose="020B0604030504040204" pitchFamily="50" charset="-128"/>
                <a:ea typeface="Meiryo UI" panose="020B0604030504040204" pitchFamily="50" charset="-128"/>
              </a:rPr>
              <a:t>施設含む）</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rPr>
              <a:t>※2 </a:t>
            </a:r>
            <a:r>
              <a:rPr lang="ja-JP" altLang="en-US" sz="1600" dirty="0" smtClean="0">
                <a:latin typeface="Meiryo UI" panose="020B0604030504040204" pitchFamily="50" charset="-128"/>
                <a:ea typeface="Meiryo UI" panose="020B0604030504040204" pitchFamily="50" charset="-128"/>
              </a:rPr>
              <a:t>新旧プランの合算</a:t>
            </a:r>
            <a:endParaRPr lang="en-US" altLang="ja-JP" sz="1600" dirty="0" smtClean="0">
              <a:latin typeface="Meiryo UI" panose="020B0604030504040204" pitchFamily="50" charset="-128"/>
              <a:ea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rPr>
              <a:t>※3 </a:t>
            </a:r>
            <a:r>
              <a:rPr lang="ja-JP" altLang="en-US" sz="1600" dirty="0" smtClean="0">
                <a:latin typeface="Meiryo UI" panose="020B0604030504040204" pitchFamily="50" charset="-128"/>
                <a:ea typeface="Meiryo UI" panose="020B0604030504040204" pitchFamily="50" charset="-128"/>
              </a:rPr>
              <a:t>原油換算</a:t>
            </a:r>
            <a:endParaRPr lang="en-US" altLang="ja-JP" sz="1600" dirty="0" smtClean="0">
              <a:latin typeface="Meiryo UI" panose="020B0604030504040204" pitchFamily="50" charset="-128"/>
              <a:ea typeface="Meiryo UI" panose="020B0604030504040204" pitchFamily="50" charset="-128"/>
            </a:endParaRPr>
          </a:p>
        </p:txBody>
      </p:sp>
      <p:sp>
        <p:nvSpPr>
          <p:cNvPr id="12" name="正方形/長方形 11"/>
          <p:cNvSpPr/>
          <p:nvPr/>
        </p:nvSpPr>
        <p:spPr>
          <a:xfrm>
            <a:off x="228108" y="5733256"/>
            <a:ext cx="8520356" cy="523220"/>
          </a:xfrm>
          <a:prstGeom prst="rect">
            <a:avLst/>
          </a:prstGeom>
          <a:ln w="31750">
            <a:solidFill>
              <a:schemeClr val="accent1"/>
            </a:solidFill>
            <a:prstDash val="solid"/>
          </a:ln>
        </p:spPr>
        <p:txBody>
          <a:bodyPr wrap="square">
            <a:spAutoFit/>
          </a:bodyPr>
          <a:lstStyle/>
          <a:p>
            <a:r>
              <a:rPr lang="ja-JP" altLang="en-US" sz="2800" dirty="0" smtClean="0">
                <a:latin typeface="Meiryo UI" panose="020B0604030504040204" pitchFamily="50" charset="-128"/>
                <a:ea typeface="Meiryo UI" panose="020B0604030504040204" pitchFamily="50" charset="-128"/>
              </a:rPr>
              <a:t>⇒　導入効果についても、目標達成に向け着実に推移</a:t>
            </a:r>
            <a:endParaRPr lang="en-US" altLang="ja-JP" sz="2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4611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BCCE75-96CE-4693-9D68-DB546D813132}" type="slidenum">
              <a:rPr kumimoji="1" lang="ja-JP" altLang="en-US" smtClean="0"/>
              <a:t>4</a:t>
            </a:fld>
            <a:endParaRPr kumimoji="1" lang="ja-JP" altLang="en-US"/>
          </a:p>
        </p:txBody>
      </p:sp>
      <p:sp>
        <p:nvSpPr>
          <p:cNvPr id="8" name="サブタイトル 2"/>
          <p:cNvSpPr txBox="1">
            <a:spLocks/>
          </p:cNvSpPr>
          <p:nvPr/>
        </p:nvSpPr>
        <p:spPr bwMode="auto">
          <a:xfrm>
            <a:off x="121964" y="476672"/>
            <a:ext cx="6791103" cy="504000"/>
          </a:xfrm>
          <a:prstGeom prst="rect">
            <a:avLst/>
          </a:prstGeom>
          <a:solidFill>
            <a:schemeClr val="accent1"/>
          </a:solidFill>
          <a:ln w="19050">
            <a:solidFill>
              <a:schemeClr val="tx2"/>
            </a:solidFill>
            <a:miter lim="800000"/>
            <a:headEnd/>
            <a:tailEnd/>
          </a:ln>
          <a:effectLst/>
          <a:extLst/>
        </p:spPr>
        <p:txBody>
          <a:bodyPr wrap="square" lIns="180000" tIns="108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buNone/>
              <a:tabLst>
                <a:tab pos="4749800" algn="l"/>
              </a:tabLst>
              <a:defRPr/>
            </a:pPr>
            <a:r>
              <a:rPr kumimoji="0" lang="ja-JP" altLang="en-US"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新・大阪府</a:t>
            </a:r>
            <a:r>
              <a:rPr kumimoji="0" lang="en-US" altLang="ja-JP"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ESCO</a:t>
            </a:r>
            <a:r>
              <a:rPr kumimoji="0" lang="ja-JP" altLang="en-US"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アクションプランの進捗状況</a:t>
            </a:r>
            <a:endParaRPr lang="en-US" altLang="ja-JP" sz="2400" b="1" kern="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サブタイトル 2"/>
          <p:cNvSpPr txBox="1">
            <a:spLocks/>
          </p:cNvSpPr>
          <p:nvPr/>
        </p:nvSpPr>
        <p:spPr bwMode="auto">
          <a:xfrm>
            <a:off x="121964" y="967290"/>
            <a:ext cx="8892696" cy="5774078"/>
          </a:xfrm>
          <a:prstGeom prst="rect">
            <a:avLst/>
          </a:prstGeom>
          <a:noFill/>
          <a:ln w="19050">
            <a:solidFill>
              <a:schemeClr val="tx2"/>
            </a:solidFill>
            <a:miter lim="800000"/>
            <a:headEnd/>
            <a:tailEnd/>
          </a:ln>
          <a:effectLst/>
          <a:extLst/>
        </p:spPr>
        <p:txBody>
          <a:bodyPr wrap="square" lIns="180000" tIns="90000" rIns="108000" bIns="9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buNone/>
              <a:tabLst>
                <a:tab pos="4749800" algn="l"/>
              </a:tabLst>
              <a:defRPr/>
            </a:pP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rPr>
              <a:t>80</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施設</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で</a:t>
            </a:r>
            <a:r>
              <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rPr>
              <a:t>ESCO</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導入</a:t>
            </a:r>
            <a:endPar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endParaRPr lang="en-US" altLang="ja-JP" sz="22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b="1" kern="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年度：りんくうタウン駅ビル、中央図書館</a:t>
            </a:r>
          </a:p>
          <a:p>
            <a:pPr marL="0" indent="0" algn="just">
              <a:buNone/>
              <a:tabLst>
                <a:tab pos="4749800" algn="l"/>
              </a:tabLst>
              <a:defRPr/>
            </a:pP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年度：警察</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署、泉北府民ｾﾝﾀｰﾋﾞﾙ</a:t>
            </a:r>
          </a:p>
          <a:p>
            <a:pPr marL="0" indent="0" algn="just">
              <a:buNone/>
              <a:tabLst>
                <a:tab pos="4749800" algn="l"/>
              </a:tabLst>
              <a:defRPr/>
            </a:pP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高校</a:t>
            </a:r>
            <a:r>
              <a:rPr lang="en-US" altLang="ja-JP" sz="1800" b="1" kern="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校、中河内救命救急センター</a:t>
            </a:r>
          </a:p>
          <a:p>
            <a:pPr marL="0" indent="0" algn="just">
              <a:buNone/>
              <a:tabLst>
                <a:tab pos="4749800" algn="l"/>
              </a:tabLst>
              <a:defRPr/>
            </a:pP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警察</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署、三島・南河内府民ｾﾝﾀｰﾋﾞﾙ</a:t>
            </a:r>
          </a:p>
          <a:p>
            <a:pPr marL="0" indent="0" algn="just">
              <a:buNone/>
              <a:tabLst>
                <a:tab pos="4749800" algn="l"/>
              </a:tabLst>
              <a:defRPr/>
            </a:pP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高校</a:t>
            </a:r>
            <a:r>
              <a:rPr lang="en-US" altLang="ja-JP" sz="1800" b="1" kern="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校、狭山池博物館、</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警察</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署、泉南府民ｾﾝﾀｰﾋﾞﾙ</a:t>
            </a:r>
          </a:p>
          <a:p>
            <a:pPr marL="0" indent="0" algn="just">
              <a:buNone/>
              <a:tabLst>
                <a:tab pos="4749800" algn="l"/>
              </a:tabLst>
              <a:defRPr/>
            </a:pP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高校</a:t>
            </a:r>
            <a:r>
              <a:rPr lang="en-US" altLang="ja-JP" sz="1800" b="1" kern="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校、</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警察</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署、公園</a:t>
            </a:r>
            <a:r>
              <a:rPr lang="en-US" altLang="ja-JP" sz="1800" b="1" kern="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園</a:t>
            </a:r>
            <a:endPar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 ・令和元年度：近</a:t>
            </a:r>
            <a:r>
              <a:rPr lang="ja-JP" altLang="en-US" sz="1800" b="1" kern="0" dirty="0" err="1" smtClean="0">
                <a:latin typeface="Meiryo UI" panose="020B0604030504040204" pitchFamily="50" charset="-128"/>
                <a:ea typeface="Meiryo UI" panose="020B0604030504040204" pitchFamily="50" charset="-128"/>
                <a:cs typeface="Meiryo UI" panose="020B0604030504040204" pitchFamily="50" charset="-128"/>
              </a:rPr>
              <a:t>つ</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飛鳥博物館、国際会議場、警察</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署、公園</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園</a:t>
            </a:r>
            <a:endPar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　 ・令和２年度：咲洲庁舎、公園</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園</a:t>
            </a:r>
            <a:endPar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令和３年度：本庁舎別館、教育</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endPar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spcBef>
                <a:spcPts val="2400"/>
              </a:spcBef>
              <a:buNone/>
              <a:tabLst>
                <a:tab pos="4749800" algn="l"/>
              </a:tabLst>
              <a:defRPr/>
            </a:pP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　 ・令和</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年度：警察本部本庁舎　</a:t>
            </a:r>
          </a:p>
          <a:p>
            <a:pPr marL="0" indent="0" algn="just">
              <a:buNone/>
              <a:tabLst>
                <a:tab pos="4749800" algn="l"/>
              </a:tabLst>
              <a:defRPr/>
            </a:pPr>
            <a:endParaRPr lang="en-US" altLang="ja-JP" sz="4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spcBef>
                <a:spcPts val="1000"/>
              </a:spcBef>
              <a:buNone/>
              <a:tabLst>
                <a:tab pos="4749800" algn="l"/>
              </a:tabLst>
              <a:defRPr/>
            </a:pP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今年度は</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で提案公募を</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   ・大阪府新別館、府税事務所</a:t>
            </a:r>
            <a:r>
              <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所　⇒　</a:t>
            </a:r>
            <a:r>
              <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rPr>
              <a:t>85</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施設（</a:t>
            </a:r>
            <a:r>
              <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rPr>
              <a:t>2</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6</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事業）</a:t>
            </a:r>
            <a:endParaRPr lang="ja-JP" altLang="en-US" sz="22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endParaRPr lang="en-US" altLang="ja-JP" sz="6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467544" y="1628800"/>
            <a:ext cx="8469192" cy="325632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683568" y="1426621"/>
            <a:ext cx="3888432" cy="400110"/>
          </a:xfrm>
          <a:prstGeom prst="rect">
            <a:avLst/>
          </a:prstGeom>
          <a:solidFill>
            <a:schemeClr val="bg1"/>
          </a:solidFill>
        </p:spPr>
        <p:txBody>
          <a:bodyPr wrap="square" rtlCol="0">
            <a:spAutoFit/>
          </a:bodyPr>
          <a:lstStyle/>
          <a:p>
            <a:pPr algn="just">
              <a:tabLst>
                <a:tab pos="4749800" algn="l"/>
              </a:tabLst>
              <a:defRPr/>
            </a:pP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kern="0" dirty="0" smtClean="0">
                <a:latin typeface="Meiryo UI" panose="020B0604030504040204" pitchFamily="50" charset="-128"/>
                <a:ea typeface="Meiryo UI" panose="020B0604030504040204" pitchFamily="50" charset="-128"/>
                <a:cs typeface="Meiryo UI" panose="020B0604030504040204" pitchFamily="50" charset="-128"/>
              </a:rPr>
              <a:t>ESCO</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サービス開始　</a:t>
            </a:r>
            <a:r>
              <a:rPr lang="en-US" altLang="ja-JP" sz="2000" b="1" kern="0" dirty="0" smtClean="0">
                <a:latin typeface="Meiryo UI" panose="020B0604030504040204" pitchFamily="50" charset="-128"/>
                <a:ea typeface="Meiryo UI" panose="020B0604030504040204" pitchFamily="50" charset="-128"/>
                <a:cs typeface="Meiryo UI" panose="020B0604030504040204" pitchFamily="50" charset="-128"/>
              </a:rPr>
              <a:t>79</a:t>
            </a: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65764" y="5125792"/>
            <a:ext cx="8469192" cy="65682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83568" y="4941168"/>
            <a:ext cx="3888432" cy="400110"/>
          </a:xfrm>
          <a:prstGeom prst="rect">
            <a:avLst/>
          </a:prstGeom>
          <a:solidFill>
            <a:schemeClr val="bg1"/>
          </a:solidFill>
        </p:spPr>
        <p:txBody>
          <a:bodyPr wrap="square" rtlCol="0">
            <a:spAutoFit/>
          </a:bodyPr>
          <a:lstStyle/>
          <a:p>
            <a:pPr algn="just">
              <a:tabLst>
                <a:tab pos="4749800" algn="l"/>
              </a:tabLst>
              <a:defRPr/>
            </a:pP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＜今年度、省エネ改修を実施＞</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8504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86106" y="36164"/>
            <a:ext cx="8446334" cy="430887"/>
          </a:xfrm>
          <a:prstGeom prst="rect">
            <a:avLst/>
          </a:prstGeom>
          <a:solidFill>
            <a:schemeClr val="bg1"/>
          </a:solidFill>
        </p:spPr>
        <p:txBody>
          <a:bodyPr wrap="square" tIns="0" bIns="0">
            <a:spAutoFit/>
          </a:body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導入実績一覧</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その</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
          <p:cNvSpPr>
            <a:spLocks noGrp="1"/>
          </p:cNvSpPr>
          <p:nvPr>
            <p:ph type="sldNum" sz="quarter" idx="12"/>
          </p:nvPr>
        </p:nvSpPr>
        <p:spPr>
          <a:xfrm>
            <a:off x="8239770" y="69376"/>
            <a:ext cx="747712" cy="365760"/>
          </a:xfrm>
          <a:noFill/>
        </p:spPr>
        <p:txBody>
          <a:bodyPr/>
          <a:lstStyle/>
          <a:p>
            <a:fld id="{6DBCCE75-96CE-4693-9D68-DB546D813132}" type="slidenum">
              <a:rPr kumimoji="1" lang="ja-JP" altLang="en-US" sz="2000" smtClean="0">
                <a:solidFill>
                  <a:schemeClr val="bg1"/>
                </a:solidFill>
              </a:rPr>
              <a:pPr/>
              <a:t>5</a:t>
            </a:fld>
            <a:endParaRPr kumimoji="1" lang="ja-JP" altLang="en-US" sz="2000" dirty="0">
              <a:solidFill>
                <a:schemeClr val="bg1"/>
              </a:solidFill>
            </a:endParaRPr>
          </a:p>
        </p:txBody>
      </p:sp>
      <p:graphicFrame>
        <p:nvGraphicFramePr>
          <p:cNvPr id="7" name="表 6"/>
          <p:cNvGraphicFramePr>
            <a:graphicFrameLocks noGrp="1"/>
          </p:cNvGraphicFramePr>
          <p:nvPr>
            <p:extLst>
              <p:ext uri="{D42A27DB-BD31-4B8C-83A1-F6EECF244321}">
                <p14:modId xmlns:p14="http://schemas.microsoft.com/office/powerpoint/2010/main" val="2899281440"/>
              </p:ext>
            </p:extLst>
          </p:nvPr>
        </p:nvGraphicFramePr>
        <p:xfrm>
          <a:off x="390345" y="917224"/>
          <a:ext cx="8352926" cy="5597517"/>
        </p:xfrm>
        <a:graphic>
          <a:graphicData uri="http://schemas.openxmlformats.org/drawingml/2006/table">
            <a:tbl>
              <a:tblPr firstRow="1" bandRow="1">
                <a:tableStyleId>{0660B408-B3CF-4A94-85FC-2B1E0A45F4A2}</a:tableStyleId>
              </a:tblPr>
              <a:tblGrid>
                <a:gridCol w="1176696">
                  <a:extLst>
                    <a:ext uri="{9D8B030D-6E8A-4147-A177-3AD203B41FA5}">
                      <a16:colId xmlns:a16="http://schemas.microsoft.com/office/drawing/2014/main" val="20000"/>
                    </a:ext>
                  </a:extLst>
                </a:gridCol>
                <a:gridCol w="2630205">
                  <a:extLst>
                    <a:ext uri="{9D8B030D-6E8A-4147-A177-3AD203B41FA5}">
                      <a16:colId xmlns:a16="http://schemas.microsoft.com/office/drawing/2014/main" val="20001"/>
                    </a:ext>
                  </a:extLst>
                </a:gridCol>
                <a:gridCol w="928308">
                  <a:extLst>
                    <a:ext uri="{9D8B030D-6E8A-4147-A177-3AD203B41FA5}">
                      <a16:colId xmlns:a16="http://schemas.microsoft.com/office/drawing/2014/main" val="20002"/>
                    </a:ext>
                  </a:extLst>
                </a:gridCol>
                <a:gridCol w="1385471">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1296142">
                  <a:extLst>
                    <a:ext uri="{9D8B030D-6E8A-4147-A177-3AD203B41FA5}">
                      <a16:colId xmlns:a16="http://schemas.microsoft.com/office/drawing/2014/main" val="20006"/>
                    </a:ext>
                  </a:extLst>
                </a:gridCol>
              </a:tblGrid>
              <a:tr h="4777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契約年度</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施　設　名</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建物用途</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ESCO</a:t>
                      </a:r>
                    </a:p>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ｻｰﾋﾞｽ期間</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省ｴﾈ率</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b="0" i="0" u="none" strike="noStrike" dirty="0">
                          <a:solidFill>
                            <a:schemeClr val="bg1"/>
                          </a:solidFill>
                          <a:effectLst/>
                          <a:latin typeface="Meiryo UI" pitchFamily="50" charset="-128"/>
                          <a:ea typeface="Meiryo UI" pitchFamily="50" charset="-128"/>
                          <a:cs typeface="Meiryo UI" pitchFamily="50" charset="-128"/>
                        </a:rPr>
                        <a:t>備考</a:t>
                      </a:r>
                    </a:p>
                  </a:txBody>
                  <a:tcPr marL="36000" marR="36000" marT="0" marB="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97327">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13</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l"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母子保健総合医療センター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病院</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24.8</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2880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14</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l"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府民センタービル </a:t>
                      </a: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10</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19.7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ｻｰﾋﾞｽ満了</a:t>
                      </a:r>
                      <a:endPar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2880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15</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l"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急性期・総合医療センター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病院</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25.1</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ｻｰﾋﾞｽ満了</a:t>
                      </a:r>
                      <a:endPar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
                  </a:ext>
                </a:extLst>
              </a:tr>
              <a:tr h="288032">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l"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教育センター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9</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13.7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ｻｰﾋﾞｽ満了</a:t>
                      </a:r>
                      <a:endPar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4"/>
                  </a:ext>
                </a:extLst>
              </a:tr>
              <a:tr h="288032">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l"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err="1">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者交流促進センター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福祉施設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21.8</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ｻｰﾋﾞｽ満了</a:t>
                      </a:r>
                      <a:endPar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5"/>
                  </a:ext>
                </a:extLst>
              </a:tr>
              <a:tr h="22596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l"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池田・府市合同庁舎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29.1</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ｻｰﾋﾞｽ満了</a:t>
                      </a:r>
                      <a:endPar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6"/>
                  </a:ext>
                </a:extLst>
              </a:tr>
              <a:tr h="269936">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16</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l"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呼吸器・アレルギー医療推進センター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病院</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39.8</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7"/>
                  </a:ext>
                </a:extLst>
              </a:tr>
              <a:tr h="216024">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l"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マイドームおおさか</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複合施設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29.4</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8"/>
                  </a:ext>
                </a:extLst>
              </a:tr>
              <a:tr h="341944">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l"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労働センター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複合施設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34.7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9"/>
                  </a:ext>
                </a:extLst>
              </a:tr>
              <a:tr h="288032">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17</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l"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門真運転免許試験場</a:t>
                      </a:r>
                      <a:endParaRPr lang="zh-TW"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警察施設</a:t>
                      </a:r>
                      <a:endParaRPr lang="zh-TW"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11</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19.4</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0"/>
                  </a:ext>
                </a:extLst>
              </a:tr>
              <a:tr h="288032">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l"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中河内府民センタービル</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17.3</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smtClean="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1"/>
                  </a:ext>
                </a:extLst>
              </a:tr>
              <a:tr h="225963">
                <a:tc>
                  <a:txBody>
                    <a:bodyPr/>
                    <a:lstStyle/>
                    <a:p>
                      <a:pPr algn="ctr" fontAlgn="ctr"/>
                      <a:r>
                        <a:rPr lang="en-US" altLang="ja-JP" sz="1300" b="0" i="0" u="none" strike="noStrike" dirty="0">
                          <a:solidFill>
                            <a:srgbClr val="3333FF"/>
                          </a:solidFill>
                          <a:effectLst/>
                          <a:latin typeface="Meiryo UI" pitchFamily="50" charset="-128"/>
                          <a:ea typeface="Meiryo UI" pitchFamily="50" charset="-128"/>
                          <a:cs typeface="Meiryo UI" pitchFamily="50" charset="-128"/>
                        </a:rPr>
                        <a:t>〃</a:t>
                      </a:r>
                      <a:endParaRPr lang="ja-JP" altLang="en-US" sz="1300" b="0" i="0" u="none" strike="noStrike" dirty="0">
                        <a:solidFill>
                          <a:srgbClr val="3333FF"/>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l" fontAlgn="ctr"/>
                      <a:r>
                        <a:rPr lang="ja-JP" altLang="en-US" sz="1300" u="none" strike="noStrike" baseline="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府庁舎　本館・別館 </a:t>
                      </a:r>
                      <a:r>
                        <a:rPr lang="en-US" altLang="ja-JP"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altLang="en-US" sz="1300" b="0" i="0" u="none" strike="noStrike" dirty="0">
                        <a:solidFill>
                          <a:srgbClr val="3333FF"/>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3333FF"/>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10</a:t>
                      </a:r>
                      <a:r>
                        <a:rPr lang="zh-TW" altLang="en-US" sz="1300" kern="1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8.3</a:t>
                      </a:r>
                      <a:r>
                        <a:rPr lang="ja-JP" altLang="en-US"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3333FF"/>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3333FF"/>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2"/>
                  </a:ext>
                </a:extLst>
              </a:tr>
              <a:tr h="341944">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18</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l"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体育会館</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体育館</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16.1</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smtClean="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3"/>
                  </a:ext>
                </a:extLst>
              </a:tr>
              <a:tr h="288032">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l"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青少年海洋センター </a:t>
                      </a: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宿泊研修</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17.3</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smtClean="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4"/>
                  </a:ext>
                </a:extLst>
              </a:tr>
              <a:tr h="288032">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19</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l"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男女共同参画・青少年センター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複合施設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24.7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5"/>
                  </a:ext>
                </a:extLst>
              </a:tr>
              <a:tr h="313919">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25</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l"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池田保健所外</a:t>
                      </a:r>
                      <a:r>
                        <a:rPr lang="en-US" altLang="ja-JP"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件 </a:t>
                      </a:r>
                      <a:r>
                        <a:rPr lang="en-US" altLang="ja-JP"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(11)</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14</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7.7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6"/>
                  </a:ext>
                </a:extLst>
              </a:tr>
              <a:tr h="313919">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26</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りんくうタウン駅ビル</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駅施設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31.2%</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8472046"/>
                  </a:ext>
                </a:extLst>
              </a:tr>
              <a:tr h="15696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中央図書館</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図書館</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9</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42.9%</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53956318"/>
                  </a:ext>
                </a:extLst>
              </a:tr>
            </a:tbl>
          </a:graphicData>
        </a:graphic>
      </p:graphicFrame>
      <p:grpSp>
        <p:nvGrpSpPr>
          <p:cNvPr id="8" name="グループ化 7"/>
          <p:cNvGrpSpPr/>
          <p:nvPr/>
        </p:nvGrpSpPr>
        <p:grpSpPr>
          <a:xfrm>
            <a:off x="137006" y="5958945"/>
            <a:ext cx="8784976" cy="555796"/>
            <a:chOff x="166065" y="5526778"/>
            <a:chExt cx="8784976" cy="360040"/>
          </a:xfrm>
        </p:grpSpPr>
        <p:cxnSp>
          <p:nvCxnSpPr>
            <p:cNvPr id="9" name="直線コネクタ 8"/>
            <p:cNvCxnSpPr/>
            <p:nvPr/>
          </p:nvCxnSpPr>
          <p:spPr>
            <a:xfrm>
              <a:off x="166065" y="5526778"/>
              <a:ext cx="8784976" cy="0"/>
            </a:xfrm>
            <a:prstGeom prst="line">
              <a:avLst/>
            </a:prstGeom>
            <a:ln w="349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166065" y="5526778"/>
              <a:ext cx="0" cy="360040"/>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8924147" y="5526778"/>
              <a:ext cx="0" cy="360040"/>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2" name="テキスト ボックス 11"/>
          <p:cNvSpPr txBox="1"/>
          <p:nvPr/>
        </p:nvSpPr>
        <p:spPr>
          <a:xfrm>
            <a:off x="8695033" y="2684815"/>
            <a:ext cx="430887" cy="1185898"/>
          </a:xfrm>
          <a:prstGeom prst="rect">
            <a:avLst/>
          </a:prstGeom>
          <a:noFill/>
        </p:spPr>
        <p:txBody>
          <a:bodyPr vert="eaVert" wrap="square" rtlCol="0">
            <a:spAutoFit/>
          </a:bodyPr>
          <a:lstStyle/>
          <a:p>
            <a:r>
              <a:rPr kumimoji="1" lang="ja-JP" altLang="en-US" sz="1600" b="1" dirty="0">
                <a:solidFill>
                  <a:srgbClr val="92D050"/>
                </a:solidFill>
                <a:latin typeface="Meiryo UI" panose="020B0604030504040204" pitchFamily="50" charset="-128"/>
                <a:ea typeface="Meiryo UI" panose="020B0604030504040204" pitchFamily="50" charset="-128"/>
              </a:rPr>
              <a:t>旧 プラン</a:t>
            </a:r>
          </a:p>
        </p:txBody>
      </p:sp>
      <p:cxnSp>
        <p:nvCxnSpPr>
          <p:cNvPr id="13" name="直線矢印コネクタ 12"/>
          <p:cNvCxnSpPr>
            <a:stCxn id="12" idx="0"/>
          </p:cNvCxnSpPr>
          <p:nvPr/>
        </p:nvCxnSpPr>
        <p:spPr>
          <a:xfrm flipH="1" flipV="1">
            <a:off x="8895089" y="1422441"/>
            <a:ext cx="15388" cy="1262374"/>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8895088" y="3726697"/>
            <a:ext cx="0" cy="2203062"/>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158361" y="6454084"/>
            <a:ext cx="3225606" cy="338554"/>
          </a:xfrm>
          <a:prstGeom prst="rect">
            <a:avLst/>
          </a:prstGeom>
          <a:noFill/>
        </p:spPr>
        <p:txBody>
          <a:bodyPr wrap="square" rtlCol="0">
            <a:spAutoFit/>
          </a:bodyPr>
          <a:lstStyle/>
          <a:p>
            <a:r>
              <a:rPr lang="ja-JP" altLang="en-US" sz="1600" b="1" dirty="0">
                <a:solidFill>
                  <a:srgbClr val="FF0000"/>
                </a:solidFill>
                <a:latin typeface="Meiryo UI" panose="020B0604030504040204" pitchFamily="50" charset="-128"/>
                <a:ea typeface="Meiryo UI" panose="020B0604030504040204" pitchFamily="50" charset="-128"/>
              </a:rPr>
              <a:t>新・大阪府</a:t>
            </a:r>
            <a:r>
              <a:rPr lang="en-US" altLang="ja-JP" sz="1600" b="1" dirty="0">
                <a:solidFill>
                  <a:srgbClr val="FF0000"/>
                </a:solidFill>
                <a:latin typeface="Meiryo UI" panose="020B0604030504040204" pitchFamily="50" charset="-128"/>
                <a:ea typeface="Meiryo UI" panose="020B0604030504040204" pitchFamily="50" charset="-128"/>
              </a:rPr>
              <a:t>ESCO</a:t>
            </a:r>
            <a:r>
              <a:rPr lang="ja-JP" altLang="en-US" sz="1600" b="1" dirty="0">
                <a:solidFill>
                  <a:srgbClr val="FF0000"/>
                </a:solidFill>
                <a:latin typeface="Meiryo UI" panose="020B0604030504040204" pitchFamily="50" charset="-128"/>
                <a:ea typeface="Meiryo UI" panose="020B0604030504040204" pitchFamily="50" charset="-128"/>
              </a:rPr>
              <a:t>アクションプラン</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17" name="サブタイトル 2"/>
          <p:cNvSpPr txBox="1">
            <a:spLocks/>
          </p:cNvSpPr>
          <p:nvPr/>
        </p:nvSpPr>
        <p:spPr bwMode="auto">
          <a:xfrm>
            <a:off x="5426029" y="-25888"/>
            <a:ext cx="3333932" cy="358544"/>
          </a:xfrm>
          <a:prstGeom prst="rect">
            <a:avLst/>
          </a:prstGeom>
          <a:noFill/>
          <a:ln w="19050">
            <a:noFill/>
            <a:miter lim="800000"/>
            <a:headEnd/>
            <a:tailEnd/>
          </a:ln>
          <a:effectLst/>
        </p:spPr>
        <p:txBody>
          <a:bodyPr wrap="square" lIns="180000" tIns="180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延べ</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111</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施設（</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6799057" y="583936"/>
            <a:ext cx="1944214" cy="292388"/>
          </a:xfrm>
          <a:prstGeom prst="rect">
            <a:avLst/>
          </a:prstGeom>
          <a:noFill/>
        </p:spPr>
        <p:txBody>
          <a:bodyPr wrap="square" rtlCol="0">
            <a:spAutoFit/>
          </a:bodyPr>
          <a:lstStyle/>
          <a:p>
            <a:pPr algn="ctr">
              <a:tabLst>
                <a:tab pos="5735638" algn="l"/>
              </a:tabLst>
            </a:pPr>
            <a:r>
              <a:rPr lang="en-US" altLang="ja-JP"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青字はギャランティード</a:t>
            </a:r>
            <a:endParaRPr kumimoji="1"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83550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nvPr>
        </p:nvGraphicFramePr>
        <p:xfrm>
          <a:off x="395536" y="845683"/>
          <a:ext cx="8352926" cy="5967693"/>
        </p:xfrm>
        <a:graphic>
          <a:graphicData uri="http://schemas.openxmlformats.org/drawingml/2006/table">
            <a:tbl>
              <a:tblPr firstRow="1" bandRow="1">
                <a:tableStyleId>{0660B408-B3CF-4A94-85FC-2B1E0A45F4A2}</a:tableStyleId>
              </a:tblPr>
              <a:tblGrid>
                <a:gridCol w="1176696">
                  <a:extLst>
                    <a:ext uri="{9D8B030D-6E8A-4147-A177-3AD203B41FA5}">
                      <a16:colId xmlns:a16="http://schemas.microsoft.com/office/drawing/2014/main" val="20000"/>
                    </a:ext>
                  </a:extLst>
                </a:gridCol>
                <a:gridCol w="2630205">
                  <a:extLst>
                    <a:ext uri="{9D8B030D-6E8A-4147-A177-3AD203B41FA5}">
                      <a16:colId xmlns:a16="http://schemas.microsoft.com/office/drawing/2014/main" val="20001"/>
                    </a:ext>
                  </a:extLst>
                </a:gridCol>
                <a:gridCol w="928308">
                  <a:extLst>
                    <a:ext uri="{9D8B030D-6E8A-4147-A177-3AD203B41FA5}">
                      <a16:colId xmlns:a16="http://schemas.microsoft.com/office/drawing/2014/main" val="20002"/>
                    </a:ext>
                  </a:extLst>
                </a:gridCol>
                <a:gridCol w="1385471">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1296142">
                  <a:extLst>
                    <a:ext uri="{9D8B030D-6E8A-4147-A177-3AD203B41FA5}">
                      <a16:colId xmlns:a16="http://schemas.microsoft.com/office/drawing/2014/main" val="20006"/>
                    </a:ext>
                  </a:extLst>
                </a:gridCol>
              </a:tblGrid>
              <a:tr h="4717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契約年度</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施　設　名</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建物用途</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ESCO</a:t>
                      </a:r>
                    </a:p>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ｻｰﾋﾞｽ期間</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省ｴﾈ率</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b="0" i="0" u="none" strike="noStrike" dirty="0">
                          <a:solidFill>
                            <a:schemeClr val="bg1"/>
                          </a:solidFill>
                          <a:effectLst/>
                          <a:latin typeface="Meiryo UI" pitchFamily="50" charset="-128"/>
                          <a:ea typeface="Meiryo UI" pitchFamily="50" charset="-128"/>
                          <a:cs typeface="Meiryo UI" pitchFamily="50" charset="-128"/>
                        </a:rPr>
                        <a:t>備考</a:t>
                      </a:r>
                    </a:p>
                  </a:txBody>
                  <a:tcPr marL="36000" marR="36000" marT="0" marB="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8439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27</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東警察署外７</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8</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警察署</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9</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35.1%</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3"/>
                  </a:ext>
                </a:extLst>
              </a:tr>
              <a:tr h="201570">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泉北府民センタービル</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18.3%</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4"/>
                  </a:ext>
                </a:extLst>
              </a:tr>
              <a:tr h="273442">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28</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北野高等学校外７</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8</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学校</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10</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20.9%</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5"/>
                  </a:ext>
                </a:extLst>
              </a:tr>
              <a:tr h="216024">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中河内救命救急センター</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病院</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9</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25.1%</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6"/>
                  </a:ext>
                </a:extLst>
              </a:tr>
              <a:tr h="197928">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東成警察署外４</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警察署</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41.2%</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7"/>
                  </a:ext>
                </a:extLst>
              </a:tr>
              <a:tr h="68634">
                <a:tc>
                  <a:txBody>
                    <a:bodyPr/>
                    <a:lstStyle/>
                    <a:p>
                      <a:pPr algn="ctr" fontAlgn="ctr"/>
                      <a:r>
                        <a:rPr kumimoji="1" lang="en-US" altLang="ja-JP" sz="1300" b="0" i="0" u="none" strike="noStrike" kern="1200" cap="none" spc="0" normalizeH="0" baseline="0" noProof="0" dirty="0">
                          <a:ln>
                            <a:noFill/>
                          </a:ln>
                          <a:solidFill>
                            <a:srgbClr val="3366FF"/>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三島・南河内府民センタービル（</a:t>
                      </a:r>
                      <a:r>
                        <a:rPr 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3366FF"/>
                          </a:solidFill>
                          <a:effectLst/>
                          <a:latin typeface="Meiryo UI" panose="020B0604030504040204" pitchFamily="50" charset="-128"/>
                          <a:ea typeface="Meiryo UI" panose="020B0604030504040204"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35.8%</a:t>
                      </a:r>
                      <a:endPar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（再</a:t>
                      </a:r>
                      <a:r>
                        <a:rPr lang="en-US"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8"/>
                  </a:ext>
                </a:extLst>
              </a:tr>
              <a:tr h="284390">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29</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天王寺高等学校外７</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8</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学校</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16.3 %</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9"/>
                  </a:ext>
                </a:extLst>
              </a:tr>
              <a:tr h="0">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狭山池博物館</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博物館</a:t>
                      </a:r>
                      <a:endParaRPr lang="zh-TW"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43.2%</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0"/>
                  </a:ext>
                </a:extLst>
              </a:tr>
              <a:tr h="266523">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都島警察署外４</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警察署</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50.9%</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1"/>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3366FF"/>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泉南府民センタービル</a:t>
                      </a: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3366FF"/>
                          </a:solidFill>
                          <a:effectLst/>
                          <a:latin typeface="Meiryo UI" panose="020B0604030504040204" pitchFamily="50" charset="-128"/>
                          <a:ea typeface="Meiryo UI" panose="020B0604030504040204"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33.4%</a:t>
                      </a:r>
                      <a:endPar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（再</a:t>
                      </a:r>
                      <a:r>
                        <a:rPr lang="en-US"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2"/>
                  </a:ext>
                </a:extLst>
              </a:tr>
              <a:tr h="26652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30</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服部緑地外２件（</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公園</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24.4%</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3"/>
                  </a:ext>
                </a:extLst>
              </a:tr>
              <a:tr h="231159">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四條畷</a:t>
                      </a:r>
                      <a:r>
                        <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rPr>
                        <a:t>高等学校外</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５件</a:t>
                      </a:r>
                      <a:r>
                        <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6</a:t>
                      </a:r>
                      <a:r>
                        <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高校</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r>
                        <a:rPr lang="zh-TW" altLang="en-US" sz="13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17.6%</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4"/>
                  </a:ext>
                </a:extLst>
              </a:tr>
              <a:tr h="266523">
                <a:tc>
                  <a:txBody>
                    <a:bodyPr/>
                    <a:lstStyle/>
                    <a:p>
                      <a:pPr algn="ctr" fontAlgn="ctr"/>
                      <a:r>
                        <a:rPr kumimoji="1" lang="en-US" altLang="ja-JP"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天王寺警察署外４件（</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警察署</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48.2%</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5"/>
                  </a:ext>
                </a:extLst>
              </a:tr>
              <a:tr h="231159">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令和元年度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近</a:t>
                      </a:r>
                      <a:r>
                        <a:rPr lang="ja-JP" altLang="en-US" sz="1300" kern="100" dirty="0" err="1">
                          <a:effectLst/>
                          <a:latin typeface="Meiryo UI" panose="020B0604030504040204" pitchFamily="50" charset="-128"/>
                          <a:ea typeface="Meiryo UI" panose="020B0604030504040204" pitchFamily="50" charset="-128"/>
                          <a:cs typeface="Meiryo UI" panose="020B0604030504040204" pitchFamily="50" charset="-128"/>
                        </a:rPr>
                        <a:t>つ</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飛鳥博物館</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博物館</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26.9%</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6"/>
                  </a:ext>
                </a:extLst>
              </a:tr>
              <a:tr h="2665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国際会議場</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複合施設</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33.7%</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81584668"/>
                  </a:ext>
                </a:extLst>
              </a:tr>
              <a:tr h="23115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大淀警察署外</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警察署</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41.1%</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808385518"/>
                  </a:ext>
                </a:extLst>
              </a:tr>
              <a:tr h="3099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浜寺公園外</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公園</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22.8%</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91207565"/>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令和２年度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咲洲庁舎</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21.4%</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99650979"/>
                  </a:ext>
                </a:extLst>
              </a:tr>
              <a:tr h="15497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山田池公園外</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公園</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23.2%</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49681561"/>
                  </a:ext>
                </a:extLst>
              </a:tr>
              <a:tr h="1170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令和３年度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本庁舎別館</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11.7%</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92059"/>
                  </a:ext>
                </a:extLst>
              </a:tr>
              <a:tr h="1170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3366FF"/>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教育センター</a:t>
                      </a:r>
                      <a:endParaRPr lang="ja-JP"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3366FF"/>
                          </a:solidFill>
                          <a:effectLst/>
                          <a:latin typeface="Meiryo UI" pitchFamily="50" charset="-128"/>
                          <a:ea typeface="Meiryo UI"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40.9%</a:t>
                      </a:r>
                      <a:endParaRPr 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（再</a:t>
                      </a:r>
                      <a:r>
                        <a:rPr lang="en-US"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66998085"/>
                  </a:ext>
                </a:extLst>
              </a:tr>
              <a:tr h="1170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令和４年度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警察本部本庁舎</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警察署</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10.8%</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（契約予定）</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244063940"/>
                  </a:ext>
                </a:extLst>
              </a:tr>
            </a:tbl>
          </a:graphicData>
        </a:graphic>
      </p:graphicFrame>
      <p:sp>
        <p:nvSpPr>
          <p:cNvPr id="14"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bg1"/>
                </a:solidFill>
              </a:rPr>
              <a:pPr/>
              <a:t>6</a:t>
            </a:fld>
            <a:endParaRPr kumimoji="1" lang="ja-JP" altLang="en-US" sz="2000" dirty="0">
              <a:solidFill>
                <a:schemeClr val="bg1"/>
              </a:solidFill>
            </a:endParaRPr>
          </a:p>
        </p:txBody>
      </p:sp>
      <p:sp>
        <p:nvSpPr>
          <p:cNvPr id="16" name="正方形/長方形 15"/>
          <p:cNvSpPr/>
          <p:nvPr/>
        </p:nvSpPr>
        <p:spPr>
          <a:xfrm>
            <a:off x="86106" y="36164"/>
            <a:ext cx="8446334" cy="430887"/>
          </a:xfrm>
          <a:prstGeom prst="rect">
            <a:avLst/>
          </a:prstGeom>
          <a:solidFill>
            <a:schemeClr val="bg1"/>
          </a:solidFill>
        </p:spPr>
        <p:txBody>
          <a:bodyPr wrap="square" tIns="0" bIns="0">
            <a:spAutoFit/>
          </a:body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導入実績一覧</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その</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サブタイトル 2"/>
          <p:cNvSpPr txBox="1">
            <a:spLocks/>
          </p:cNvSpPr>
          <p:nvPr/>
        </p:nvSpPr>
        <p:spPr bwMode="auto">
          <a:xfrm>
            <a:off x="5402580" y="-55442"/>
            <a:ext cx="3333932" cy="358544"/>
          </a:xfrm>
          <a:prstGeom prst="rect">
            <a:avLst/>
          </a:prstGeom>
          <a:noFill/>
          <a:ln w="19050">
            <a:noFill/>
            <a:miter lim="800000"/>
            <a:headEnd/>
            <a:tailEnd/>
          </a:ln>
          <a:effectLst/>
        </p:spPr>
        <p:txBody>
          <a:bodyPr wrap="square" lIns="180000" tIns="180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延べ</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111</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施設（</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3" name="テキスト ボックス 22"/>
          <p:cNvSpPr txBox="1"/>
          <p:nvPr/>
        </p:nvSpPr>
        <p:spPr>
          <a:xfrm>
            <a:off x="6799057" y="583936"/>
            <a:ext cx="1944214" cy="292388"/>
          </a:xfrm>
          <a:prstGeom prst="rect">
            <a:avLst/>
          </a:prstGeom>
          <a:noFill/>
        </p:spPr>
        <p:txBody>
          <a:bodyPr wrap="square" rtlCol="0">
            <a:spAutoFit/>
          </a:bodyPr>
          <a:lstStyle/>
          <a:p>
            <a:pPr algn="ctr">
              <a:tabLst>
                <a:tab pos="5735638" algn="l"/>
              </a:tabLst>
            </a:pPr>
            <a:r>
              <a:rPr lang="en-US" altLang="ja-JP"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青字はギャランティード</a:t>
            </a:r>
            <a:endParaRPr kumimoji="1"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28510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線コネクタ 34"/>
          <p:cNvCxnSpPr/>
          <p:nvPr/>
        </p:nvCxnSpPr>
        <p:spPr>
          <a:xfrm>
            <a:off x="113410" y="620688"/>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6" name="正方形/長方形 35"/>
          <p:cNvSpPr/>
          <p:nvPr/>
        </p:nvSpPr>
        <p:spPr>
          <a:xfrm>
            <a:off x="113410" y="189801"/>
            <a:ext cx="5347232" cy="430887"/>
          </a:xfrm>
          <a:prstGeom prst="rect">
            <a:avLst/>
          </a:prstGeom>
          <a:solidFill>
            <a:schemeClr val="bg1"/>
          </a:solidFill>
        </p:spPr>
        <p:txBody>
          <a:bodyPr wrap="square" tIns="0" bIns="0">
            <a:spAutoFit/>
          </a:bodyPr>
          <a:lstStyle/>
          <a:p>
            <a:r>
              <a:rPr lang="ja-JP" altLang="en-US"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平均省エネ率（総量平均）</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bg1"/>
                </a:solidFill>
              </a:rPr>
              <a:pPr/>
              <a:t>7</a:t>
            </a:fld>
            <a:endParaRPr kumimoji="1" lang="ja-JP" altLang="en-US" sz="2000" dirty="0">
              <a:solidFill>
                <a:schemeClr val="bg1"/>
              </a:solidFill>
            </a:endParaRPr>
          </a:p>
        </p:txBody>
      </p:sp>
      <p:sp>
        <p:nvSpPr>
          <p:cNvPr id="33" name="正方形/長方形 32"/>
          <p:cNvSpPr/>
          <p:nvPr/>
        </p:nvSpPr>
        <p:spPr>
          <a:xfrm>
            <a:off x="737312" y="5702224"/>
            <a:ext cx="8198084" cy="830997"/>
          </a:xfrm>
          <a:prstGeom prst="rect">
            <a:avLst/>
          </a:prstGeom>
          <a:ln w="25400">
            <a:solidFill>
              <a:schemeClr val="accent1"/>
            </a:solidFill>
            <a:prstDash val="sysDash"/>
          </a:ln>
        </p:spPr>
        <p:txBody>
          <a:bodyPr wrap="square">
            <a:spAutoFit/>
          </a:bodyPr>
          <a:lstStyle/>
          <a:p>
            <a:r>
              <a:rPr lang="ja-JP" altLang="en-US" sz="2400" dirty="0" smtClean="0">
                <a:latin typeface="Meiryo UI" panose="020B0604030504040204" pitchFamily="50" charset="-128"/>
                <a:ea typeface="Meiryo UI" panose="020B0604030504040204" pitchFamily="50" charset="-128"/>
              </a:rPr>
              <a:t>○令和</a:t>
            </a:r>
            <a:r>
              <a:rPr lang="ja-JP" altLang="en-US" sz="2400" dirty="0">
                <a:latin typeface="Meiryo UI" panose="020B0604030504040204" pitchFamily="50" charset="-128"/>
                <a:ea typeface="Meiryo UI" panose="020B0604030504040204" pitchFamily="50" charset="-128"/>
              </a:rPr>
              <a:t>２</a:t>
            </a:r>
            <a:r>
              <a:rPr lang="ja-JP" altLang="en-US" sz="2400" dirty="0" smtClean="0">
                <a:latin typeface="Meiryo UI" panose="020B0604030504040204" pitchFamily="50" charset="-128"/>
                <a:ea typeface="Meiryo UI" panose="020B0604030504040204" pitchFamily="50" charset="-128"/>
              </a:rPr>
              <a:t>年度時点で、目標（</a:t>
            </a:r>
            <a:r>
              <a:rPr lang="en-US" altLang="ja-JP" sz="2400" dirty="0" smtClean="0">
                <a:latin typeface="Meiryo UI" panose="020B0604030504040204" pitchFamily="50" charset="-128"/>
                <a:ea typeface="Meiryo UI" panose="020B0604030504040204" pitchFamily="50" charset="-128"/>
              </a:rPr>
              <a:t>15%</a:t>
            </a:r>
            <a:r>
              <a:rPr lang="ja-JP" altLang="en-US" sz="2400" dirty="0" smtClean="0">
                <a:latin typeface="Meiryo UI" panose="020B0604030504040204" pitchFamily="50" charset="-128"/>
                <a:ea typeface="Meiryo UI" panose="020B0604030504040204" pitchFamily="50" charset="-128"/>
              </a:rPr>
              <a:t>）を大きく上回り、</a:t>
            </a:r>
            <a:endParaRPr lang="en-US" altLang="ja-JP" sz="2400" dirty="0" smtClean="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a:t>
            </a:r>
            <a:r>
              <a:rPr lang="en-US" altLang="ja-JP" sz="2400" b="1" u="sng" dirty="0" smtClean="0">
                <a:latin typeface="Meiryo UI" panose="020B0604030504040204" pitchFamily="50" charset="-128"/>
                <a:ea typeface="Meiryo UI" panose="020B0604030504040204" pitchFamily="50" charset="-128"/>
              </a:rPr>
              <a:t>30</a:t>
            </a:r>
            <a:r>
              <a:rPr lang="ja-JP" altLang="en-US" sz="2400" b="1" u="sng" dirty="0" smtClean="0">
                <a:latin typeface="Meiryo UI" panose="020B0604030504040204" pitchFamily="50" charset="-128"/>
                <a:ea typeface="Meiryo UI" panose="020B0604030504040204" pitchFamily="50" charset="-128"/>
              </a:rPr>
              <a:t>％以上を達成</a:t>
            </a:r>
            <a:r>
              <a:rPr lang="ja-JP" altLang="en-US" sz="2400" dirty="0" smtClean="0">
                <a:latin typeface="Meiryo UI" panose="020B0604030504040204" pitchFamily="50" charset="-128"/>
                <a:ea typeface="Meiryo UI" panose="020B0604030504040204" pitchFamily="50" charset="-128"/>
              </a:rPr>
              <a:t>している。</a:t>
            </a:r>
            <a:endParaRPr lang="en-US" altLang="ja-JP" sz="2400" dirty="0" smtClean="0">
              <a:latin typeface="Meiryo UI" panose="020B0604030504040204" pitchFamily="50" charset="-128"/>
              <a:ea typeface="Meiryo UI" panose="020B0604030504040204" pitchFamily="50" charset="-128"/>
            </a:endParaRPr>
          </a:p>
        </p:txBody>
      </p:sp>
      <p:sp>
        <p:nvSpPr>
          <p:cNvPr id="55" name="Rectangle 74"/>
          <p:cNvSpPr>
            <a:spLocks noChangeArrowheads="1"/>
          </p:cNvSpPr>
          <p:nvPr/>
        </p:nvSpPr>
        <p:spPr bwMode="auto">
          <a:xfrm>
            <a:off x="254390" y="890516"/>
            <a:ext cx="9233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ja-JP" altLang="en-US" sz="1200" dirty="0" smtClean="0">
                <a:solidFill>
                  <a:prstClr val="black"/>
                </a:solidFill>
                <a:latin typeface="游ゴシック" panose="020B0400000000000000" pitchFamily="50" charset="-128"/>
                <a:ea typeface="游ゴシック" panose="020B0400000000000000" pitchFamily="50" charset="-128"/>
              </a:rPr>
              <a:t>平均省エネ率</a:t>
            </a:r>
            <a:endParaRPr kumimoji="0" lang="en-US" altLang="ja-JP" sz="1200" dirty="0" smtClean="0">
              <a:solidFill>
                <a:prstClr val="black"/>
              </a:solidFill>
              <a:latin typeface="游ゴシック" panose="020B0400000000000000" pitchFamily="50" charset="-128"/>
              <a:ea typeface="游ゴシック" panose="020B0400000000000000" pitchFamily="50" charset="-128"/>
            </a:endParaRPr>
          </a:p>
          <a:p>
            <a:pPr algn="ctr"/>
            <a:r>
              <a:rPr kumimoji="0" lang="ja-JP" altLang="ja-JP" sz="1200" dirty="0" smtClean="0">
                <a:solidFill>
                  <a:prstClr val="black"/>
                </a:solidFill>
                <a:latin typeface="游ゴシック" panose="020B0400000000000000" pitchFamily="50" charset="-128"/>
                <a:ea typeface="游ゴシック" panose="020B0400000000000000" pitchFamily="50" charset="-128"/>
              </a:rPr>
              <a:t>（</a:t>
            </a:r>
            <a:r>
              <a:rPr kumimoji="0" lang="ja-JP" altLang="en-US" sz="1200" dirty="0">
                <a:solidFill>
                  <a:prstClr val="black"/>
                </a:solidFill>
                <a:latin typeface="游ゴシック" panose="020B0400000000000000" pitchFamily="50" charset="-128"/>
                <a:ea typeface="游ゴシック" panose="020B0400000000000000" pitchFamily="50" charset="-128"/>
              </a:rPr>
              <a:t>％</a:t>
            </a:r>
            <a:r>
              <a:rPr kumimoji="0" lang="ja-JP" altLang="ja-JP" sz="1200" dirty="0" smtClean="0">
                <a:solidFill>
                  <a:prstClr val="black"/>
                </a:solidFill>
                <a:latin typeface="游ゴシック" panose="020B0400000000000000" pitchFamily="50" charset="-128"/>
                <a:ea typeface="游ゴシック" panose="020B0400000000000000" pitchFamily="50" charset="-128"/>
              </a:rPr>
              <a:t>）</a:t>
            </a:r>
            <a:endParaRPr kumimoji="0" lang="ja-JP" altLang="ja-JP" dirty="0">
              <a:solidFill>
                <a:prstClr val="black"/>
              </a:solidFill>
              <a:latin typeface="游ゴシック" panose="020B0400000000000000" pitchFamily="50" charset="-128"/>
              <a:ea typeface="游ゴシック" panose="020B0400000000000000" pitchFamily="50" charset="-128"/>
            </a:endParaRPr>
          </a:p>
        </p:txBody>
      </p:sp>
      <p:sp>
        <p:nvSpPr>
          <p:cNvPr id="57" name="Freeform 47"/>
          <p:cNvSpPr>
            <a:spLocks noEditPoints="1"/>
          </p:cNvSpPr>
          <p:nvPr/>
        </p:nvSpPr>
        <p:spPr bwMode="auto">
          <a:xfrm>
            <a:off x="851264" y="1417708"/>
            <a:ext cx="7970180" cy="3342449"/>
          </a:xfrm>
          <a:custGeom>
            <a:avLst/>
            <a:gdLst>
              <a:gd name="T0" fmla="*/ 0 w 3637"/>
              <a:gd name="T1" fmla="*/ 1780 h 1780"/>
              <a:gd name="T2" fmla="*/ 3637 w 3637"/>
              <a:gd name="T3" fmla="*/ 1780 h 1780"/>
              <a:gd name="T4" fmla="*/ 0 w 3637"/>
              <a:gd name="T5" fmla="*/ 1582 h 1780"/>
              <a:gd name="T6" fmla="*/ 3637 w 3637"/>
              <a:gd name="T7" fmla="*/ 1582 h 1780"/>
              <a:gd name="T8" fmla="*/ 0 w 3637"/>
              <a:gd name="T9" fmla="*/ 1389 h 1780"/>
              <a:gd name="T10" fmla="*/ 3637 w 3637"/>
              <a:gd name="T11" fmla="*/ 1389 h 1780"/>
              <a:gd name="T12" fmla="*/ 0 w 3637"/>
              <a:gd name="T13" fmla="*/ 1190 h 1780"/>
              <a:gd name="T14" fmla="*/ 3637 w 3637"/>
              <a:gd name="T15" fmla="*/ 1190 h 1780"/>
              <a:gd name="T16" fmla="*/ 0 w 3637"/>
              <a:gd name="T17" fmla="*/ 992 h 1780"/>
              <a:gd name="T18" fmla="*/ 3637 w 3637"/>
              <a:gd name="T19" fmla="*/ 992 h 1780"/>
              <a:gd name="T20" fmla="*/ 0 w 3637"/>
              <a:gd name="T21" fmla="*/ 794 h 1780"/>
              <a:gd name="T22" fmla="*/ 3637 w 3637"/>
              <a:gd name="T23" fmla="*/ 794 h 1780"/>
              <a:gd name="T24" fmla="*/ 0 w 3637"/>
              <a:gd name="T25" fmla="*/ 595 h 1780"/>
              <a:gd name="T26" fmla="*/ 3637 w 3637"/>
              <a:gd name="T27" fmla="*/ 595 h 1780"/>
              <a:gd name="T28" fmla="*/ 0 w 3637"/>
              <a:gd name="T29" fmla="*/ 397 h 1780"/>
              <a:gd name="T30" fmla="*/ 3637 w 3637"/>
              <a:gd name="T31" fmla="*/ 397 h 1780"/>
              <a:gd name="T32" fmla="*/ 0 w 3637"/>
              <a:gd name="T33" fmla="*/ 198 h 1780"/>
              <a:gd name="T34" fmla="*/ 3637 w 3637"/>
              <a:gd name="T35" fmla="*/ 198 h 1780"/>
              <a:gd name="T36" fmla="*/ 0 w 3637"/>
              <a:gd name="T37" fmla="*/ 0 h 1780"/>
              <a:gd name="T38" fmla="*/ 3637 w 3637"/>
              <a:gd name="T39" fmla="*/ 0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37" h="1780">
                <a:moveTo>
                  <a:pt x="0" y="1780"/>
                </a:moveTo>
                <a:lnTo>
                  <a:pt x="3637" y="1780"/>
                </a:lnTo>
                <a:moveTo>
                  <a:pt x="0" y="1582"/>
                </a:moveTo>
                <a:lnTo>
                  <a:pt x="3637" y="1582"/>
                </a:lnTo>
                <a:moveTo>
                  <a:pt x="0" y="1389"/>
                </a:moveTo>
                <a:lnTo>
                  <a:pt x="3637" y="1389"/>
                </a:lnTo>
                <a:moveTo>
                  <a:pt x="0" y="1190"/>
                </a:moveTo>
                <a:lnTo>
                  <a:pt x="3637" y="1190"/>
                </a:lnTo>
                <a:moveTo>
                  <a:pt x="0" y="992"/>
                </a:moveTo>
                <a:lnTo>
                  <a:pt x="3637" y="992"/>
                </a:lnTo>
                <a:moveTo>
                  <a:pt x="0" y="794"/>
                </a:moveTo>
                <a:lnTo>
                  <a:pt x="3637" y="794"/>
                </a:lnTo>
                <a:moveTo>
                  <a:pt x="0" y="595"/>
                </a:moveTo>
                <a:lnTo>
                  <a:pt x="3637" y="595"/>
                </a:lnTo>
                <a:moveTo>
                  <a:pt x="0" y="397"/>
                </a:moveTo>
                <a:lnTo>
                  <a:pt x="3637" y="397"/>
                </a:lnTo>
                <a:moveTo>
                  <a:pt x="0" y="198"/>
                </a:moveTo>
                <a:lnTo>
                  <a:pt x="3637" y="198"/>
                </a:lnTo>
                <a:moveTo>
                  <a:pt x="0" y="0"/>
                </a:moveTo>
                <a:lnTo>
                  <a:pt x="3637" y="0"/>
                </a:lnTo>
              </a:path>
            </a:pathLst>
          </a:custGeom>
          <a:noFill/>
          <a:ln w="9525" cap="flat">
            <a:solidFill>
              <a:sysClr val="windowText" lastClr="000000">
                <a:lumMod val="65000"/>
                <a:lumOff val="35000"/>
              </a:sysClr>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游ゴシック" panose="020F0502020204030204"/>
              <a:ea typeface="游ゴシック" panose="020B0400000000000000" pitchFamily="50" charset="-128"/>
            </a:endParaRPr>
          </a:p>
        </p:txBody>
      </p:sp>
      <p:sp>
        <p:nvSpPr>
          <p:cNvPr id="59" name="Line 49"/>
          <p:cNvSpPr>
            <a:spLocks noChangeShapeType="1"/>
          </p:cNvSpPr>
          <p:nvPr/>
        </p:nvSpPr>
        <p:spPr bwMode="auto">
          <a:xfrm>
            <a:off x="851264" y="5133834"/>
            <a:ext cx="7970180" cy="0"/>
          </a:xfrm>
          <a:prstGeom prst="line">
            <a:avLst/>
          </a:prstGeom>
          <a:noFill/>
          <a:ln w="9525"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mtClean="0">
              <a:solidFill>
                <a:prstClr val="black"/>
              </a:solidFill>
              <a:latin typeface="游ゴシック" panose="020F0502020204030204"/>
              <a:ea typeface="游ゴシック" panose="020B0400000000000000" pitchFamily="50" charset="-128"/>
            </a:endParaRPr>
          </a:p>
        </p:txBody>
      </p:sp>
      <p:sp>
        <p:nvSpPr>
          <p:cNvPr id="61" name="Rectangle 52"/>
          <p:cNvSpPr>
            <a:spLocks noChangeArrowheads="1"/>
          </p:cNvSpPr>
          <p:nvPr/>
        </p:nvSpPr>
        <p:spPr bwMode="auto">
          <a:xfrm>
            <a:off x="611859" y="5011093"/>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smtClean="0">
                <a:solidFill>
                  <a:prstClr val="black"/>
                </a:solidFill>
                <a:latin typeface="Calibri" panose="020F0502020204030204" pitchFamily="34" charset="0"/>
                <a:ea typeface="游ゴシック" panose="020B0400000000000000" pitchFamily="50" charset="-128"/>
              </a:rPr>
              <a:t>0</a:t>
            </a:r>
            <a:endParaRPr kumimoji="0" lang="ja-JP" altLang="ja-JP" sz="1600" dirty="0" smtClean="0">
              <a:solidFill>
                <a:prstClr val="black"/>
              </a:solidFill>
              <a:ea typeface="游ゴシック" panose="020B0400000000000000" pitchFamily="50" charset="-128"/>
            </a:endParaRPr>
          </a:p>
        </p:txBody>
      </p:sp>
      <p:sp>
        <p:nvSpPr>
          <p:cNvPr id="62" name="Rectangle 54"/>
          <p:cNvSpPr>
            <a:spLocks noChangeArrowheads="1"/>
          </p:cNvSpPr>
          <p:nvPr/>
        </p:nvSpPr>
        <p:spPr bwMode="auto">
          <a:xfrm>
            <a:off x="535160" y="4269370"/>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smtClean="0">
                <a:solidFill>
                  <a:prstClr val="black"/>
                </a:solidFill>
                <a:latin typeface="Calibri" panose="020F0502020204030204" pitchFamily="34" charset="0"/>
                <a:ea typeface="游ゴシック" panose="020B0400000000000000" pitchFamily="50" charset="-128"/>
              </a:rPr>
              <a:t>10</a:t>
            </a:r>
            <a:endParaRPr kumimoji="0" lang="ja-JP" altLang="ja-JP" sz="1600" dirty="0" smtClean="0">
              <a:solidFill>
                <a:prstClr val="black"/>
              </a:solidFill>
              <a:ea typeface="游ゴシック" panose="020B0400000000000000" pitchFamily="50" charset="-128"/>
            </a:endParaRPr>
          </a:p>
        </p:txBody>
      </p:sp>
      <p:sp>
        <p:nvSpPr>
          <p:cNvPr id="63" name="Rectangle 56"/>
          <p:cNvSpPr>
            <a:spLocks noChangeArrowheads="1"/>
          </p:cNvSpPr>
          <p:nvPr/>
        </p:nvSpPr>
        <p:spPr bwMode="auto">
          <a:xfrm>
            <a:off x="535160" y="3525769"/>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smtClean="0">
                <a:solidFill>
                  <a:prstClr val="black"/>
                </a:solidFill>
                <a:latin typeface="Calibri" panose="020F0502020204030204" pitchFamily="34" charset="0"/>
                <a:ea typeface="游ゴシック" panose="020B0400000000000000" pitchFamily="50" charset="-128"/>
              </a:rPr>
              <a:t>20</a:t>
            </a:r>
            <a:endParaRPr kumimoji="0" lang="ja-JP" altLang="ja-JP" sz="1600" dirty="0" smtClean="0">
              <a:solidFill>
                <a:prstClr val="black"/>
              </a:solidFill>
              <a:ea typeface="游ゴシック" panose="020B0400000000000000" pitchFamily="50" charset="-128"/>
            </a:endParaRPr>
          </a:p>
        </p:txBody>
      </p:sp>
      <p:sp>
        <p:nvSpPr>
          <p:cNvPr id="64" name="Rectangle 58"/>
          <p:cNvSpPr>
            <a:spLocks noChangeArrowheads="1"/>
          </p:cNvSpPr>
          <p:nvPr/>
        </p:nvSpPr>
        <p:spPr bwMode="auto">
          <a:xfrm>
            <a:off x="535160" y="2784046"/>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smtClean="0">
                <a:solidFill>
                  <a:prstClr val="black"/>
                </a:solidFill>
                <a:latin typeface="Calibri" panose="020F0502020204030204" pitchFamily="34" charset="0"/>
                <a:ea typeface="游ゴシック" panose="020B0400000000000000" pitchFamily="50" charset="-128"/>
              </a:rPr>
              <a:t>30</a:t>
            </a:r>
            <a:endParaRPr kumimoji="0" lang="ja-JP" altLang="ja-JP" sz="1600" dirty="0" smtClean="0">
              <a:solidFill>
                <a:prstClr val="black"/>
              </a:solidFill>
              <a:ea typeface="游ゴシック" panose="020B0400000000000000" pitchFamily="50" charset="-128"/>
            </a:endParaRPr>
          </a:p>
        </p:txBody>
      </p:sp>
      <p:sp>
        <p:nvSpPr>
          <p:cNvPr id="65" name="Rectangle 60"/>
          <p:cNvSpPr>
            <a:spLocks noChangeArrowheads="1"/>
          </p:cNvSpPr>
          <p:nvPr/>
        </p:nvSpPr>
        <p:spPr bwMode="auto">
          <a:xfrm>
            <a:off x="535160" y="2042323"/>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smtClean="0">
                <a:solidFill>
                  <a:prstClr val="black"/>
                </a:solidFill>
                <a:latin typeface="Calibri" panose="020F0502020204030204" pitchFamily="34" charset="0"/>
                <a:ea typeface="游ゴシック" panose="020B0400000000000000" pitchFamily="50" charset="-128"/>
              </a:rPr>
              <a:t>4</a:t>
            </a:r>
            <a:r>
              <a:rPr kumimoji="0" lang="en-US" altLang="ja-JP" sz="1600" dirty="0" smtClean="0">
                <a:solidFill>
                  <a:prstClr val="black"/>
                </a:solidFill>
                <a:latin typeface="Calibri" panose="020F0502020204030204" pitchFamily="34" charset="0"/>
                <a:ea typeface="游ゴシック" panose="020B0400000000000000" pitchFamily="50" charset="-128"/>
              </a:rPr>
              <a:t>0</a:t>
            </a:r>
            <a:endParaRPr kumimoji="0" lang="ja-JP" altLang="ja-JP" sz="1600" dirty="0" smtClean="0">
              <a:solidFill>
                <a:prstClr val="black"/>
              </a:solidFill>
              <a:ea typeface="游ゴシック" panose="020B0400000000000000" pitchFamily="50" charset="-128"/>
            </a:endParaRPr>
          </a:p>
        </p:txBody>
      </p:sp>
      <p:sp>
        <p:nvSpPr>
          <p:cNvPr id="66" name="Rectangle 62"/>
          <p:cNvSpPr>
            <a:spLocks noChangeArrowheads="1"/>
          </p:cNvSpPr>
          <p:nvPr/>
        </p:nvSpPr>
        <p:spPr bwMode="auto">
          <a:xfrm>
            <a:off x="535160" y="1298722"/>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smtClean="0">
                <a:solidFill>
                  <a:prstClr val="black"/>
                </a:solidFill>
                <a:latin typeface="Calibri" panose="020F0502020204030204" pitchFamily="34" charset="0"/>
                <a:ea typeface="游ゴシック" panose="020B0400000000000000" pitchFamily="50" charset="-128"/>
              </a:rPr>
              <a:t>50</a:t>
            </a:r>
            <a:endParaRPr kumimoji="0" lang="ja-JP" altLang="ja-JP" sz="1600" dirty="0" smtClean="0">
              <a:solidFill>
                <a:prstClr val="black"/>
              </a:solidFill>
              <a:ea typeface="游ゴシック" panose="020B0400000000000000" pitchFamily="50" charset="-128"/>
            </a:endParaRPr>
          </a:p>
        </p:txBody>
      </p:sp>
      <p:sp>
        <p:nvSpPr>
          <p:cNvPr id="67" name="Rectangle 63"/>
          <p:cNvSpPr>
            <a:spLocks noChangeArrowheads="1"/>
          </p:cNvSpPr>
          <p:nvPr/>
        </p:nvSpPr>
        <p:spPr bwMode="auto">
          <a:xfrm>
            <a:off x="1282499" y="5235234"/>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200" dirty="0" smtClean="0">
                <a:solidFill>
                  <a:prstClr val="black"/>
                </a:solidFill>
                <a:latin typeface="游ゴシック" panose="020B0400000000000000" pitchFamily="50" charset="-128"/>
                <a:ea typeface="游ゴシック" panose="020B0400000000000000" pitchFamily="50" charset="-128"/>
              </a:rPr>
              <a:t>平成</a:t>
            </a:r>
            <a:r>
              <a:rPr kumimoji="0" lang="en-US" altLang="ja-JP" sz="1200" dirty="0" smtClean="0">
                <a:solidFill>
                  <a:prstClr val="black"/>
                </a:solidFill>
                <a:latin typeface="游ゴシック" panose="020B0400000000000000" pitchFamily="50" charset="-128"/>
                <a:ea typeface="游ゴシック" panose="020B0400000000000000" pitchFamily="50" charset="-128"/>
              </a:rPr>
              <a:t>27</a:t>
            </a:r>
            <a:r>
              <a:rPr kumimoji="0" lang="ja-JP" altLang="en-US" sz="1200" dirty="0" smtClean="0">
                <a:solidFill>
                  <a:prstClr val="black"/>
                </a:solidFill>
                <a:latin typeface="游ゴシック" panose="020B0400000000000000" pitchFamily="50" charset="-128"/>
                <a:ea typeface="游ゴシック" panose="020B0400000000000000" pitchFamily="50" charset="-128"/>
              </a:rPr>
              <a:t>年度</a:t>
            </a:r>
            <a:endParaRPr kumimoji="0" lang="ja-JP" altLang="ja-JP" sz="1200" dirty="0" smtClean="0">
              <a:solidFill>
                <a:prstClr val="black"/>
              </a:solidFill>
              <a:latin typeface="游ゴシック" panose="020B0400000000000000" pitchFamily="50" charset="-128"/>
              <a:ea typeface="游ゴシック" panose="020B0400000000000000" pitchFamily="50" charset="-128"/>
            </a:endParaRPr>
          </a:p>
        </p:txBody>
      </p:sp>
      <p:sp>
        <p:nvSpPr>
          <p:cNvPr id="68" name="Rectangle 66"/>
          <p:cNvSpPr>
            <a:spLocks noChangeArrowheads="1"/>
          </p:cNvSpPr>
          <p:nvPr/>
        </p:nvSpPr>
        <p:spPr bwMode="auto">
          <a:xfrm>
            <a:off x="2582507" y="5233363"/>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200" dirty="0" smtClean="0">
                <a:solidFill>
                  <a:prstClr val="black"/>
                </a:solidFill>
                <a:latin typeface="游ゴシック" panose="020B0400000000000000" pitchFamily="50" charset="-128"/>
                <a:ea typeface="游ゴシック" panose="020B0400000000000000" pitchFamily="50" charset="-128"/>
              </a:rPr>
              <a:t>平成</a:t>
            </a:r>
            <a:r>
              <a:rPr kumimoji="0" lang="en-US" altLang="ja-JP" sz="1200" dirty="0" smtClean="0">
                <a:solidFill>
                  <a:prstClr val="black"/>
                </a:solidFill>
                <a:latin typeface="游ゴシック" panose="020B0400000000000000" pitchFamily="50" charset="-128"/>
                <a:ea typeface="游ゴシック" panose="020B0400000000000000" pitchFamily="50" charset="-128"/>
              </a:rPr>
              <a:t>28</a:t>
            </a:r>
            <a:r>
              <a:rPr kumimoji="0" lang="ja-JP" altLang="en-US" sz="1200" dirty="0" smtClean="0">
                <a:solidFill>
                  <a:prstClr val="black"/>
                </a:solidFill>
                <a:latin typeface="游ゴシック" panose="020B0400000000000000" pitchFamily="50" charset="-128"/>
                <a:ea typeface="游ゴシック" panose="020B0400000000000000" pitchFamily="50" charset="-128"/>
              </a:rPr>
              <a:t>年度</a:t>
            </a:r>
            <a:endParaRPr kumimoji="0" lang="ja-JP" altLang="ja-JP" sz="1200" dirty="0" smtClean="0">
              <a:solidFill>
                <a:prstClr val="black"/>
              </a:solidFill>
              <a:latin typeface="游ゴシック" panose="020B0400000000000000" pitchFamily="50" charset="-128"/>
              <a:ea typeface="游ゴシック" panose="020B0400000000000000" pitchFamily="50" charset="-128"/>
            </a:endParaRPr>
          </a:p>
        </p:txBody>
      </p:sp>
      <p:sp>
        <p:nvSpPr>
          <p:cNvPr id="69" name="Rectangle 69"/>
          <p:cNvSpPr>
            <a:spLocks noChangeArrowheads="1"/>
          </p:cNvSpPr>
          <p:nvPr/>
        </p:nvSpPr>
        <p:spPr bwMode="auto">
          <a:xfrm>
            <a:off x="3881168" y="5233363"/>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200" dirty="0" smtClean="0">
                <a:solidFill>
                  <a:prstClr val="black"/>
                </a:solidFill>
                <a:latin typeface="游ゴシック" panose="020B0400000000000000" pitchFamily="50" charset="-128"/>
                <a:ea typeface="游ゴシック" panose="020B0400000000000000" pitchFamily="50" charset="-128"/>
              </a:rPr>
              <a:t>平成</a:t>
            </a:r>
            <a:r>
              <a:rPr kumimoji="0" lang="en-US" altLang="ja-JP" sz="1200" dirty="0" smtClean="0">
                <a:solidFill>
                  <a:prstClr val="black"/>
                </a:solidFill>
                <a:latin typeface="游ゴシック" panose="020B0400000000000000" pitchFamily="50" charset="-128"/>
                <a:ea typeface="游ゴシック" panose="020B0400000000000000" pitchFamily="50" charset="-128"/>
              </a:rPr>
              <a:t>29</a:t>
            </a:r>
            <a:r>
              <a:rPr kumimoji="0" lang="ja-JP" altLang="en-US" sz="1200" dirty="0" smtClean="0">
                <a:solidFill>
                  <a:prstClr val="black"/>
                </a:solidFill>
                <a:latin typeface="游ゴシック" panose="020B0400000000000000" pitchFamily="50" charset="-128"/>
                <a:ea typeface="游ゴシック" panose="020B0400000000000000" pitchFamily="50" charset="-128"/>
              </a:rPr>
              <a:t>年度</a:t>
            </a:r>
            <a:endParaRPr kumimoji="0" lang="ja-JP" altLang="ja-JP" sz="1200" dirty="0" smtClean="0">
              <a:solidFill>
                <a:prstClr val="black"/>
              </a:solidFill>
              <a:latin typeface="游ゴシック" panose="020B0400000000000000" pitchFamily="50" charset="-128"/>
              <a:ea typeface="游ゴシック" panose="020B0400000000000000" pitchFamily="50" charset="-128"/>
            </a:endParaRPr>
          </a:p>
        </p:txBody>
      </p:sp>
      <p:sp>
        <p:nvSpPr>
          <p:cNvPr id="70" name="Rectangle 72"/>
          <p:cNvSpPr>
            <a:spLocks noChangeArrowheads="1"/>
          </p:cNvSpPr>
          <p:nvPr/>
        </p:nvSpPr>
        <p:spPr bwMode="auto">
          <a:xfrm>
            <a:off x="5168579" y="5233363"/>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200" dirty="0" smtClean="0">
                <a:solidFill>
                  <a:prstClr val="black"/>
                </a:solidFill>
                <a:latin typeface="游ゴシック" panose="020B0400000000000000" pitchFamily="50" charset="-128"/>
                <a:ea typeface="游ゴシック" panose="020B0400000000000000" pitchFamily="50" charset="-128"/>
              </a:rPr>
              <a:t>平成</a:t>
            </a:r>
            <a:r>
              <a:rPr kumimoji="0" lang="en-US" altLang="ja-JP" sz="1200" dirty="0" smtClean="0">
                <a:solidFill>
                  <a:prstClr val="black"/>
                </a:solidFill>
                <a:latin typeface="游ゴシック" panose="020B0400000000000000" pitchFamily="50" charset="-128"/>
                <a:ea typeface="游ゴシック" panose="020B0400000000000000" pitchFamily="50" charset="-128"/>
              </a:rPr>
              <a:t>30</a:t>
            </a:r>
            <a:r>
              <a:rPr kumimoji="0" lang="ja-JP" altLang="en-US" sz="1200" dirty="0" smtClean="0">
                <a:solidFill>
                  <a:prstClr val="black"/>
                </a:solidFill>
                <a:latin typeface="游ゴシック" panose="020B0400000000000000" pitchFamily="50" charset="-128"/>
                <a:ea typeface="游ゴシック" panose="020B0400000000000000" pitchFamily="50" charset="-128"/>
              </a:rPr>
              <a:t>年度</a:t>
            </a:r>
            <a:endParaRPr kumimoji="0" lang="ja-JP" altLang="ja-JP" sz="1200" dirty="0" smtClean="0">
              <a:solidFill>
                <a:prstClr val="black"/>
              </a:solidFill>
              <a:latin typeface="游ゴシック" panose="020B0400000000000000" pitchFamily="50" charset="-128"/>
              <a:ea typeface="游ゴシック" panose="020B0400000000000000" pitchFamily="50" charset="-128"/>
            </a:endParaRPr>
          </a:p>
        </p:txBody>
      </p:sp>
      <p:sp>
        <p:nvSpPr>
          <p:cNvPr id="71" name="Line 51"/>
          <p:cNvSpPr>
            <a:spLocks noChangeShapeType="1"/>
          </p:cNvSpPr>
          <p:nvPr/>
        </p:nvSpPr>
        <p:spPr bwMode="auto">
          <a:xfrm>
            <a:off x="886027" y="5133834"/>
            <a:ext cx="7970180" cy="0"/>
          </a:xfrm>
          <a:prstGeom prst="line">
            <a:avLst/>
          </a:prstGeom>
          <a:noFill/>
          <a:ln w="36513" cap="rnd">
            <a:solidFill>
              <a:srgbClr val="59595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mtClean="0">
              <a:solidFill>
                <a:prstClr val="black"/>
              </a:solidFill>
              <a:latin typeface="游ゴシック" panose="020F0502020204030204"/>
              <a:ea typeface="游ゴシック" panose="020B0400000000000000" pitchFamily="50" charset="-128"/>
            </a:endParaRPr>
          </a:p>
        </p:txBody>
      </p:sp>
      <p:sp>
        <p:nvSpPr>
          <p:cNvPr id="72" name="Rectangle 56"/>
          <p:cNvSpPr>
            <a:spLocks noChangeArrowheads="1"/>
          </p:cNvSpPr>
          <p:nvPr/>
        </p:nvSpPr>
        <p:spPr bwMode="auto">
          <a:xfrm>
            <a:off x="533200" y="3896630"/>
            <a:ext cx="2340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600" b="1" dirty="0" smtClean="0">
                <a:solidFill>
                  <a:prstClr val="black"/>
                </a:solidFill>
                <a:latin typeface="游ゴシック" panose="020B0400000000000000" pitchFamily="50" charset="-128"/>
                <a:ea typeface="游ゴシック" panose="020B0400000000000000" pitchFamily="50" charset="-128"/>
              </a:rPr>
              <a:t>15</a:t>
            </a:r>
            <a:endParaRPr kumimoji="0" lang="ja-JP" altLang="ja-JP" sz="1600" b="1" dirty="0" smtClean="0">
              <a:solidFill>
                <a:prstClr val="black"/>
              </a:solidFill>
              <a:latin typeface="游ゴシック" panose="020B0400000000000000" pitchFamily="50" charset="-128"/>
              <a:ea typeface="游ゴシック" panose="020B0400000000000000" pitchFamily="50" charset="-128"/>
            </a:endParaRPr>
          </a:p>
        </p:txBody>
      </p:sp>
      <p:sp>
        <p:nvSpPr>
          <p:cNvPr id="26" name="Rectangle 72"/>
          <p:cNvSpPr>
            <a:spLocks noChangeArrowheads="1"/>
          </p:cNvSpPr>
          <p:nvPr/>
        </p:nvSpPr>
        <p:spPr bwMode="auto">
          <a:xfrm>
            <a:off x="6524444" y="5233363"/>
            <a:ext cx="7694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en-US" sz="1200" dirty="0" smtClean="0">
                <a:solidFill>
                  <a:prstClr val="black"/>
                </a:solidFill>
                <a:latin typeface="游ゴシック" panose="020B0400000000000000" pitchFamily="50" charset="-128"/>
                <a:ea typeface="游ゴシック" panose="020B0400000000000000" pitchFamily="50" charset="-128"/>
              </a:rPr>
              <a:t>令和元年度</a:t>
            </a:r>
            <a:endParaRPr kumimoji="0" lang="ja-JP" altLang="ja-JP" sz="1200" dirty="0" smtClean="0">
              <a:solidFill>
                <a:prstClr val="black"/>
              </a:solidFill>
              <a:latin typeface="游ゴシック" panose="020B0400000000000000" pitchFamily="50" charset="-128"/>
              <a:ea typeface="游ゴシック" panose="020B0400000000000000" pitchFamily="50" charset="-128"/>
            </a:endParaRPr>
          </a:p>
        </p:txBody>
      </p:sp>
      <p:sp>
        <p:nvSpPr>
          <p:cNvPr id="3" name="正方形/長方形 2"/>
          <p:cNvSpPr/>
          <p:nvPr/>
        </p:nvSpPr>
        <p:spPr>
          <a:xfrm>
            <a:off x="1292456" y="1828800"/>
            <a:ext cx="648000" cy="328975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2593230" y="2421228"/>
            <a:ext cx="648000" cy="268971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3878284" y="2627291"/>
            <a:ext cx="648000" cy="24912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5184409" y="2807594"/>
            <a:ext cx="648000" cy="231096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Rectangle 72"/>
          <p:cNvSpPr>
            <a:spLocks noChangeArrowheads="1"/>
          </p:cNvSpPr>
          <p:nvPr/>
        </p:nvSpPr>
        <p:spPr bwMode="white">
          <a:xfrm>
            <a:off x="899592" y="3739925"/>
            <a:ext cx="1025922" cy="246221"/>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smtClean="0">
                <a:ln>
                  <a:noFill/>
                </a:ln>
                <a:solidFill>
                  <a:srgbClr val="595959"/>
                </a:solidFill>
                <a:effectLst/>
                <a:uLnTx/>
                <a:uFillTx/>
                <a:latin typeface="游ゴシック" panose="020B0400000000000000" pitchFamily="50" charset="-128"/>
                <a:ea typeface="游ゴシック" panose="020B0400000000000000" pitchFamily="50" charset="-128"/>
              </a:rPr>
              <a:t>↓</a:t>
            </a:r>
            <a:r>
              <a:rPr kumimoji="0" lang="ja-JP" altLang="ja-JP" sz="1600" b="1" i="0" u="none" strike="noStrike" kern="0" cap="none" spc="0" normalizeH="0" baseline="0" noProof="0" dirty="0" smtClean="0">
                <a:ln>
                  <a:noFill/>
                </a:ln>
                <a:solidFill>
                  <a:srgbClr val="595959"/>
                </a:solidFill>
                <a:effectLst/>
                <a:uLnTx/>
                <a:uFillTx/>
                <a:latin typeface="游ゴシック" panose="020B0400000000000000" pitchFamily="50" charset="-128"/>
                <a:ea typeface="游ゴシック" panose="020B0400000000000000" pitchFamily="50" charset="-128"/>
              </a:rPr>
              <a:t>目標</a:t>
            </a:r>
            <a:r>
              <a:rPr kumimoji="0" lang="ja-JP" altLang="en-US" sz="1600" b="1" i="0" u="none" strike="noStrike" kern="0" cap="none" spc="0" normalizeH="0" baseline="0" noProof="0" dirty="0" smtClean="0">
                <a:ln>
                  <a:noFill/>
                </a:ln>
                <a:solidFill>
                  <a:srgbClr val="595959"/>
                </a:solidFill>
                <a:effectLst/>
                <a:uLnTx/>
                <a:uFillTx/>
                <a:latin typeface="游ゴシック" panose="020B0400000000000000" pitchFamily="50" charset="-128"/>
                <a:ea typeface="游ゴシック" panose="020B0400000000000000" pitchFamily="50" charset="-128"/>
              </a:rPr>
              <a:t>値↓</a:t>
            </a:r>
            <a:endPar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1" name="正方形/長方形 30"/>
          <p:cNvSpPr/>
          <p:nvPr/>
        </p:nvSpPr>
        <p:spPr>
          <a:xfrm>
            <a:off x="6510996" y="2627292"/>
            <a:ext cx="648000" cy="24803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423402" y="1523421"/>
            <a:ext cx="792849"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44.4</a:t>
            </a:r>
            <a:endParaRPr kumimoji="1" lang="ja-JP" altLang="en-US" sz="14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719546" y="2112364"/>
            <a:ext cx="792849"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36.8</a:t>
            </a:r>
            <a:endParaRPr kumimoji="1" lang="ja-JP" altLang="en-US" sz="14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4015690" y="2280680"/>
            <a:ext cx="792849"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33.4</a:t>
            </a:r>
            <a:endParaRPr kumimoji="1" lang="ja-JP" altLang="en-US" sz="14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5276909" y="2499160"/>
            <a:ext cx="792849"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31.5</a:t>
            </a:r>
            <a:endParaRPr kumimoji="1" lang="ja-JP" altLang="en-US" sz="14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6607978" y="2267607"/>
            <a:ext cx="792849"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32.8</a:t>
            </a:r>
            <a:endParaRPr kumimoji="1" lang="ja-JP" altLang="en-US" sz="1400" dirty="0">
              <a:latin typeface="Meiryo UI" panose="020B0604030504040204" pitchFamily="50" charset="-128"/>
              <a:ea typeface="Meiryo UI" panose="020B0604030504040204" pitchFamily="50" charset="-128"/>
            </a:endParaRPr>
          </a:p>
        </p:txBody>
      </p:sp>
      <p:sp>
        <p:nvSpPr>
          <p:cNvPr id="40" name="Rectangle 72"/>
          <p:cNvSpPr>
            <a:spLocks noChangeArrowheads="1"/>
          </p:cNvSpPr>
          <p:nvPr/>
        </p:nvSpPr>
        <p:spPr bwMode="auto">
          <a:xfrm>
            <a:off x="7774315" y="5242628"/>
            <a:ext cx="7694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en-US" sz="1200" dirty="0" smtClean="0">
                <a:solidFill>
                  <a:prstClr val="black"/>
                </a:solidFill>
                <a:latin typeface="游ゴシック" panose="020B0400000000000000" pitchFamily="50" charset="-128"/>
                <a:ea typeface="游ゴシック" panose="020B0400000000000000" pitchFamily="50" charset="-128"/>
              </a:rPr>
              <a:t>令和２年度</a:t>
            </a:r>
            <a:endParaRPr kumimoji="0" lang="ja-JP" altLang="ja-JP" sz="1200" dirty="0" smtClean="0">
              <a:solidFill>
                <a:prstClr val="black"/>
              </a:solidFill>
              <a:latin typeface="游ゴシック" panose="020B0400000000000000" pitchFamily="50" charset="-128"/>
              <a:ea typeface="游ゴシック" panose="020B0400000000000000" pitchFamily="50" charset="-128"/>
            </a:endParaRPr>
          </a:p>
        </p:txBody>
      </p:sp>
      <p:sp>
        <p:nvSpPr>
          <p:cNvPr id="41" name="正方形/長方形 40"/>
          <p:cNvSpPr/>
          <p:nvPr/>
        </p:nvSpPr>
        <p:spPr>
          <a:xfrm>
            <a:off x="7760867" y="2362917"/>
            <a:ext cx="648000" cy="27540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7857849" y="2041103"/>
            <a:ext cx="792849"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37.2</a:t>
            </a:r>
            <a:endParaRPr kumimoji="1" lang="ja-JP" altLang="en-US" sz="1400" dirty="0">
              <a:latin typeface="Meiryo UI" panose="020B0604030504040204" pitchFamily="50" charset="-128"/>
              <a:ea typeface="Meiryo UI" panose="020B0604030504040204" pitchFamily="50" charset="-128"/>
            </a:endParaRPr>
          </a:p>
        </p:txBody>
      </p:sp>
      <p:sp>
        <p:nvSpPr>
          <p:cNvPr id="60" name="Line 51"/>
          <p:cNvSpPr>
            <a:spLocks noChangeShapeType="1"/>
          </p:cNvSpPr>
          <p:nvPr/>
        </p:nvSpPr>
        <p:spPr bwMode="auto">
          <a:xfrm>
            <a:off x="886027" y="4024120"/>
            <a:ext cx="7970180" cy="0"/>
          </a:xfrm>
          <a:prstGeom prst="line">
            <a:avLst/>
          </a:prstGeom>
          <a:noFill/>
          <a:ln w="36513" cap="rnd">
            <a:solidFill>
              <a:srgbClr val="595959"/>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mtClean="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288633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線コネクタ 34"/>
          <p:cNvCxnSpPr/>
          <p:nvPr/>
        </p:nvCxnSpPr>
        <p:spPr>
          <a:xfrm>
            <a:off x="-36512" y="620688"/>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6" name="正方形/長方形 35"/>
          <p:cNvSpPr/>
          <p:nvPr/>
        </p:nvSpPr>
        <p:spPr>
          <a:xfrm>
            <a:off x="158114" y="117793"/>
            <a:ext cx="8014286"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光熱水費削減額（旧プラン効果分含む）</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bg1"/>
                </a:solidFill>
              </a:rPr>
              <a:pPr/>
              <a:t>8</a:t>
            </a:fld>
            <a:endParaRPr kumimoji="1" lang="ja-JP" altLang="en-US" sz="2000" dirty="0">
              <a:solidFill>
                <a:schemeClr val="bg1"/>
              </a:solidFill>
            </a:endParaRPr>
          </a:p>
        </p:txBody>
      </p:sp>
      <p:sp>
        <p:nvSpPr>
          <p:cNvPr id="8" name="正方形/長方形 7"/>
          <p:cNvSpPr/>
          <p:nvPr/>
        </p:nvSpPr>
        <p:spPr>
          <a:xfrm>
            <a:off x="113410" y="5906533"/>
            <a:ext cx="8720997" cy="830997"/>
          </a:xfrm>
          <a:prstGeom prst="rect">
            <a:avLst/>
          </a:prstGeom>
          <a:ln w="25400">
            <a:solidFill>
              <a:schemeClr val="accent1"/>
            </a:solidFill>
            <a:prstDash val="sysDash"/>
          </a:ln>
        </p:spPr>
        <p:txBody>
          <a:bodyPr wrap="square">
            <a:spAutoFit/>
          </a:bodyPr>
          <a:lstStyle/>
          <a:p>
            <a:r>
              <a:rPr lang="ja-JP" altLang="en-US" sz="2400" dirty="0" smtClean="0">
                <a:latin typeface="Meiryo UI" panose="020B0604030504040204" pitchFamily="50" charset="-128"/>
                <a:ea typeface="Meiryo UI" panose="020B0604030504040204" pitchFamily="50" charset="-128"/>
              </a:rPr>
              <a:t>○目標は</a:t>
            </a:r>
            <a:r>
              <a:rPr lang="en-US" altLang="ja-JP" sz="2400" dirty="0">
                <a:latin typeface="Meiryo UI" panose="020B0604030504040204" pitchFamily="50" charset="-128"/>
                <a:ea typeface="Meiryo UI" panose="020B0604030504040204" pitchFamily="50" charset="-128"/>
              </a:rPr>
              <a:t>10</a:t>
            </a:r>
            <a:r>
              <a:rPr lang="ja-JP" altLang="en-US" sz="2400" dirty="0" smtClean="0">
                <a:latin typeface="Meiryo UI" panose="020B0604030504040204" pitchFamily="50" charset="-128"/>
                <a:ea typeface="Meiryo UI" panose="020B0604030504040204" pitchFamily="50" charset="-128"/>
              </a:rPr>
              <a:t>年間で</a:t>
            </a:r>
            <a:r>
              <a:rPr lang="ja-JP" altLang="en-US" sz="2400" b="1" u="sng" dirty="0" smtClean="0">
                <a:latin typeface="Meiryo UI" panose="020B0604030504040204" pitchFamily="50" charset="-128"/>
                <a:ea typeface="Meiryo UI" panose="020B0604030504040204" pitchFamily="50" charset="-128"/>
              </a:rPr>
              <a:t>累計</a:t>
            </a:r>
            <a:r>
              <a:rPr lang="en-US" altLang="ja-JP" sz="2400" b="1" u="sng" dirty="0" smtClean="0">
                <a:latin typeface="Meiryo UI" panose="020B0604030504040204" pitchFamily="50" charset="-128"/>
                <a:ea typeface="Meiryo UI" panose="020B0604030504040204" pitchFamily="50" charset="-128"/>
              </a:rPr>
              <a:t>60</a:t>
            </a:r>
            <a:r>
              <a:rPr lang="ja-JP" altLang="en-US" sz="2400" b="1" u="sng" dirty="0" smtClean="0">
                <a:latin typeface="Meiryo UI" panose="020B0604030504040204" pitchFamily="50" charset="-128"/>
                <a:ea typeface="Meiryo UI" panose="020B0604030504040204" pitchFamily="50" charset="-128"/>
              </a:rPr>
              <a:t>億円</a:t>
            </a:r>
            <a:r>
              <a:rPr lang="ja-JP" altLang="en-US" sz="2000" dirty="0" smtClean="0">
                <a:latin typeface="Meiryo UI" panose="020B0604030504040204" pitchFamily="50" charset="-128"/>
                <a:ea typeface="Meiryo UI" panose="020B0604030504040204" pitchFamily="50" charset="-128"/>
              </a:rPr>
              <a:t>（旧プラン分</a:t>
            </a:r>
            <a:r>
              <a:rPr lang="en-US" altLang="ja-JP" sz="2000" dirty="0" smtClean="0">
                <a:latin typeface="Meiryo UI" panose="020B0604030504040204" pitchFamily="50" charset="-128"/>
                <a:ea typeface="Meiryo UI" panose="020B0604030504040204" pitchFamily="50" charset="-128"/>
              </a:rPr>
              <a:t>35</a:t>
            </a:r>
            <a:r>
              <a:rPr lang="ja-JP" altLang="en-US" sz="2000" dirty="0" smtClean="0">
                <a:latin typeface="Meiryo UI" panose="020B0604030504040204" pitchFamily="50" charset="-128"/>
                <a:ea typeface="Meiryo UI" panose="020B0604030504040204" pitchFamily="50" charset="-128"/>
              </a:rPr>
              <a:t>億円、新プラン分</a:t>
            </a:r>
            <a:r>
              <a:rPr lang="en-US" altLang="ja-JP" sz="2000" dirty="0" smtClean="0">
                <a:latin typeface="Meiryo UI" panose="020B0604030504040204" pitchFamily="50" charset="-128"/>
                <a:ea typeface="Meiryo UI" panose="020B0604030504040204" pitchFamily="50" charset="-128"/>
              </a:rPr>
              <a:t>25</a:t>
            </a:r>
            <a:r>
              <a:rPr lang="ja-JP" altLang="en-US" sz="2000" dirty="0" smtClean="0">
                <a:latin typeface="Meiryo UI" panose="020B0604030504040204" pitchFamily="50" charset="-128"/>
                <a:ea typeface="Meiryo UI" panose="020B0604030504040204" pitchFamily="50" charset="-128"/>
              </a:rPr>
              <a:t>億円）</a:t>
            </a:r>
            <a:endParaRPr lang="ja-JP" altLang="en-US" sz="2000" dirty="0">
              <a:latin typeface="Meiryo UI" panose="020B0604030504040204" pitchFamily="50" charset="-128"/>
              <a:ea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６</a:t>
            </a:r>
            <a:r>
              <a:rPr lang="ja-JP" altLang="en-US" sz="2400" dirty="0" smtClean="0">
                <a:latin typeface="Meiryo UI" panose="020B0604030504040204" pitchFamily="50" charset="-128"/>
                <a:ea typeface="Meiryo UI" panose="020B0604030504040204" pitchFamily="50" charset="-128"/>
              </a:rPr>
              <a:t>年間で、</a:t>
            </a:r>
            <a:r>
              <a:rPr lang="ja-JP" altLang="en-US" sz="2400" b="1" u="sng" dirty="0" smtClean="0">
                <a:latin typeface="Meiryo UI" panose="020B0604030504040204" pitchFamily="50" charset="-128"/>
                <a:ea typeface="Meiryo UI" panose="020B0604030504040204" pitchFamily="50" charset="-128"/>
              </a:rPr>
              <a:t>累計</a:t>
            </a:r>
            <a:r>
              <a:rPr lang="en-US" altLang="ja-JP" sz="2400" b="1" u="sng" dirty="0" smtClean="0">
                <a:latin typeface="Meiryo UI" panose="020B0604030504040204" pitchFamily="50" charset="-128"/>
                <a:ea typeface="Meiryo UI" panose="020B0604030504040204" pitchFamily="50" charset="-128"/>
              </a:rPr>
              <a:t>50</a:t>
            </a:r>
            <a:r>
              <a:rPr lang="ja-JP" altLang="en-US" sz="2400" b="1" u="sng" dirty="0" smtClean="0">
                <a:latin typeface="Meiryo UI" panose="020B0604030504040204" pitchFamily="50" charset="-128"/>
                <a:ea typeface="Meiryo UI" panose="020B0604030504040204" pitchFamily="50" charset="-128"/>
              </a:rPr>
              <a:t>億円の削減（目標の約</a:t>
            </a:r>
            <a:r>
              <a:rPr lang="en-US" altLang="ja-JP" sz="2400" b="1" u="sng" dirty="0" smtClean="0">
                <a:latin typeface="Meiryo UI" panose="020B0604030504040204" pitchFamily="50" charset="-128"/>
                <a:ea typeface="Meiryo UI" panose="020B0604030504040204" pitchFamily="50" charset="-128"/>
              </a:rPr>
              <a:t>83%</a:t>
            </a:r>
            <a:r>
              <a:rPr lang="ja-JP" altLang="en-US" sz="2400" b="1" u="sng"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を達成</a:t>
            </a:r>
            <a:endParaRPr lang="en-US" altLang="ja-JP" sz="2400" dirty="0" smtClean="0">
              <a:latin typeface="Meiryo UI" panose="020B0604030504040204" pitchFamily="50" charset="-128"/>
              <a:ea typeface="Meiryo UI" panose="020B0604030504040204" pitchFamily="50" charset="-128"/>
            </a:endParaRPr>
          </a:p>
        </p:txBody>
      </p:sp>
      <p:sp>
        <p:nvSpPr>
          <p:cNvPr id="137" name="Rectangle 75"/>
          <p:cNvSpPr>
            <a:spLocks noChangeArrowheads="1"/>
          </p:cNvSpPr>
          <p:nvPr/>
        </p:nvSpPr>
        <p:spPr bwMode="auto">
          <a:xfrm>
            <a:off x="8100392" y="731333"/>
            <a:ext cx="8463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ja-JP" altLang="en-US" sz="1100" dirty="0">
                <a:solidFill>
                  <a:prstClr val="black"/>
                </a:solidFill>
                <a:latin typeface="游ゴシック" panose="020B0400000000000000" pitchFamily="50" charset="-128"/>
                <a:ea typeface="游ゴシック" panose="020B0400000000000000" pitchFamily="50" charset="-128"/>
              </a:rPr>
              <a:t>累計削減金額</a:t>
            </a:r>
            <a:endParaRPr kumimoji="0" lang="en-US" altLang="ja-JP" sz="1100" dirty="0">
              <a:solidFill>
                <a:prstClr val="black"/>
              </a:solidFill>
              <a:latin typeface="游ゴシック" panose="020B0400000000000000" pitchFamily="50" charset="-128"/>
              <a:ea typeface="游ゴシック" panose="020B0400000000000000" pitchFamily="50" charset="-128"/>
            </a:endParaRPr>
          </a:p>
          <a:p>
            <a:pPr algn="ctr"/>
            <a:r>
              <a:rPr kumimoji="0" lang="ja-JP" altLang="ja-JP" sz="1100" dirty="0" smtClean="0">
                <a:solidFill>
                  <a:prstClr val="black"/>
                </a:solidFill>
                <a:latin typeface="游ゴシック" panose="020B0400000000000000" pitchFamily="50" charset="-128"/>
                <a:ea typeface="游ゴシック" panose="020B0400000000000000" pitchFamily="50" charset="-128"/>
              </a:rPr>
              <a:t>（</a:t>
            </a:r>
            <a:r>
              <a:rPr kumimoji="0" lang="ja-JP" altLang="en-US" sz="1100" dirty="0">
                <a:solidFill>
                  <a:prstClr val="black"/>
                </a:solidFill>
                <a:latin typeface="游ゴシック" panose="020B0400000000000000" pitchFamily="50" charset="-128"/>
                <a:ea typeface="游ゴシック" panose="020B0400000000000000" pitchFamily="50" charset="-128"/>
              </a:rPr>
              <a:t>億</a:t>
            </a:r>
            <a:r>
              <a:rPr kumimoji="0" lang="ja-JP" altLang="ja-JP" sz="1100" dirty="0" smtClean="0">
                <a:solidFill>
                  <a:prstClr val="black"/>
                </a:solidFill>
                <a:latin typeface="游ゴシック" panose="020B0400000000000000" pitchFamily="50" charset="-128"/>
                <a:ea typeface="游ゴシック" panose="020B0400000000000000" pitchFamily="50" charset="-128"/>
              </a:rPr>
              <a:t>円</a:t>
            </a:r>
            <a:r>
              <a:rPr kumimoji="0" lang="ja-JP" altLang="ja-JP" sz="1100" dirty="0">
                <a:solidFill>
                  <a:prstClr val="black"/>
                </a:solidFill>
                <a:latin typeface="游ゴシック" panose="020B0400000000000000" pitchFamily="50" charset="-128"/>
                <a:ea typeface="游ゴシック" panose="020B0400000000000000" pitchFamily="50" charset="-128"/>
              </a:rPr>
              <a:t>）</a:t>
            </a:r>
            <a:endParaRPr kumimoji="0" lang="ja-JP" altLang="ja-JP" dirty="0">
              <a:solidFill>
                <a:prstClr val="black"/>
              </a:solidFill>
              <a:latin typeface="游ゴシック" panose="020B0400000000000000" pitchFamily="50" charset="-128"/>
              <a:ea typeface="游ゴシック" panose="020B0400000000000000" pitchFamily="50" charset="-128"/>
            </a:endParaRPr>
          </a:p>
        </p:txBody>
      </p:sp>
      <p:sp>
        <p:nvSpPr>
          <p:cNvPr id="138" name="Rectangle 74"/>
          <p:cNvSpPr>
            <a:spLocks noChangeArrowheads="1"/>
          </p:cNvSpPr>
          <p:nvPr/>
        </p:nvSpPr>
        <p:spPr bwMode="auto">
          <a:xfrm>
            <a:off x="245614" y="729337"/>
            <a:ext cx="9233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ja-JP" altLang="en-US" sz="1200" dirty="0">
                <a:solidFill>
                  <a:prstClr val="black"/>
                </a:solidFill>
                <a:latin typeface="游ゴシック" panose="020B0400000000000000" pitchFamily="50" charset="-128"/>
                <a:ea typeface="游ゴシック" panose="020B0400000000000000" pitchFamily="50" charset="-128"/>
              </a:rPr>
              <a:t>年間</a:t>
            </a:r>
            <a:r>
              <a:rPr kumimoji="0" lang="ja-JP" altLang="en-US" sz="1200" dirty="0" smtClean="0">
                <a:solidFill>
                  <a:prstClr val="black"/>
                </a:solidFill>
                <a:latin typeface="游ゴシック" panose="020B0400000000000000" pitchFamily="50" charset="-128"/>
                <a:ea typeface="游ゴシック" panose="020B0400000000000000" pitchFamily="50" charset="-128"/>
              </a:rPr>
              <a:t>削減金額</a:t>
            </a:r>
            <a:endParaRPr kumimoji="0" lang="en-US" altLang="ja-JP" sz="1200" dirty="0">
              <a:solidFill>
                <a:prstClr val="black"/>
              </a:solidFill>
              <a:latin typeface="游ゴシック" panose="020B0400000000000000" pitchFamily="50" charset="-128"/>
              <a:ea typeface="游ゴシック" panose="020B0400000000000000" pitchFamily="50" charset="-128"/>
            </a:endParaRPr>
          </a:p>
          <a:p>
            <a:pPr algn="ctr"/>
            <a:r>
              <a:rPr kumimoji="0" lang="ja-JP" altLang="ja-JP" sz="1200" dirty="0" smtClean="0">
                <a:solidFill>
                  <a:prstClr val="black"/>
                </a:solidFill>
                <a:latin typeface="游ゴシック" panose="020B0400000000000000" pitchFamily="50" charset="-128"/>
                <a:ea typeface="游ゴシック" panose="020B0400000000000000" pitchFamily="50" charset="-128"/>
              </a:rPr>
              <a:t>（</a:t>
            </a:r>
            <a:r>
              <a:rPr kumimoji="0" lang="ja-JP" altLang="en-US" sz="1200" dirty="0">
                <a:solidFill>
                  <a:prstClr val="black"/>
                </a:solidFill>
                <a:latin typeface="游ゴシック" panose="020B0400000000000000" pitchFamily="50" charset="-128"/>
                <a:ea typeface="游ゴシック" panose="020B0400000000000000" pitchFamily="50" charset="-128"/>
              </a:rPr>
              <a:t>億</a:t>
            </a:r>
            <a:r>
              <a:rPr kumimoji="0" lang="ja-JP" altLang="ja-JP" sz="1200" dirty="0" smtClean="0">
                <a:solidFill>
                  <a:prstClr val="black"/>
                </a:solidFill>
                <a:latin typeface="游ゴシック" panose="020B0400000000000000" pitchFamily="50" charset="-128"/>
                <a:ea typeface="游ゴシック" panose="020B0400000000000000" pitchFamily="50" charset="-128"/>
              </a:rPr>
              <a:t>円</a:t>
            </a:r>
            <a:r>
              <a:rPr kumimoji="0" lang="en-US" altLang="ja-JP" sz="1200" dirty="0">
                <a:solidFill>
                  <a:prstClr val="black"/>
                </a:solidFill>
                <a:latin typeface="游ゴシック" panose="020B0400000000000000" pitchFamily="50" charset="-128"/>
                <a:ea typeface="游ゴシック" panose="020B0400000000000000" pitchFamily="50" charset="-128"/>
              </a:rPr>
              <a:t>/</a:t>
            </a:r>
            <a:r>
              <a:rPr kumimoji="0" lang="ja-JP" altLang="en-US" sz="1200" dirty="0">
                <a:solidFill>
                  <a:prstClr val="black"/>
                </a:solidFill>
                <a:latin typeface="游ゴシック" panose="020B0400000000000000" pitchFamily="50" charset="-128"/>
                <a:ea typeface="游ゴシック" panose="020B0400000000000000" pitchFamily="50" charset="-128"/>
              </a:rPr>
              <a:t>年</a:t>
            </a:r>
            <a:r>
              <a:rPr kumimoji="0" lang="ja-JP" altLang="ja-JP" sz="1200" dirty="0">
                <a:solidFill>
                  <a:prstClr val="black"/>
                </a:solidFill>
                <a:latin typeface="游ゴシック" panose="020B0400000000000000" pitchFamily="50" charset="-128"/>
                <a:ea typeface="游ゴシック" panose="020B0400000000000000" pitchFamily="50" charset="-128"/>
              </a:rPr>
              <a:t>）</a:t>
            </a:r>
            <a:endParaRPr kumimoji="0" lang="ja-JP" altLang="ja-JP" dirty="0">
              <a:solidFill>
                <a:prstClr val="black"/>
              </a:solidFill>
              <a:latin typeface="游ゴシック" panose="020B0400000000000000" pitchFamily="50" charset="-128"/>
              <a:ea typeface="游ゴシック" panose="020B0400000000000000" pitchFamily="50" charset="-128"/>
            </a:endParaRPr>
          </a:p>
        </p:txBody>
      </p:sp>
      <p:sp>
        <p:nvSpPr>
          <p:cNvPr id="58" name="Rectangle 61"/>
          <p:cNvSpPr>
            <a:spLocks noChangeArrowheads="1"/>
          </p:cNvSpPr>
          <p:nvPr/>
        </p:nvSpPr>
        <p:spPr bwMode="auto">
          <a:xfrm>
            <a:off x="1411189" y="5043954"/>
            <a:ext cx="34977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新プラン</a:t>
            </a:r>
            <a:r>
              <a:rPr kumimoji="0" lang="en-US" altLang="ja-JP" sz="1400" dirty="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年間</a:t>
            </a:r>
            <a:r>
              <a:rPr kumimoji="0" lang="ja-JP" altLang="ja-JP" sz="1400" dirty="0">
                <a:solidFill>
                  <a:prstClr val="black"/>
                </a:solidFill>
                <a:latin typeface="游ゴシック" panose="020B0400000000000000" pitchFamily="50" charset="-128"/>
                <a:ea typeface="游ゴシック" panose="020B0400000000000000" pitchFamily="50" charset="-128"/>
              </a:rPr>
              <a:t>削減金額</a:t>
            </a:r>
            <a:r>
              <a:rPr kumimoji="0" lang="ja-JP" altLang="en-US" sz="1400" dirty="0">
                <a:solidFill>
                  <a:prstClr val="black"/>
                </a:solidFill>
                <a:latin typeface="游ゴシック" panose="020B0400000000000000" pitchFamily="50" charset="-128"/>
                <a:ea typeface="游ゴシック" panose="020B0400000000000000" pitchFamily="50" charset="-128"/>
              </a:rPr>
              <a:t>合計</a:t>
            </a:r>
            <a:r>
              <a:rPr kumimoji="0" lang="ja-JP" altLang="ja-JP" sz="1400" dirty="0" smtClean="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億</a:t>
            </a:r>
            <a:r>
              <a:rPr kumimoji="0" lang="ja-JP" altLang="ja-JP" sz="1400" dirty="0" smtClean="0">
                <a:solidFill>
                  <a:prstClr val="black"/>
                </a:solidFill>
                <a:latin typeface="游ゴシック" panose="020B0400000000000000" pitchFamily="50" charset="-128"/>
                <a:ea typeface="游ゴシック" panose="020B0400000000000000" pitchFamily="50" charset="-128"/>
              </a:rPr>
              <a:t>円</a:t>
            </a:r>
            <a:r>
              <a:rPr kumimoji="0" lang="en-US" altLang="ja-JP" sz="1400" dirty="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年</a:t>
            </a:r>
            <a:r>
              <a:rPr kumimoji="0" lang="ja-JP" altLang="ja-JP" sz="1400" dirty="0">
                <a:solidFill>
                  <a:prstClr val="black"/>
                </a:solidFill>
                <a:latin typeface="游ゴシック" panose="020B0400000000000000" pitchFamily="50" charset="-128"/>
                <a:ea typeface="游ゴシック" panose="020B0400000000000000" pitchFamily="50" charset="-128"/>
              </a:rPr>
              <a:t>）</a:t>
            </a:r>
          </a:p>
        </p:txBody>
      </p:sp>
      <p:sp>
        <p:nvSpPr>
          <p:cNvPr id="59" name="Rectangle 52"/>
          <p:cNvSpPr>
            <a:spLocks noChangeArrowheads="1"/>
          </p:cNvSpPr>
          <p:nvPr/>
        </p:nvSpPr>
        <p:spPr bwMode="auto">
          <a:xfrm>
            <a:off x="1128783" y="5417571"/>
            <a:ext cx="312737" cy="84138"/>
          </a:xfrm>
          <a:prstGeom prst="rect">
            <a:avLst/>
          </a:prstGeom>
          <a:solidFill>
            <a:srgbClr val="92D050"/>
          </a:solidFill>
          <a:ln>
            <a:noFill/>
          </a:ln>
          <a:extLst/>
        </p:spPr>
        <p:txBody>
          <a:bodyPr vert="horz" wrap="square" lIns="91440" tIns="45720" rIns="91440" bIns="45720" numCol="1" anchor="t" anchorCtr="0" compatLnSpc="1">
            <a:prstTxWarp prst="textNoShape">
              <a:avLst/>
            </a:prstTxWarp>
          </a:bodyPr>
          <a:lstStyle/>
          <a:p>
            <a:endParaRPr lang="ja-JP" altLang="en-US" sz="1400">
              <a:solidFill>
                <a:prstClr val="black"/>
              </a:solidFill>
              <a:latin typeface="游ゴシック" panose="020B0400000000000000" pitchFamily="50" charset="-128"/>
              <a:ea typeface="游ゴシック" panose="020B0400000000000000" pitchFamily="50" charset="-128"/>
            </a:endParaRPr>
          </a:p>
        </p:txBody>
      </p:sp>
      <p:sp>
        <p:nvSpPr>
          <p:cNvPr id="60" name="Rectangle 56"/>
          <p:cNvSpPr>
            <a:spLocks noChangeArrowheads="1"/>
          </p:cNvSpPr>
          <p:nvPr/>
        </p:nvSpPr>
        <p:spPr bwMode="auto">
          <a:xfrm>
            <a:off x="1409771" y="5363701"/>
            <a:ext cx="34977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旧プラン</a:t>
            </a:r>
            <a:r>
              <a:rPr kumimoji="0" lang="en-US" altLang="ja-JP" sz="1400" dirty="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年間削減金額合計</a:t>
            </a:r>
            <a:r>
              <a:rPr kumimoji="0" lang="ja-JP" altLang="ja-JP" sz="1400" dirty="0" smtClean="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億</a:t>
            </a:r>
            <a:r>
              <a:rPr kumimoji="0" lang="ja-JP" altLang="ja-JP" sz="1400" dirty="0" smtClean="0">
                <a:solidFill>
                  <a:prstClr val="black"/>
                </a:solidFill>
                <a:latin typeface="游ゴシック" panose="020B0400000000000000" pitchFamily="50" charset="-128"/>
                <a:ea typeface="游ゴシック" panose="020B0400000000000000" pitchFamily="50" charset="-128"/>
              </a:rPr>
              <a:t>円</a:t>
            </a:r>
            <a:r>
              <a:rPr kumimoji="0" lang="en-US" altLang="ja-JP" sz="1400" dirty="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年</a:t>
            </a:r>
            <a:r>
              <a:rPr kumimoji="0" lang="ja-JP" altLang="ja-JP" sz="1400" dirty="0">
                <a:solidFill>
                  <a:prstClr val="black"/>
                </a:solidFill>
                <a:latin typeface="游ゴシック" panose="020B0400000000000000" pitchFamily="50" charset="-128"/>
                <a:ea typeface="游ゴシック" panose="020B0400000000000000" pitchFamily="50" charset="-128"/>
              </a:rPr>
              <a:t>）</a:t>
            </a:r>
          </a:p>
        </p:txBody>
      </p:sp>
      <p:sp>
        <p:nvSpPr>
          <p:cNvPr id="61" name="Rectangle 57"/>
          <p:cNvSpPr>
            <a:spLocks noChangeArrowheads="1"/>
          </p:cNvSpPr>
          <p:nvPr/>
        </p:nvSpPr>
        <p:spPr bwMode="auto">
          <a:xfrm>
            <a:off x="1128783" y="5099630"/>
            <a:ext cx="312737" cy="84138"/>
          </a:xfrm>
          <a:prstGeom prst="rect">
            <a:avLst/>
          </a:prstGeom>
          <a:solidFill>
            <a:srgbClr val="C0504D"/>
          </a:solidFill>
          <a:ln>
            <a:noFill/>
          </a:ln>
          <a:extLst/>
        </p:spPr>
        <p:txBody>
          <a:bodyPr vert="horz" wrap="square" lIns="91440" tIns="45720" rIns="91440" bIns="45720" numCol="1" anchor="t" anchorCtr="0" compatLnSpc="1">
            <a:prstTxWarp prst="textNoShape">
              <a:avLst/>
            </a:prstTxWarp>
          </a:bodyPr>
          <a:lstStyle/>
          <a:p>
            <a:endParaRPr lang="ja-JP" altLang="en-US" sz="1400">
              <a:solidFill>
                <a:prstClr val="black"/>
              </a:solidFill>
              <a:latin typeface="游ゴシック" panose="020B0400000000000000" pitchFamily="50" charset="-128"/>
              <a:ea typeface="游ゴシック" panose="020B0400000000000000" pitchFamily="50" charset="-128"/>
            </a:endParaRPr>
          </a:p>
        </p:txBody>
      </p:sp>
      <p:sp>
        <p:nvSpPr>
          <p:cNvPr id="62" name="Rectangle 70"/>
          <p:cNvSpPr>
            <a:spLocks noChangeArrowheads="1"/>
          </p:cNvSpPr>
          <p:nvPr/>
        </p:nvSpPr>
        <p:spPr bwMode="auto">
          <a:xfrm>
            <a:off x="1414383" y="5660922"/>
            <a:ext cx="34304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平成</a:t>
            </a:r>
            <a:r>
              <a:rPr kumimoji="0" lang="en-US" altLang="ja-JP" sz="1400" dirty="0">
                <a:solidFill>
                  <a:prstClr val="black"/>
                </a:solidFill>
                <a:latin typeface="游ゴシック" panose="020B0400000000000000" pitchFamily="50" charset="-128"/>
                <a:ea typeface="游ゴシック" panose="020B0400000000000000" pitchFamily="50" charset="-128"/>
              </a:rPr>
              <a:t>27</a:t>
            </a:r>
            <a:r>
              <a:rPr kumimoji="0" lang="ja-JP" altLang="en-US" sz="1400" dirty="0">
                <a:solidFill>
                  <a:prstClr val="black"/>
                </a:solidFill>
                <a:latin typeface="游ゴシック" panose="020B0400000000000000" pitchFamily="50" charset="-128"/>
                <a:ea typeface="游ゴシック" panose="020B0400000000000000" pitchFamily="50" charset="-128"/>
              </a:rPr>
              <a:t>年度以降</a:t>
            </a:r>
            <a:r>
              <a:rPr kumimoji="0" lang="en-US" altLang="ja-JP" sz="1400" dirty="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累計</a:t>
            </a:r>
            <a:r>
              <a:rPr kumimoji="0" lang="ja-JP" altLang="ja-JP" sz="1400" dirty="0">
                <a:solidFill>
                  <a:prstClr val="black"/>
                </a:solidFill>
                <a:latin typeface="游ゴシック" panose="020B0400000000000000" pitchFamily="50" charset="-128"/>
                <a:ea typeface="游ゴシック" panose="020B0400000000000000" pitchFamily="50" charset="-128"/>
              </a:rPr>
              <a:t>削減金額</a:t>
            </a:r>
            <a:r>
              <a:rPr kumimoji="0" lang="ja-JP" altLang="ja-JP" sz="1400" dirty="0" smtClean="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億</a:t>
            </a:r>
            <a:r>
              <a:rPr kumimoji="0" lang="ja-JP" altLang="ja-JP" sz="1400" dirty="0" smtClean="0">
                <a:solidFill>
                  <a:prstClr val="black"/>
                </a:solidFill>
                <a:latin typeface="游ゴシック" panose="020B0400000000000000" pitchFamily="50" charset="-128"/>
                <a:ea typeface="游ゴシック" panose="020B0400000000000000" pitchFamily="50" charset="-128"/>
              </a:rPr>
              <a:t>円</a:t>
            </a:r>
            <a:r>
              <a:rPr kumimoji="0" lang="ja-JP" altLang="ja-JP" sz="1400" dirty="0">
                <a:solidFill>
                  <a:prstClr val="black"/>
                </a:solidFill>
                <a:latin typeface="游ゴシック" panose="020B0400000000000000" pitchFamily="50" charset="-128"/>
                <a:ea typeface="游ゴシック" panose="020B0400000000000000" pitchFamily="50" charset="-128"/>
              </a:rPr>
              <a:t>）</a:t>
            </a:r>
          </a:p>
        </p:txBody>
      </p:sp>
      <p:sp>
        <p:nvSpPr>
          <p:cNvPr id="63" name="Rectangle 61"/>
          <p:cNvSpPr>
            <a:spLocks noChangeArrowheads="1"/>
          </p:cNvSpPr>
          <p:nvPr/>
        </p:nvSpPr>
        <p:spPr bwMode="auto">
          <a:xfrm>
            <a:off x="5279840" y="5025208"/>
            <a:ext cx="25135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smtClean="0">
                <a:solidFill>
                  <a:prstClr val="black"/>
                </a:solidFill>
                <a:latin typeface="游ゴシック" panose="020B0400000000000000" pitchFamily="50" charset="-128"/>
                <a:ea typeface="游ゴシック" panose="020B0400000000000000" pitchFamily="50" charset="-128"/>
              </a:rPr>
              <a:t>※</a:t>
            </a:r>
            <a:r>
              <a:rPr kumimoji="0" lang="ja-JP" altLang="en-US" sz="1400" dirty="0" smtClean="0">
                <a:solidFill>
                  <a:prstClr val="black"/>
                </a:solidFill>
                <a:latin typeface="游ゴシック" panose="020B0400000000000000" pitchFamily="50" charset="-128"/>
                <a:ea typeface="游ゴシック" panose="020B0400000000000000" pitchFamily="50" charset="-128"/>
              </a:rPr>
              <a:t>　りんくう駅ビル実績を含む</a:t>
            </a:r>
            <a:endParaRPr kumimoji="0" lang="ja-JP" altLang="ja-JP" sz="1400" dirty="0">
              <a:solidFill>
                <a:prstClr val="black"/>
              </a:solidFill>
              <a:latin typeface="游ゴシック" panose="020B0400000000000000" pitchFamily="50" charset="-128"/>
              <a:ea typeface="游ゴシック" panose="020B0400000000000000" pitchFamily="50" charset="-128"/>
            </a:endParaRPr>
          </a:p>
        </p:txBody>
      </p:sp>
      <p:sp>
        <p:nvSpPr>
          <p:cNvPr id="64" name="Rectangle 57"/>
          <p:cNvSpPr>
            <a:spLocks noChangeArrowheads="1"/>
          </p:cNvSpPr>
          <p:nvPr/>
        </p:nvSpPr>
        <p:spPr bwMode="auto">
          <a:xfrm>
            <a:off x="1128783" y="5740100"/>
            <a:ext cx="312737" cy="45719"/>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ja-JP" altLang="en-US" sz="1400">
              <a:solidFill>
                <a:prstClr val="black"/>
              </a:solidFill>
              <a:latin typeface="游ゴシック" panose="020B0400000000000000" pitchFamily="50" charset="-128"/>
              <a:ea typeface="游ゴシック" panose="020B0400000000000000" pitchFamily="50" charset="-128"/>
            </a:endParaRPr>
          </a:p>
        </p:txBody>
      </p:sp>
      <p:sp>
        <p:nvSpPr>
          <p:cNvPr id="65" name="Oval 16"/>
          <p:cNvSpPr>
            <a:spLocks noChangeArrowheads="1"/>
          </p:cNvSpPr>
          <p:nvPr/>
        </p:nvSpPr>
        <p:spPr bwMode="auto">
          <a:xfrm>
            <a:off x="1205672" y="5683614"/>
            <a:ext cx="144000" cy="144000"/>
          </a:xfrm>
          <a:prstGeom prst="ellipse">
            <a:avLst/>
          </a:prstGeom>
          <a:solidFill>
            <a:schemeClr val="tx1"/>
          </a:solidFill>
          <a:ln w="11113" cap="flat">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 name="Rectangle 72"/>
          <p:cNvSpPr>
            <a:spLocks noChangeArrowheads="1"/>
          </p:cNvSpPr>
          <p:nvPr/>
        </p:nvSpPr>
        <p:spPr bwMode="white">
          <a:xfrm>
            <a:off x="5582799" y="1406363"/>
            <a:ext cx="1025922" cy="246221"/>
          </a:xfrm>
          <a:prstGeom prst="rect">
            <a:avLst/>
          </a:prstGeom>
          <a:solidFill>
            <a:sysClr val="window" lastClr="FFFFFF"/>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ja-JP" altLang="ja-JP" sz="1600" b="1"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目標</a:t>
            </a:r>
            <a:r>
              <a:rPr kumimoji="0" lang="ja-JP" altLang="en-US" sz="1600" b="1"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値↓</a:t>
            </a:r>
            <a:endPar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44" name="Rectangle 185"/>
          <p:cNvSpPr>
            <a:spLocks noChangeArrowheads="1"/>
          </p:cNvSpPr>
          <p:nvPr/>
        </p:nvSpPr>
        <p:spPr bwMode="white">
          <a:xfrm>
            <a:off x="6590243" y="1899027"/>
            <a:ext cx="845787" cy="307777"/>
          </a:xfrm>
          <a:prstGeom prst="rect">
            <a:avLst/>
          </a:prstGeom>
          <a:solidFill>
            <a:schemeClr val="bg1"/>
          </a:solidFill>
          <a:ln>
            <a:noFill/>
          </a:ln>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en-US" altLang="ja-JP" sz="2000" dirty="0" smtClean="0">
                <a:solidFill>
                  <a:prstClr val="black"/>
                </a:solidFill>
                <a:ea typeface="游ゴシック" panose="020B0400000000000000" pitchFamily="50" charset="-128"/>
              </a:rPr>
              <a:t>50</a:t>
            </a:r>
            <a:r>
              <a:rPr kumimoji="0" lang="ja-JP" altLang="en-US" sz="2000" dirty="0" smtClean="0">
                <a:solidFill>
                  <a:prstClr val="black"/>
                </a:solidFill>
                <a:ea typeface="游ゴシック" panose="020B0400000000000000" pitchFamily="50" charset="-128"/>
              </a:rPr>
              <a:t>億円</a:t>
            </a:r>
            <a:endParaRPr kumimoji="0" lang="ja-JP" altLang="ja-JP" sz="2000" dirty="0" smtClean="0">
              <a:solidFill>
                <a:prstClr val="black"/>
              </a:solidFill>
              <a:ea typeface="游ゴシック" panose="020B0400000000000000" pitchFamily="50" charset="-128"/>
            </a:endParaRPr>
          </a:p>
        </p:txBody>
      </p:sp>
      <p:cxnSp>
        <p:nvCxnSpPr>
          <p:cNvPr id="25" name="直線矢印コネクタ 24"/>
          <p:cNvCxnSpPr/>
          <p:nvPr/>
        </p:nvCxnSpPr>
        <p:spPr>
          <a:xfrm flipV="1">
            <a:off x="7558575" y="1768991"/>
            <a:ext cx="12003" cy="44338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Freeform 6"/>
          <p:cNvSpPr>
            <a:spLocks noEditPoints="1"/>
          </p:cNvSpPr>
          <p:nvPr/>
        </p:nvSpPr>
        <p:spPr bwMode="auto">
          <a:xfrm>
            <a:off x="791310" y="1258085"/>
            <a:ext cx="7448460" cy="2900363"/>
          </a:xfrm>
          <a:custGeom>
            <a:avLst/>
            <a:gdLst>
              <a:gd name="T0" fmla="*/ 0 w 3731"/>
              <a:gd name="T1" fmla="*/ 1827 h 1827"/>
              <a:gd name="T2" fmla="*/ 3731 w 3731"/>
              <a:gd name="T3" fmla="*/ 1827 h 1827"/>
              <a:gd name="T4" fmla="*/ 0 w 3731"/>
              <a:gd name="T5" fmla="*/ 1524 h 1827"/>
              <a:gd name="T6" fmla="*/ 3731 w 3731"/>
              <a:gd name="T7" fmla="*/ 1524 h 1827"/>
              <a:gd name="T8" fmla="*/ 0 w 3731"/>
              <a:gd name="T9" fmla="*/ 1220 h 1827"/>
              <a:gd name="T10" fmla="*/ 3731 w 3731"/>
              <a:gd name="T11" fmla="*/ 1220 h 1827"/>
              <a:gd name="T12" fmla="*/ 0 w 3731"/>
              <a:gd name="T13" fmla="*/ 911 h 1827"/>
              <a:gd name="T14" fmla="*/ 3731 w 3731"/>
              <a:gd name="T15" fmla="*/ 911 h 1827"/>
              <a:gd name="T16" fmla="*/ 0 w 3731"/>
              <a:gd name="T17" fmla="*/ 607 h 1827"/>
              <a:gd name="T18" fmla="*/ 3731 w 3731"/>
              <a:gd name="T19" fmla="*/ 607 h 1827"/>
              <a:gd name="T20" fmla="*/ 0 w 3731"/>
              <a:gd name="T21" fmla="*/ 304 h 1827"/>
              <a:gd name="T22" fmla="*/ 3731 w 3731"/>
              <a:gd name="T23" fmla="*/ 304 h 1827"/>
              <a:gd name="T24" fmla="*/ 0 w 3731"/>
              <a:gd name="T25" fmla="*/ 0 h 1827"/>
              <a:gd name="T26" fmla="*/ 3731 w 3731"/>
              <a:gd name="T27" fmla="*/ 0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31" h="1827">
                <a:moveTo>
                  <a:pt x="0" y="1827"/>
                </a:moveTo>
                <a:lnTo>
                  <a:pt x="3731" y="1827"/>
                </a:lnTo>
                <a:moveTo>
                  <a:pt x="0" y="1524"/>
                </a:moveTo>
                <a:lnTo>
                  <a:pt x="3731" y="1524"/>
                </a:lnTo>
                <a:moveTo>
                  <a:pt x="0" y="1220"/>
                </a:moveTo>
                <a:lnTo>
                  <a:pt x="3731" y="1220"/>
                </a:lnTo>
                <a:moveTo>
                  <a:pt x="0" y="911"/>
                </a:moveTo>
                <a:lnTo>
                  <a:pt x="3731" y="911"/>
                </a:lnTo>
                <a:moveTo>
                  <a:pt x="0" y="607"/>
                </a:moveTo>
                <a:lnTo>
                  <a:pt x="3731" y="607"/>
                </a:lnTo>
                <a:moveTo>
                  <a:pt x="0" y="304"/>
                </a:moveTo>
                <a:lnTo>
                  <a:pt x="3731" y="304"/>
                </a:lnTo>
                <a:moveTo>
                  <a:pt x="0" y="0"/>
                </a:moveTo>
                <a:lnTo>
                  <a:pt x="3731" y="0"/>
                </a:lnTo>
              </a:path>
            </a:pathLst>
          </a:custGeom>
          <a:noFill/>
          <a:ln w="9525" cap="flat">
            <a:solidFill>
              <a:schemeClr val="tx1">
                <a:lumMod val="50000"/>
                <a:lumOff val="50000"/>
              </a:schemeClr>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Freeform 7"/>
          <p:cNvSpPr>
            <a:spLocks noEditPoints="1"/>
          </p:cNvSpPr>
          <p:nvPr/>
        </p:nvSpPr>
        <p:spPr bwMode="auto">
          <a:xfrm>
            <a:off x="1150532" y="3971122"/>
            <a:ext cx="4162527" cy="674688"/>
          </a:xfrm>
          <a:custGeom>
            <a:avLst/>
            <a:gdLst>
              <a:gd name="T0" fmla="*/ 0 w 3097"/>
              <a:gd name="T1" fmla="*/ 24 h 425"/>
              <a:gd name="T2" fmla="*/ 297 w 3097"/>
              <a:gd name="T3" fmla="*/ 24 h 425"/>
              <a:gd name="T4" fmla="*/ 297 w 3097"/>
              <a:gd name="T5" fmla="*/ 425 h 425"/>
              <a:gd name="T6" fmla="*/ 0 w 3097"/>
              <a:gd name="T7" fmla="*/ 425 h 425"/>
              <a:gd name="T8" fmla="*/ 0 w 3097"/>
              <a:gd name="T9" fmla="*/ 24 h 425"/>
              <a:gd name="T10" fmla="*/ 938 w 3097"/>
              <a:gd name="T11" fmla="*/ 0 h 425"/>
              <a:gd name="T12" fmla="*/ 1228 w 3097"/>
              <a:gd name="T13" fmla="*/ 0 h 425"/>
              <a:gd name="T14" fmla="*/ 1228 w 3097"/>
              <a:gd name="T15" fmla="*/ 425 h 425"/>
              <a:gd name="T16" fmla="*/ 938 w 3097"/>
              <a:gd name="T17" fmla="*/ 425 h 425"/>
              <a:gd name="T18" fmla="*/ 938 w 3097"/>
              <a:gd name="T19" fmla="*/ 0 h 425"/>
              <a:gd name="T20" fmla="*/ 1869 w 3097"/>
              <a:gd name="T21" fmla="*/ 73 h 425"/>
              <a:gd name="T22" fmla="*/ 2159 w 3097"/>
              <a:gd name="T23" fmla="*/ 73 h 425"/>
              <a:gd name="T24" fmla="*/ 2159 w 3097"/>
              <a:gd name="T25" fmla="*/ 425 h 425"/>
              <a:gd name="T26" fmla="*/ 1869 w 3097"/>
              <a:gd name="T27" fmla="*/ 425 h 425"/>
              <a:gd name="T28" fmla="*/ 1869 w 3097"/>
              <a:gd name="T29" fmla="*/ 73 h 425"/>
              <a:gd name="T30" fmla="*/ 2800 w 3097"/>
              <a:gd name="T31" fmla="*/ 85 h 425"/>
              <a:gd name="T32" fmla="*/ 3097 w 3097"/>
              <a:gd name="T33" fmla="*/ 85 h 425"/>
              <a:gd name="T34" fmla="*/ 3097 w 3097"/>
              <a:gd name="T35" fmla="*/ 425 h 425"/>
              <a:gd name="T36" fmla="*/ 2800 w 3097"/>
              <a:gd name="T37" fmla="*/ 425 h 425"/>
              <a:gd name="T38" fmla="*/ 2800 w 3097"/>
              <a:gd name="T39" fmla="*/ 8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97" h="425">
                <a:moveTo>
                  <a:pt x="0" y="24"/>
                </a:moveTo>
                <a:lnTo>
                  <a:pt x="297" y="24"/>
                </a:lnTo>
                <a:lnTo>
                  <a:pt x="297" y="425"/>
                </a:lnTo>
                <a:lnTo>
                  <a:pt x="0" y="425"/>
                </a:lnTo>
                <a:lnTo>
                  <a:pt x="0" y="24"/>
                </a:lnTo>
                <a:close/>
                <a:moveTo>
                  <a:pt x="938" y="0"/>
                </a:moveTo>
                <a:lnTo>
                  <a:pt x="1228" y="0"/>
                </a:lnTo>
                <a:lnTo>
                  <a:pt x="1228" y="425"/>
                </a:lnTo>
                <a:lnTo>
                  <a:pt x="938" y="425"/>
                </a:lnTo>
                <a:lnTo>
                  <a:pt x="938" y="0"/>
                </a:lnTo>
                <a:close/>
                <a:moveTo>
                  <a:pt x="1869" y="73"/>
                </a:moveTo>
                <a:lnTo>
                  <a:pt x="2159" y="73"/>
                </a:lnTo>
                <a:lnTo>
                  <a:pt x="2159" y="425"/>
                </a:lnTo>
                <a:lnTo>
                  <a:pt x="1869" y="425"/>
                </a:lnTo>
                <a:lnTo>
                  <a:pt x="1869" y="73"/>
                </a:lnTo>
                <a:close/>
                <a:moveTo>
                  <a:pt x="2800" y="85"/>
                </a:moveTo>
                <a:lnTo>
                  <a:pt x="3097" y="85"/>
                </a:lnTo>
                <a:lnTo>
                  <a:pt x="3097" y="425"/>
                </a:lnTo>
                <a:lnTo>
                  <a:pt x="2800" y="425"/>
                </a:lnTo>
                <a:lnTo>
                  <a:pt x="2800" y="85"/>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8"/>
          <p:cNvSpPr>
            <a:spLocks noEditPoints="1"/>
          </p:cNvSpPr>
          <p:nvPr/>
        </p:nvSpPr>
        <p:spPr bwMode="auto">
          <a:xfrm>
            <a:off x="1150532" y="3767922"/>
            <a:ext cx="4162527" cy="338138"/>
          </a:xfrm>
          <a:custGeom>
            <a:avLst/>
            <a:gdLst>
              <a:gd name="T0" fmla="*/ 0 w 3097"/>
              <a:gd name="T1" fmla="*/ 73 h 213"/>
              <a:gd name="T2" fmla="*/ 297 w 3097"/>
              <a:gd name="T3" fmla="*/ 73 h 213"/>
              <a:gd name="T4" fmla="*/ 297 w 3097"/>
              <a:gd name="T5" fmla="*/ 152 h 213"/>
              <a:gd name="T6" fmla="*/ 0 w 3097"/>
              <a:gd name="T7" fmla="*/ 152 h 213"/>
              <a:gd name="T8" fmla="*/ 0 w 3097"/>
              <a:gd name="T9" fmla="*/ 73 h 213"/>
              <a:gd name="T10" fmla="*/ 938 w 3097"/>
              <a:gd name="T11" fmla="*/ 0 h 213"/>
              <a:gd name="T12" fmla="*/ 1228 w 3097"/>
              <a:gd name="T13" fmla="*/ 0 h 213"/>
              <a:gd name="T14" fmla="*/ 1228 w 3097"/>
              <a:gd name="T15" fmla="*/ 128 h 213"/>
              <a:gd name="T16" fmla="*/ 938 w 3097"/>
              <a:gd name="T17" fmla="*/ 128 h 213"/>
              <a:gd name="T18" fmla="*/ 938 w 3097"/>
              <a:gd name="T19" fmla="*/ 0 h 213"/>
              <a:gd name="T20" fmla="*/ 1869 w 3097"/>
              <a:gd name="T21" fmla="*/ 25 h 213"/>
              <a:gd name="T22" fmla="*/ 2159 w 3097"/>
              <a:gd name="T23" fmla="*/ 25 h 213"/>
              <a:gd name="T24" fmla="*/ 2159 w 3097"/>
              <a:gd name="T25" fmla="*/ 201 h 213"/>
              <a:gd name="T26" fmla="*/ 1869 w 3097"/>
              <a:gd name="T27" fmla="*/ 201 h 213"/>
              <a:gd name="T28" fmla="*/ 1869 w 3097"/>
              <a:gd name="T29" fmla="*/ 25 h 213"/>
              <a:gd name="T30" fmla="*/ 2800 w 3097"/>
              <a:gd name="T31" fmla="*/ 0 h 213"/>
              <a:gd name="T32" fmla="*/ 3097 w 3097"/>
              <a:gd name="T33" fmla="*/ 0 h 213"/>
              <a:gd name="T34" fmla="*/ 3097 w 3097"/>
              <a:gd name="T35" fmla="*/ 213 h 213"/>
              <a:gd name="T36" fmla="*/ 2800 w 3097"/>
              <a:gd name="T37" fmla="*/ 213 h 213"/>
              <a:gd name="T38" fmla="*/ 2800 w 3097"/>
              <a:gd name="T3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97" h="213">
                <a:moveTo>
                  <a:pt x="0" y="73"/>
                </a:moveTo>
                <a:lnTo>
                  <a:pt x="297" y="73"/>
                </a:lnTo>
                <a:lnTo>
                  <a:pt x="297" y="152"/>
                </a:lnTo>
                <a:lnTo>
                  <a:pt x="0" y="152"/>
                </a:lnTo>
                <a:lnTo>
                  <a:pt x="0" y="73"/>
                </a:lnTo>
                <a:close/>
                <a:moveTo>
                  <a:pt x="938" y="0"/>
                </a:moveTo>
                <a:lnTo>
                  <a:pt x="1228" y="0"/>
                </a:lnTo>
                <a:lnTo>
                  <a:pt x="1228" y="128"/>
                </a:lnTo>
                <a:lnTo>
                  <a:pt x="938" y="128"/>
                </a:lnTo>
                <a:lnTo>
                  <a:pt x="938" y="0"/>
                </a:lnTo>
                <a:close/>
                <a:moveTo>
                  <a:pt x="1869" y="25"/>
                </a:moveTo>
                <a:lnTo>
                  <a:pt x="2159" y="25"/>
                </a:lnTo>
                <a:lnTo>
                  <a:pt x="2159" y="201"/>
                </a:lnTo>
                <a:lnTo>
                  <a:pt x="1869" y="201"/>
                </a:lnTo>
                <a:lnTo>
                  <a:pt x="1869" y="25"/>
                </a:lnTo>
                <a:close/>
                <a:moveTo>
                  <a:pt x="2800" y="0"/>
                </a:moveTo>
                <a:lnTo>
                  <a:pt x="3097" y="0"/>
                </a:lnTo>
                <a:lnTo>
                  <a:pt x="3097" y="213"/>
                </a:lnTo>
                <a:lnTo>
                  <a:pt x="2800" y="213"/>
                </a:lnTo>
                <a:lnTo>
                  <a:pt x="2800" y="0"/>
                </a:lnTo>
                <a:close/>
              </a:path>
            </a:pathLst>
          </a:custGeom>
          <a:solidFill>
            <a:srgbClr val="C0504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 name="Line 10"/>
          <p:cNvSpPr>
            <a:spLocks noChangeShapeType="1"/>
          </p:cNvSpPr>
          <p:nvPr/>
        </p:nvSpPr>
        <p:spPr bwMode="auto">
          <a:xfrm flipV="1">
            <a:off x="2627784" y="3384807"/>
            <a:ext cx="1254206" cy="441853"/>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Line 11"/>
          <p:cNvSpPr>
            <a:spLocks noChangeShapeType="1"/>
          </p:cNvSpPr>
          <p:nvPr/>
        </p:nvSpPr>
        <p:spPr bwMode="auto">
          <a:xfrm flipV="1">
            <a:off x="3824840" y="2964921"/>
            <a:ext cx="1308365" cy="429481"/>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Line 12"/>
          <p:cNvSpPr>
            <a:spLocks noChangeShapeType="1"/>
          </p:cNvSpPr>
          <p:nvPr/>
        </p:nvSpPr>
        <p:spPr bwMode="auto">
          <a:xfrm flipV="1">
            <a:off x="1387070" y="3826660"/>
            <a:ext cx="1220539" cy="438150"/>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Oval 13"/>
          <p:cNvSpPr>
            <a:spLocks noChangeArrowheads="1"/>
          </p:cNvSpPr>
          <p:nvPr/>
        </p:nvSpPr>
        <p:spPr bwMode="auto">
          <a:xfrm>
            <a:off x="1360082" y="4231472"/>
            <a:ext cx="57150" cy="587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 name="Oval 14"/>
          <p:cNvSpPr>
            <a:spLocks noChangeArrowheads="1"/>
          </p:cNvSpPr>
          <p:nvPr/>
        </p:nvSpPr>
        <p:spPr bwMode="auto">
          <a:xfrm>
            <a:off x="1360082" y="4231472"/>
            <a:ext cx="57150" cy="58738"/>
          </a:xfrm>
          <a:prstGeom prst="ellipse">
            <a:avLst/>
          </a:prstGeom>
          <a:noFill/>
          <a:ln w="476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Oval 16"/>
          <p:cNvSpPr>
            <a:spLocks noChangeArrowheads="1"/>
          </p:cNvSpPr>
          <p:nvPr/>
        </p:nvSpPr>
        <p:spPr bwMode="auto">
          <a:xfrm>
            <a:off x="2594413" y="3798085"/>
            <a:ext cx="58737" cy="57150"/>
          </a:xfrm>
          <a:prstGeom prst="ellipse">
            <a:avLst/>
          </a:prstGeom>
          <a:noFill/>
          <a:ln w="476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Oval 18"/>
          <p:cNvSpPr>
            <a:spLocks noChangeArrowheads="1"/>
          </p:cNvSpPr>
          <p:nvPr/>
        </p:nvSpPr>
        <p:spPr bwMode="auto">
          <a:xfrm>
            <a:off x="3824840" y="3374222"/>
            <a:ext cx="57150" cy="57150"/>
          </a:xfrm>
          <a:prstGeom prst="ellipse">
            <a:avLst/>
          </a:prstGeom>
          <a:noFill/>
          <a:ln w="476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Oval 20"/>
          <p:cNvSpPr>
            <a:spLocks noChangeArrowheads="1"/>
          </p:cNvSpPr>
          <p:nvPr/>
        </p:nvSpPr>
        <p:spPr bwMode="auto">
          <a:xfrm>
            <a:off x="5076056" y="2940835"/>
            <a:ext cx="57150" cy="57150"/>
          </a:xfrm>
          <a:prstGeom prst="ellipse">
            <a:avLst/>
          </a:prstGeom>
          <a:noFill/>
          <a:ln w="476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 name="グループ化 2"/>
          <p:cNvGrpSpPr/>
          <p:nvPr/>
        </p:nvGrpSpPr>
        <p:grpSpPr>
          <a:xfrm>
            <a:off x="8435417" y="1167597"/>
            <a:ext cx="234038" cy="3618557"/>
            <a:chOff x="7336655" y="1167597"/>
            <a:chExt cx="234038" cy="3618557"/>
          </a:xfrm>
        </p:grpSpPr>
        <p:sp>
          <p:nvSpPr>
            <p:cNvPr id="23" name="Rectangle 21"/>
            <p:cNvSpPr>
              <a:spLocks noChangeArrowheads="1"/>
            </p:cNvSpPr>
            <p:nvPr/>
          </p:nvSpPr>
          <p:spPr bwMode="auto">
            <a:xfrm>
              <a:off x="7336655" y="4555322"/>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0</a:t>
              </a:r>
              <a:endParaRPr kumimoji="0" lang="ja-JP" altLang="ja-JP" sz="15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4" name="Rectangle 22"/>
            <p:cNvSpPr>
              <a:spLocks noChangeArrowheads="1"/>
            </p:cNvSpPr>
            <p:nvPr/>
          </p:nvSpPr>
          <p:spPr bwMode="auto">
            <a:xfrm>
              <a:off x="7336655" y="4071135"/>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10</a:t>
              </a:r>
              <a:endParaRPr kumimoji="0" lang="ja-JP" altLang="ja-JP" sz="15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6" name="Rectangle 23"/>
            <p:cNvSpPr>
              <a:spLocks noChangeArrowheads="1"/>
            </p:cNvSpPr>
            <p:nvPr/>
          </p:nvSpPr>
          <p:spPr bwMode="auto">
            <a:xfrm>
              <a:off x="7336655" y="3586947"/>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20</a:t>
              </a:r>
              <a:endParaRPr kumimoji="0" lang="ja-JP" altLang="ja-JP" sz="15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7" name="Rectangle 24"/>
            <p:cNvSpPr>
              <a:spLocks noChangeArrowheads="1"/>
            </p:cNvSpPr>
            <p:nvPr/>
          </p:nvSpPr>
          <p:spPr bwMode="auto">
            <a:xfrm>
              <a:off x="7336655" y="3102760"/>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30</a:t>
              </a:r>
              <a:endParaRPr kumimoji="0" lang="ja-JP" altLang="ja-JP" sz="15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8" name="Rectangle 25"/>
            <p:cNvSpPr>
              <a:spLocks noChangeArrowheads="1"/>
            </p:cNvSpPr>
            <p:nvPr/>
          </p:nvSpPr>
          <p:spPr bwMode="auto">
            <a:xfrm>
              <a:off x="7336655" y="2620160"/>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40</a:t>
              </a:r>
              <a:endParaRPr kumimoji="0" lang="ja-JP" altLang="ja-JP" sz="15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9" name="Rectangle 26"/>
            <p:cNvSpPr>
              <a:spLocks noChangeArrowheads="1"/>
            </p:cNvSpPr>
            <p:nvPr/>
          </p:nvSpPr>
          <p:spPr bwMode="auto">
            <a:xfrm>
              <a:off x="7336655" y="2135972"/>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50</a:t>
              </a:r>
              <a:endParaRPr kumimoji="0" lang="ja-JP" altLang="ja-JP" sz="15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30" name="Rectangle 27"/>
            <p:cNvSpPr>
              <a:spLocks noChangeArrowheads="1"/>
            </p:cNvSpPr>
            <p:nvPr/>
          </p:nvSpPr>
          <p:spPr bwMode="auto">
            <a:xfrm>
              <a:off x="7336655" y="1651785"/>
              <a:ext cx="2340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60</a:t>
              </a:r>
              <a:endParaRPr kumimoji="0" lang="ja-JP" altLang="ja-JP" sz="14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33" name="Rectangle 28"/>
            <p:cNvSpPr>
              <a:spLocks noChangeArrowheads="1"/>
            </p:cNvSpPr>
            <p:nvPr/>
          </p:nvSpPr>
          <p:spPr bwMode="auto">
            <a:xfrm>
              <a:off x="7336655" y="1167597"/>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70</a:t>
              </a:r>
              <a:endParaRPr kumimoji="0" lang="ja-JP" altLang="ja-JP" sz="15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grpSp>
      <p:sp>
        <p:nvSpPr>
          <p:cNvPr id="34" name="Rectangle 29"/>
          <p:cNvSpPr>
            <a:spLocks noChangeArrowheads="1"/>
          </p:cNvSpPr>
          <p:nvPr/>
        </p:nvSpPr>
        <p:spPr bwMode="auto">
          <a:xfrm>
            <a:off x="567473" y="4555322"/>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smtClean="0">
                <a:ln>
                  <a:noFill/>
                </a:ln>
                <a:solidFill>
                  <a:srgbClr val="595959"/>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0" name="Rectangle 30"/>
          <p:cNvSpPr>
            <a:spLocks noChangeArrowheads="1"/>
          </p:cNvSpPr>
          <p:nvPr/>
        </p:nvSpPr>
        <p:spPr bwMode="auto">
          <a:xfrm>
            <a:off x="580173" y="407113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smtClean="0">
                <a:ln>
                  <a:noFill/>
                </a:ln>
                <a:solidFill>
                  <a:srgbClr val="595959"/>
                </a:solidFill>
                <a:effectLst/>
                <a:latin typeface="游ゴシック" panose="020B0400000000000000" pitchFamily="50" charset="-128"/>
                <a:ea typeface="游ゴシック" panose="020B0400000000000000" pitchFamily="50" charset="-128"/>
              </a:rPr>
              <a:t>5</a:t>
            </a:r>
            <a:endParaRPr kumimoji="0" lang="ja-JP" altLang="ja-JP" sz="1800" b="0"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1" name="Rectangle 31"/>
          <p:cNvSpPr>
            <a:spLocks noChangeArrowheads="1"/>
          </p:cNvSpPr>
          <p:nvPr/>
        </p:nvSpPr>
        <p:spPr bwMode="auto">
          <a:xfrm>
            <a:off x="500798" y="358694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smtClean="0">
                <a:ln>
                  <a:noFill/>
                </a:ln>
                <a:solidFill>
                  <a:srgbClr val="595959"/>
                </a:solidFill>
                <a:effectLst/>
                <a:latin typeface="游ゴシック" panose="020B0400000000000000" pitchFamily="50" charset="-128"/>
                <a:ea typeface="游ゴシック" panose="020B0400000000000000" pitchFamily="50" charset="-128"/>
              </a:rPr>
              <a:t>10</a:t>
            </a:r>
            <a:endParaRPr kumimoji="0" lang="ja-JP" altLang="ja-JP" sz="1800" b="0"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2" name="Rectangle 32"/>
          <p:cNvSpPr>
            <a:spLocks noChangeArrowheads="1"/>
          </p:cNvSpPr>
          <p:nvPr/>
        </p:nvSpPr>
        <p:spPr bwMode="auto">
          <a:xfrm>
            <a:off x="515086" y="310276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smtClean="0">
                <a:ln>
                  <a:noFill/>
                </a:ln>
                <a:solidFill>
                  <a:srgbClr val="595959"/>
                </a:solidFill>
                <a:effectLst/>
                <a:latin typeface="游ゴシック" panose="020B0400000000000000" pitchFamily="50" charset="-128"/>
                <a:ea typeface="游ゴシック" panose="020B0400000000000000" pitchFamily="50" charset="-128"/>
              </a:rPr>
              <a:t>15</a:t>
            </a:r>
            <a:endParaRPr kumimoji="0" lang="ja-JP" altLang="ja-JP" sz="1800" b="0"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3" name="Rectangle 33"/>
          <p:cNvSpPr>
            <a:spLocks noChangeArrowheads="1"/>
          </p:cNvSpPr>
          <p:nvPr/>
        </p:nvSpPr>
        <p:spPr bwMode="auto">
          <a:xfrm>
            <a:off x="481748" y="262016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smtClean="0">
                <a:ln>
                  <a:noFill/>
                </a:ln>
                <a:solidFill>
                  <a:srgbClr val="595959"/>
                </a:solidFill>
                <a:effectLst/>
                <a:latin typeface="游ゴシック" panose="020B0400000000000000" pitchFamily="50" charset="-128"/>
                <a:ea typeface="游ゴシック" panose="020B0400000000000000" pitchFamily="50" charset="-128"/>
              </a:rPr>
              <a:t>20</a:t>
            </a:r>
            <a:endParaRPr kumimoji="0" lang="ja-JP" altLang="ja-JP" sz="1800" b="0"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5" name="Rectangle 34"/>
          <p:cNvSpPr>
            <a:spLocks noChangeArrowheads="1"/>
          </p:cNvSpPr>
          <p:nvPr/>
        </p:nvSpPr>
        <p:spPr bwMode="auto">
          <a:xfrm>
            <a:off x="494448" y="2135972"/>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smtClean="0">
                <a:ln>
                  <a:noFill/>
                </a:ln>
                <a:solidFill>
                  <a:srgbClr val="595959"/>
                </a:solidFill>
                <a:effectLst/>
                <a:latin typeface="游ゴシック" panose="020B0400000000000000" pitchFamily="50" charset="-128"/>
                <a:ea typeface="游ゴシック" panose="020B0400000000000000" pitchFamily="50" charset="-128"/>
              </a:rPr>
              <a:t>25</a:t>
            </a:r>
            <a:endParaRPr kumimoji="0" lang="ja-JP" altLang="ja-JP" sz="1800" b="0"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6" name="Rectangle 35"/>
          <p:cNvSpPr>
            <a:spLocks noChangeArrowheads="1"/>
          </p:cNvSpPr>
          <p:nvPr/>
        </p:nvSpPr>
        <p:spPr bwMode="auto">
          <a:xfrm>
            <a:off x="483336" y="165178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smtClean="0">
                <a:ln>
                  <a:noFill/>
                </a:ln>
                <a:solidFill>
                  <a:srgbClr val="595959"/>
                </a:solidFill>
                <a:effectLst/>
                <a:latin typeface="游ゴシック" panose="020B0400000000000000" pitchFamily="50" charset="-128"/>
                <a:ea typeface="游ゴシック" panose="020B0400000000000000" pitchFamily="50" charset="-128"/>
              </a:rPr>
              <a:t>30</a:t>
            </a:r>
            <a:endParaRPr kumimoji="0" lang="ja-JP" altLang="ja-JP" sz="1800" b="0"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7" name="Rectangle 36"/>
          <p:cNvSpPr>
            <a:spLocks noChangeArrowheads="1"/>
          </p:cNvSpPr>
          <p:nvPr/>
        </p:nvSpPr>
        <p:spPr bwMode="auto">
          <a:xfrm>
            <a:off x="496036" y="116759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35</a:t>
            </a:r>
            <a:endParaRPr kumimoji="0" lang="ja-JP" altLang="ja-JP" sz="18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8" name="Rectangle 37"/>
          <p:cNvSpPr>
            <a:spLocks noChangeArrowheads="1"/>
          </p:cNvSpPr>
          <p:nvPr/>
        </p:nvSpPr>
        <p:spPr bwMode="auto">
          <a:xfrm>
            <a:off x="899592" y="4777572"/>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27</a:t>
            </a: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51" name="Rectangle 40"/>
          <p:cNvSpPr>
            <a:spLocks noChangeArrowheads="1"/>
          </p:cNvSpPr>
          <p:nvPr/>
        </p:nvSpPr>
        <p:spPr bwMode="auto">
          <a:xfrm>
            <a:off x="2195736" y="4777572"/>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28</a:t>
            </a: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54" name="Rectangle 43"/>
          <p:cNvSpPr>
            <a:spLocks noChangeArrowheads="1"/>
          </p:cNvSpPr>
          <p:nvPr/>
        </p:nvSpPr>
        <p:spPr bwMode="auto">
          <a:xfrm>
            <a:off x="3419872" y="4777572"/>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29</a:t>
            </a: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46"/>
          <p:cNvSpPr>
            <a:spLocks noChangeArrowheads="1"/>
          </p:cNvSpPr>
          <p:nvPr/>
        </p:nvSpPr>
        <p:spPr bwMode="auto">
          <a:xfrm>
            <a:off x="4716016" y="4777572"/>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30</a:t>
            </a: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cxnSp>
        <p:nvCxnSpPr>
          <p:cNvPr id="81" name="直線コネクタ 80"/>
          <p:cNvCxnSpPr/>
          <p:nvPr/>
        </p:nvCxnSpPr>
        <p:spPr>
          <a:xfrm flipV="1">
            <a:off x="797731" y="1250356"/>
            <a:ext cx="0" cy="3410535"/>
          </a:xfrm>
          <a:prstGeom prst="line">
            <a:avLst/>
          </a:prstGeom>
          <a:noFill/>
          <a:ln w="28575" cap="flat" cmpd="sng" algn="ctr">
            <a:solidFill>
              <a:sysClr val="windowText" lastClr="000000">
                <a:lumMod val="75000"/>
                <a:lumOff val="25000"/>
              </a:sysClr>
            </a:solidFill>
            <a:prstDash val="solid"/>
            <a:miter lim="800000"/>
          </a:ln>
          <a:effectLst/>
        </p:spPr>
      </p:cxnSp>
      <p:sp>
        <p:nvSpPr>
          <p:cNvPr id="72" name="Freeform 19"/>
          <p:cNvSpPr>
            <a:spLocks/>
          </p:cNvSpPr>
          <p:nvPr/>
        </p:nvSpPr>
        <p:spPr bwMode="auto">
          <a:xfrm>
            <a:off x="1309090" y="1744117"/>
            <a:ext cx="6503270" cy="45719"/>
          </a:xfrm>
          <a:custGeom>
            <a:avLst/>
            <a:gdLst>
              <a:gd name="T0" fmla="*/ 0 w 3222"/>
              <a:gd name="T1" fmla="*/ 1074 w 3222"/>
              <a:gd name="T2" fmla="*/ 2148 w 3222"/>
              <a:gd name="T3" fmla="*/ 3222 w 3222"/>
            </a:gdLst>
            <a:ahLst/>
            <a:cxnLst>
              <a:cxn ang="0">
                <a:pos x="T0" y="0"/>
              </a:cxn>
              <a:cxn ang="0">
                <a:pos x="T1" y="0"/>
              </a:cxn>
              <a:cxn ang="0">
                <a:pos x="T2" y="0"/>
              </a:cxn>
              <a:cxn ang="0">
                <a:pos x="T3" y="0"/>
              </a:cxn>
            </a:cxnLst>
            <a:rect l="0" t="0" r="r" b="b"/>
            <a:pathLst>
              <a:path w="3222">
                <a:moveTo>
                  <a:pt x="0" y="0"/>
                </a:moveTo>
                <a:lnTo>
                  <a:pt x="1074" y="0"/>
                </a:lnTo>
                <a:lnTo>
                  <a:pt x="2148" y="0"/>
                </a:lnTo>
                <a:lnTo>
                  <a:pt x="3222" y="0"/>
                </a:lnTo>
              </a:path>
            </a:pathLst>
          </a:custGeom>
          <a:noFill/>
          <a:ln w="34925" cap="rnd">
            <a:solidFill>
              <a:srgbClr val="595959"/>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テキスト ボックス 81"/>
          <p:cNvSpPr txBox="1"/>
          <p:nvPr/>
        </p:nvSpPr>
        <p:spPr bwMode="black">
          <a:xfrm>
            <a:off x="702825" y="2255690"/>
            <a:ext cx="2705932" cy="523220"/>
          </a:xfrm>
          <a:prstGeom prst="rect">
            <a:avLst/>
          </a:prstGeom>
          <a:noFill/>
          <a:ln w="12700">
            <a:noFill/>
          </a:ln>
        </p:spPr>
        <p:txBody>
          <a:bodyPr wrap="square" rtlCol="0">
            <a:spAutoFit/>
          </a:bodyPr>
          <a:lstStyle/>
          <a:p>
            <a:pPr algn="ctr"/>
            <a:r>
              <a:rPr lang="en-US" altLang="ja-JP" sz="1400" dirty="0" smtClean="0">
                <a:latin typeface="游ゴシック" panose="020B0400000000000000" pitchFamily="50" charset="-128"/>
                <a:ea typeface="游ゴシック" panose="020B0400000000000000" pitchFamily="50" charset="-128"/>
              </a:rPr>
              <a:t>※</a:t>
            </a:r>
            <a:r>
              <a:rPr lang="ja-JP" altLang="en-US" sz="1400" dirty="0" smtClean="0">
                <a:latin typeface="游ゴシック" panose="020B0400000000000000" pitchFamily="50" charset="-128"/>
                <a:ea typeface="游ゴシック" panose="020B0400000000000000" pitchFamily="50" charset="-128"/>
              </a:rPr>
              <a:t>　削減額はサービス開始後</a:t>
            </a:r>
            <a:endParaRPr lang="en-US" altLang="ja-JP" sz="1400" dirty="0" smtClean="0">
              <a:latin typeface="游ゴシック" panose="020B0400000000000000" pitchFamily="50" charset="-128"/>
              <a:ea typeface="游ゴシック" panose="020B0400000000000000" pitchFamily="50" charset="-128"/>
            </a:endParaRPr>
          </a:p>
          <a:p>
            <a:pPr algn="ctr"/>
            <a:r>
              <a:rPr lang="en-US" altLang="ja-JP" sz="1400" dirty="0" smtClean="0">
                <a:latin typeface="游ゴシック" panose="020B0400000000000000" pitchFamily="50" charset="-128"/>
                <a:ea typeface="游ゴシック" panose="020B0400000000000000" pitchFamily="50" charset="-128"/>
              </a:rPr>
              <a:t>15</a:t>
            </a:r>
            <a:r>
              <a:rPr lang="ja-JP" altLang="en-US" sz="1400" dirty="0" smtClean="0">
                <a:latin typeface="游ゴシック" panose="020B0400000000000000" pitchFamily="50" charset="-128"/>
                <a:ea typeface="游ゴシック" panose="020B0400000000000000" pitchFamily="50" charset="-128"/>
              </a:rPr>
              <a:t>年間までを計上する</a:t>
            </a:r>
            <a:endParaRPr kumimoji="1" lang="ja-JP" altLang="en-US" sz="1400" dirty="0">
              <a:latin typeface="游ゴシック" panose="020B0400000000000000" pitchFamily="50" charset="-128"/>
              <a:ea typeface="游ゴシック" panose="020B0400000000000000" pitchFamily="50" charset="-128"/>
            </a:endParaRPr>
          </a:p>
        </p:txBody>
      </p:sp>
      <p:grpSp>
        <p:nvGrpSpPr>
          <p:cNvPr id="73" name="グループ化 72"/>
          <p:cNvGrpSpPr/>
          <p:nvPr/>
        </p:nvGrpSpPr>
        <p:grpSpPr>
          <a:xfrm>
            <a:off x="1455328" y="3733536"/>
            <a:ext cx="4201014" cy="351711"/>
            <a:chOff x="6935492" y="3895986"/>
            <a:chExt cx="4914709" cy="351711"/>
          </a:xfrm>
        </p:grpSpPr>
        <p:sp>
          <p:nvSpPr>
            <p:cNvPr id="83" name="Rectangle 185"/>
            <p:cNvSpPr>
              <a:spLocks noChangeArrowheads="1"/>
            </p:cNvSpPr>
            <p:nvPr/>
          </p:nvSpPr>
          <p:spPr bwMode="auto">
            <a:xfrm>
              <a:off x="7321510" y="3895986"/>
              <a:ext cx="290677" cy="215444"/>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smtClean="0">
                  <a:solidFill>
                    <a:prstClr val="black"/>
                  </a:solidFill>
                  <a:ea typeface="游ゴシック" panose="020B0400000000000000" pitchFamily="50" charset="-128"/>
                  <a:cs typeface="Arial" panose="020B0604020202020204" pitchFamily="34" charset="0"/>
                </a:rPr>
                <a:t>1.3</a:t>
              </a:r>
              <a:endParaRPr kumimoji="0" lang="ja-JP" altLang="ja-JP" sz="1400" dirty="0" smtClean="0">
                <a:solidFill>
                  <a:prstClr val="black"/>
                </a:solidFill>
                <a:ea typeface="游ゴシック" panose="020B0400000000000000" pitchFamily="50" charset="-128"/>
                <a:cs typeface="Arial" panose="020B0604020202020204" pitchFamily="34" charset="0"/>
              </a:endParaRPr>
            </a:p>
          </p:txBody>
        </p:sp>
        <p:sp>
          <p:nvSpPr>
            <p:cNvPr id="84" name="Rectangle 185"/>
            <p:cNvSpPr>
              <a:spLocks noChangeArrowheads="1"/>
            </p:cNvSpPr>
            <p:nvPr/>
          </p:nvSpPr>
          <p:spPr bwMode="auto">
            <a:xfrm>
              <a:off x="10161573" y="3949212"/>
              <a:ext cx="248466" cy="215444"/>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smtClean="0">
                  <a:solidFill>
                    <a:prstClr val="black"/>
                  </a:solidFill>
                  <a:ea typeface="游ゴシック" panose="020B0400000000000000" pitchFamily="50" charset="-128"/>
                </a:rPr>
                <a:t>2.9</a:t>
              </a:r>
              <a:endParaRPr kumimoji="0" lang="ja-JP" altLang="ja-JP" sz="1400" dirty="0" smtClean="0">
                <a:solidFill>
                  <a:prstClr val="black"/>
                </a:solidFill>
                <a:ea typeface="游ゴシック" panose="020B0400000000000000" pitchFamily="50" charset="-128"/>
              </a:endParaRPr>
            </a:p>
          </p:txBody>
        </p:sp>
        <p:sp>
          <p:nvSpPr>
            <p:cNvPr id="85" name="Rectangle 185"/>
            <p:cNvSpPr>
              <a:spLocks noChangeArrowheads="1"/>
            </p:cNvSpPr>
            <p:nvPr/>
          </p:nvSpPr>
          <p:spPr bwMode="auto">
            <a:xfrm>
              <a:off x="11601735" y="4032253"/>
              <a:ext cx="248466" cy="215444"/>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smtClean="0">
                  <a:solidFill>
                    <a:prstClr val="black"/>
                  </a:solidFill>
                  <a:ea typeface="游ゴシック" panose="020B0400000000000000" pitchFamily="50" charset="-128"/>
                </a:rPr>
                <a:t>3.5</a:t>
              </a:r>
              <a:endParaRPr kumimoji="0" lang="ja-JP" altLang="ja-JP" sz="1400" dirty="0" smtClean="0">
                <a:solidFill>
                  <a:prstClr val="black"/>
                </a:solidFill>
                <a:ea typeface="游ゴシック" panose="020B0400000000000000" pitchFamily="50" charset="-128"/>
              </a:endParaRPr>
            </a:p>
          </p:txBody>
        </p:sp>
        <p:cxnSp>
          <p:nvCxnSpPr>
            <p:cNvPr id="86" name="直線コネクタ 85"/>
            <p:cNvCxnSpPr>
              <a:endCxn id="83" idx="1"/>
            </p:cNvCxnSpPr>
            <p:nvPr/>
          </p:nvCxnSpPr>
          <p:spPr>
            <a:xfrm flipV="1">
              <a:off x="6935492" y="4003708"/>
              <a:ext cx="386017" cy="101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185"/>
            <p:cNvSpPr>
              <a:spLocks noChangeArrowheads="1"/>
            </p:cNvSpPr>
            <p:nvPr/>
          </p:nvSpPr>
          <p:spPr bwMode="auto">
            <a:xfrm>
              <a:off x="8793417" y="3949212"/>
              <a:ext cx="248466" cy="215444"/>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smtClean="0">
                  <a:solidFill>
                    <a:prstClr val="black"/>
                  </a:solidFill>
                  <a:ea typeface="游ゴシック" panose="020B0400000000000000" pitchFamily="50" charset="-128"/>
                </a:rPr>
                <a:t>2.0</a:t>
              </a:r>
              <a:endParaRPr kumimoji="0" lang="ja-JP" altLang="ja-JP" sz="1400" dirty="0" smtClean="0">
                <a:solidFill>
                  <a:prstClr val="black"/>
                </a:solidFill>
                <a:ea typeface="游ゴシック" panose="020B0400000000000000" pitchFamily="50" charset="-128"/>
              </a:endParaRPr>
            </a:p>
          </p:txBody>
        </p:sp>
        <p:cxnSp>
          <p:nvCxnSpPr>
            <p:cNvPr id="88" name="直線コネクタ 87"/>
            <p:cNvCxnSpPr/>
            <p:nvPr/>
          </p:nvCxnSpPr>
          <p:spPr>
            <a:xfrm flipH="1" flipV="1">
              <a:off x="8401377" y="4073591"/>
              <a:ext cx="305899" cy="221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H="1" flipV="1">
              <a:off x="9821863" y="4037997"/>
              <a:ext cx="300272" cy="541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H="1" flipV="1">
              <a:off x="11245877" y="4084666"/>
              <a:ext cx="300272" cy="541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Rectangle 46"/>
          <p:cNvSpPr>
            <a:spLocks noChangeArrowheads="1"/>
          </p:cNvSpPr>
          <p:nvPr/>
        </p:nvSpPr>
        <p:spPr bwMode="auto">
          <a:xfrm>
            <a:off x="5940152" y="4773272"/>
            <a:ext cx="7694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令和元年度</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6" name="正方形/長方形 5"/>
          <p:cNvSpPr/>
          <p:nvPr/>
        </p:nvSpPr>
        <p:spPr>
          <a:xfrm>
            <a:off x="6156176" y="4250027"/>
            <a:ext cx="367554" cy="38994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6156175" y="3866021"/>
            <a:ext cx="367200" cy="3899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Rectangle 185"/>
          <p:cNvSpPr>
            <a:spLocks noChangeArrowheads="1"/>
          </p:cNvSpPr>
          <p:nvPr/>
        </p:nvSpPr>
        <p:spPr bwMode="auto">
          <a:xfrm>
            <a:off x="6688489" y="3888463"/>
            <a:ext cx="248466" cy="215444"/>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smtClean="0">
                <a:solidFill>
                  <a:prstClr val="black"/>
                </a:solidFill>
                <a:ea typeface="游ゴシック" panose="020B0400000000000000" pitchFamily="50" charset="-128"/>
              </a:rPr>
              <a:t>4.3</a:t>
            </a:r>
            <a:endParaRPr kumimoji="0" lang="ja-JP" altLang="ja-JP" sz="1400" dirty="0" smtClean="0">
              <a:solidFill>
                <a:prstClr val="black"/>
              </a:solidFill>
              <a:ea typeface="游ゴシック" panose="020B0400000000000000" pitchFamily="50" charset="-128"/>
            </a:endParaRPr>
          </a:p>
        </p:txBody>
      </p:sp>
      <p:cxnSp>
        <p:nvCxnSpPr>
          <p:cNvPr id="77" name="直線コネクタ 76"/>
          <p:cNvCxnSpPr/>
          <p:nvPr/>
        </p:nvCxnSpPr>
        <p:spPr>
          <a:xfrm flipH="1" flipV="1">
            <a:off x="6478096" y="3960292"/>
            <a:ext cx="183335" cy="419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Line 11"/>
          <p:cNvSpPr>
            <a:spLocks noChangeShapeType="1"/>
          </p:cNvSpPr>
          <p:nvPr/>
        </p:nvSpPr>
        <p:spPr bwMode="auto">
          <a:xfrm flipV="1">
            <a:off x="5101814" y="2568503"/>
            <a:ext cx="1228447" cy="396417"/>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Oval 18"/>
          <p:cNvSpPr>
            <a:spLocks noChangeArrowheads="1"/>
          </p:cNvSpPr>
          <p:nvPr/>
        </p:nvSpPr>
        <p:spPr bwMode="auto">
          <a:xfrm>
            <a:off x="6300192" y="2541125"/>
            <a:ext cx="57150" cy="57150"/>
          </a:xfrm>
          <a:prstGeom prst="ellipse">
            <a:avLst/>
          </a:prstGeom>
          <a:noFill/>
          <a:ln w="476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テキスト ボックス 77"/>
          <p:cNvSpPr txBox="1"/>
          <p:nvPr/>
        </p:nvSpPr>
        <p:spPr>
          <a:xfrm>
            <a:off x="1115616" y="3429000"/>
            <a:ext cx="543939" cy="3118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7.8</a:t>
            </a:r>
            <a:endParaRPr kumimoji="1" lang="ja-JP" altLang="en-US" sz="1400" dirty="0">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2411760" y="3429000"/>
            <a:ext cx="471841"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9.0</a:t>
            </a:r>
            <a:endParaRPr kumimoji="1" lang="ja-JP" altLang="en-US" sz="1400"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3635896" y="3425855"/>
            <a:ext cx="597231" cy="306403"/>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8.6</a:t>
            </a:r>
            <a:endParaRPr kumimoji="1" lang="ja-JP" altLang="en-US" sz="1400" dirty="0">
              <a:latin typeface="Meiryo UI" panose="020B0604030504040204" pitchFamily="50" charset="-128"/>
              <a:ea typeface="Meiryo UI" panose="020B0604030504040204" pitchFamily="50" charset="-128"/>
            </a:endParaRPr>
          </a:p>
        </p:txBody>
      </p:sp>
      <p:sp>
        <p:nvSpPr>
          <p:cNvPr id="95" name="テキスト ボックス 94"/>
          <p:cNvSpPr txBox="1"/>
          <p:nvPr/>
        </p:nvSpPr>
        <p:spPr>
          <a:xfrm>
            <a:off x="4892247" y="3429000"/>
            <a:ext cx="471841"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9.0</a:t>
            </a:r>
            <a:endParaRPr kumimoji="1" lang="ja-JP" altLang="en-US" sz="1400" dirty="0">
              <a:latin typeface="Meiryo UI" panose="020B0604030504040204" pitchFamily="50" charset="-128"/>
              <a:ea typeface="Meiryo UI" panose="020B0604030504040204" pitchFamily="50" charset="-128"/>
            </a:endParaRPr>
          </a:p>
        </p:txBody>
      </p:sp>
      <p:sp>
        <p:nvSpPr>
          <p:cNvPr id="96" name="テキスト ボックス 95"/>
          <p:cNvSpPr txBox="1"/>
          <p:nvPr/>
        </p:nvSpPr>
        <p:spPr>
          <a:xfrm>
            <a:off x="6109926" y="3429000"/>
            <a:ext cx="471841"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8.4</a:t>
            </a:r>
            <a:endParaRPr kumimoji="1" lang="ja-JP" altLang="en-US" sz="1400" dirty="0">
              <a:latin typeface="Meiryo UI" panose="020B0604030504040204" pitchFamily="50" charset="-128"/>
              <a:ea typeface="Meiryo UI" panose="020B0604030504040204" pitchFamily="50" charset="-128"/>
            </a:endParaRPr>
          </a:p>
        </p:txBody>
      </p:sp>
      <p:sp>
        <p:nvSpPr>
          <p:cNvPr id="93" name="正方形/長方形 92"/>
          <p:cNvSpPr/>
          <p:nvPr/>
        </p:nvSpPr>
        <p:spPr>
          <a:xfrm>
            <a:off x="7372798" y="4038407"/>
            <a:ext cx="367554" cy="6147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Oval 18"/>
          <p:cNvSpPr>
            <a:spLocks noChangeArrowheads="1"/>
          </p:cNvSpPr>
          <p:nvPr/>
        </p:nvSpPr>
        <p:spPr bwMode="auto">
          <a:xfrm>
            <a:off x="7539186" y="2193964"/>
            <a:ext cx="57150" cy="57150"/>
          </a:xfrm>
          <a:prstGeom prst="ellipse">
            <a:avLst/>
          </a:prstGeom>
          <a:noFill/>
          <a:ln w="476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Line 11"/>
          <p:cNvSpPr>
            <a:spLocks noChangeShapeType="1"/>
          </p:cNvSpPr>
          <p:nvPr/>
        </p:nvSpPr>
        <p:spPr bwMode="auto">
          <a:xfrm flipV="1">
            <a:off x="6348645" y="2220104"/>
            <a:ext cx="1221934" cy="330919"/>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Rectangle 46"/>
          <p:cNvSpPr>
            <a:spLocks noChangeArrowheads="1"/>
          </p:cNvSpPr>
          <p:nvPr/>
        </p:nvSpPr>
        <p:spPr bwMode="auto">
          <a:xfrm>
            <a:off x="7200384" y="4769823"/>
            <a:ext cx="7694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令和２年度</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99" name="テキスト ボックス 98"/>
          <p:cNvSpPr txBox="1"/>
          <p:nvPr/>
        </p:nvSpPr>
        <p:spPr>
          <a:xfrm>
            <a:off x="7340519" y="3429000"/>
            <a:ext cx="471841"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7.4</a:t>
            </a:r>
            <a:endParaRPr kumimoji="1" lang="ja-JP" altLang="en-US" sz="1400" dirty="0">
              <a:latin typeface="Meiryo UI" panose="020B0604030504040204" pitchFamily="50" charset="-128"/>
              <a:ea typeface="Meiryo UI" panose="020B0604030504040204" pitchFamily="50" charset="-128"/>
            </a:endParaRPr>
          </a:p>
        </p:txBody>
      </p:sp>
      <p:sp>
        <p:nvSpPr>
          <p:cNvPr id="100" name="正方形/長方形 99"/>
          <p:cNvSpPr/>
          <p:nvPr/>
        </p:nvSpPr>
        <p:spPr>
          <a:xfrm>
            <a:off x="7373152" y="3923258"/>
            <a:ext cx="367200" cy="5625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Rectangle 185"/>
          <p:cNvSpPr>
            <a:spLocks noChangeArrowheads="1"/>
          </p:cNvSpPr>
          <p:nvPr/>
        </p:nvSpPr>
        <p:spPr bwMode="auto">
          <a:xfrm>
            <a:off x="7972424" y="3923632"/>
            <a:ext cx="248466" cy="215444"/>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smtClean="0">
                <a:solidFill>
                  <a:prstClr val="black"/>
                </a:solidFill>
                <a:ea typeface="游ゴシック" panose="020B0400000000000000" pitchFamily="50" charset="-128"/>
                <a:cs typeface="Arial" panose="020B0604020202020204" pitchFamily="34" charset="0"/>
              </a:rPr>
              <a:t>6.0</a:t>
            </a:r>
            <a:endParaRPr kumimoji="0" lang="ja-JP" altLang="ja-JP" sz="1400" dirty="0" smtClean="0">
              <a:solidFill>
                <a:prstClr val="black"/>
              </a:solidFill>
              <a:ea typeface="游ゴシック" panose="020B0400000000000000" pitchFamily="50" charset="-128"/>
              <a:cs typeface="Arial" panose="020B0604020202020204" pitchFamily="34" charset="0"/>
            </a:endParaRPr>
          </a:p>
        </p:txBody>
      </p:sp>
      <p:cxnSp>
        <p:nvCxnSpPr>
          <p:cNvPr id="102" name="直線コネクタ 101"/>
          <p:cNvCxnSpPr/>
          <p:nvPr/>
        </p:nvCxnSpPr>
        <p:spPr>
          <a:xfrm flipH="1" flipV="1">
            <a:off x="7648838" y="3999387"/>
            <a:ext cx="274729" cy="594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V="1">
            <a:off x="791310" y="4639974"/>
            <a:ext cx="7498808" cy="11392"/>
          </a:xfrm>
          <a:prstGeom prst="line">
            <a:avLst/>
          </a:prstGeom>
          <a:noFill/>
          <a:ln w="28575" cap="flat" cmpd="sng" algn="ctr">
            <a:solidFill>
              <a:sysClr val="windowText" lastClr="000000">
                <a:lumMod val="75000"/>
                <a:lumOff val="25000"/>
              </a:sysClr>
            </a:solidFill>
            <a:prstDash val="solid"/>
            <a:miter lim="800000"/>
          </a:ln>
          <a:effectLst/>
        </p:spPr>
      </p:cxnSp>
    </p:spTree>
    <p:extLst>
      <p:ext uri="{BB962C8B-B14F-4D97-AF65-F5344CB8AC3E}">
        <p14:creationId xmlns:p14="http://schemas.microsoft.com/office/powerpoint/2010/main" val="4280854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Line 12"/>
          <p:cNvSpPr>
            <a:spLocks noChangeShapeType="1"/>
          </p:cNvSpPr>
          <p:nvPr/>
        </p:nvSpPr>
        <p:spPr bwMode="auto">
          <a:xfrm flipV="1">
            <a:off x="4014651" y="3139290"/>
            <a:ext cx="1274831" cy="377954"/>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20"/>
          <p:cNvSpPr>
            <a:spLocks noChangeArrowheads="1"/>
          </p:cNvSpPr>
          <p:nvPr/>
        </p:nvSpPr>
        <p:spPr bwMode="auto">
          <a:xfrm>
            <a:off x="297277" y="2178737"/>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rgbClr val="595959"/>
                </a:solidFill>
                <a:effectLst/>
                <a:latin typeface="Calibri" panose="020F0502020204030204" pitchFamily="34" charset="0"/>
              </a:rPr>
              <a:t>4</a:t>
            </a:r>
            <a:r>
              <a:rPr kumimoji="0" lang="en-US" altLang="ja-JP" sz="1600" b="0" i="0" u="none" strike="noStrike" cap="none" normalizeH="0" baseline="0" dirty="0" smtClean="0">
                <a:ln>
                  <a:noFill/>
                </a:ln>
                <a:solidFill>
                  <a:srgbClr val="595959"/>
                </a:solidFill>
                <a:effectLst/>
                <a:latin typeface="Calibri" panose="020F0502020204030204" pitchFamily="34" charset="0"/>
              </a:rPr>
              <a:t>7</a:t>
            </a:r>
            <a:r>
              <a:rPr kumimoji="0" lang="ja-JP" altLang="ja-JP" sz="1600" b="0" i="0" u="none" strike="noStrike" cap="none" normalizeH="0" baseline="0" dirty="0" smtClean="0">
                <a:ln>
                  <a:noFill/>
                </a:ln>
                <a:solidFill>
                  <a:srgbClr val="595959"/>
                </a:solidFill>
                <a:effectLst/>
                <a:latin typeface="Calibri" panose="020F0502020204030204" pitchFamily="34" charset="0"/>
              </a:rPr>
              <a:t>00</a:t>
            </a:r>
            <a:endParaRPr kumimoji="0" lang="ja-JP" altLang="ja-JP" sz="1600" b="0" i="0" u="none" strike="noStrike" cap="none" normalizeH="0" baseline="0" dirty="0" smtClean="0">
              <a:ln>
                <a:noFill/>
              </a:ln>
              <a:solidFill>
                <a:schemeClr val="tx1"/>
              </a:solidFill>
              <a:effectLst/>
            </a:endParaRP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t="71359"/>
          <a:stretch/>
        </p:blipFill>
        <p:spPr>
          <a:xfrm>
            <a:off x="781703" y="1140673"/>
            <a:ext cx="7974259" cy="712420"/>
          </a:xfrm>
          <a:prstGeom prst="rect">
            <a:avLst/>
          </a:prstGeom>
        </p:spPr>
      </p:pic>
      <p:cxnSp>
        <p:nvCxnSpPr>
          <p:cNvPr id="35" name="直線コネクタ 34"/>
          <p:cNvCxnSpPr/>
          <p:nvPr/>
        </p:nvCxnSpPr>
        <p:spPr>
          <a:xfrm>
            <a:off x="113410" y="620688"/>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6" name="正方形/長方形 35"/>
          <p:cNvSpPr/>
          <p:nvPr/>
        </p:nvSpPr>
        <p:spPr>
          <a:xfrm>
            <a:off x="158114" y="117793"/>
            <a:ext cx="3909830"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エネルギー削減量</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a:spLocks noGrp="1"/>
          </p:cNvSpPr>
          <p:nvPr>
            <p:ph type="sldNum" sz="quarter" idx="12"/>
          </p:nvPr>
        </p:nvSpPr>
        <p:spPr/>
        <p:txBody>
          <a:bodyPr/>
          <a:lstStyle/>
          <a:p>
            <a:fld id="{6DBCCE75-96CE-4693-9D68-DB546D813132}" type="slidenum">
              <a:rPr lang="ja-JP" altLang="en-US" smtClean="0"/>
              <a:pPr/>
              <a:t>9</a:t>
            </a:fld>
            <a:endParaRPr lang="ja-JP" altLang="en-US" dirty="0"/>
          </a:p>
        </p:txBody>
      </p:sp>
      <p:sp>
        <p:nvSpPr>
          <p:cNvPr id="12" name="正方形/長方形 11"/>
          <p:cNvSpPr/>
          <p:nvPr/>
        </p:nvSpPr>
        <p:spPr>
          <a:xfrm>
            <a:off x="488953" y="6069905"/>
            <a:ext cx="8269475" cy="461665"/>
          </a:xfrm>
          <a:prstGeom prst="rect">
            <a:avLst/>
          </a:prstGeom>
          <a:ln w="25400">
            <a:solidFill>
              <a:schemeClr val="accent1"/>
            </a:solidFill>
            <a:prstDash val="sysDash"/>
          </a:ln>
        </p:spPr>
        <p:txBody>
          <a:bodyPr wrap="square">
            <a:spAutoFit/>
          </a:bodyPr>
          <a:lstStyle/>
          <a:p>
            <a:r>
              <a:rPr lang="ja-JP" altLang="en-US" sz="2400" dirty="0" smtClean="0">
                <a:latin typeface="Meiryo UI" panose="020B0604030504040204" pitchFamily="50" charset="-128"/>
                <a:ea typeface="Meiryo UI" panose="020B0604030504040204" pitchFamily="50" charset="-128"/>
              </a:rPr>
              <a:t>○令和２年度の実績は、約</a:t>
            </a:r>
            <a:r>
              <a:rPr lang="en-US" altLang="ja-JP" sz="2400" dirty="0" smtClean="0">
                <a:latin typeface="Meiryo UI" panose="020B0604030504040204" pitchFamily="50" charset="-128"/>
                <a:ea typeface="Meiryo UI" panose="020B0604030504040204" pitchFamily="50" charset="-128"/>
              </a:rPr>
              <a:t>6,450</a:t>
            </a:r>
            <a:r>
              <a:rPr lang="ja-JP" altLang="en-US" sz="2000" dirty="0" smtClean="0">
                <a:latin typeface="Meiryo UI" panose="020B0604030504040204" pitchFamily="50" charset="-128"/>
                <a:ea typeface="Meiryo UI" panose="020B0604030504040204" pitchFamily="50" charset="-128"/>
              </a:rPr>
              <a:t>キロリットル</a:t>
            </a:r>
            <a:r>
              <a:rPr lang="ja-JP" altLang="en-US" sz="2400" dirty="0" smtClean="0">
                <a:latin typeface="Meiryo UI" panose="020B0604030504040204" pitchFamily="50" charset="-128"/>
                <a:ea typeface="Meiryo UI" panose="020B0604030504040204" pitchFamily="50" charset="-128"/>
              </a:rPr>
              <a:t>を達成</a:t>
            </a:r>
            <a:endParaRPr lang="en-US" altLang="ja-JP" sz="2400" dirty="0" smtClean="0">
              <a:latin typeface="Meiryo UI" panose="020B0604030504040204" pitchFamily="50" charset="-128"/>
              <a:ea typeface="Meiryo UI" panose="020B0604030504040204" pitchFamily="50" charset="-128"/>
            </a:endParaRPr>
          </a:p>
        </p:txBody>
      </p:sp>
      <p:sp>
        <p:nvSpPr>
          <p:cNvPr id="87" name="Rectangle 178"/>
          <p:cNvSpPr>
            <a:spLocks noChangeArrowheads="1"/>
          </p:cNvSpPr>
          <p:nvPr/>
        </p:nvSpPr>
        <p:spPr bwMode="auto">
          <a:xfrm>
            <a:off x="1345247" y="5405317"/>
            <a:ext cx="331788" cy="88900"/>
          </a:xfrm>
          <a:prstGeom prst="rect">
            <a:avLst/>
          </a:prstGeom>
          <a:solidFill>
            <a:srgbClr val="0070C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游ゴシック" panose="020F0502020204030204"/>
              <a:ea typeface="游ゴシック" panose="020B0400000000000000" pitchFamily="50" charset="-128"/>
            </a:endParaRPr>
          </a:p>
        </p:txBody>
      </p:sp>
      <p:sp>
        <p:nvSpPr>
          <p:cNvPr id="88" name="Rectangle 182"/>
          <p:cNvSpPr>
            <a:spLocks noChangeArrowheads="1"/>
          </p:cNvSpPr>
          <p:nvPr/>
        </p:nvSpPr>
        <p:spPr bwMode="auto">
          <a:xfrm>
            <a:off x="1765934" y="5373567"/>
            <a:ext cx="37446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各年度新規導入施設の</a:t>
            </a:r>
            <a:r>
              <a:rPr kumimoji="0" lang="ja-JP" altLang="ja-JP"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エネルギー削減量</a:t>
            </a:r>
            <a:r>
              <a:rPr kumimoji="0" lang="en-US" altLang="ja-JP"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ja-JP" altLang="en-US"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原油換算</a:t>
            </a:r>
            <a:r>
              <a:rPr kumimoji="0" lang="en-US" altLang="ja-JP"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en-US" altLang="ja-JP" sz="1200" b="0" i="0" u="none" strike="noStrike" kern="0" cap="none" spc="0" normalizeH="0" baseline="0" noProof="0" dirty="0" err="1" smtClean="0">
                <a:ln>
                  <a:noFill/>
                </a:ln>
                <a:solidFill>
                  <a:prstClr val="black"/>
                </a:solidFill>
                <a:effectLst/>
                <a:uLnTx/>
                <a:uFillTx/>
                <a:latin typeface="游ゴシック" panose="020B0400000000000000" pitchFamily="50" charset="-128"/>
                <a:ea typeface="游ゴシック" panose="020B0400000000000000" pitchFamily="50" charset="-128"/>
              </a:rPr>
              <a:t>kL</a:t>
            </a:r>
            <a:r>
              <a:rPr kumimoji="0" lang="en-US" altLang="ja-JP"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endParaRPr kumimoji="0" lang="ja-JP" altLang="ja-JP" sz="18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9" name="Line 189"/>
          <p:cNvSpPr>
            <a:spLocks noChangeShapeType="1"/>
          </p:cNvSpPr>
          <p:nvPr/>
        </p:nvSpPr>
        <p:spPr bwMode="auto">
          <a:xfrm>
            <a:off x="1351597" y="5730755"/>
            <a:ext cx="319088" cy="0"/>
          </a:xfrm>
          <a:prstGeom prst="line">
            <a:avLst/>
          </a:prstGeom>
          <a:noFill/>
          <a:ln w="381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游ゴシック" panose="020F0502020204030204"/>
              <a:ea typeface="游ゴシック" panose="020B0400000000000000" pitchFamily="50" charset="-128"/>
            </a:endParaRPr>
          </a:p>
        </p:txBody>
      </p:sp>
      <p:sp>
        <p:nvSpPr>
          <p:cNvPr id="90" name="Rectangle 193"/>
          <p:cNvSpPr>
            <a:spLocks noChangeArrowheads="1"/>
          </p:cNvSpPr>
          <p:nvPr/>
        </p:nvSpPr>
        <p:spPr bwMode="auto">
          <a:xfrm>
            <a:off x="1791334" y="5659317"/>
            <a:ext cx="25199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ja-JP"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エネルギー削減量</a:t>
            </a:r>
            <a:r>
              <a:rPr kumimoji="0" lang="ja-JP" altLang="en-US"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の年間合計</a:t>
            </a:r>
            <a:r>
              <a:rPr kumimoji="0" lang="en-US" altLang="ja-JP"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en-US" altLang="ja-JP" sz="1200" b="0" i="0" u="none" strike="noStrike" kern="0" cap="none" spc="0" normalizeH="0" baseline="0" noProof="0" dirty="0" err="1" smtClean="0">
                <a:ln>
                  <a:noFill/>
                </a:ln>
                <a:solidFill>
                  <a:prstClr val="black"/>
                </a:solidFill>
                <a:effectLst/>
                <a:uLnTx/>
                <a:uFillTx/>
                <a:latin typeface="游ゴシック" panose="020B0400000000000000" pitchFamily="50" charset="-128"/>
                <a:ea typeface="游ゴシック" panose="020B0400000000000000" pitchFamily="50" charset="-128"/>
              </a:rPr>
              <a:t>kL</a:t>
            </a:r>
            <a:r>
              <a:rPr kumimoji="0" lang="en-US" altLang="ja-JP"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ja-JP" altLang="en-US"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年</a:t>
            </a:r>
            <a:r>
              <a:rPr kumimoji="0" lang="en-US" altLang="ja-JP"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endParaRPr kumimoji="0" lang="ja-JP" altLang="ja-JP" sz="18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9" name="Oval 16"/>
          <p:cNvSpPr>
            <a:spLocks noChangeArrowheads="1"/>
          </p:cNvSpPr>
          <p:nvPr/>
        </p:nvSpPr>
        <p:spPr bwMode="auto">
          <a:xfrm>
            <a:off x="1439141" y="5664591"/>
            <a:ext cx="144000" cy="144000"/>
          </a:xfrm>
          <a:prstGeom prst="ellipse">
            <a:avLst/>
          </a:prstGeom>
          <a:solidFill>
            <a:schemeClr val="tx1"/>
          </a:solidFill>
          <a:ln w="11113" cap="flat">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1" name="Rectangle 233"/>
          <p:cNvSpPr>
            <a:spLocks noChangeArrowheads="1"/>
          </p:cNvSpPr>
          <p:nvPr/>
        </p:nvSpPr>
        <p:spPr bwMode="auto">
          <a:xfrm>
            <a:off x="179512" y="764704"/>
            <a:ext cx="14362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ja-JP" sz="14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エネルギー削減</a:t>
            </a:r>
            <a:r>
              <a:rPr kumimoji="0" lang="ja-JP" altLang="en-US" sz="14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量</a:t>
            </a:r>
            <a:endParaRPr kumimoji="0" lang="en-US" altLang="ja-JP" sz="14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原油</a:t>
            </a:r>
            <a:r>
              <a:rPr kumimoji="0" lang="ja-JP" altLang="en-US"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換算</a:t>
            </a:r>
            <a:r>
              <a:rPr kumimoji="0" lang="en-US" altLang="ja-JP"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en-US" altLang="ja-JP" sz="1400" b="0" i="0" u="none" strike="noStrike" kern="0" cap="none" spc="0" normalizeH="0" baseline="0" noProof="0" dirty="0" err="1" smtClean="0">
                <a:ln>
                  <a:noFill/>
                </a:ln>
                <a:solidFill>
                  <a:prstClr val="black"/>
                </a:solidFill>
                <a:effectLst/>
                <a:uLnTx/>
                <a:uFillTx/>
                <a:latin typeface="游ゴシック" panose="020B0400000000000000" pitchFamily="50" charset="-128"/>
                <a:ea typeface="游ゴシック" panose="020B0400000000000000" pitchFamily="50" charset="-128"/>
              </a:rPr>
              <a:t>kL</a:t>
            </a:r>
            <a:r>
              <a:rPr kumimoji="0" lang="en-US" altLang="ja-JP" sz="14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endParaRPr kumimoji="0" lang="ja-JP" altLang="ja-JP"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cxnSp>
        <p:nvCxnSpPr>
          <p:cNvPr id="34" name="直線コネクタ 33"/>
          <p:cNvCxnSpPr/>
          <p:nvPr/>
        </p:nvCxnSpPr>
        <p:spPr>
          <a:xfrm flipH="1" flipV="1">
            <a:off x="781703" y="1195591"/>
            <a:ext cx="1140" cy="3681074"/>
          </a:xfrm>
          <a:prstGeom prst="line">
            <a:avLst/>
          </a:prstGeom>
          <a:noFill/>
          <a:ln w="28575" cap="flat" cmpd="sng" algn="ctr">
            <a:solidFill>
              <a:sysClr val="windowText" lastClr="000000">
                <a:lumMod val="75000"/>
                <a:lumOff val="25000"/>
              </a:sysClr>
            </a:solidFill>
            <a:prstDash val="solid"/>
            <a:miter lim="800000"/>
          </a:ln>
          <a:effectLst/>
        </p:spPr>
      </p:cxnSp>
      <p:cxnSp>
        <p:nvCxnSpPr>
          <p:cNvPr id="38" name="直線コネクタ 37"/>
          <p:cNvCxnSpPr/>
          <p:nvPr/>
        </p:nvCxnSpPr>
        <p:spPr>
          <a:xfrm>
            <a:off x="773536" y="4865931"/>
            <a:ext cx="8009856" cy="2283"/>
          </a:xfrm>
          <a:prstGeom prst="line">
            <a:avLst/>
          </a:prstGeom>
          <a:noFill/>
          <a:ln w="28575" cap="flat" cmpd="sng" algn="ctr">
            <a:solidFill>
              <a:sysClr val="windowText" lastClr="000000">
                <a:lumMod val="75000"/>
                <a:lumOff val="25000"/>
              </a:sysClr>
            </a:solidFill>
            <a:prstDash val="solid"/>
            <a:miter lim="800000"/>
          </a:ln>
          <a:effectLst/>
        </p:spPr>
      </p:cxnSp>
      <p:sp>
        <p:nvSpPr>
          <p:cNvPr id="39" name="Freeform 9"/>
          <p:cNvSpPr>
            <a:spLocks/>
          </p:cNvSpPr>
          <p:nvPr/>
        </p:nvSpPr>
        <p:spPr bwMode="auto">
          <a:xfrm flipV="1">
            <a:off x="803714" y="2221604"/>
            <a:ext cx="7954713" cy="45719"/>
          </a:xfrm>
          <a:custGeom>
            <a:avLst/>
            <a:gdLst>
              <a:gd name="T0" fmla="*/ 0 w 3698"/>
              <a:gd name="T1" fmla="*/ 1227 w 3698"/>
              <a:gd name="T2" fmla="*/ 2463 w 3698"/>
              <a:gd name="T3" fmla="*/ 3698 w 3698"/>
            </a:gdLst>
            <a:ahLst/>
            <a:cxnLst>
              <a:cxn ang="0">
                <a:pos x="T0" y="0"/>
              </a:cxn>
              <a:cxn ang="0">
                <a:pos x="T1" y="0"/>
              </a:cxn>
              <a:cxn ang="0">
                <a:pos x="T2" y="0"/>
              </a:cxn>
              <a:cxn ang="0">
                <a:pos x="T3" y="0"/>
              </a:cxn>
            </a:cxnLst>
            <a:rect l="0" t="0" r="r" b="b"/>
            <a:pathLst>
              <a:path w="3698">
                <a:moveTo>
                  <a:pt x="0" y="0"/>
                </a:moveTo>
                <a:lnTo>
                  <a:pt x="1227" y="0"/>
                </a:lnTo>
                <a:lnTo>
                  <a:pt x="2463" y="0"/>
                </a:lnTo>
                <a:lnTo>
                  <a:pt x="3698" y="0"/>
                </a:lnTo>
              </a:path>
            </a:pathLst>
          </a:custGeom>
          <a:noFill/>
          <a:ln w="36513" cap="rnd">
            <a:solidFill>
              <a:schemeClr val="tx1">
                <a:lumMod val="50000"/>
                <a:lumOff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85"/>
          <p:cNvSpPr>
            <a:spLocks noChangeArrowheads="1"/>
          </p:cNvSpPr>
          <p:nvPr/>
        </p:nvSpPr>
        <p:spPr bwMode="auto">
          <a:xfrm>
            <a:off x="7614933" y="1522818"/>
            <a:ext cx="1202485" cy="276999"/>
          </a:xfrm>
          <a:prstGeom prst="rect">
            <a:avLst/>
          </a:prstGeom>
          <a:solidFill>
            <a:schemeClr val="bg1"/>
          </a:solidFill>
          <a:ln>
            <a:noFill/>
          </a:ln>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ja-JP" altLang="en-US" dirty="0" smtClean="0">
                <a:solidFill>
                  <a:prstClr val="black"/>
                </a:solidFill>
                <a:ea typeface="游ゴシック" panose="020B0400000000000000" pitchFamily="50" charset="-128"/>
              </a:rPr>
              <a:t>約</a:t>
            </a:r>
            <a:r>
              <a:rPr kumimoji="0" lang="en-US" altLang="ja-JP" dirty="0" smtClean="0">
                <a:solidFill>
                  <a:prstClr val="black"/>
                </a:solidFill>
                <a:ea typeface="游ゴシック" panose="020B0400000000000000" pitchFamily="50" charset="-128"/>
              </a:rPr>
              <a:t>6,450kL</a:t>
            </a:r>
            <a:endParaRPr kumimoji="0" lang="ja-JP" altLang="ja-JP" dirty="0" smtClean="0">
              <a:solidFill>
                <a:prstClr val="black"/>
              </a:solidFill>
              <a:ea typeface="游ゴシック" panose="020B0400000000000000" pitchFamily="50" charset="-128"/>
            </a:endParaRPr>
          </a:p>
        </p:txBody>
      </p:sp>
      <p:sp>
        <p:nvSpPr>
          <p:cNvPr id="7" name="Freeform 6"/>
          <p:cNvSpPr>
            <a:spLocks noEditPoints="1"/>
          </p:cNvSpPr>
          <p:nvPr/>
        </p:nvSpPr>
        <p:spPr bwMode="auto">
          <a:xfrm>
            <a:off x="786654" y="2106290"/>
            <a:ext cx="7971774" cy="2474837"/>
          </a:xfrm>
          <a:custGeom>
            <a:avLst/>
            <a:gdLst>
              <a:gd name="T0" fmla="*/ 0 w 4161"/>
              <a:gd name="T1" fmla="*/ 1890 h 1890"/>
              <a:gd name="T2" fmla="*/ 4161 w 4161"/>
              <a:gd name="T3" fmla="*/ 1890 h 1890"/>
              <a:gd name="T4" fmla="*/ 0 w 4161"/>
              <a:gd name="T5" fmla="*/ 1681 h 1890"/>
              <a:gd name="T6" fmla="*/ 4161 w 4161"/>
              <a:gd name="T7" fmla="*/ 1681 h 1890"/>
              <a:gd name="T8" fmla="*/ 0 w 4161"/>
              <a:gd name="T9" fmla="*/ 1472 h 1890"/>
              <a:gd name="T10" fmla="*/ 4161 w 4161"/>
              <a:gd name="T11" fmla="*/ 1472 h 1890"/>
              <a:gd name="T12" fmla="*/ 0 w 4161"/>
              <a:gd name="T13" fmla="*/ 1263 h 1890"/>
              <a:gd name="T14" fmla="*/ 4161 w 4161"/>
              <a:gd name="T15" fmla="*/ 1263 h 1890"/>
              <a:gd name="T16" fmla="*/ 0 w 4161"/>
              <a:gd name="T17" fmla="*/ 1053 h 1890"/>
              <a:gd name="T18" fmla="*/ 4161 w 4161"/>
              <a:gd name="T19" fmla="*/ 1053 h 1890"/>
              <a:gd name="T20" fmla="*/ 0 w 4161"/>
              <a:gd name="T21" fmla="*/ 838 h 1890"/>
              <a:gd name="T22" fmla="*/ 4161 w 4161"/>
              <a:gd name="T23" fmla="*/ 838 h 1890"/>
              <a:gd name="T24" fmla="*/ 0 w 4161"/>
              <a:gd name="T25" fmla="*/ 628 h 1890"/>
              <a:gd name="T26" fmla="*/ 4161 w 4161"/>
              <a:gd name="T27" fmla="*/ 628 h 1890"/>
              <a:gd name="T28" fmla="*/ 0 w 4161"/>
              <a:gd name="T29" fmla="*/ 419 h 1890"/>
              <a:gd name="T30" fmla="*/ 4161 w 4161"/>
              <a:gd name="T31" fmla="*/ 419 h 1890"/>
              <a:gd name="T32" fmla="*/ 0 w 4161"/>
              <a:gd name="T33" fmla="*/ 210 h 1890"/>
              <a:gd name="T34" fmla="*/ 4161 w 4161"/>
              <a:gd name="T35" fmla="*/ 210 h 1890"/>
              <a:gd name="T36" fmla="*/ 0 w 4161"/>
              <a:gd name="T37" fmla="*/ 0 h 1890"/>
              <a:gd name="T38" fmla="*/ 4161 w 4161"/>
              <a:gd name="T39"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61" h="1890">
                <a:moveTo>
                  <a:pt x="0" y="1890"/>
                </a:moveTo>
                <a:lnTo>
                  <a:pt x="4161" y="1890"/>
                </a:lnTo>
                <a:moveTo>
                  <a:pt x="0" y="1681"/>
                </a:moveTo>
                <a:lnTo>
                  <a:pt x="4161" y="1681"/>
                </a:lnTo>
                <a:moveTo>
                  <a:pt x="0" y="1472"/>
                </a:moveTo>
                <a:lnTo>
                  <a:pt x="4161" y="1472"/>
                </a:lnTo>
                <a:moveTo>
                  <a:pt x="0" y="1263"/>
                </a:moveTo>
                <a:lnTo>
                  <a:pt x="4161" y="1263"/>
                </a:lnTo>
                <a:moveTo>
                  <a:pt x="0" y="1053"/>
                </a:moveTo>
                <a:lnTo>
                  <a:pt x="4161" y="1053"/>
                </a:lnTo>
                <a:moveTo>
                  <a:pt x="0" y="838"/>
                </a:moveTo>
                <a:lnTo>
                  <a:pt x="4161" y="838"/>
                </a:lnTo>
                <a:moveTo>
                  <a:pt x="0" y="628"/>
                </a:moveTo>
                <a:lnTo>
                  <a:pt x="4161" y="628"/>
                </a:lnTo>
                <a:moveTo>
                  <a:pt x="0" y="419"/>
                </a:moveTo>
                <a:lnTo>
                  <a:pt x="4161" y="419"/>
                </a:lnTo>
                <a:moveTo>
                  <a:pt x="0" y="210"/>
                </a:moveTo>
                <a:lnTo>
                  <a:pt x="4161" y="210"/>
                </a:lnTo>
                <a:moveTo>
                  <a:pt x="0" y="0"/>
                </a:moveTo>
                <a:lnTo>
                  <a:pt x="4161" y="0"/>
                </a:lnTo>
              </a:path>
            </a:pathLst>
          </a:custGeom>
          <a:noFill/>
          <a:ln w="11113" cap="flat">
            <a:solidFill>
              <a:schemeClr val="tx1">
                <a:lumMod val="50000"/>
                <a:lumOff val="50000"/>
              </a:schemeClr>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noEditPoints="1"/>
          </p:cNvSpPr>
          <p:nvPr/>
        </p:nvSpPr>
        <p:spPr bwMode="auto">
          <a:xfrm>
            <a:off x="1350217" y="4400688"/>
            <a:ext cx="4085879" cy="460374"/>
          </a:xfrm>
          <a:custGeom>
            <a:avLst/>
            <a:gdLst>
              <a:gd name="T0" fmla="*/ 0 w 3451"/>
              <a:gd name="T1" fmla="*/ 33 h 360"/>
              <a:gd name="T2" fmla="*/ 325 w 3451"/>
              <a:gd name="T3" fmla="*/ 33 h 360"/>
              <a:gd name="T4" fmla="*/ 325 w 3451"/>
              <a:gd name="T5" fmla="*/ 360 h 360"/>
              <a:gd name="T6" fmla="*/ 0 w 3451"/>
              <a:gd name="T7" fmla="*/ 360 h 360"/>
              <a:gd name="T8" fmla="*/ 0 w 3451"/>
              <a:gd name="T9" fmla="*/ 33 h 360"/>
              <a:gd name="T10" fmla="*/ 1042 w 3451"/>
              <a:gd name="T11" fmla="*/ 33 h 360"/>
              <a:gd name="T12" fmla="*/ 1367 w 3451"/>
              <a:gd name="T13" fmla="*/ 33 h 360"/>
              <a:gd name="T14" fmla="*/ 1367 w 3451"/>
              <a:gd name="T15" fmla="*/ 360 h 360"/>
              <a:gd name="T16" fmla="*/ 1042 w 3451"/>
              <a:gd name="T17" fmla="*/ 360 h 360"/>
              <a:gd name="T18" fmla="*/ 1042 w 3451"/>
              <a:gd name="T19" fmla="*/ 33 h 360"/>
              <a:gd name="T20" fmla="*/ 2084 w 3451"/>
              <a:gd name="T21" fmla="*/ 0 h 360"/>
              <a:gd name="T22" fmla="*/ 2409 w 3451"/>
              <a:gd name="T23" fmla="*/ 0 h 360"/>
              <a:gd name="T24" fmla="*/ 2409 w 3451"/>
              <a:gd name="T25" fmla="*/ 360 h 360"/>
              <a:gd name="T26" fmla="*/ 2084 w 3451"/>
              <a:gd name="T27" fmla="*/ 360 h 360"/>
              <a:gd name="T28" fmla="*/ 2084 w 3451"/>
              <a:gd name="T29" fmla="*/ 0 h 360"/>
              <a:gd name="T30" fmla="*/ 3126 w 3451"/>
              <a:gd name="T31" fmla="*/ 79 h 360"/>
              <a:gd name="T32" fmla="*/ 3451 w 3451"/>
              <a:gd name="T33" fmla="*/ 79 h 360"/>
              <a:gd name="T34" fmla="*/ 3451 w 3451"/>
              <a:gd name="T35" fmla="*/ 360 h 360"/>
              <a:gd name="T36" fmla="*/ 3126 w 3451"/>
              <a:gd name="T37" fmla="*/ 360 h 360"/>
              <a:gd name="T38" fmla="*/ 3126 w 3451"/>
              <a:gd name="T39" fmla="*/ 7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51" h="360">
                <a:moveTo>
                  <a:pt x="0" y="33"/>
                </a:moveTo>
                <a:lnTo>
                  <a:pt x="325" y="33"/>
                </a:lnTo>
                <a:lnTo>
                  <a:pt x="325" y="360"/>
                </a:lnTo>
                <a:lnTo>
                  <a:pt x="0" y="360"/>
                </a:lnTo>
                <a:lnTo>
                  <a:pt x="0" y="33"/>
                </a:lnTo>
                <a:close/>
                <a:moveTo>
                  <a:pt x="1042" y="33"/>
                </a:moveTo>
                <a:lnTo>
                  <a:pt x="1367" y="33"/>
                </a:lnTo>
                <a:lnTo>
                  <a:pt x="1367" y="360"/>
                </a:lnTo>
                <a:lnTo>
                  <a:pt x="1042" y="360"/>
                </a:lnTo>
                <a:lnTo>
                  <a:pt x="1042" y="33"/>
                </a:lnTo>
                <a:close/>
                <a:moveTo>
                  <a:pt x="2084" y="0"/>
                </a:moveTo>
                <a:lnTo>
                  <a:pt x="2409" y="0"/>
                </a:lnTo>
                <a:lnTo>
                  <a:pt x="2409" y="360"/>
                </a:lnTo>
                <a:lnTo>
                  <a:pt x="2084" y="360"/>
                </a:lnTo>
                <a:lnTo>
                  <a:pt x="2084" y="0"/>
                </a:lnTo>
                <a:close/>
                <a:moveTo>
                  <a:pt x="3126" y="79"/>
                </a:moveTo>
                <a:lnTo>
                  <a:pt x="3451" y="79"/>
                </a:lnTo>
                <a:lnTo>
                  <a:pt x="3451" y="360"/>
                </a:lnTo>
                <a:lnTo>
                  <a:pt x="3126" y="360"/>
                </a:lnTo>
                <a:lnTo>
                  <a:pt x="3126" y="7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Oval 11"/>
          <p:cNvSpPr>
            <a:spLocks noChangeArrowheads="1"/>
          </p:cNvSpPr>
          <p:nvPr/>
        </p:nvSpPr>
        <p:spPr bwMode="auto">
          <a:xfrm>
            <a:off x="1466947" y="4391600"/>
            <a:ext cx="133350" cy="1349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Oval 12"/>
          <p:cNvSpPr>
            <a:spLocks noChangeArrowheads="1"/>
          </p:cNvSpPr>
          <p:nvPr/>
        </p:nvSpPr>
        <p:spPr bwMode="auto">
          <a:xfrm>
            <a:off x="2725919" y="3870126"/>
            <a:ext cx="133350" cy="1349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Oval 13"/>
          <p:cNvSpPr>
            <a:spLocks noChangeArrowheads="1"/>
          </p:cNvSpPr>
          <p:nvPr/>
        </p:nvSpPr>
        <p:spPr bwMode="auto">
          <a:xfrm>
            <a:off x="3953035" y="3456791"/>
            <a:ext cx="134938" cy="1349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 name="Oval 14"/>
          <p:cNvSpPr>
            <a:spLocks noChangeArrowheads="1"/>
          </p:cNvSpPr>
          <p:nvPr/>
        </p:nvSpPr>
        <p:spPr bwMode="auto">
          <a:xfrm>
            <a:off x="7652741" y="1287591"/>
            <a:ext cx="134938" cy="1349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Rectangle 15"/>
          <p:cNvSpPr>
            <a:spLocks noChangeArrowheads="1"/>
          </p:cNvSpPr>
          <p:nvPr/>
        </p:nvSpPr>
        <p:spPr bwMode="auto">
          <a:xfrm>
            <a:off x="629098" y="478327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smtClean="0">
                <a:ln>
                  <a:noFill/>
                </a:ln>
                <a:solidFill>
                  <a:srgbClr val="595959"/>
                </a:solidFill>
                <a:effectLst/>
                <a:latin typeface="游ゴシック" panose="020B0400000000000000" pitchFamily="50" charset="-128"/>
                <a:ea typeface="游ゴシック" panose="020B0400000000000000" pitchFamily="50" charset="-128"/>
              </a:rPr>
              <a:t>0</a:t>
            </a:r>
            <a:endParaRPr kumimoji="0" lang="ja-JP" altLang="ja-JP" sz="1200" b="0"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2" name="Rectangle 17"/>
          <p:cNvSpPr>
            <a:spLocks noChangeArrowheads="1"/>
          </p:cNvSpPr>
          <p:nvPr/>
        </p:nvSpPr>
        <p:spPr bwMode="auto">
          <a:xfrm>
            <a:off x="374221" y="4221088"/>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1000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4" name="Rectangle 19"/>
          <p:cNvSpPr>
            <a:spLocks noChangeArrowheads="1"/>
          </p:cNvSpPr>
          <p:nvPr/>
        </p:nvSpPr>
        <p:spPr bwMode="auto">
          <a:xfrm>
            <a:off x="374221" y="3676382"/>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6" name="Rectangle 21"/>
          <p:cNvSpPr>
            <a:spLocks noChangeArrowheads="1"/>
          </p:cNvSpPr>
          <p:nvPr/>
        </p:nvSpPr>
        <p:spPr bwMode="auto">
          <a:xfrm>
            <a:off x="374221" y="3114841"/>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3000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8" name="Rectangle 23"/>
          <p:cNvSpPr>
            <a:spLocks noChangeArrowheads="1"/>
          </p:cNvSpPr>
          <p:nvPr/>
        </p:nvSpPr>
        <p:spPr bwMode="auto">
          <a:xfrm>
            <a:off x="374221" y="2578844"/>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4000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30" name="Rectangle 25"/>
          <p:cNvSpPr>
            <a:spLocks noChangeArrowheads="1"/>
          </p:cNvSpPr>
          <p:nvPr/>
        </p:nvSpPr>
        <p:spPr bwMode="auto">
          <a:xfrm>
            <a:off x="374221" y="2020198"/>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5000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32" name="Rectangle 26"/>
          <p:cNvSpPr>
            <a:spLocks noChangeArrowheads="1"/>
          </p:cNvSpPr>
          <p:nvPr/>
        </p:nvSpPr>
        <p:spPr bwMode="auto">
          <a:xfrm>
            <a:off x="1115616" y="4964250"/>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27</a:t>
            </a: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3" name="Rectangle 29"/>
          <p:cNvSpPr>
            <a:spLocks noChangeArrowheads="1"/>
          </p:cNvSpPr>
          <p:nvPr/>
        </p:nvSpPr>
        <p:spPr bwMode="auto">
          <a:xfrm>
            <a:off x="2411760" y="4964250"/>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1200" dirty="0" smtClean="0">
                <a:solidFill>
                  <a:srgbClr val="595959"/>
                </a:solidFill>
                <a:latin typeface="游ゴシック" panose="020B0400000000000000" pitchFamily="50" charset="-128"/>
                <a:ea typeface="游ゴシック" panose="020B0400000000000000" pitchFamily="50" charset="-128"/>
              </a:rPr>
              <a:t>28</a:t>
            </a:r>
            <a:r>
              <a:rPr kumimoji="0" lang="ja-JP" altLang="en-US" sz="1200" dirty="0" smtClean="0">
                <a:solidFill>
                  <a:srgbClr val="595959"/>
                </a:solidFill>
                <a:latin typeface="游ゴシック" panose="020B0400000000000000" pitchFamily="50" charset="-128"/>
                <a:ea typeface="游ゴシック" panose="020B0400000000000000" pitchFamily="50" charset="-128"/>
              </a:rPr>
              <a:t>年度</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6" name="Rectangle 32"/>
          <p:cNvSpPr>
            <a:spLocks noChangeArrowheads="1"/>
          </p:cNvSpPr>
          <p:nvPr/>
        </p:nvSpPr>
        <p:spPr bwMode="auto">
          <a:xfrm>
            <a:off x="3635896" y="4964250"/>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29</a:t>
            </a: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9" name="Rectangle 35"/>
          <p:cNvSpPr>
            <a:spLocks noChangeArrowheads="1"/>
          </p:cNvSpPr>
          <p:nvPr/>
        </p:nvSpPr>
        <p:spPr bwMode="auto">
          <a:xfrm>
            <a:off x="4860032" y="4964250"/>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30</a:t>
            </a: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2" name="Rectangle 72"/>
          <p:cNvSpPr>
            <a:spLocks noChangeArrowheads="1"/>
          </p:cNvSpPr>
          <p:nvPr/>
        </p:nvSpPr>
        <p:spPr bwMode="white">
          <a:xfrm>
            <a:off x="1820271" y="1958643"/>
            <a:ext cx="1025922" cy="24622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ja-JP" altLang="ja-JP" sz="1600" b="1"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目標</a:t>
            </a:r>
            <a:r>
              <a:rPr kumimoji="0" lang="ja-JP" altLang="en-US" sz="1600" b="1"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値↓</a:t>
            </a:r>
            <a:endPar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6277354" y="4415239"/>
            <a:ext cx="360000" cy="4461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Rectangle 35"/>
          <p:cNvSpPr>
            <a:spLocks noChangeArrowheads="1"/>
          </p:cNvSpPr>
          <p:nvPr/>
        </p:nvSpPr>
        <p:spPr bwMode="auto">
          <a:xfrm>
            <a:off x="6084168" y="4974539"/>
            <a:ext cx="7694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令和元年度</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1" name="テキスト ボックス 40"/>
          <p:cNvSpPr txBox="1"/>
          <p:nvPr/>
        </p:nvSpPr>
        <p:spPr>
          <a:xfrm>
            <a:off x="1329160" y="3994028"/>
            <a:ext cx="578544"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782</a:t>
            </a:r>
            <a:endParaRPr kumimoji="1" lang="ja-JP" altLang="en-US" sz="1400"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2553296" y="3994028"/>
            <a:ext cx="578544"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771</a:t>
            </a:r>
            <a:endParaRPr kumimoji="1" lang="ja-JP" altLang="en-US" sz="14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3777432" y="3985319"/>
            <a:ext cx="578544"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850</a:t>
            </a:r>
            <a:endParaRPr kumimoji="1" lang="ja-JP" altLang="en-US" sz="1400"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001568" y="3994757"/>
            <a:ext cx="578544"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672</a:t>
            </a:r>
            <a:endParaRPr kumimoji="1" lang="ja-JP" altLang="en-US" sz="14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6173594" y="4000023"/>
            <a:ext cx="578544"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798</a:t>
            </a:r>
            <a:endParaRPr kumimoji="1" lang="ja-JP" altLang="en-US" sz="1400" dirty="0">
              <a:latin typeface="Meiryo UI" panose="020B0604030504040204" pitchFamily="50" charset="-128"/>
              <a:ea typeface="Meiryo UI" panose="020B0604030504040204" pitchFamily="50" charset="-128"/>
            </a:endParaRPr>
          </a:p>
        </p:txBody>
      </p:sp>
      <p:sp>
        <p:nvSpPr>
          <p:cNvPr id="45" name="正方形/長方形 44"/>
          <p:cNvSpPr/>
          <p:nvPr/>
        </p:nvSpPr>
        <p:spPr>
          <a:xfrm>
            <a:off x="7560352" y="3391086"/>
            <a:ext cx="360000" cy="14661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Rectangle 25"/>
          <p:cNvSpPr>
            <a:spLocks noChangeArrowheads="1"/>
          </p:cNvSpPr>
          <p:nvPr/>
        </p:nvSpPr>
        <p:spPr bwMode="auto">
          <a:xfrm>
            <a:off x="372194" y="1482448"/>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solidFill>
                  <a:srgbClr val="595959"/>
                </a:solidFill>
                <a:latin typeface="游ゴシック" panose="020B0400000000000000" pitchFamily="50" charset="-128"/>
                <a:ea typeface="游ゴシック" panose="020B0400000000000000" pitchFamily="50" charset="-128"/>
              </a:rPr>
              <a:t>6</a:t>
            </a: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59" name="Rectangle 35"/>
          <p:cNvSpPr>
            <a:spLocks noChangeArrowheads="1"/>
          </p:cNvSpPr>
          <p:nvPr/>
        </p:nvSpPr>
        <p:spPr bwMode="auto">
          <a:xfrm>
            <a:off x="7402959" y="4976004"/>
            <a:ext cx="7694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令和</a:t>
            </a:r>
            <a:r>
              <a:rPr kumimoji="0" lang="ja-JP" altLang="en-US" sz="1200" dirty="0">
                <a:solidFill>
                  <a:srgbClr val="595959"/>
                </a:solidFill>
                <a:latin typeface="游ゴシック" panose="020B0400000000000000" pitchFamily="50" charset="-128"/>
                <a:ea typeface="游ゴシック" panose="020B0400000000000000" pitchFamily="50" charset="-128"/>
              </a:rPr>
              <a:t>２</a:t>
            </a: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60" name="テキスト ボックス 59"/>
          <p:cNvSpPr txBox="1"/>
          <p:nvPr/>
        </p:nvSpPr>
        <p:spPr>
          <a:xfrm>
            <a:off x="7411297" y="3068960"/>
            <a:ext cx="761103"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2,632</a:t>
            </a:r>
            <a:endParaRPr kumimoji="1" lang="ja-JP" altLang="en-US" sz="1400" dirty="0">
              <a:latin typeface="Meiryo UI" panose="020B0604030504040204" pitchFamily="50" charset="-128"/>
              <a:ea typeface="Meiryo UI" panose="020B0604030504040204" pitchFamily="50" charset="-128"/>
            </a:endParaRPr>
          </a:p>
        </p:txBody>
      </p:sp>
      <p:sp>
        <p:nvSpPr>
          <p:cNvPr id="61" name="Line 12"/>
          <p:cNvSpPr>
            <a:spLocks noChangeShapeType="1"/>
          </p:cNvSpPr>
          <p:nvPr/>
        </p:nvSpPr>
        <p:spPr bwMode="auto">
          <a:xfrm flipV="1">
            <a:off x="1501877" y="3941584"/>
            <a:ext cx="1261207" cy="513304"/>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Line 12"/>
          <p:cNvSpPr>
            <a:spLocks noChangeShapeType="1"/>
          </p:cNvSpPr>
          <p:nvPr/>
        </p:nvSpPr>
        <p:spPr bwMode="auto">
          <a:xfrm flipV="1">
            <a:off x="2785711" y="3526971"/>
            <a:ext cx="1228940" cy="409171"/>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Oval 13"/>
          <p:cNvSpPr>
            <a:spLocks noChangeArrowheads="1"/>
          </p:cNvSpPr>
          <p:nvPr/>
        </p:nvSpPr>
        <p:spPr bwMode="auto">
          <a:xfrm>
            <a:off x="5167429" y="3080408"/>
            <a:ext cx="134938" cy="1349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5" name="Line 12"/>
          <p:cNvSpPr>
            <a:spLocks noChangeShapeType="1"/>
          </p:cNvSpPr>
          <p:nvPr/>
        </p:nvSpPr>
        <p:spPr bwMode="auto">
          <a:xfrm flipV="1">
            <a:off x="5211356" y="2578153"/>
            <a:ext cx="1245998" cy="572613"/>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Oval 13"/>
          <p:cNvSpPr>
            <a:spLocks noChangeArrowheads="1"/>
          </p:cNvSpPr>
          <p:nvPr/>
        </p:nvSpPr>
        <p:spPr bwMode="auto">
          <a:xfrm>
            <a:off x="6340560" y="2519867"/>
            <a:ext cx="134938" cy="1349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7" name="Line 12"/>
          <p:cNvSpPr>
            <a:spLocks noChangeShapeType="1"/>
          </p:cNvSpPr>
          <p:nvPr/>
        </p:nvSpPr>
        <p:spPr bwMode="auto">
          <a:xfrm flipV="1">
            <a:off x="6390167" y="1359488"/>
            <a:ext cx="1338595" cy="1266753"/>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1826447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バン">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3067</Words>
  <Application>Microsoft Office PowerPoint</Application>
  <PresentationFormat>画面に合わせる (4:3)</PresentationFormat>
  <Paragraphs>686</Paragraphs>
  <Slides>16</Slides>
  <Notes>4</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16</vt:i4>
      </vt:variant>
    </vt:vector>
  </HeadingPairs>
  <TitlesOfParts>
    <vt:vector size="28" baseType="lpstr">
      <vt:lpstr>HGｺﾞｼｯｸM</vt:lpstr>
      <vt:lpstr>HG明朝B</vt:lpstr>
      <vt:lpstr>Meiryo UI</vt:lpstr>
      <vt:lpstr>ＭＳ Ｐゴシック</vt:lpstr>
      <vt:lpstr>メイリオ</vt:lpstr>
      <vt:lpstr>游ゴシック</vt:lpstr>
      <vt:lpstr>Arial</vt:lpstr>
      <vt:lpstr>Calibri</vt:lpstr>
      <vt:lpstr>Georgia</vt:lpstr>
      <vt:lpstr>Trebuchet MS</vt:lpstr>
      <vt:lpstr>Wingdings 2</vt:lpstr>
      <vt:lpstr>アーバン</vt:lpstr>
      <vt:lpstr>新・大阪府ESCOアクションプランの 進捗について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【提案募集スケジュール（予定）】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2022-06-03T05:50:48Z</dcterms:created>
  <dcterms:modified xsi:type="dcterms:W3CDTF">2022-06-03T09:16:53Z</dcterms:modified>
</cp:coreProperties>
</file>