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9" r:id="rId2"/>
    <p:sldId id="258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89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2020/8/18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4417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2020/8/18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8769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2020/8/18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4095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2020/8/18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2158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2020/8/18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8374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2020/8/18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62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2020/8/18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9199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2020/8/18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7542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2020/8/18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24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2020/8/18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204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2020/8/18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3656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C9A85-4925-47D7-92E5-86ABE2C68706}" type="datetimeFigureOut">
              <a:rPr kumimoji="1" lang="ja-JP" altLang="en-US" smtClean="0"/>
              <a:t>2020/8/18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780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113410" y="416516"/>
            <a:ext cx="88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86106" y="22516"/>
            <a:ext cx="8883304" cy="369332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r>
              <a:rPr lang="ja-JP" altLang="en-US" sz="10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</a:t>
            </a:r>
            <a:r>
              <a:rPr lang="en-US" altLang="ja-JP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事業の導入事例⑲</a:t>
            </a:r>
            <a:endParaRPr lang="ja-JP" altLang="en-US" sz="24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54960"/>
              </p:ext>
            </p:extLst>
          </p:nvPr>
        </p:nvGraphicFramePr>
        <p:xfrm>
          <a:off x="124920" y="568595"/>
          <a:ext cx="8884305" cy="6187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87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771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事業名</a:t>
                      </a:r>
                      <a:endParaRPr kumimoji="1" lang="en-US" altLang="ja-JP" sz="18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96838" indent="0"/>
                      <a:r>
                        <a:rPr kumimoji="1" lang="ja-JP" altLang="en-US" sz="18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大阪府</a:t>
                      </a:r>
                      <a:r>
                        <a:rPr kumimoji="1" lang="zh-TW" altLang="en-US" sz="18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東警察署外</a:t>
                      </a:r>
                      <a:r>
                        <a:rPr kumimoji="1" lang="en-US" altLang="zh-TW" sz="18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</a:t>
                      </a:r>
                      <a:r>
                        <a:rPr kumimoji="1" lang="zh-TW" altLang="en-US" sz="18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件</a:t>
                      </a:r>
                      <a:r>
                        <a:rPr kumimoji="1" lang="en-US" altLang="zh-TW" sz="18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ESCO</a:t>
                      </a:r>
                      <a:r>
                        <a:rPr kumimoji="1" lang="zh-TW" altLang="en-US" sz="18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契約者名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日本電技株式会社、三井住友ファイナンス＆リース株式会社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3123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契約期間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27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30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 ～ 平成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37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31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en-US" altLang="ja-JP" sz="400" baseline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ESCO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サービス期間は平成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28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日～平成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37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31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年間）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契約方式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シェアード・セイビングス契約（民間資金活用型）</a:t>
                      </a:r>
                      <a:endParaRPr kumimoji="1" lang="en-US" altLang="ja-JP" baseline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74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主な省エネ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改修内容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 空調熱源の更新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（南・堺警察署）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3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・ 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CO</a:t>
                      </a:r>
                      <a:r>
                        <a:rPr kumimoji="1" lang="en-US" altLang="ja-JP" sz="1800" baseline="-25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制御による外気抑制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3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 断熱フィルム導入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90000" marB="9000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・ 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BEMS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の導入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3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・ 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LED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照明の導入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3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 節水器具の導入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導入効果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省エネルギー率：</a:t>
                      </a: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35.1%</a:t>
                      </a:r>
                      <a:r>
                        <a:rPr kumimoji="1" lang="ja-JP" altLang="en-US" sz="1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（計画値）</a:t>
                      </a: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CO</a:t>
                      </a:r>
                      <a:r>
                        <a:rPr kumimoji="1" lang="en-US" altLang="ja-JP" sz="1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2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削減率</a:t>
                      </a:r>
                      <a:r>
                        <a:rPr kumimoji="1" lang="ja-JP" altLang="en-US" sz="2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： </a:t>
                      </a:r>
                      <a:r>
                        <a:rPr kumimoji="1" lang="en-US" altLang="ja-JP" sz="1800" baseline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35.0</a:t>
                      </a:r>
                      <a:r>
                        <a:rPr kumimoji="1" lang="ja-JP" altLang="en-US" sz="1800" baseline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％</a:t>
                      </a:r>
                      <a:r>
                        <a:rPr kumimoji="1" lang="ja-JP" altLang="en-US" sz="1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（計画値）</a:t>
                      </a:r>
                      <a:r>
                        <a:rPr kumimoji="1" lang="en-US" altLang="ja-JP" sz="1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対象施設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8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東、南、大正、西成、東淀川、羽曳野、寝屋川、堺警察署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24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施設概要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（東警察署）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用途</a:t>
                      </a:r>
                      <a:endParaRPr kumimoji="1" lang="en-US" altLang="ja-JP" sz="6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所在地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竣工時期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延床面積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構造・階数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警察署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大阪市中央区本町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1992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8,602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m</a:t>
                      </a:r>
                      <a:r>
                        <a:rPr kumimoji="1" lang="en-US" altLang="ja-JP" baseline="30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鉄骨鉄筋コンクリート造</a:t>
                      </a:r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地上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階</a:t>
                      </a:r>
                      <a:r>
                        <a:rPr kumimoji="1" lang="ja-JP" altLang="en-US" sz="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/</a:t>
                      </a:r>
                      <a:r>
                        <a:rPr kumimoji="1" lang="en-US" altLang="ja-JP" sz="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地下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階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dist"/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0" name="正方形/長方形 19"/>
          <p:cNvSpPr/>
          <p:nvPr/>
        </p:nvSpPr>
        <p:spPr>
          <a:xfrm>
            <a:off x="8172400" y="46692"/>
            <a:ext cx="949752" cy="31786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fld id="{C8692C38-0430-4F61-A0D4-4C5C3C1314F7}" type="slidenum">
              <a:rPr lang="ja-JP" altLang="en-US" sz="160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algn="ctr"/>
              <a:t>1</a:t>
            </a:fld>
            <a:r>
              <a:rPr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</a:t>
            </a:r>
            <a:r>
              <a:rPr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0" name="Picture 2" descr="C:\Users\SaiwaiY\AppData\Local\Microsoft\Windows\Temporary Internet Files\Content.Outlook\ZOL7YD55\東警察署1N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9323" y="4651844"/>
            <a:ext cx="1513137" cy="2017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995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113410" y="416516"/>
            <a:ext cx="88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86106" y="22516"/>
            <a:ext cx="8883304" cy="907941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r>
              <a:rPr lang="ja-JP" altLang="en-US" sz="1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</a:t>
            </a:r>
            <a:r>
              <a:rPr lang="en-US" altLang="ja-JP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事業の導入事例</a:t>
            </a:r>
            <a:r>
              <a:rPr lang="ja-JP" altLang="en-US" sz="24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⑲</a:t>
            </a:r>
            <a:endParaRPr lang="en-US" altLang="ja-JP" sz="2400" b="1" dirty="0" smtClean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b="1" dirty="0" smtClean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5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20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2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契約に基づく</a:t>
            </a:r>
            <a:r>
              <a:rPr lang="en-US" altLang="ja-JP" sz="2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</a:t>
            </a:r>
            <a:r>
              <a:rPr lang="ja-JP" altLang="en-US" sz="2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Ｏ事業の経費と利益配分</a:t>
            </a:r>
            <a:r>
              <a:rPr lang="en-US" altLang="ja-JP" sz="2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20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8172400" y="46692"/>
            <a:ext cx="949752" cy="31786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fld id="{C8692C38-0430-4F61-A0D4-4C5C3C1314F7}" type="slidenum">
              <a:rPr lang="ja-JP" altLang="en-US" sz="160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algn="ctr"/>
              <a:t>2</a:t>
            </a:fld>
            <a:r>
              <a:rPr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/2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AutoShape 42"/>
          <p:cNvSpPr>
            <a:spLocks noChangeArrowheads="1"/>
          </p:cNvSpPr>
          <p:nvPr/>
        </p:nvSpPr>
        <p:spPr bwMode="auto">
          <a:xfrm>
            <a:off x="366933" y="6207163"/>
            <a:ext cx="2086865" cy="335613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AutoShape 42"/>
          <p:cNvSpPr>
            <a:spLocks noChangeArrowheads="1"/>
          </p:cNvSpPr>
          <p:nvPr/>
        </p:nvSpPr>
        <p:spPr bwMode="auto">
          <a:xfrm>
            <a:off x="3189100" y="6063800"/>
            <a:ext cx="2779181" cy="659021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ctr"/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サービス期間（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年間）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AutoShape 42"/>
          <p:cNvSpPr>
            <a:spLocks noChangeArrowheads="1"/>
          </p:cNvSpPr>
          <p:nvPr/>
        </p:nvSpPr>
        <p:spPr bwMode="auto">
          <a:xfrm>
            <a:off x="6445575" y="6063800"/>
            <a:ext cx="2086865" cy="66282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ctr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契約期間満了後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AutoShape 42"/>
          <p:cNvSpPr>
            <a:spLocks noChangeArrowheads="1"/>
          </p:cNvSpPr>
          <p:nvPr/>
        </p:nvSpPr>
        <p:spPr bwMode="auto">
          <a:xfrm>
            <a:off x="708967" y="6061700"/>
            <a:ext cx="1760642" cy="66492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ctr"/>
            <a:r>
              <a:rPr lang="en-US" altLang="ja-JP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実施前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3434621" y="3258952"/>
            <a:ext cx="2232246" cy="3081596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9900">
                  <a:gamma/>
                  <a:tint val="33725"/>
                  <a:invGamma/>
                </a:srgbClr>
              </a:gs>
              <a:gs pos="100000">
                <a:srgbClr val="FF9900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光熱水費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165,040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498772" y="1211500"/>
            <a:ext cx="2232246" cy="5127315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9900">
                  <a:gamma/>
                  <a:tint val="33725"/>
                  <a:invGamma/>
                </a:srgbClr>
              </a:gs>
              <a:gs pos="100000">
                <a:srgbClr val="FF9900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光熱水費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235,017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" name="タイトル 1"/>
          <p:cNvSpPr txBox="1">
            <a:spLocks/>
          </p:cNvSpPr>
          <p:nvPr/>
        </p:nvSpPr>
        <p:spPr>
          <a:xfrm>
            <a:off x="6258164" y="635678"/>
            <a:ext cx="2219232" cy="466139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1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defRPr/>
            </a:pP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（単位：千円／年）</a:t>
            </a:r>
            <a:endParaRPr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Rectangle 39"/>
          <p:cNvSpPr>
            <a:spLocks noChangeArrowheads="1"/>
          </p:cNvSpPr>
          <p:nvPr/>
        </p:nvSpPr>
        <p:spPr bwMode="auto">
          <a:xfrm>
            <a:off x="3434620" y="1211500"/>
            <a:ext cx="1116000" cy="2047452"/>
          </a:xfrm>
          <a:prstGeom prst="rect">
            <a:avLst/>
          </a:prstGeom>
          <a:gradFill flip="none" rotWithShape="1">
            <a:gsLst>
              <a:gs pos="0">
                <a:srgbClr val="92D050"/>
              </a:gs>
              <a:gs pos="50000">
                <a:schemeClr val="accent3">
                  <a:lumMod val="20000"/>
                  <a:lumOff val="80000"/>
                </a:schemeClr>
              </a:gs>
              <a:gs pos="100000">
                <a:srgbClr val="92D050"/>
              </a:gs>
            </a:gsLst>
            <a:lin ang="0" scaled="1"/>
            <a:tileRect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vert="horz" wrap="none" anchor="ctr"/>
          <a:lstStyle/>
          <a:p>
            <a:pPr algn="ctr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光熱水費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削減額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【69,977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" name="Rectangle 39"/>
          <p:cNvSpPr>
            <a:spLocks noChangeArrowheads="1"/>
          </p:cNvSpPr>
          <p:nvPr/>
        </p:nvSpPr>
        <p:spPr bwMode="auto">
          <a:xfrm>
            <a:off x="4542504" y="1931580"/>
            <a:ext cx="1116000" cy="1327372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50000">
                <a:srgbClr val="FFFFCC"/>
              </a:gs>
              <a:gs pos="100000">
                <a:srgbClr val="FFFF00"/>
              </a:gs>
            </a:gsLst>
            <a:lin ang="0" scaled="1"/>
            <a:tileRect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</a:p>
          <a:p>
            <a:pPr algn="ctr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サービス料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56,941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2" name="Rectangle 38"/>
          <p:cNvSpPr>
            <a:spLocks noChangeArrowheads="1"/>
          </p:cNvSpPr>
          <p:nvPr/>
        </p:nvSpPr>
        <p:spPr bwMode="auto">
          <a:xfrm>
            <a:off x="4542504" y="1211500"/>
            <a:ext cx="1116000" cy="749576"/>
          </a:xfrm>
          <a:prstGeom prst="rect">
            <a:avLst/>
          </a:prstGeom>
          <a:gradFill rotWithShape="1">
            <a:gsLst>
              <a:gs pos="0">
                <a:srgbClr val="00B0F0"/>
              </a:gs>
              <a:gs pos="50000">
                <a:srgbClr val="82DEFE"/>
              </a:gs>
              <a:gs pos="100000">
                <a:srgbClr val="00B0F0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府の利益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13,036</a:t>
            </a:r>
            <a:r>
              <a:rPr lang="en-US" altLang="ja-JP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6357454" y="3258952"/>
            <a:ext cx="2232246" cy="3081596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9900">
                  <a:gamma/>
                  <a:tint val="33725"/>
                  <a:invGamma/>
                </a:srgbClr>
              </a:gs>
              <a:gs pos="100000">
                <a:srgbClr val="FF9900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光熱水費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165,040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" name="Rectangle 38"/>
          <p:cNvSpPr>
            <a:spLocks noChangeArrowheads="1"/>
          </p:cNvSpPr>
          <p:nvPr/>
        </p:nvSpPr>
        <p:spPr bwMode="auto">
          <a:xfrm>
            <a:off x="6357453" y="1204488"/>
            <a:ext cx="2232000" cy="2054464"/>
          </a:xfrm>
          <a:prstGeom prst="rect">
            <a:avLst/>
          </a:prstGeom>
          <a:gradFill rotWithShape="1">
            <a:gsLst>
              <a:gs pos="0">
                <a:srgbClr val="00B0F0"/>
              </a:gs>
              <a:gs pos="50000">
                <a:srgbClr val="82DEFE"/>
              </a:gs>
              <a:gs pos="100000">
                <a:srgbClr val="00B0F0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府の利益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69,977</a:t>
            </a:r>
            <a:r>
              <a:rPr lang="en-US" altLang="ja-JP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Line 6"/>
          <p:cNvSpPr>
            <a:spLocks noChangeShapeType="1"/>
          </p:cNvSpPr>
          <p:nvPr/>
        </p:nvSpPr>
        <p:spPr bwMode="auto">
          <a:xfrm>
            <a:off x="338702" y="6338815"/>
            <a:ext cx="8452274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sz="10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739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307</Words>
  <Application>Microsoft Office PowerPoint</Application>
  <PresentationFormat>画面に合わせる (4:3)</PresentationFormat>
  <Paragraphs>83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2017-09-22T06:21:05Z</dcterms:created>
  <dcterms:modified xsi:type="dcterms:W3CDTF">2020-08-18T01:05:47Z</dcterms:modified>
</cp:coreProperties>
</file>