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36" r:id="rId1"/>
  </p:sldMasterIdLst>
  <p:notesMasterIdLst>
    <p:notesMasterId r:id="rId5"/>
  </p:notesMasterIdLst>
  <p:handoutMasterIdLst>
    <p:handoutMasterId r:id="rId6"/>
  </p:handoutMasterIdLst>
  <p:sldIdLst>
    <p:sldId id="497" r:id="rId2"/>
    <p:sldId id="498" r:id="rId3"/>
    <p:sldId id="499" r:id="rId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33FF"/>
    <a:srgbClr val="3366FF"/>
    <a:srgbClr val="6699FF"/>
    <a:srgbClr val="FFFFCC"/>
    <a:srgbClr val="CCFFFF"/>
    <a:srgbClr val="FFFF99"/>
    <a:srgbClr val="99CCFF"/>
    <a:srgbClr val="FF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04" autoAdjust="0"/>
  </p:normalViewPr>
  <p:slideViewPr>
    <p:cSldViewPr>
      <p:cViewPr varScale="1">
        <p:scale>
          <a:sx n="63" d="100"/>
          <a:sy n="63" d="100"/>
        </p:scale>
        <p:origin x="-86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199FB6C1-B92C-4719-A163-F0AF8F982334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9" y="9440863"/>
            <a:ext cx="2949575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DC6AC9B6-5613-4627-A2C2-548BD07945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5476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B77C7B7B-FFF4-42BE-9F52-EEC8B680A53E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3"/>
            <a:ext cx="2949575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5851141E-478A-4E51-BAF5-41475249C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5064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0524-AC90-4E3B-8179-9C7CACEA1A0D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40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DDB0-3F8B-4872-8C1C-870D70CF4FFE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73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3F6D-5C60-4A17-8C7E-B9833CA7D620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64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57EF-1939-4CC1-A76D-7EABA8D0105C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44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B893-ECC7-4B81-B7F8-FD78B654D840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97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5F24-6F09-4D64-A340-3D2B511B40C8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55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E2EC-8DCB-4244-B8D1-17249A78974C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14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9701-534F-4C63-8046-DACAB7884691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02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0C8E-A9DE-49E5-9EB4-785950631589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959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BD5E-0687-4E73-BD47-D9918748A2E9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501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34D7-42A1-4354-90AA-F99E83CBA79A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8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CA17D-51A7-4C7A-A5C7-E8459419C79F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3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113410" y="416516"/>
            <a:ext cx="88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86106" y="22516"/>
            <a:ext cx="8883304" cy="369332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ja-JP" altLang="en-US" sz="1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事業の導入事例⑮</a:t>
            </a:r>
            <a:endParaRPr lang="ja-JP" altLang="en-US" sz="24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602124"/>
              </p:ext>
            </p:extLst>
          </p:nvPr>
        </p:nvGraphicFramePr>
        <p:xfrm>
          <a:off x="124920" y="602129"/>
          <a:ext cx="8884305" cy="6075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728"/>
                <a:gridCol w="1296144"/>
                <a:gridCol w="2520280"/>
                <a:gridCol w="3789153"/>
              </a:tblGrid>
              <a:tr h="432000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事業名</a:t>
                      </a:r>
                      <a:endParaRPr kumimoji="1" lang="en-US" altLang="ja-JP" sz="18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sz="1800" b="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大阪府立女性総合センター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ESCO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事業 </a:t>
                      </a: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（現：大阪府立男女共同参画・青少年センター）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契約者名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株式会社きんでん　　近藤商事株式会社　　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312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契約期間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平成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19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23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 ～ 平成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35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4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endParaRPr kumimoji="1" lang="en-US" altLang="ja-JP" sz="400" baseline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ESCO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サービス期間は　平成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 ～ 平成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35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年間）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契約方式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シェアード・セイビングス契約（民間資金活用型）</a:t>
                      </a:r>
                      <a:endParaRPr kumimoji="1" lang="en-US" altLang="ja-JP" baseline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117788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主な省エネ</a:t>
                      </a:r>
                      <a:endParaRPr kumimoji="1" lang="en-US" altLang="ja-JP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改修内容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 高効率空冷ヒートポンプチラーの導入 </a:t>
                      </a:r>
                    </a:p>
                    <a:p>
                      <a:endParaRPr kumimoji="1" lang="en-US" altLang="ja-JP" sz="3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・ 空調機の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VAV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＋インバーター制御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3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・ 冷温水ポンプのインバーター制御 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3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・ ヒートポンプ給湯器の導入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90000" marB="90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 蛍光灯のインバーター安定器の導入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3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 高輝度誘導等の導入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3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 節水装置の導入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90000" marB="90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導入効果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省エネルギー率：</a:t>
                      </a:r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24.7%</a:t>
                      </a:r>
                      <a:r>
                        <a:rPr kumimoji="1" lang="ja-JP" altLang="en-US" sz="14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（計画値）</a:t>
                      </a:r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54000" marB="54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CO</a:t>
                      </a:r>
                      <a:r>
                        <a:rPr kumimoji="1" lang="en-US" altLang="ja-JP" sz="14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削減率</a:t>
                      </a:r>
                      <a:r>
                        <a:rPr kumimoji="1" lang="ja-JP" altLang="en-US" sz="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： </a:t>
                      </a:r>
                      <a:r>
                        <a:rPr kumimoji="1" lang="en-US" altLang="ja-JP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26.6</a:t>
                      </a:r>
                      <a:r>
                        <a:rPr kumimoji="1" lang="ja-JP" altLang="en-US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％</a:t>
                      </a:r>
                      <a:r>
                        <a:rPr kumimoji="1" lang="ja-JP" altLang="en-US" sz="14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（計画値）</a:t>
                      </a:r>
                      <a:r>
                        <a:rPr kumimoji="1" lang="en-US" altLang="ja-JP" sz="14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54000" marB="54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240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施設概要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用途</a:t>
                      </a:r>
                      <a:endParaRPr kumimoji="1" lang="en-US" altLang="ja-JP" sz="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所在地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竣工時期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延床面積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構造・階数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公共文化施設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大阪市中央区大手前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1994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12,762</a:t>
                      </a:r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m</a:t>
                      </a:r>
                      <a:r>
                        <a:rPr kumimoji="1" lang="en-US" altLang="ja-JP" baseline="300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</a:p>
                    <a:p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鉄骨鉄筋コンクリート造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地上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階</a:t>
                      </a:r>
                      <a:r>
                        <a:rPr kumimoji="1" lang="ja-JP" altLang="en-US" sz="4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/</a:t>
                      </a:r>
                      <a:r>
                        <a:rPr kumimoji="1" lang="en-US" altLang="ja-JP" sz="4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地下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階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dist"/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正方形/長方形 19"/>
          <p:cNvSpPr/>
          <p:nvPr/>
        </p:nvSpPr>
        <p:spPr>
          <a:xfrm>
            <a:off x="8172400" y="46692"/>
            <a:ext cx="949752" cy="3178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fld id="{C8692C38-0430-4F61-A0D4-4C5C3C1314F7}" type="slidenum">
              <a:rPr lang="ja-JP" altLang="en-US" sz="16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ctr"/>
              <a:t>1</a:t>
            </a:fld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/3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 descr="D:\NagataHo\Desktop\写真\1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24221" r="13071"/>
          <a:stretch/>
        </p:blipFill>
        <p:spPr bwMode="auto">
          <a:xfrm>
            <a:off x="5486396" y="4542503"/>
            <a:ext cx="3480621" cy="208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8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113410" y="416516"/>
            <a:ext cx="88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86106" y="22516"/>
            <a:ext cx="8883304" cy="90794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ja-JP" altLang="en-US" sz="1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事業の</a:t>
            </a:r>
            <a:r>
              <a:rPr lang="ja-JP" altLang="en-US" sz="2400" b="1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導入事例⑮</a:t>
            </a:r>
            <a:endParaRPr lang="en-US" altLang="ja-JP" sz="2400" b="1" dirty="0" smtClean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000" b="1" dirty="0" smtClean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5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契約に基づく</a:t>
            </a:r>
            <a:r>
              <a:rPr lang="en-US" altLang="ja-JP" sz="2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</a:t>
            </a:r>
            <a:r>
              <a:rPr lang="ja-JP" altLang="en-US" sz="2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Ｏ事業の経費と利益配分</a:t>
            </a:r>
            <a:r>
              <a:rPr lang="en-US" altLang="ja-JP" sz="2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20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8172400" y="46692"/>
            <a:ext cx="949752" cy="3178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fld id="{C8692C38-0430-4F61-A0D4-4C5C3C1314F7}" type="slidenum">
              <a:rPr lang="ja-JP" altLang="en-US" sz="16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ctr"/>
              <a:t>2</a:t>
            </a:fld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/3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38702" y="6338815"/>
            <a:ext cx="8452274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AutoShape 42"/>
          <p:cNvSpPr>
            <a:spLocks noChangeArrowheads="1"/>
          </p:cNvSpPr>
          <p:nvPr/>
        </p:nvSpPr>
        <p:spPr bwMode="auto">
          <a:xfrm>
            <a:off x="366933" y="6207163"/>
            <a:ext cx="2086865" cy="3356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AutoShape 42"/>
          <p:cNvSpPr>
            <a:spLocks noChangeArrowheads="1"/>
          </p:cNvSpPr>
          <p:nvPr/>
        </p:nvSpPr>
        <p:spPr bwMode="auto">
          <a:xfrm>
            <a:off x="5249203" y="6063800"/>
            <a:ext cx="2779181" cy="65902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/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サービス期間（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年間）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AutoShape 42"/>
          <p:cNvSpPr>
            <a:spLocks noChangeArrowheads="1"/>
          </p:cNvSpPr>
          <p:nvPr/>
        </p:nvSpPr>
        <p:spPr bwMode="auto">
          <a:xfrm>
            <a:off x="1763688" y="6061700"/>
            <a:ext cx="1760642" cy="66492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/>
            <a:r>
              <a: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実施前</a:t>
            </a:r>
            <a:endParaRPr lang="en-US" altLang="ja-JP" sz="16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436097" y="3258952"/>
            <a:ext cx="2232246" cy="3081596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33725"/>
                  <a:invGamma/>
                </a:srgbClr>
              </a:gs>
              <a:gs pos="100000">
                <a:srgbClr val="FF9900"/>
              </a:gs>
            </a:gsLst>
            <a:lin ang="0" scaled="1"/>
          </a:gra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光熱水費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25,674</a:t>
            </a:r>
            <a:r>
              <a:rPr lang="en-US" altLang="ja-JP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547664" y="1211500"/>
            <a:ext cx="2232246" cy="5137644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33725"/>
                  <a:invGamma/>
                </a:srgbClr>
              </a:gs>
              <a:gs pos="100000">
                <a:srgbClr val="FF9900"/>
              </a:gs>
            </a:gsLst>
            <a:lin ang="0" scaled="1"/>
          </a:gra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光熱水費</a:t>
            </a:r>
            <a:endParaRPr lang="en-US" altLang="ja-JP" sz="16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37,232</a:t>
            </a:r>
            <a:r>
              <a:rPr lang="en-US" altLang="ja-JP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6242932" y="620688"/>
            <a:ext cx="2219232" cy="46613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（単位：千円／年）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5436096" y="1211500"/>
            <a:ext cx="1116000" cy="2047452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0" scaled="1"/>
            <a:tileRect/>
          </a:gradFill>
          <a:ln w="222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none" anchor="ctr"/>
          <a:lstStyle/>
          <a:p>
            <a:pPr 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光熱水費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削減額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en-US" altLang="ja-JP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11,558</a:t>
            </a:r>
            <a:r>
              <a:rPr lang="en-US" altLang="ja-JP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6543980" y="1931580"/>
            <a:ext cx="1116000" cy="132737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0" scaled="1"/>
            <a:tileRect/>
          </a:gra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</a:p>
          <a:p>
            <a:pPr 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サービス料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en-US" altLang="ja-JP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,402</a:t>
            </a:r>
            <a:r>
              <a:rPr lang="en-US" altLang="ja-JP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Rectangle 38"/>
          <p:cNvSpPr>
            <a:spLocks noChangeArrowheads="1"/>
          </p:cNvSpPr>
          <p:nvPr/>
        </p:nvSpPr>
        <p:spPr bwMode="auto">
          <a:xfrm>
            <a:off x="6543980" y="1204488"/>
            <a:ext cx="1116000" cy="756588"/>
          </a:xfrm>
          <a:prstGeom prst="rect">
            <a:avLst/>
          </a:prstGeom>
          <a:gradFill rotWithShape="1">
            <a:gsLst>
              <a:gs pos="0">
                <a:srgbClr val="00B0F0"/>
              </a:gs>
              <a:gs pos="50000">
                <a:srgbClr val="82DEFE"/>
              </a:gs>
              <a:gs pos="100000">
                <a:srgbClr val="00B0F0"/>
              </a:gs>
            </a:gsLst>
            <a:lin ang="0" scaled="1"/>
          </a:gra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府の利益</a:t>
            </a:r>
            <a:endParaRPr lang="en-US" altLang="ja-JP" sz="16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en-US" altLang="ja-JP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,156】</a:t>
            </a:r>
            <a:endParaRPr lang="ja-JP" altLang="en-US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50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465345"/>
            <a:ext cx="9212263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コネクタ 5"/>
          <p:cNvCxnSpPr/>
          <p:nvPr/>
        </p:nvCxnSpPr>
        <p:spPr>
          <a:xfrm>
            <a:off x="113410" y="416516"/>
            <a:ext cx="88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86106" y="22516"/>
            <a:ext cx="8883304" cy="600164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ja-JP" altLang="en-US" sz="1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事業の導入事例⑮</a:t>
            </a:r>
            <a:endParaRPr lang="en-US" altLang="ja-JP" sz="2400" b="1" dirty="0" smtClean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000" b="1" dirty="0" smtClean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5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8172400" y="46692"/>
            <a:ext cx="949752" cy="3178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fld id="{C8692C38-0430-4F61-A0D4-4C5C3C1314F7}" type="slidenum">
              <a:rPr lang="ja-JP" altLang="en-US" sz="16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ctr"/>
              <a:t>3</a:t>
            </a:fld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/3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480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241</Words>
  <Application>Microsoft Office PowerPoint</Application>
  <PresentationFormat>画面に合わせる (4:3)</PresentationFormat>
  <Paragraphs>77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2017-09-22T06:17:06Z</dcterms:created>
  <dcterms:modified xsi:type="dcterms:W3CDTF">2018-03-20T10:01:38Z</dcterms:modified>
</cp:coreProperties>
</file>