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60" r:id="rId5"/>
    <p:sldId id="261" r:id="rId6"/>
    <p:sldId id="262" r:id="rId7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71D"/>
    <a:srgbClr val="9A3926"/>
    <a:srgbClr val="8F4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DE0B-D4A6-49C6-86BB-873B644DDACA}" type="datetimeFigureOut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736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DB59-B438-4BF2-8A41-EF74632262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015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B09D1-E66F-41E7-B037-806C57A72E89}" type="datetimeFigureOut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9475"/>
            <a:ext cx="5389563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8218-6FD2-4CCF-8ACB-FF40C6429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9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34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61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8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29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8218-6FD2-4CCF-8ACB-FF40C64293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0B7-C94F-464B-9977-5E9F288CD749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7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2DEA-2A24-489F-9631-5ADF1C21B64E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4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1496-8325-4992-8B6E-D0F5FA741B58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4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83F9-1CA2-463E-B543-3FCC25B46099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6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081D-69B1-478C-AECA-327AD19999F2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CCBF-82C4-4362-858E-A76CFE453040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2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E26F-B2BB-4437-B873-8E1C5215D18D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4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401-29D5-4A61-8947-9E15EEA97AA4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8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DF8A-2667-4149-9237-70C1F245E58B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08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4CB0-BFF1-4587-8DDD-5E2843B45B11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5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2C6A-7477-41BE-971A-3726AD8017EE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06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7E1E-4BFD-4B59-8D4C-2714ED147932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ABE1-5A1A-4558-9831-0707AA43F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9883" y="116632"/>
            <a:ext cx="8784976" cy="792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IR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に関する府民理解促進への取組み</a:t>
            </a:r>
            <a:endParaRPr kumimoji="1" lang="ja-JP" altLang="en-US" sz="4000" b="1" dirty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2" y="1196752"/>
            <a:ext cx="9026867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◆統合型リゾート（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）について考えるシンポジウム</a:t>
            </a:r>
            <a:endParaRPr kumimoji="1"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推進法案が国会に上程されたことを受け、府民の皆様にカジノだけではない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の全体像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を</a:t>
            </a:r>
            <a:endParaRPr lang="en-US" altLang="ja-JP" sz="1600" dirty="0" smtClean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知り、考えて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いただくことを目的に実施。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・</a:t>
            </a:r>
            <a:r>
              <a:rPr lang="ja-JP" altLang="en-US" sz="16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　時：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2014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月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日（木）　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18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時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分から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21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時まで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・場　所：エルおおさか（大阪府立労働センター：大阪市中央区北浜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3-14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）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・参加者：約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200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名</a:t>
            </a:r>
            <a:endParaRPr lang="en-US" altLang="ja-JP" sz="1600" dirty="0" smtClean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endParaRPr lang="en-US" altLang="ja-JP" sz="1600" dirty="0" smtClean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【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プログラム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】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・講演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：「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600" dirty="0" err="1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って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なんだ</a:t>
            </a:r>
            <a:r>
              <a:rPr lang="ja-JP" altLang="en-US" sz="16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ろう？」：株式会社博報堂　栗田　朗</a:t>
            </a:r>
            <a:r>
              <a:rPr lang="ja-JP" altLang="en-US" sz="16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氏</a:t>
            </a:r>
            <a:endParaRPr lang="en-US" altLang="ja-JP" sz="1600" dirty="0" smtClean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・講演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</a:t>
            </a:r>
            <a:r>
              <a:rPr lang="ja-JP" altLang="en-US" sz="16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：「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に関する大阪の取組み」：大阪府市特別顧問　橋爪　紳也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氏</a:t>
            </a:r>
            <a:endParaRPr lang="en-US" altLang="ja-JP" sz="1600" dirty="0" smtClean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・講演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3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：「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のメリット・デメリット」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：</a:t>
            </a:r>
            <a:endParaRPr lang="en-US" altLang="ja-JP" sz="1600" dirty="0" smtClean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　　　　　　　大阪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商業大学アミューズメント産業研究所長　美原　融氏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・講演</a:t>
            </a:r>
            <a:r>
              <a:rPr lang="en-US" altLang="ja-JP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4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：「医学的立場からの依存症」：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　　　　　京都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大学こころの未来研究センター教授　船橋　新太郎氏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・質疑応答</a:t>
            </a:r>
            <a:endParaRPr lang="ja-JP" altLang="en-US" sz="1600" dirty="0">
              <a:solidFill>
                <a:schemeClr val="tx1"/>
              </a:solidFill>
              <a:latin typeface="Century" panose="02040604050505020304" pitchFamily="18" charset="0"/>
              <a:ea typeface="HGｺﾞｼｯｸM" panose="020B0609000000000000" pitchFamily="49" charset="-128"/>
            </a:endParaRPr>
          </a:p>
          <a:p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503" y="5157192"/>
            <a:ext cx="9036497" cy="191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◆大阪府民アンケート調査</a:t>
            </a:r>
            <a:endParaRPr kumimoji="1"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・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実施時期：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2014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3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月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・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調査手法：インターネットモニター調査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・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調査対象：大阪府内在住の成人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千名（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代～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60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代までの男女各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200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名）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　　・</a:t>
            </a:r>
            <a:r>
              <a:rPr lang="ja-JP" altLang="en-US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設問数：</a:t>
            </a:r>
            <a:r>
              <a:rPr lang="en-US" altLang="ja-JP" sz="1600" dirty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15</a:t>
            </a:r>
          </a:p>
          <a:p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669" y="1484784"/>
            <a:ext cx="2376264" cy="400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に行ったことがありますか？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4891" y="847862"/>
            <a:ext cx="2624588" cy="400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再度、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に行ってみたいですか？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329925" y="2276872"/>
            <a:ext cx="36986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535708" y="188640"/>
            <a:ext cx="2342382" cy="5365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日本で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施設が整備されることについていかがお考えですか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58398" y="3625508"/>
            <a:ext cx="2478097" cy="5781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で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施設が整備されることについていかがお考えですか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5400000">
            <a:off x="7898887" y="3224550"/>
            <a:ext cx="36986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044"/>
            <a:ext cx="2257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矢印 6"/>
          <p:cNvSpPr/>
          <p:nvPr/>
        </p:nvSpPr>
        <p:spPr>
          <a:xfrm rot="1792551">
            <a:off x="1922789" y="4007031"/>
            <a:ext cx="958286" cy="619774"/>
          </a:xfrm>
          <a:prstGeom prst="rightArrow">
            <a:avLst/>
          </a:prstGeom>
          <a:solidFill>
            <a:srgbClr val="A32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54" y="4401048"/>
            <a:ext cx="24098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12" y="805408"/>
            <a:ext cx="2447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6660232" y="2946710"/>
            <a:ext cx="2483769" cy="403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賛成又は条件付きで賛成のうち</a:t>
            </a:r>
            <a:endParaRPr kumimoji="1" lang="ja-JP" altLang="en-US" sz="1200" dirty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99" y="4258173"/>
            <a:ext cx="23526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右矢印 16"/>
          <p:cNvSpPr/>
          <p:nvPr/>
        </p:nvSpPr>
        <p:spPr>
          <a:xfrm rot="20270275">
            <a:off x="5652120" y="676713"/>
            <a:ext cx="609479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5669" y="46971"/>
            <a:ext cx="6075205" cy="4198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【</a:t>
            </a:r>
            <a:r>
              <a:rPr lang="ja-JP" altLang="en-US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大阪府民アンケート調査結果の概要①</a:t>
            </a:r>
            <a:r>
              <a:rPr lang="en-US" altLang="ja-JP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】</a:t>
            </a:r>
            <a:endParaRPr kumimoji="1" lang="ja-JP" altLang="en-US" sz="2400" b="1" dirty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722144" y="1371141"/>
            <a:ext cx="2438400" cy="2438400"/>
            <a:chOff x="2722144" y="1371141"/>
            <a:chExt cx="2438400" cy="2438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144" y="1371141"/>
              <a:ext cx="24384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2774891" y="1734993"/>
              <a:ext cx="623593" cy="300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 smtClean="0">
                  <a:solidFill>
                    <a:schemeClr val="tx1"/>
                  </a:solidFill>
                </a:rPr>
                <a:t>9</a:t>
              </a:r>
              <a:r>
                <a:rPr kumimoji="1" lang="ja-JP" altLang="en-US" sz="1400" b="1" dirty="0" smtClean="0">
                  <a:solidFill>
                    <a:schemeClr val="tx1"/>
                  </a:solidFill>
                </a:rPr>
                <a:t>％</a:t>
              </a:r>
              <a:endParaRPr kumimoji="1" lang="ja-JP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203848" y="1556792"/>
              <a:ext cx="288032" cy="178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2882272" y="3925771"/>
            <a:ext cx="2624588" cy="400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に行ってみたいですか？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14" grpId="0" animBg="1"/>
      <p:bldP spid="15" grpId="0" animBg="1"/>
      <p:bldP spid="34" grpId="0" animBg="1"/>
      <p:bldP spid="7" grpId="0" animBg="1"/>
      <p:bldP spid="29" grpId="0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764704"/>
            <a:ext cx="9144000" cy="4032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5669" y="46971"/>
            <a:ext cx="6075205" cy="4198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【</a:t>
            </a:r>
            <a:r>
              <a:rPr lang="ja-JP" altLang="en-US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大阪府民アンケート調査結果の概要②</a:t>
            </a:r>
            <a:r>
              <a:rPr lang="en-US" altLang="ja-JP" sz="2400" b="1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】</a:t>
            </a:r>
            <a:endParaRPr kumimoji="1" lang="ja-JP" altLang="en-US" sz="2400" b="1" dirty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025" y="903040"/>
            <a:ext cx="893881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</a:t>
            </a:r>
            <a:r>
              <a:rPr kumimoji="1" lang="ja-JP" altLang="en-US" b="1" dirty="0" smtClean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仮に大阪に</a:t>
            </a:r>
            <a:r>
              <a:rPr kumimoji="1"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b="1" dirty="0" smtClean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を立地するとした場合の質問</a:t>
            </a:r>
            <a:r>
              <a:rPr kumimoji="1" lang="ja-JP" altLang="en-US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</a:t>
            </a:r>
            <a:endParaRPr lang="en-US" altLang="ja-JP" dirty="0" smtClean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大阪への</a:t>
            </a:r>
            <a:r>
              <a:rPr kumimoji="1"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kumimoji="1" lang="ja-JP" altLang="en-US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立地に「賛成」又は「条件付きで賛成」と答えた方を対象に実施</a:t>
            </a:r>
            <a:endParaRPr kumimoji="1" lang="en-US" altLang="ja-JP" dirty="0" smtClean="0">
              <a:solidFill>
                <a:schemeClr val="tx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" y="2060848"/>
            <a:ext cx="4286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4997" y="1669059"/>
            <a:ext cx="3364876" cy="268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立地場所は、どこが最適だとお考えですか？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88024" y="1669058"/>
            <a:ext cx="3816424" cy="268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カジノ以外で</a:t>
            </a:r>
            <a:r>
              <a:rPr lang="en-US" altLang="ja-JP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IR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に必要な施設は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？ 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（複数回答可）</a:t>
            </a:r>
            <a:endParaRPr kumimoji="1" lang="en-US" altLang="ja-JP" sz="1200" b="1" dirty="0" smtClean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58456"/>
              </p:ext>
            </p:extLst>
          </p:nvPr>
        </p:nvGraphicFramePr>
        <p:xfrm>
          <a:off x="4788024" y="1977980"/>
          <a:ext cx="41668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・ホテル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・レストラン街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・ショッピングモール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・アミューズメント（テーマ）パーク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・劇場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・リラクゼーション施設（スパなど）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・国際会議場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・見本市、展示会場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・スポーツ施設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・美術館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・博物館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・その他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817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713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698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485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460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426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310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298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215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165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131</a:t>
                      </a:r>
                    </a:p>
                    <a:p>
                      <a:pPr algn="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4997" y="4988898"/>
            <a:ext cx="3652907" cy="268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IR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立地について反対の理由は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？　（複数回答可）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22932"/>
              </p:ext>
            </p:extLst>
          </p:nvPr>
        </p:nvGraphicFramePr>
        <p:xfrm>
          <a:off x="-24497" y="5257163"/>
          <a:ext cx="466101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・カジノが犯罪増加要因となるおそれがある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・カジノがギャンブル依存症増加要因となるおそれがある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・カジノによる青少年への悪影響が心配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・交通渋滞や騒音など地域環境が悪化する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・大規模な集客施設は不要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・既存の観光、商業施設の経営が圧迫される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・その他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328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303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289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156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119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70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31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4788024" y="4980127"/>
            <a:ext cx="4269196" cy="268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IR</a:t>
            </a:r>
            <a:r>
              <a:rPr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立地についてわからない理由は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？　（複数回答可）</a:t>
            </a:r>
            <a:endParaRPr kumimoji="1" lang="ja-JP" altLang="en-US" sz="12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14794"/>
              </p:ext>
            </p:extLst>
          </p:nvPr>
        </p:nvGraphicFramePr>
        <p:xfrm>
          <a:off x="4788024" y="5282353"/>
          <a:ext cx="417646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・これまで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IR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がなかった日本で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　　うまくいくのかどうかわからない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・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IR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そのものがわからない、体験したことがない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・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IR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のメリット、デメリットがハッキリしない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・その他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241</a:t>
                      </a:r>
                    </a:p>
                    <a:p>
                      <a:pPr algn="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207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167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HGｺﾞｼｯｸM" panose="020B0609000000000000" pitchFamily="49" charset="-128"/>
                        </a:rPr>
                        <a:t>12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HGｺﾞｼｯｸM" panose="020B0609000000000000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837" y="8400"/>
            <a:ext cx="91121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</a:t>
            </a:r>
            <a:r>
              <a:rPr lang="ja-JP" altLang="en-US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</a:t>
            </a:r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おける統合型リゾート（</a:t>
            </a:r>
            <a:r>
              <a:rPr lang="en-US" altLang="ja-JP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）立地に向けて</a:t>
            </a:r>
            <a:endParaRPr lang="en-US" altLang="ja-JP" sz="1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/>
            <a:r>
              <a:rPr lang="ja-JP" alt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～基本コンセプト案～</a:t>
            </a:r>
            <a:endParaRPr lang="ja-JP" altLang="en-US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93175"/>
            <a:ext cx="9144000" cy="0"/>
          </a:xfrm>
          <a:prstGeom prst="line">
            <a:avLst/>
          </a:prstGeom>
          <a:ln w="1270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つの角を切り取った四角形 5"/>
          <p:cNvSpPr/>
          <p:nvPr/>
        </p:nvSpPr>
        <p:spPr>
          <a:xfrm>
            <a:off x="181274" y="692696"/>
            <a:ext cx="4894782" cy="360040"/>
          </a:xfrm>
          <a:prstGeom prst="snip1Rect">
            <a:avLst>
              <a:gd name="adj" fmla="val 283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Ⅲ-</a:t>
            </a: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1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b="1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大阪における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“</a:t>
            </a: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IR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”</a:t>
            </a:r>
            <a:r>
              <a:rPr lang="ja-JP" altLang="en-US" sz="2400" b="1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とは</a:t>
            </a:r>
            <a:endParaRPr kumimoji="1" lang="ja-JP" altLang="en-US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7" name="額縁 6"/>
          <p:cNvSpPr/>
          <p:nvPr/>
        </p:nvSpPr>
        <p:spPr>
          <a:xfrm>
            <a:off x="2879812" y="1556792"/>
            <a:ext cx="3384375" cy="3744416"/>
          </a:xfrm>
          <a:prstGeom prst="bevel">
            <a:avLst>
              <a:gd name="adj" fmla="val 2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b="1" dirty="0" smtClean="0">
                <a:solidFill>
                  <a:prstClr val="white"/>
                </a:solidFill>
              </a:rPr>
              <a:t>◆国内外からの</a:t>
            </a:r>
            <a:endParaRPr lang="en-US" altLang="ja-JP" b="1" dirty="0" smtClean="0">
              <a:solidFill>
                <a:prstClr val="white"/>
              </a:solidFill>
            </a:endParaRPr>
          </a:p>
          <a:p>
            <a:pPr lvl="0" algn="ctr"/>
            <a:r>
              <a:rPr lang="ja-JP" altLang="en-US" sz="2400" b="1" dirty="0" smtClean="0">
                <a:solidFill>
                  <a:srgbClr val="FFFF00"/>
                </a:solidFill>
              </a:rPr>
              <a:t>“集客力の強化”</a:t>
            </a:r>
            <a:endParaRPr lang="en-US" altLang="ja-JP" sz="2400" b="1" dirty="0" smtClean="0">
              <a:solidFill>
                <a:srgbClr val="FFFF00"/>
              </a:solidFill>
            </a:endParaRPr>
          </a:p>
          <a:p>
            <a:pPr lvl="0"/>
            <a:endParaRPr lang="en-US" altLang="ja-JP" b="1" dirty="0" smtClean="0">
              <a:solidFill>
                <a:prstClr val="white"/>
              </a:solidFill>
            </a:endParaRPr>
          </a:p>
          <a:p>
            <a:pPr lvl="0"/>
            <a:endParaRPr lang="en-US" altLang="ja-JP" b="1" dirty="0" smtClean="0">
              <a:solidFill>
                <a:prstClr val="white"/>
              </a:solidFill>
            </a:endParaRPr>
          </a:p>
          <a:p>
            <a:pPr lvl="0"/>
            <a:r>
              <a:rPr lang="ja-JP" altLang="en-US" b="1" dirty="0" smtClean="0">
                <a:solidFill>
                  <a:prstClr val="white"/>
                </a:solidFill>
              </a:rPr>
              <a:t>◆</a:t>
            </a:r>
            <a:r>
              <a:rPr lang="ja-JP" altLang="en-US" b="1" dirty="0">
                <a:solidFill>
                  <a:prstClr val="white"/>
                </a:solidFill>
              </a:rPr>
              <a:t>東アジアに</a:t>
            </a:r>
            <a:r>
              <a:rPr lang="ja-JP" altLang="en-US" b="1" dirty="0" smtClean="0">
                <a:solidFill>
                  <a:prstClr val="white"/>
                </a:solidFill>
              </a:rPr>
              <a:t>おける</a:t>
            </a:r>
            <a:endParaRPr lang="en-US" altLang="ja-JP" b="1" dirty="0" smtClean="0">
              <a:solidFill>
                <a:prstClr val="white"/>
              </a:solidFill>
            </a:endParaRPr>
          </a:p>
          <a:p>
            <a:pPr lvl="0" algn="ctr"/>
            <a:r>
              <a:rPr lang="ja-JP" altLang="en-US" sz="2000" b="1" dirty="0" smtClean="0">
                <a:solidFill>
                  <a:srgbClr val="FFFF00"/>
                </a:solidFill>
              </a:rPr>
              <a:t>“</a:t>
            </a:r>
            <a:r>
              <a:rPr lang="ja-JP" altLang="en-US" sz="2100" b="1" dirty="0" smtClean="0">
                <a:solidFill>
                  <a:srgbClr val="FFFF00"/>
                </a:solidFill>
              </a:rPr>
              <a:t>情報文化創造</a:t>
            </a:r>
            <a:r>
              <a:rPr lang="ja-JP" altLang="en-US" sz="2100" b="1" dirty="0">
                <a:solidFill>
                  <a:srgbClr val="FFFF00"/>
                </a:solidFill>
              </a:rPr>
              <a:t>発信</a:t>
            </a:r>
            <a:r>
              <a:rPr lang="ja-JP" altLang="en-US" sz="2100" b="1" dirty="0" smtClean="0">
                <a:solidFill>
                  <a:srgbClr val="FFFF00"/>
                </a:solidFill>
              </a:rPr>
              <a:t>拠点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”</a:t>
            </a:r>
            <a:endParaRPr lang="en-US" altLang="ja-JP" sz="2000" b="1" dirty="0" smtClean="0">
              <a:solidFill>
                <a:srgbClr val="FFFF00"/>
              </a:solidFill>
            </a:endParaRPr>
          </a:p>
          <a:p>
            <a:pPr lvl="0"/>
            <a:endParaRPr lang="en-US" altLang="ja-JP" b="1" dirty="0">
              <a:solidFill>
                <a:prstClr val="white"/>
              </a:solidFill>
            </a:endParaRPr>
          </a:p>
          <a:p>
            <a:endParaRPr lang="en-US" altLang="ja-JP" b="1" dirty="0" smtClean="0"/>
          </a:p>
          <a:p>
            <a:r>
              <a:rPr lang="ja-JP" altLang="en-US" b="1" dirty="0" smtClean="0"/>
              <a:t>◆</a:t>
            </a:r>
            <a:r>
              <a:rPr lang="ja-JP" altLang="en-US" b="1" dirty="0"/>
              <a:t>大阪・</a:t>
            </a:r>
            <a:r>
              <a:rPr lang="ja-JP" altLang="en-US" b="1" dirty="0" smtClean="0"/>
              <a:t>関西全体への</a:t>
            </a:r>
            <a:endParaRPr lang="en-US" altLang="ja-JP" b="1" dirty="0" smtClean="0"/>
          </a:p>
          <a:p>
            <a:pPr algn="ctr"/>
            <a:r>
              <a:rPr lang="ja-JP" altLang="en-US" sz="2400" b="1" dirty="0" smtClean="0">
                <a:solidFill>
                  <a:srgbClr val="FFFF00"/>
                </a:solidFill>
              </a:rPr>
              <a:t>“経済効果の波及”</a:t>
            </a:r>
            <a:endParaRPr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461388" y="1844824"/>
            <a:ext cx="2520000" cy="136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⑦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地域のパートナーとしての活動（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セーフティネット対策と地域貢献活動）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12000" y="5398453"/>
            <a:ext cx="2520000" cy="136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④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ゲーミングに対する一定の制限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48543" y="5398453"/>
            <a:ext cx="2520000" cy="136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⑤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大阪・関西の文化観光資源とのコラボレーション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461388" y="3645024"/>
            <a:ext cx="2520000" cy="136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⑥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sz="1500" b="1" dirty="0" smtClean="0">
                <a:solidFill>
                  <a:schemeClr val="tx1"/>
                </a:solidFill>
              </a:rPr>
              <a:t>環境・新ｴﾈﾙｷﾞｰなど世界の最新技術を駆使した施設や、防災等多面的な付加価値の提供が可能な施設</a:t>
            </a:r>
            <a:endParaRPr kumimoji="1" lang="ja-JP" altLang="en-US" sz="1500" b="1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51720" y="1075595"/>
            <a:ext cx="49685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3</a:t>
            </a:r>
            <a:r>
              <a:rPr kumimoji="1" lang="ja-JP" alt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つの</a:t>
            </a:r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目標、</a:t>
            </a:r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7</a:t>
            </a:r>
            <a:r>
              <a:rPr kumimoji="1" lang="ja-JP" alt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つの</a:t>
            </a:r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視点</a:t>
            </a:r>
            <a:r>
              <a:rPr kumimoji="1"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】</a:t>
            </a:r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9812" y="5415609"/>
            <a:ext cx="2520000" cy="136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101600" dir="27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③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関西固有で世界に通用するエンターテイメント空間・サービスの創出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81274" y="3645024"/>
            <a:ext cx="2520000" cy="136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②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世界第一級の“</a:t>
            </a:r>
            <a:r>
              <a:rPr kumimoji="1" lang="en-US" altLang="ja-JP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MICE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機能”の創出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81274" y="1844824"/>
            <a:ext cx="2520000" cy="136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①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「国際エンターテイメント都市・大阪」のインパクトあるアイコンの創造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0" grpId="0"/>
      <p:bldP spid="20" grpId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837" y="8400"/>
            <a:ext cx="91121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ja-JP" alt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</a:t>
            </a:r>
            <a:r>
              <a:rPr lang="ja-JP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</a:t>
            </a:r>
            <a:r>
              <a:rPr lang="ja-JP" alt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おける統合型リゾート（</a:t>
            </a:r>
            <a:r>
              <a:rPr lang="en-US" altLang="ja-JP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）立地に向けて</a:t>
            </a:r>
            <a:endParaRPr lang="en-US" altLang="ja-JP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/>
            <a:r>
              <a:rPr lang="ja-JP" alt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～基本コンセプト案～</a:t>
            </a:r>
            <a:endParaRPr lang="ja-JP" alt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1837" y="5733256"/>
            <a:ext cx="9112163" cy="1076796"/>
            <a:chOff x="181274" y="5628568"/>
            <a:chExt cx="8789274" cy="1076796"/>
          </a:xfrm>
        </p:grpSpPr>
        <p:sp>
          <p:nvSpPr>
            <p:cNvPr id="19" name="正方形/長方形 18"/>
            <p:cNvSpPr/>
            <p:nvPr/>
          </p:nvSpPr>
          <p:spPr>
            <a:xfrm>
              <a:off x="838208" y="5628568"/>
              <a:ext cx="8132340" cy="1076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600"/>
                </a:lnSpc>
              </a:pPr>
              <a:r>
                <a:rPr kumimoji="1" lang="en-US" altLang="ja-JP" sz="1600" b="1" dirty="0" smtClean="0">
                  <a:solidFill>
                    <a:schemeClr val="tx1"/>
                  </a:solidFill>
                </a:rPr>
                <a:t>【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建設・運営主体</a:t>
              </a:r>
              <a:r>
                <a:rPr kumimoji="1" lang="en-US" altLang="ja-JP" sz="1600" b="1" dirty="0" smtClean="0">
                  <a:solidFill>
                    <a:schemeClr val="tx1"/>
                  </a:solidFill>
                </a:rPr>
                <a:t>】 </a:t>
              </a:r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：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民間事業者</a:t>
              </a:r>
              <a:endParaRPr lang="en-US" altLang="ja-JP" sz="1600" dirty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en-US" altLang="ja-JP" sz="1600" b="1" dirty="0" smtClean="0">
                  <a:solidFill>
                    <a:schemeClr val="tx1"/>
                  </a:solidFill>
                </a:rPr>
                <a:t>【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機能</a:t>
              </a:r>
              <a:r>
                <a:rPr lang="en-US" altLang="ja-JP" sz="1600" b="1" dirty="0" smtClean="0">
                  <a:solidFill>
                    <a:schemeClr val="tx1"/>
                  </a:solidFill>
                </a:rPr>
                <a:t>】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： 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◇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世界最高水準のエンターテイメント、</a:t>
              </a:r>
              <a:r>
                <a:rPr kumimoji="1" lang="en-US" altLang="ja-JP" sz="1600" dirty="0" smtClean="0">
                  <a:solidFill>
                    <a:schemeClr val="tx1"/>
                  </a:solidFill>
                  <a:latin typeface="Century" panose="02040604050505020304" pitchFamily="18" charset="0"/>
                </a:rPr>
                <a:t>MICE</a:t>
              </a:r>
              <a:r>
                <a:rPr kumimoji="1" lang="ja-JP" altLang="en-US" sz="1600" dirty="0" err="1" smtClean="0">
                  <a:solidFill>
                    <a:schemeClr val="tx1"/>
                  </a:solidFill>
                </a:rPr>
                <a:t>、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カジノ等で構成</a:t>
              </a:r>
              <a:endParaRPr kumimoji="1" lang="en-US" altLang="ja-JP" sz="1600" dirty="0" smtClean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600" dirty="0">
                  <a:solidFill>
                    <a:schemeClr val="tx1"/>
                  </a:solidFill>
                </a:rPr>
                <a:t>　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　　　　　◇非日常空間の演出</a:t>
              </a:r>
              <a:endParaRPr lang="en-US" altLang="ja-JP" sz="1600" dirty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en-US" altLang="ja-JP" sz="1600" b="1" dirty="0" smtClean="0">
                  <a:solidFill>
                    <a:schemeClr val="tx1"/>
                  </a:solidFill>
                </a:rPr>
                <a:t>【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規模</a:t>
              </a:r>
              <a:r>
                <a:rPr lang="en-US" altLang="ja-JP" sz="1600" b="1" dirty="0" smtClean="0">
                  <a:solidFill>
                    <a:schemeClr val="tx1"/>
                  </a:solidFill>
                </a:rPr>
                <a:t>】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：</a:t>
              </a:r>
              <a:r>
                <a:rPr lang="ja-JP" altLang="en-US" sz="1400" dirty="0" smtClean="0">
                  <a:solidFill>
                    <a:schemeClr val="tx1"/>
                  </a:solidFill>
                </a:rPr>
                <a:t>既存の周辺集客商業施設の機能を活用し、一体的に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Century" panose="02040604050505020304" pitchFamily="18" charset="0"/>
                </a:rPr>
                <a:t>IR</a:t>
              </a:r>
              <a:r>
                <a:rPr lang="ja-JP" altLang="en-US" sz="1400" dirty="0" smtClean="0">
                  <a:solidFill>
                    <a:schemeClr val="tx1"/>
                  </a:solidFill>
                </a:rPr>
                <a:t>を構築するなど、立地場所の特性やロケー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tx1"/>
                  </a:solidFill>
                </a:rPr>
                <a:t>　</a:t>
              </a:r>
              <a:r>
                <a:rPr lang="ja-JP" altLang="en-US" sz="1400" dirty="0" smtClean="0">
                  <a:solidFill>
                    <a:schemeClr val="tx1"/>
                  </a:solidFill>
                </a:rPr>
                <a:t>　　　　ションによって様々なバリエーションが想定される。　</a:t>
              </a:r>
              <a:r>
                <a:rPr lang="en-US" altLang="ja-JP" sz="1200" i="1" dirty="0" smtClean="0">
                  <a:solidFill>
                    <a:schemeClr val="tx1"/>
                  </a:solidFill>
                </a:rPr>
                <a:t>※</a:t>
              </a:r>
              <a:r>
                <a:rPr lang="ja-JP" altLang="en-US" sz="1200" i="1" dirty="0" smtClean="0">
                  <a:solidFill>
                    <a:schemeClr val="tx1"/>
                  </a:solidFill>
                </a:rPr>
                <a:t>世界各地の</a:t>
              </a:r>
              <a:r>
                <a:rPr lang="en-US" altLang="ja-JP" sz="1200" i="1" dirty="0" smtClean="0">
                  <a:solidFill>
                    <a:schemeClr val="tx1"/>
                  </a:solidFill>
                  <a:latin typeface="Century" panose="02040604050505020304" pitchFamily="18" charset="0"/>
                </a:rPr>
                <a:t>IR</a:t>
              </a:r>
              <a:r>
                <a:rPr lang="ja-JP" altLang="en-US" sz="1200" i="1" dirty="0" smtClean="0">
                  <a:solidFill>
                    <a:schemeClr val="tx1"/>
                  </a:solidFill>
                </a:rPr>
                <a:t>構想は拡大化傾向、</a:t>
              </a:r>
              <a:r>
                <a:rPr lang="en-US" altLang="ja-JP" sz="1200" i="1" dirty="0" smtClean="0">
                  <a:solidFill>
                    <a:schemeClr val="tx1"/>
                  </a:solidFill>
                  <a:latin typeface="Century" panose="02040604050505020304" pitchFamily="18" charset="0"/>
                </a:rPr>
                <a:t>100ha</a:t>
              </a:r>
              <a:r>
                <a:rPr lang="ja-JP" altLang="en-US" sz="1200" i="1" dirty="0" smtClean="0">
                  <a:solidFill>
                    <a:schemeClr val="tx1"/>
                  </a:solidFill>
                </a:rPr>
                <a:t>規模もある</a:t>
              </a:r>
              <a:endParaRPr kumimoji="1" lang="ja-JP" alt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1274" y="5628568"/>
              <a:ext cx="656934" cy="10767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400" dirty="0" smtClean="0">
                  <a:latin typeface="HG丸ｺﾞｼｯｸM-PRO" pitchFamily="50" charset="-128"/>
                  <a:ea typeface="HG丸ｺﾞｼｯｸM-PRO" pitchFamily="50" charset="-128"/>
                </a:rPr>
                <a:t>概要</a:t>
              </a:r>
              <a:endParaRPr kumimoji="1" lang="ja-JP" altLang="en-US" sz="24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0" y="593175"/>
            <a:ext cx="9144000" cy="5140081"/>
            <a:chOff x="0" y="593175"/>
            <a:chExt cx="9144000" cy="5140081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0" y="593175"/>
              <a:ext cx="9144000" cy="0"/>
            </a:xfrm>
            <a:prstGeom prst="line">
              <a:avLst/>
            </a:prstGeom>
            <a:ln w="127000" cmpd="tri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74" y="972348"/>
              <a:ext cx="8783214" cy="448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31837" y="692696"/>
              <a:ext cx="9112163" cy="5040560"/>
              <a:chOff x="181274" y="2021520"/>
              <a:chExt cx="8789274" cy="3756740"/>
            </a:xfrm>
          </p:grpSpPr>
          <p:sp>
            <p:nvSpPr>
              <p:cNvPr id="8" name="フレーム 7"/>
              <p:cNvSpPr/>
              <p:nvPr/>
            </p:nvSpPr>
            <p:spPr>
              <a:xfrm>
                <a:off x="181274" y="2021520"/>
                <a:ext cx="8789274" cy="3756740"/>
              </a:xfrm>
              <a:prstGeom prst="frame">
                <a:avLst>
                  <a:gd name="adj1" fmla="val 117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5154124" y="2453568"/>
                <a:ext cx="1080120" cy="2858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 smtClean="0">
                    <a:solidFill>
                      <a:schemeClr val="tx1"/>
                    </a:solidFill>
                  </a:rPr>
                  <a:t>ホテル・カジノ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705852" y="4757824"/>
                <a:ext cx="1440160" cy="2858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bg1"/>
                    </a:solidFill>
                  </a:rPr>
                  <a:t>コンベンション施設</a:t>
                </a:r>
                <a:endParaRPr kumimoji="1" lang="ja-JP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7642011" y="3447472"/>
                <a:ext cx="993240" cy="2858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・ギャラリー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2123728" y="3128252"/>
                <a:ext cx="1656184" cy="428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スタジアム・</a:t>
                </a:r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アミューズメント施設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804248" y="3437809"/>
                <a:ext cx="1080120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ショッピング</a:t>
                </a:r>
                <a:r>
                  <a:rPr lang="ja-JP" altLang="en-US" sz="1200" b="1" dirty="0">
                    <a:solidFill>
                      <a:schemeClr val="tx1"/>
                    </a:solidFill>
                  </a:rPr>
                  <a:t>モール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4821905" y="3199720"/>
                <a:ext cx="648072" cy="2858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劇場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4985262" y="5376796"/>
                <a:ext cx="3955339" cy="3399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 dirty="0" smtClean="0">
                    <a:solidFill>
                      <a:schemeClr val="tx1"/>
                    </a:solidFill>
                  </a:rPr>
                  <a:t>　大阪エンターテイメント都市構想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研究会作成図をもとに加工</a:t>
                </a:r>
              </a:p>
              <a:p>
                <a:pPr algn="ctr"/>
                <a:r>
                  <a:rPr lang="en-US" altLang="ja-JP" sz="1000" dirty="0">
                    <a:solidFill>
                      <a:schemeClr val="tx1"/>
                    </a:solidFill>
                  </a:rPr>
                  <a:t>H22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年</a:t>
                </a:r>
                <a:r>
                  <a:rPr lang="en-US" altLang="ja-JP" sz="1000" dirty="0" smtClean="0">
                    <a:solidFill>
                      <a:schemeClr val="tx1"/>
                    </a:solidFill>
                  </a:rPr>
                  <a:t>1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月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発行「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統合型エンターテイメント・リゾート </a:t>
                </a:r>
                <a:r>
                  <a:rPr lang="en-US" altLang="ja-JP" sz="1000" dirty="0" smtClean="0">
                    <a:solidFill>
                      <a:schemeClr val="tx1"/>
                    </a:solidFill>
                  </a:rPr>
                  <a:t>in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 大阪」報告書より　</a:t>
                </a:r>
                <a:endParaRPr kumimoji="1" lang="ja-JP" alt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大かっこ 1"/>
            <p:cNvSpPr/>
            <p:nvPr/>
          </p:nvSpPr>
          <p:spPr>
            <a:xfrm>
              <a:off x="5138016" y="5206853"/>
              <a:ext cx="3888828" cy="388007"/>
            </a:xfrm>
            <a:prstGeom prst="bracketPair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1 つの角を切り取った四角形 5"/>
          <p:cNvSpPr/>
          <p:nvPr/>
        </p:nvSpPr>
        <p:spPr>
          <a:xfrm>
            <a:off x="164039" y="836712"/>
            <a:ext cx="3327841" cy="360040"/>
          </a:xfrm>
          <a:prstGeom prst="snip1Rect">
            <a:avLst>
              <a:gd name="adj" fmla="val 283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Ⅲ-2</a:t>
            </a:r>
            <a:r>
              <a:rPr lang="ja-JP" altLang="en-US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 “</a:t>
            </a: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IR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”</a:t>
            </a:r>
            <a:r>
              <a:rPr lang="ja-JP" altLang="en-US" sz="2400" b="1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イメージ</a:t>
            </a:r>
            <a:endParaRPr kumimoji="1" lang="ja-JP" altLang="en-US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4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837" y="8400"/>
            <a:ext cx="91121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大阪</a:t>
            </a:r>
            <a:r>
              <a:rPr lang="ja-JP" altLang="en-US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に</a:t>
            </a:r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おける統合型リゾート（</a:t>
            </a:r>
            <a:r>
              <a:rPr lang="en-US" altLang="ja-JP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" panose="02040604050505020304" pitchFamily="18" charset="0"/>
                <a:ea typeface="HGｺﾞｼｯｸM" panose="020B0609000000000000" pitchFamily="49" charset="-128"/>
              </a:rPr>
              <a:t>IR</a:t>
            </a:r>
            <a:r>
              <a:rPr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）立地に向けて</a:t>
            </a:r>
            <a:endParaRPr lang="en-US" altLang="ja-JP" sz="1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/>
            <a:r>
              <a:rPr lang="ja-JP" alt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～基本コンセプト案～</a:t>
            </a:r>
            <a:endParaRPr lang="ja-JP" altLang="en-US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93175"/>
            <a:ext cx="9144000" cy="0"/>
          </a:xfrm>
          <a:prstGeom prst="line">
            <a:avLst/>
          </a:prstGeom>
          <a:ln w="1270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つの角を切り取った四角形 5"/>
          <p:cNvSpPr/>
          <p:nvPr/>
        </p:nvSpPr>
        <p:spPr>
          <a:xfrm>
            <a:off x="181274" y="692696"/>
            <a:ext cx="3886670" cy="360040"/>
          </a:xfrm>
          <a:prstGeom prst="snip1Rect">
            <a:avLst>
              <a:gd name="adj" fmla="val 283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Ⅲ-</a:t>
            </a: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3</a:t>
            </a:r>
            <a:r>
              <a:rPr lang="ja-JP" altLang="en-US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　</a:t>
            </a:r>
            <a:r>
              <a:rPr lang="en-US" altLang="ja-JP" sz="2400" b="1" dirty="0" smtClean="0">
                <a:latin typeface="Century" panose="02040604050505020304" pitchFamily="18" charset="0"/>
                <a:ea typeface="HG丸ｺﾞｼｯｸM-PRO" pitchFamily="50" charset="-128"/>
              </a:rPr>
              <a:t>“IR</a:t>
            </a:r>
            <a:r>
              <a:rPr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”</a:t>
            </a:r>
            <a:r>
              <a:rPr lang="ja-JP" altLang="en-US" sz="2400" b="1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の立地候補地</a:t>
            </a:r>
            <a:endParaRPr lang="ja-JP" altLang="en-US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9837" y="1196752"/>
            <a:ext cx="4822775" cy="2232248"/>
            <a:chOff x="169837" y="1196752"/>
            <a:chExt cx="4822775" cy="2232248"/>
          </a:xfrm>
        </p:grpSpPr>
        <p:sp>
          <p:nvSpPr>
            <p:cNvPr id="2" name="正方形/長方形 1"/>
            <p:cNvSpPr/>
            <p:nvPr/>
          </p:nvSpPr>
          <p:spPr>
            <a:xfrm>
              <a:off x="169837" y="1196752"/>
              <a:ext cx="2411387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IR</a:t>
              </a:r>
              <a:r>
                <a:rPr kumimoji="1" lang="ja-JP" altLang="en-US" sz="2000" b="1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事</a:t>
              </a:r>
              <a:r>
                <a:rPr kumimoji="1" lang="ja-JP" altLang="en-US" sz="2000" b="1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業者のニーズ</a:t>
              </a:r>
              <a:endParaRPr kumimoji="1" lang="ja-JP" altLang="en-US" sz="2000" b="1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69838" y="1628800"/>
              <a:ext cx="4822774" cy="18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・都心から主要交通機関で概ね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30</a:t>
              </a:r>
              <a:r>
                <a:rPr kumimoji="1"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分以内、</a:t>
              </a:r>
              <a:endParaRPr kumimoji="1"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　</a:t>
              </a:r>
              <a:r>
                <a:rPr kumimoji="1"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かつ、国際空港から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60</a:t>
              </a:r>
              <a:r>
                <a:rPr kumimoji="1"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分以内の立地</a:t>
              </a:r>
              <a:endParaRPr kumimoji="1"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・法整備の状況に即応し、</a:t>
              </a:r>
              <a:endParaRPr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　</a:t>
              </a:r>
              <a:r>
                <a:rPr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早期に</a:t>
              </a:r>
              <a:r>
                <a:rPr lang="en-US" altLang="ja-JP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IR</a:t>
              </a:r>
              <a:r>
                <a:rPr lang="ja-JP" altLang="en-US" dirty="0" smtClean="0">
                  <a:solidFill>
                    <a:schemeClr val="tx1"/>
                  </a:solidFill>
                  <a:latin typeface="Century" panose="02040604050505020304" pitchFamily="18" charset="0"/>
                  <a:ea typeface="HGｺﾞｼｯｸM" panose="020B0609000000000000" pitchFamily="49" charset="-128"/>
                </a:rPr>
                <a:t>運営を開始できる環境</a:t>
              </a:r>
              <a:endParaRPr lang="en-US" altLang="ja-JP" dirty="0" smtClean="0">
                <a:solidFill>
                  <a:schemeClr val="tx1"/>
                </a:solidFill>
                <a:latin typeface="Century" panose="02040604050505020304" pitchFamily="18" charset="0"/>
                <a:ea typeface="HGｺﾞｼｯｸM" panose="020B0609000000000000" pitchFamily="49" charset="-128"/>
              </a:endParaRPr>
            </a:p>
            <a:p>
              <a:r>
                <a:rPr kumimoji="1" lang="ja-JP" altLang="en-US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・交通インフラの充実など集客力の高い環境</a:t>
              </a:r>
              <a:endParaRPr kumimoji="1" lang="en-US" altLang="ja-JP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・非日常空間の創出が可能な環境</a:t>
              </a:r>
              <a:endParaRPr kumimoji="1" lang="ja-JP" altLang="en-US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</p:grpSp>
      <p:sp>
        <p:nvSpPr>
          <p:cNvPr id="13" name="ストライプ矢印 12"/>
          <p:cNvSpPr/>
          <p:nvPr/>
        </p:nvSpPr>
        <p:spPr>
          <a:xfrm>
            <a:off x="4988625" y="2240868"/>
            <a:ext cx="648072" cy="576064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636697" y="1196752"/>
            <a:ext cx="3327791" cy="2232248"/>
            <a:chOff x="5636697" y="1196752"/>
            <a:chExt cx="3327791" cy="2232248"/>
          </a:xfrm>
        </p:grpSpPr>
        <p:sp>
          <p:nvSpPr>
            <p:cNvPr id="17" name="正方形/長方形 16"/>
            <p:cNvSpPr/>
            <p:nvPr/>
          </p:nvSpPr>
          <p:spPr>
            <a:xfrm>
              <a:off x="5636697" y="1196752"/>
              <a:ext cx="1930072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候補地の例</a:t>
              </a:r>
              <a:endParaRPr kumimoji="1" lang="ja-JP" altLang="en-US" sz="2000" b="1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636697" y="1628800"/>
              <a:ext cx="3327791" cy="18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★夢洲を軸とした</a:t>
              </a:r>
              <a:endParaRPr kumimoji="1" lang="en-US" altLang="ja-JP" b="1" dirty="0" smtClean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lang="ja-JP" altLang="en-US" b="1" dirty="0" smtClean="0">
                  <a:solidFill>
                    <a:srgbClr val="FF0000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kumimoji="1" lang="ja-JP" altLang="en-US" b="1" dirty="0" smtClean="0">
                  <a:solidFill>
                    <a:srgbClr val="FF0000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大阪市内ベイエリア</a:t>
              </a:r>
              <a:endParaRPr kumimoji="1" lang="en-US" altLang="ja-JP" b="1" dirty="0" smtClean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endParaRPr lang="en-US" altLang="ja-JP" sz="4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en-US" altLang="ja-JP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※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事業者のニーズを満たすとともに、</a:t>
              </a:r>
              <a:endParaRPr lang="en-US" altLang="ja-JP" sz="14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地域社会にもたらす観光振興・経済</a:t>
              </a:r>
              <a:endParaRPr lang="en-US" altLang="ja-JP" sz="14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効果が高く、地域における観光・産</a:t>
              </a:r>
              <a:endParaRPr lang="en-US" altLang="ja-JP" sz="14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業・社会的諸施策との整合性等を考</a:t>
              </a:r>
              <a:endParaRPr lang="en-US" altLang="ja-JP" sz="1400" dirty="0" smtClean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　</a:t>
              </a:r>
              <a:r>
                <a:rPr lang="ja-JP" altLang="en-US" sz="1400" dirty="0" err="1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慮し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、それらの効果が高い</a:t>
              </a:r>
              <a:r>
                <a:rPr lang="ja-JP" altLang="en-US" sz="1400" dirty="0">
                  <a:solidFill>
                    <a:schemeClr val="tx1"/>
                  </a:solidFill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区域</a:t>
              </a:r>
              <a:endParaRPr kumimoji="1" lang="ja-JP" altLang="en-US" sz="1400" dirty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0" y="3429000"/>
            <a:ext cx="9144000" cy="3429000"/>
            <a:chOff x="0" y="3429000"/>
            <a:chExt cx="9144000" cy="3429000"/>
          </a:xfrm>
        </p:grpSpPr>
        <p:pic>
          <p:nvPicPr>
            <p:cNvPr id="11" name="図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6150"/>
              <a:ext cx="6115050" cy="337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C:\Users\i9052462\AppData\Local\Microsoft\Windows\Temporary Internet Files\Content.IE5\L031PAXA\P5高速道路図[1]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1433" y="3429000"/>
              <a:ext cx="3112567" cy="3429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4" name="Picture 2" descr="X:\ユーザ作業用フォルダ\IR\04 参考資料②（国・過去の施策関係経過など）\港湾局（湾岸地域の情報）\PORT OF OSAKA\⑧-1P22観光マップ（写真なし）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7394" y="3483644"/>
              <a:ext cx="1897656" cy="1959099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8559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画面に合わせる (4:3)</PresentationFormat>
  <Paragraphs>155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HGｺﾞｼｯｸM</vt:lpstr>
      <vt:lpstr>HG丸ｺﾞｼｯｸM-PRO</vt:lpstr>
      <vt:lpstr>ＭＳ Ｐゴシック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2018-06-07T10:03:42Z</dcterms:created>
  <dcterms:modified xsi:type="dcterms:W3CDTF">2018-06-07T10:07:16Z</dcterms:modified>
</cp:coreProperties>
</file>